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1"/>
  </p:notesMasterIdLst>
  <p:sldIdLst>
    <p:sldId id="425" r:id="rId2"/>
    <p:sldId id="256" r:id="rId3"/>
    <p:sldId id="361" r:id="rId4"/>
    <p:sldId id="362" r:id="rId5"/>
    <p:sldId id="363" r:id="rId6"/>
    <p:sldId id="367" r:id="rId7"/>
    <p:sldId id="368" r:id="rId8"/>
    <p:sldId id="352" r:id="rId9"/>
    <p:sldId id="418" r:id="rId10"/>
    <p:sldId id="369" r:id="rId11"/>
    <p:sldId id="419" r:id="rId12"/>
    <p:sldId id="370" r:id="rId13"/>
    <p:sldId id="371" r:id="rId14"/>
    <p:sldId id="372" r:id="rId15"/>
    <p:sldId id="373" r:id="rId16"/>
    <p:sldId id="378" r:id="rId17"/>
    <p:sldId id="354" r:id="rId18"/>
    <p:sldId id="358" r:id="rId19"/>
    <p:sldId id="359" r:id="rId20"/>
    <p:sldId id="420" r:id="rId21"/>
    <p:sldId id="375" r:id="rId22"/>
    <p:sldId id="360" r:id="rId23"/>
    <p:sldId id="374" r:id="rId24"/>
    <p:sldId id="376" r:id="rId25"/>
    <p:sldId id="377" r:id="rId26"/>
    <p:sldId id="379" r:id="rId27"/>
    <p:sldId id="355" r:id="rId28"/>
    <p:sldId id="380" r:id="rId29"/>
    <p:sldId id="356" r:id="rId30"/>
    <p:sldId id="421" r:id="rId31"/>
    <p:sldId id="382" r:id="rId32"/>
    <p:sldId id="383" r:id="rId33"/>
    <p:sldId id="384" r:id="rId34"/>
    <p:sldId id="424" r:id="rId35"/>
    <p:sldId id="386" r:id="rId36"/>
    <p:sldId id="387" r:id="rId37"/>
    <p:sldId id="388" r:id="rId38"/>
    <p:sldId id="389" r:id="rId39"/>
    <p:sldId id="392" r:id="rId40"/>
    <p:sldId id="393" r:id="rId41"/>
    <p:sldId id="390" r:id="rId42"/>
    <p:sldId id="394" r:id="rId43"/>
    <p:sldId id="395" r:id="rId44"/>
    <p:sldId id="422" r:id="rId45"/>
    <p:sldId id="284" r:id="rId46"/>
    <p:sldId id="396" r:id="rId47"/>
    <p:sldId id="397" r:id="rId48"/>
    <p:sldId id="398" r:id="rId49"/>
    <p:sldId id="423" r:id="rId5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1756" autoAdjust="0"/>
  </p:normalViewPr>
  <p:slideViewPr>
    <p:cSldViewPr snapToGrid="0" showGuides="1">
      <p:cViewPr>
        <p:scale>
          <a:sx n="64" d="100"/>
          <a:sy n="64" d="100"/>
        </p:scale>
        <p:origin x="-1482" y="-78"/>
      </p:cViewPr>
      <p:guideLst>
        <p:guide orient="horz" pos="2208"/>
        <p:guide pos="2880"/>
      </p:guideLst>
    </p:cSldViewPr>
  </p:slideViewPr>
  <p:notesTextViewPr>
    <p:cViewPr>
      <p:scale>
        <a:sx n="100" d="100"/>
        <a:sy n="100" d="100"/>
      </p:scale>
      <p:origin x="0" y="0"/>
    </p:cViewPr>
  </p:notesTextViewPr>
  <p:sorterViewPr>
    <p:cViewPr>
      <p:scale>
        <a:sx n="66" d="100"/>
        <a:sy n="66" d="100"/>
      </p:scale>
      <p:origin x="0" y="5052"/>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83DEAE6-DB31-4273-A714-152239965179}" type="datetimeFigureOut">
              <a:rPr lang="en-US" smtClean="0"/>
              <a:pPr/>
              <a:t>10/15/2011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89A5E2C-B8E5-49E9-A732-73FA5AC3E567}"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1"/>
            <a:r>
              <a:rPr lang="en-US" b="1" dirty="0" smtClean="0">
                <a:latin typeface="Arial" charset="0"/>
              </a:rPr>
              <a:t>Copyright</a:t>
            </a:r>
            <a:r>
              <a:rPr lang="en-US" dirty="0" smtClean="0">
                <a:latin typeface="Arial" charset="0"/>
              </a:rPr>
              <a:t> ©</a:t>
            </a:r>
            <a:r>
              <a:rPr lang="en-US" dirty="0" smtClean="0">
                <a:latin typeface="Symbol" pitchFamily="18" charset="2"/>
              </a:rPr>
              <a:t> </a:t>
            </a:r>
            <a:r>
              <a:rPr lang="en-US" dirty="0" smtClean="0">
                <a:latin typeface="Arial" charset="0"/>
              </a:rPr>
              <a:t>2000-2011. All rights reserved.  Bible Point is a registered trademark of Single Initiative, LLC.  All  other trademarks acknowledged. </a:t>
            </a:r>
          </a:p>
          <a:p>
            <a:pPr lvl="1"/>
            <a:r>
              <a:rPr lang="en-US" dirty="0" smtClean="0">
                <a:latin typeface="Arial" charset="0"/>
              </a:rPr>
              <a:t>Bible Point contains graphics from Bible Point artists.  These illustrations belong to Bible Point and the respective artists.  You may use the designs and illustrations for graphical illustration of lessons free and without special permission, provided they are not used in any way that maligns the Christian faith.  Furthermore, republication or production of any illustration by any other graphic service whether it be in book, in a machine-readable form, or in any other design resource is strictly prohibited.  Furthermore, they cannot be duplicated or resold as any other form of publishing, clip art, or graphic resource.  </a:t>
            </a:r>
          </a:p>
          <a:p>
            <a:pPr lvl="1"/>
            <a:endParaRPr lang="en-US" dirty="0" smtClean="0">
              <a:latin typeface="Arial" charset="0"/>
            </a:endParaRPr>
          </a:p>
          <a:p>
            <a:pPr lvl="1"/>
            <a:r>
              <a:rPr lang="en-US" b="1" dirty="0" smtClean="0">
                <a:latin typeface="Arial" charset="0"/>
              </a:rPr>
              <a:t>So What does it mean?  </a:t>
            </a:r>
            <a:r>
              <a:rPr lang="en-US" dirty="0" smtClean="0">
                <a:latin typeface="Arial" charset="0"/>
              </a:rPr>
              <a:t>(A simple  translations of the legal jargon)</a:t>
            </a:r>
            <a:endParaRPr lang="en-US" b="1" dirty="0" smtClean="0">
              <a:latin typeface="Arial" charset="0"/>
            </a:endParaRPr>
          </a:p>
          <a:p>
            <a:pPr lvl="1"/>
            <a:r>
              <a:rPr lang="en-US" i="1" dirty="0" smtClean="0">
                <a:latin typeface="Arial" charset="0"/>
              </a:rPr>
              <a:t>So, if you don’t own the presentation(s), graphic(s), and text(s) how can you legally use them?  </a:t>
            </a:r>
            <a:r>
              <a:rPr lang="en-US" dirty="0" smtClean="0">
                <a:latin typeface="Arial" charset="0"/>
              </a:rPr>
              <a:t>The purchase of the license allows you to use all the images in the product.  However, the actual ownership and copyright of the presentation(s), graphic(s), and text(s) remain the property of Bible Point and its licensors.  If you had plans on using this product in your “for sale” work—think again!</a:t>
            </a:r>
          </a:p>
          <a:p>
            <a:pPr lvl="1"/>
            <a:r>
              <a:rPr lang="en-US" b="1" dirty="0" smtClean="0">
                <a:latin typeface="Arial" charset="0"/>
              </a:rPr>
              <a:t>License Agreement</a:t>
            </a:r>
          </a:p>
          <a:p>
            <a:r>
              <a:rPr lang="en-US" b="1" dirty="0" smtClean="0">
                <a:latin typeface="Arial" charset="0"/>
              </a:rPr>
              <a:t>   Article 1:  License Grant</a:t>
            </a:r>
            <a:r>
              <a:rPr lang="en-US" dirty="0" smtClean="0">
                <a:latin typeface="Arial" charset="0"/>
              </a:rPr>
              <a:t>  </a:t>
            </a:r>
          </a:p>
          <a:p>
            <a:pPr lvl="1"/>
            <a:r>
              <a:rPr lang="en-US" dirty="0" smtClean="0">
                <a:latin typeface="Arial" charset="0"/>
              </a:rPr>
              <a:t>All the graphics and text in Bible Point presentations (excluding quotes from the Bible and stated sources) are the intellectual and real property of Bible Point and its licensors, and is protected by law, including United States copyright laws and international treaties.  Bible Point grants to you a license:</a:t>
            </a:r>
          </a:p>
          <a:p>
            <a:pPr lvl="1"/>
            <a:r>
              <a:rPr lang="en-US" dirty="0" smtClean="0">
                <a:latin typeface="Arial" charset="0"/>
              </a:rPr>
              <a:t>1.  To use the presentation in a single church, single school, or single office of a Christian organization.</a:t>
            </a:r>
          </a:p>
          <a:p>
            <a:pPr lvl="1"/>
            <a:r>
              <a:rPr lang="en-US" dirty="0" smtClean="0">
                <a:latin typeface="Arial" charset="0"/>
              </a:rPr>
              <a:t>2.  To make a single archival back-up copy of the program.</a:t>
            </a:r>
          </a:p>
          <a:p>
            <a:pPr lvl="1"/>
            <a:r>
              <a:rPr lang="en-US" dirty="0" smtClean="0">
                <a:latin typeface="Arial" charset="0"/>
              </a:rPr>
              <a:t>3.  To modify the presentation(s) and merge with other presentations in a single church, school, or Christian organization. </a:t>
            </a:r>
          </a:p>
          <a:p>
            <a:pPr lvl="1"/>
            <a:r>
              <a:rPr lang="en-US" dirty="0" smtClean="0">
                <a:latin typeface="Arial" charset="0"/>
              </a:rPr>
              <a:t>4.  To transfer to another party if that party agrees to accept the terms and conditions of this agreement, and you do not retain any copies of the presentation, whether printed, machine readable, modified, or merged form. </a:t>
            </a:r>
          </a:p>
          <a:p>
            <a:pPr lvl="1"/>
            <a:endParaRPr lang="en-US" dirty="0" smtClean="0">
              <a:latin typeface="Arial" charset="0"/>
            </a:endParaRPr>
          </a:p>
          <a:p>
            <a:pPr lvl="1"/>
            <a:r>
              <a:rPr lang="en-US" b="1" dirty="0" smtClean="0">
                <a:latin typeface="Arial" charset="0"/>
              </a:rPr>
              <a:t>Article 2:  Terms</a:t>
            </a:r>
            <a:r>
              <a:rPr lang="en-US" dirty="0" smtClean="0">
                <a:latin typeface="Arial" charset="0"/>
              </a:rPr>
              <a:t>  </a:t>
            </a:r>
          </a:p>
          <a:p>
            <a:pPr lvl="1"/>
            <a:r>
              <a:rPr lang="en-US" dirty="0" smtClean="0">
                <a:latin typeface="Arial" charset="0"/>
              </a:rPr>
              <a:t>This license is effective until terminated.  You may terminate the license at any time by destroying the presentation(s), graphic(s), or text(s) together with all copies, modifications and merged portions in any form.  Bible Point may terminate your license if you fail to comply with this Agreement. You agree, upon such termination, for any reason, to destroy the presentation(s), graphics, and text(s) with all copies, modifications, and merged portions in any form. </a:t>
            </a:r>
          </a:p>
          <a:p>
            <a:pPr lvl="1"/>
            <a:endParaRPr lang="en-US" dirty="0" smtClean="0">
              <a:latin typeface="Arial" charset="0"/>
            </a:endParaRPr>
          </a:p>
          <a:p>
            <a:pPr lvl="1"/>
            <a:r>
              <a:rPr lang="en-US" b="1" dirty="0" smtClean="0">
                <a:latin typeface="Arial" charset="0"/>
              </a:rPr>
              <a:t>Article 3: Disclaimers</a:t>
            </a:r>
            <a:r>
              <a:rPr lang="en-US" dirty="0" smtClean="0">
                <a:latin typeface="Arial" charset="0"/>
              </a:rPr>
              <a:t> </a:t>
            </a:r>
          </a:p>
          <a:p>
            <a:pPr lvl="1"/>
            <a:r>
              <a:rPr lang="en-US" dirty="0" smtClean="0">
                <a:latin typeface="Arial" charset="0"/>
              </a:rPr>
              <a:t>1.  Bible Point presentations, graphics, and texts are licensed to you As Is.  You, the consumer, bear the entire risk relating to the quality and performance of the presentation(s), graphic(s), or text(s).  In no event will Bible Point be liable for damages resulting from any defect.  </a:t>
            </a:r>
          </a:p>
          <a:p>
            <a:pPr lvl="1"/>
            <a:r>
              <a:rPr lang="en-US" dirty="0" smtClean="0">
                <a:latin typeface="Arial" charset="0"/>
              </a:rPr>
              <a:t>2.  Thirty-day limited warrantee on disks.  Bible Point warrants the disks to be free of defects in material and workmanship under normal use for 30 days after purchase.  During the 30-day period you may return a defective presentation, graphic, or text with proof of purchase and it will be replaced without charge, unless the presentation is damaged by misuse.  </a:t>
            </a:r>
          </a:p>
          <a:p>
            <a:pPr lvl="1"/>
            <a:endParaRPr lang="en-US" dirty="0" smtClean="0">
              <a:latin typeface="Arial" charset="0"/>
            </a:endParaRPr>
          </a:p>
          <a:p>
            <a:pPr lvl="1"/>
            <a:r>
              <a:rPr lang="en-US" b="1" dirty="0" smtClean="0">
                <a:latin typeface="Arial" charset="0"/>
              </a:rPr>
              <a:t>Article 4:  General</a:t>
            </a:r>
            <a:endParaRPr lang="en-US" dirty="0" smtClean="0">
              <a:latin typeface="Arial" charset="0"/>
            </a:endParaRPr>
          </a:p>
          <a:p>
            <a:pPr lvl="1"/>
            <a:r>
              <a:rPr lang="en-US" dirty="0" smtClean="0">
                <a:latin typeface="Arial" charset="0"/>
              </a:rPr>
              <a:t>1.  You may not sub-license, assign, or transfer the license of the presentation(s), graphic(s), or text(s) except as provided by this Agreement.   </a:t>
            </a:r>
          </a:p>
          <a:p>
            <a:pPr lvl="1"/>
            <a:r>
              <a:rPr lang="en-US" dirty="0" smtClean="0">
                <a:latin typeface="Arial" charset="0"/>
              </a:rPr>
              <a:t>2.  This Agreement will be governed by the laws of the State of Michigan.</a:t>
            </a:r>
          </a:p>
          <a:p>
            <a:pPr lvl="1"/>
            <a:endParaRPr lang="en-US" dirty="0" smtClean="0">
              <a:latin typeface="Arial" charset="0"/>
            </a:endParaRPr>
          </a:p>
          <a:p>
            <a:pPr lvl="1"/>
            <a:r>
              <a:rPr lang="en-US" b="1" dirty="0" smtClean="0">
                <a:latin typeface="Arial" charset="0"/>
              </a:rPr>
              <a:t>So What does it mean?  </a:t>
            </a:r>
            <a:r>
              <a:rPr lang="en-US" dirty="0" smtClean="0">
                <a:latin typeface="Arial" charset="0"/>
              </a:rPr>
              <a:t>(A simple  translations of the legal jargon)</a:t>
            </a:r>
          </a:p>
          <a:p>
            <a:pPr lvl="1"/>
            <a:r>
              <a:rPr lang="en-US" i="1" dirty="0" smtClean="0">
                <a:latin typeface="Arial" charset="0"/>
              </a:rPr>
              <a:t>May I let someone borrow or copy my licensed Bible Point presentation (even after I modified it)?</a:t>
            </a:r>
            <a:r>
              <a:rPr lang="en-US" dirty="0" smtClean="0">
                <a:latin typeface="Arial" charset="0"/>
              </a:rPr>
              <a:t>  As long as it is within your local church, or single school, or the immediate office of a Christian organization you may.  Otherwise, please refer the person interested in borrowing to: http://www.biblepoint.com or E-mail: dh@biblepoint.com with any related questions. </a:t>
            </a:r>
          </a:p>
          <a:p>
            <a:pPr lvl="1"/>
            <a:endParaRPr lang="en-US" dirty="0" smtClean="0">
              <a:latin typeface="Arial" charset="0"/>
            </a:endParaRPr>
          </a:p>
          <a:p>
            <a:pPr lvl="1"/>
            <a:r>
              <a:rPr lang="en-US" dirty="0" smtClean="0"/>
              <a:t>---------------------------------------------------------------------------------------------------------------------------</a:t>
            </a:r>
          </a:p>
          <a:p>
            <a:pPr lvl="1"/>
            <a:r>
              <a:rPr lang="en-US" sz="700" dirty="0" smtClean="0">
                <a:latin typeface="Arial" charset="0"/>
              </a:rPr>
              <a:t>Scripture taken from the HOLY BIBLE, NEW INTERNATIONAL VERSION®. NIV®. Copyright©1973, 1978, 1984 by International Bible Society. Used by permission of </a:t>
            </a:r>
            <a:r>
              <a:rPr lang="en-US" sz="700" dirty="0" err="1" smtClean="0">
                <a:latin typeface="Arial" charset="0"/>
              </a:rPr>
              <a:t>Zondervan</a:t>
            </a:r>
            <a:r>
              <a:rPr lang="en-US" sz="700" dirty="0" smtClean="0">
                <a:latin typeface="Arial" charset="0"/>
              </a:rPr>
              <a:t>. All rights reserved. </a:t>
            </a:r>
          </a:p>
        </p:txBody>
      </p:sp>
      <p:sp>
        <p:nvSpPr>
          <p:cNvPr id="4" name="Slide Number Placeholder 3"/>
          <p:cNvSpPr>
            <a:spLocks noGrp="1"/>
          </p:cNvSpPr>
          <p:nvPr>
            <p:ph type="sldNum" sz="quarter" idx="10"/>
          </p:nvPr>
        </p:nvSpPr>
        <p:spPr/>
        <p:txBody>
          <a:bodyPr/>
          <a:lstStyle/>
          <a:p>
            <a:fld id="{72B63B3C-BA92-42AB-A3F7-86BCF211F693}"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Open</a:t>
            </a:r>
            <a:r>
              <a:rPr lang="en-US" baseline="0" dirty="0" smtClean="0"/>
              <a:t> handcuffs = FREE from = http://www.dreamstime.com/open-handcuffs-free-stock-photo-imagefree2935405</a:t>
            </a:r>
            <a:endParaRPr lang="en-US" dirty="0"/>
          </a:p>
        </p:txBody>
      </p:sp>
      <p:sp>
        <p:nvSpPr>
          <p:cNvPr id="4" name="Slide Number Placeholder 3"/>
          <p:cNvSpPr>
            <a:spLocks noGrp="1"/>
          </p:cNvSpPr>
          <p:nvPr>
            <p:ph type="sldNum" sz="quarter" idx="10"/>
          </p:nvPr>
        </p:nvSpPr>
        <p:spPr/>
        <p:txBody>
          <a:bodyPr/>
          <a:lstStyle/>
          <a:p>
            <a:fld id="{B89A5E2C-B8E5-49E9-A732-73FA5AC3E567}" type="slidenum">
              <a:rPr lang="en-US" smtClean="0"/>
              <a:pPr/>
              <a:t>19</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Gavel free</a:t>
            </a:r>
            <a:r>
              <a:rPr lang="en-US" baseline="0" dirty="0" smtClean="0"/>
              <a:t> from:   http://commons.wikimedia.org/wiki/File:Gavel.png</a:t>
            </a:r>
            <a:endParaRPr lang="en-US" dirty="0"/>
          </a:p>
        </p:txBody>
      </p:sp>
      <p:sp>
        <p:nvSpPr>
          <p:cNvPr id="4" name="Slide Number Placeholder 3"/>
          <p:cNvSpPr>
            <a:spLocks noGrp="1"/>
          </p:cNvSpPr>
          <p:nvPr>
            <p:ph type="sldNum" sz="quarter" idx="10"/>
          </p:nvPr>
        </p:nvSpPr>
        <p:spPr/>
        <p:txBody>
          <a:bodyPr/>
          <a:lstStyle/>
          <a:p>
            <a:fld id="{B89A5E2C-B8E5-49E9-A732-73FA5AC3E567}" type="slidenum">
              <a:rPr lang="en-US" smtClean="0"/>
              <a:pPr/>
              <a:t>20</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Hands of Jesus = Not for Reuse</a:t>
            </a:r>
            <a:r>
              <a:rPr lang="en-US" smtClean="0"/>
              <a:t>;</a:t>
            </a:r>
            <a:r>
              <a:rPr lang="en-US" baseline="0" smtClean="0"/>
              <a:t> Licensed from = dreamstime_1384310</a:t>
            </a:r>
            <a:endParaRPr lang="en-US" dirty="0" smtClean="0"/>
          </a:p>
          <a:p>
            <a:r>
              <a:rPr lang="en-US" dirty="0" smtClean="0"/>
              <a:t>Package</a:t>
            </a:r>
            <a:r>
              <a:rPr lang="en-US" baseline="0" dirty="0" smtClean="0"/>
              <a:t> =Not For Reuse; Licensed from = dreamstime_7395452</a:t>
            </a:r>
            <a:endParaRPr lang="en-US" dirty="0" smtClean="0"/>
          </a:p>
        </p:txBody>
      </p:sp>
      <p:sp>
        <p:nvSpPr>
          <p:cNvPr id="4" name="Slide Number Placeholder 3"/>
          <p:cNvSpPr>
            <a:spLocks noGrp="1"/>
          </p:cNvSpPr>
          <p:nvPr>
            <p:ph type="sldNum" sz="quarter" idx="10"/>
          </p:nvPr>
        </p:nvSpPr>
        <p:spPr/>
        <p:txBody>
          <a:bodyPr/>
          <a:lstStyle/>
          <a:p>
            <a:fld id="{B89A5E2C-B8E5-49E9-A732-73FA5AC3E567}" type="slidenum">
              <a:rPr lang="en-US" smtClean="0"/>
              <a:pPr/>
              <a:t>21</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Book = FREE from = dreamstimefree_823501</a:t>
            </a:r>
            <a:endParaRPr lang="en-US" dirty="0"/>
          </a:p>
        </p:txBody>
      </p:sp>
      <p:sp>
        <p:nvSpPr>
          <p:cNvPr id="4" name="Slide Number Placeholder 3"/>
          <p:cNvSpPr>
            <a:spLocks noGrp="1"/>
          </p:cNvSpPr>
          <p:nvPr>
            <p:ph type="sldNum" sz="quarter" idx="10"/>
          </p:nvPr>
        </p:nvSpPr>
        <p:spPr/>
        <p:txBody>
          <a:bodyPr/>
          <a:lstStyle/>
          <a:p>
            <a:fld id="{B89A5E2C-B8E5-49E9-A732-73FA5AC3E567}" type="slidenum">
              <a:rPr lang="en-US" smtClean="0"/>
              <a:pPr/>
              <a:t>22</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Crowd</a:t>
            </a:r>
            <a:r>
              <a:rPr lang="en-US" baseline="0" dirty="0" smtClean="0"/>
              <a:t> = FREE to use </a:t>
            </a:r>
            <a:r>
              <a:rPr lang="en-US" baseline="0" smtClean="0"/>
              <a:t>with credit to http://www.flickr.com/photos/jamescridland/613445810/sizes/o/in/photostream/</a:t>
            </a:r>
            <a:endParaRPr lang="en-US" dirty="0"/>
          </a:p>
        </p:txBody>
      </p:sp>
      <p:sp>
        <p:nvSpPr>
          <p:cNvPr id="4" name="Slide Number Placeholder 3"/>
          <p:cNvSpPr>
            <a:spLocks noGrp="1"/>
          </p:cNvSpPr>
          <p:nvPr>
            <p:ph type="sldNum" sz="quarter" idx="10"/>
          </p:nvPr>
        </p:nvSpPr>
        <p:spPr/>
        <p:txBody>
          <a:bodyPr/>
          <a:lstStyle/>
          <a:p>
            <a:fld id="{B89A5E2C-B8E5-49E9-A732-73FA5AC3E567}" type="slidenum">
              <a:rPr lang="en-US" smtClean="0"/>
              <a:pPr/>
              <a:t>27</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Paralytic</a:t>
            </a:r>
            <a:r>
              <a:rPr lang="en-US" baseline="0" dirty="0" smtClean="0"/>
              <a:t> man free from: http://upload.wikimedia.org/wikipedia/commons/0/0f/Curacin_del_paraltico_Murillo_1670.jpg</a:t>
            </a:r>
            <a:endParaRPr lang="en-US" dirty="0"/>
          </a:p>
        </p:txBody>
      </p:sp>
      <p:sp>
        <p:nvSpPr>
          <p:cNvPr id="4" name="Slide Number Placeholder 3"/>
          <p:cNvSpPr>
            <a:spLocks noGrp="1"/>
          </p:cNvSpPr>
          <p:nvPr>
            <p:ph type="sldNum" sz="quarter" idx="10"/>
          </p:nvPr>
        </p:nvSpPr>
        <p:spPr/>
        <p:txBody>
          <a:bodyPr/>
          <a:lstStyle/>
          <a:p>
            <a:fld id="{B89A5E2C-B8E5-49E9-A732-73FA5AC3E567}" type="slidenum">
              <a:rPr lang="en-US" smtClean="0"/>
              <a:pPr/>
              <a:t>29</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Zeus free from: http://upload.wikimedia.org/wikipedia/commons/d/dd/Blitzschleudender_Zeus.JPG</a:t>
            </a:r>
            <a:endParaRPr lang="en-US" dirty="0"/>
          </a:p>
        </p:txBody>
      </p:sp>
      <p:sp>
        <p:nvSpPr>
          <p:cNvPr id="4" name="Slide Number Placeholder 3"/>
          <p:cNvSpPr>
            <a:spLocks noGrp="1"/>
          </p:cNvSpPr>
          <p:nvPr>
            <p:ph type="sldNum" sz="quarter" idx="10"/>
          </p:nvPr>
        </p:nvSpPr>
        <p:spPr/>
        <p:txBody>
          <a:bodyPr/>
          <a:lstStyle/>
          <a:p>
            <a:fld id="{B89A5E2C-B8E5-49E9-A732-73FA5AC3E567}" type="slidenum">
              <a:rPr lang="en-US" smtClean="0"/>
              <a:pPr/>
              <a:t>33</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Zeus free from: http</a:t>
            </a:r>
            <a:r>
              <a:rPr lang="en-US" smtClean="0"/>
              <a:t>://upload.wikimedia.org/wikipedia/commons/d/dd/Blitzschleudender_Zeus.JPGhttp://upload.wikimedia.org/wikipedia/commons/e/ef/Bull%27s_eye_-_geograph.org.uk_-_242591.jpg</a:t>
            </a:r>
            <a:endParaRPr lang="en-US" dirty="0" smtClean="0"/>
          </a:p>
          <a:p>
            <a:r>
              <a:rPr lang="en-US" dirty="0" smtClean="0"/>
              <a:t>BULL free from: </a:t>
            </a:r>
            <a:endParaRPr lang="en-US" dirty="0"/>
          </a:p>
        </p:txBody>
      </p:sp>
      <p:sp>
        <p:nvSpPr>
          <p:cNvPr id="4" name="Slide Number Placeholder 3"/>
          <p:cNvSpPr>
            <a:spLocks noGrp="1"/>
          </p:cNvSpPr>
          <p:nvPr>
            <p:ph type="sldNum" sz="quarter" idx="10"/>
          </p:nvPr>
        </p:nvSpPr>
        <p:spPr/>
        <p:txBody>
          <a:bodyPr/>
          <a:lstStyle/>
          <a:p>
            <a:fld id="{B89A5E2C-B8E5-49E9-A732-73FA5AC3E567}" type="slidenum">
              <a:rPr lang="en-US" smtClean="0"/>
              <a:pPr/>
              <a:t>34</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Exit Doors = FREE = </a:t>
            </a:r>
            <a:r>
              <a:rPr lang="en-US" dirty="0" err="1" smtClean="0"/>
              <a:t>Biblepoint</a:t>
            </a:r>
            <a:r>
              <a:rPr lang="en-US" dirty="0" smtClean="0"/>
              <a:t> photo.</a:t>
            </a:r>
            <a:endParaRPr lang="en-US" dirty="0"/>
          </a:p>
        </p:txBody>
      </p:sp>
      <p:sp>
        <p:nvSpPr>
          <p:cNvPr id="4" name="Slide Number Placeholder 3"/>
          <p:cNvSpPr>
            <a:spLocks noGrp="1"/>
          </p:cNvSpPr>
          <p:nvPr>
            <p:ph type="sldNum" sz="quarter" idx="10"/>
          </p:nvPr>
        </p:nvSpPr>
        <p:spPr/>
        <p:txBody>
          <a:bodyPr/>
          <a:lstStyle/>
          <a:p>
            <a:fld id="{B89A5E2C-B8E5-49E9-A732-73FA5AC3E567}" type="slidenum">
              <a:rPr lang="en-US" smtClean="0"/>
              <a:pPr/>
              <a:t>46</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Prison bars free from http://www.sxc.hu/photo/1226063</a:t>
            </a:r>
            <a:endParaRPr lang="en-US" dirty="0"/>
          </a:p>
        </p:txBody>
      </p:sp>
      <p:sp>
        <p:nvSpPr>
          <p:cNvPr id="4" name="Slide Number Placeholder 3"/>
          <p:cNvSpPr>
            <a:spLocks noGrp="1"/>
          </p:cNvSpPr>
          <p:nvPr>
            <p:ph type="sldNum" sz="quarter" idx="10"/>
          </p:nvPr>
        </p:nvSpPr>
        <p:spPr/>
        <p:txBody>
          <a:bodyPr/>
          <a:lstStyle/>
          <a:p>
            <a:fld id="{B89A5E2C-B8E5-49E9-A732-73FA5AC3E567}" type="slidenum">
              <a:rPr lang="en-US" smtClean="0"/>
              <a:pPr/>
              <a:t>47</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Prison bars free from http://www.sxc.hu/photo/1226063</a:t>
            </a:r>
            <a:endParaRPr lang="en-US" dirty="0"/>
          </a:p>
        </p:txBody>
      </p:sp>
      <p:sp>
        <p:nvSpPr>
          <p:cNvPr id="4" name="Slide Number Placeholder 3"/>
          <p:cNvSpPr>
            <a:spLocks noGrp="1"/>
          </p:cNvSpPr>
          <p:nvPr>
            <p:ph type="sldNum" sz="quarter" idx="10"/>
          </p:nvPr>
        </p:nvSpPr>
        <p:spPr/>
        <p:txBody>
          <a:bodyPr/>
          <a:lstStyle/>
          <a:p>
            <a:fld id="{B89A5E2C-B8E5-49E9-A732-73FA5AC3E567}" type="slidenum">
              <a:rPr lang="en-US" smtClean="0"/>
              <a:pPr/>
              <a:t>2</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Paul = FREE =</a:t>
            </a:r>
            <a:r>
              <a:rPr lang="en-US" dirty="0" err="1" smtClean="0"/>
              <a:t>BiblePoint</a:t>
            </a:r>
            <a:r>
              <a:rPr lang="en-US" dirty="0" smtClean="0"/>
              <a:t> photo</a:t>
            </a:r>
          </a:p>
          <a:p>
            <a:r>
              <a:rPr lang="en-US" dirty="0" smtClean="0"/>
              <a:t>Barnabas</a:t>
            </a:r>
            <a:r>
              <a:rPr lang="en-US" baseline="0" dirty="0" smtClean="0"/>
              <a:t> = </a:t>
            </a:r>
            <a:endParaRPr lang="en-US" dirty="0"/>
          </a:p>
        </p:txBody>
      </p:sp>
      <p:sp>
        <p:nvSpPr>
          <p:cNvPr id="4" name="Slide Number Placeholder 3"/>
          <p:cNvSpPr>
            <a:spLocks noGrp="1"/>
          </p:cNvSpPr>
          <p:nvPr>
            <p:ph type="sldNum" sz="quarter" idx="10"/>
          </p:nvPr>
        </p:nvSpPr>
        <p:spPr/>
        <p:txBody>
          <a:bodyPr/>
          <a:lstStyle/>
          <a:p>
            <a:fld id="{B89A5E2C-B8E5-49E9-A732-73FA5AC3E567}" type="slidenum">
              <a:rPr lang="en-US" smtClean="0"/>
              <a:pPr/>
              <a:t>4</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Praying hands = FREE from =</a:t>
            </a:r>
            <a:r>
              <a:rPr lang="en-US" baseline="0" dirty="0" smtClean="0"/>
              <a:t> </a:t>
            </a:r>
            <a:r>
              <a:rPr lang="en-US" dirty="0" smtClean="0"/>
              <a:t>http://www.sxc.hu/browse.phtml?f=download&amp;id=405036</a:t>
            </a:r>
            <a:endParaRPr lang="en-US" dirty="0"/>
          </a:p>
        </p:txBody>
      </p:sp>
      <p:sp>
        <p:nvSpPr>
          <p:cNvPr id="4" name="Slide Number Placeholder 3"/>
          <p:cNvSpPr>
            <a:spLocks noGrp="1"/>
          </p:cNvSpPr>
          <p:nvPr>
            <p:ph type="sldNum" sz="quarter" idx="10"/>
          </p:nvPr>
        </p:nvSpPr>
        <p:spPr/>
        <p:txBody>
          <a:bodyPr/>
          <a:lstStyle/>
          <a:p>
            <a:fld id="{B89A5E2C-B8E5-49E9-A732-73FA5AC3E567}" type="slidenum">
              <a:rPr lang="en-US" smtClean="0"/>
              <a:pPr/>
              <a:t>5</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Book = FREE from = dreamstimefree_823501</a:t>
            </a:r>
            <a:endParaRPr lang="en-US" dirty="0"/>
          </a:p>
        </p:txBody>
      </p:sp>
      <p:sp>
        <p:nvSpPr>
          <p:cNvPr id="4" name="Slide Number Placeholder 3"/>
          <p:cNvSpPr>
            <a:spLocks noGrp="1"/>
          </p:cNvSpPr>
          <p:nvPr>
            <p:ph type="sldNum" sz="quarter" idx="10"/>
          </p:nvPr>
        </p:nvSpPr>
        <p:spPr/>
        <p:txBody>
          <a:bodyPr/>
          <a:lstStyle/>
          <a:p>
            <a:fld id="{B89A5E2C-B8E5-49E9-A732-73FA5AC3E567}" type="slidenum">
              <a:rPr lang="en-US" smtClean="0"/>
              <a:pPr/>
              <a:t>7</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Bar-Jesus free</a:t>
            </a:r>
            <a:r>
              <a:rPr lang="en-US" baseline="0" dirty="0" smtClean="0"/>
              <a:t> http://commons.wikimedia.org/wiki/File:Halloween_2009_New_Orleans_Jesus.jpg</a:t>
            </a:r>
          </a:p>
        </p:txBody>
      </p:sp>
      <p:sp>
        <p:nvSpPr>
          <p:cNvPr id="4" name="Slide Number Placeholder 3"/>
          <p:cNvSpPr>
            <a:spLocks noGrp="1"/>
          </p:cNvSpPr>
          <p:nvPr>
            <p:ph type="sldNum" sz="quarter" idx="10"/>
          </p:nvPr>
        </p:nvSpPr>
        <p:spPr/>
        <p:txBody>
          <a:bodyPr/>
          <a:lstStyle/>
          <a:p>
            <a:fld id="{B89A5E2C-B8E5-49E9-A732-73FA5AC3E567}" type="slidenum">
              <a:rPr lang="en-US" smtClean="0"/>
              <a:pPr/>
              <a:t>9</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Proconsul – FREE </a:t>
            </a:r>
            <a:r>
              <a:rPr lang="en-US" smtClean="0"/>
              <a:t>fro reuse from http://upload.wikimedia.org/wikipedia/commons/6/60/Pax_romana04.jpg</a:t>
            </a:r>
            <a:endParaRPr lang="en-US" dirty="0"/>
          </a:p>
        </p:txBody>
      </p:sp>
      <p:sp>
        <p:nvSpPr>
          <p:cNvPr id="4" name="Slide Number Placeholder 3"/>
          <p:cNvSpPr>
            <a:spLocks noGrp="1"/>
          </p:cNvSpPr>
          <p:nvPr>
            <p:ph type="sldNum" sz="quarter" idx="10"/>
          </p:nvPr>
        </p:nvSpPr>
        <p:spPr/>
        <p:txBody>
          <a:bodyPr/>
          <a:lstStyle/>
          <a:p>
            <a:fld id="{B89A5E2C-B8E5-49E9-A732-73FA5AC3E567}" type="slidenum">
              <a:rPr lang="en-US" smtClean="0"/>
              <a:pPr/>
              <a:t>10</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Proconsul – need permission from : http://www.prestonopera.org.uk/norma/normafri.htm</a:t>
            </a:r>
            <a:endParaRPr lang="en-US" dirty="0"/>
          </a:p>
        </p:txBody>
      </p:sp>
      <p:sp>
        <p:nvSpPr>
          <p:cNvPr id="4" name="Slide Number Placeholder 3"/>
          <p:cNvSpPr>
            <a:spLocks noGrp="1"/>
          </p:cNvSpPr>
          <p:nvPr>
            <p:ph type="sldNum" sz="quarter" idx="10"/>
          </p:nvPr>
        </p:nvSpPr>
        <p:spPr/>
        <p:txBody>
          <a:bodyPr/>
          <a:lstStyle/>
          <a:p>
            <a:fld id="{B89A5E2C-B8E5-49E9-A732-73FA5AC3E567}" type="slidenum">
              <a:rPr lang="en-US" smtClean="0"/>
              <a:pPr/>
              <a:t>11</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Crucifixion and Empty Tomb</a:t>
            </a:r>
            <a:r>
              <a:rPr lang="en-US" baseline="0" dirty="0" smtClean="0"/>
              <a:t> = free = Bible Point photos.</a:t>
            </a:r>
            <a:endParaRPr lang="en-US" dirty="0"/>
          </a:p>
        </p:txBody>
      </p:sp>
      <p:sp>
        <p:nvSpPr>
          <p:cNvPr id="4" name="Slide Number Placeholder 3"/>
          <p:cNvSpPr>
            <a:spLocks noGrp="1"/>
          </p:cNvSpPr>
          <p:nvPr>
            <p:ph type="sldNum" sz="quarter" idx="10"/>
          </p:nvPr>
        </p:nvSpPr>
        <p:spPr/>
        <p:txBody>
          <a:bodyPr/>
          <a:lstStyle/>
          <a:p>
            <a:fld id="{B89A5E2C-B8E5-49E9-A732-73FA5AC3E567}" type="slidenum">
              <a:rPr lang="en-US" smtClean="0"/>
              <a:pPr/>
              <a:t>18</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20DDA1C-32DB-47CC-9B67-C2F752DF8599}" type="datetimeFigureOut">
              <a:rPr lang="en-US" smtClean="0"/>
              <a:pPr/>
              <a:t>10/15/2011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E22664-24E5-4114-A921-C5B31BF78630}"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20DDA1C-32DB-47CC-9B67-C2F752DF8599}" type="datetimeFigureOut">
              <a:rPr lang="en-US" smtClean="0"/>
              <a:pPr/>
              <a:t>10/15/2011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E22664-24E5-4114-A921-C5B31BF78630}"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20DDA1C-32DB-47CC-9B67-C2F752DF8599}" type="datetimeFigureOut">
              <a:rPr lang="en-US" smtClean="0"/>
              <a:pPr/>
              <a:t>10/15/2011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E22664-24E5-4114-A921-C5B31BF78630}"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19400"/>
            <a:ext cx="9144000" cy="1371600"/>
          </a:xfrm>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615142" y="1143000"/>
            <a:ext cx="7913716" cy="4983163"/>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920DDA1C-32DB-47CC-9B67-C2F752DF8599}" type="datetimeFigureOut">
              <a:rPr lang="en-US" smtClean="0"/>
              <a:pPr/>
              <a:t>10/15/2011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E22664-24E5-4114-A921-C5B31BF78630}"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20DDA1C-32DB-47CC-9B67-C2F752DF8599}" type="datetimeFigureOut">
              <a:rPr lang="en-US" smtClean="0"/>
              <a:pPr/>
              <a:t>10/15/2011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E22664-24E5-4114-A921-C5B31BF78630}"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20DDA1C-32DB-47CC-9B67-C2F752DF8599}" type="datetimeFigureOut">
              <a:rPr lang="en-US" smtClean="0"/>
              <a:pPr/>
              <a:t>10/15/2011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1E22664-24E5-4114-A921-C5B31BF78630}"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951288"/>
          </a:xfrm>
        </p:spPr>
        <p:txBody>
          <a:bodyPr>
            <a:normAutofit/>
          </a:bodyPr>
          <a:lstStyle>
            <a:lvl1pPr>
              <a:defRPr sz="3600"/>
            </a:lvl1pPr>
            <a:lvl2pPr>
              <a:defRPr sz="3600"/>
            </a:lvl2pPr>
            <a:lvl3pPr>
              <a:defRPr sz="3600"/>
            </a:lvl3pPr>
            <a:lvl4pPr>
              <a:defRPr sz="3600"/>
            </a:lvl4pPr>
            <a:lvl5pPr>
              <a:defRPr sz="3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normAutofit/>
          </a:bodyPr>
          <a:lstStyle>
            <a:lvl1pPr>
              <a:defRPr sz="3600"/>
            </a:lvl1pPr>
            <a:lvl2pPr>
              <a:defRPr sz="3600"/>
            </a:lvl2pPr>
            <a:lvl3pPr>
              <a:defRPr sz="3600"/>
            </a:lvl3pPr>
            <a:lvl4pPr>
              <a:defRPr sz="3600"/>
            </a:lvl4pPr>
            <a:lvl5pPr>
              <a:defRPr sz="3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Date Placeholder 6"/>
          <p:cNvSpPr>
            <a:spLocks noGrp="1"/>
          </p:cNvSpPr>
          <p:nvPr>
            <p:ph type="dt" sz="half" idx="10"/>
          </p:nvPr>
        </p:nvSpPr>
        <p:spPr/>
        <p:txBody>
          <a:bodyPr/>
          <a:lstStyle/>
          <a:p>
            <a:fld id="{920DDA1C-32DB-47CC-9B67-C2F752DF8599}" type="datetimeFigureOut">
              <a:rPr lang="en-US" smtClean="0"/>
              <a:pPr/>
              <a:t>10/15/2011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1E22664-24E5-4114-A921-C5B31BF78630}"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20DDA1C-32DB-47CC-9B67-C2F752DF8599}" type="datetimeFigureOut">
              <a:rPr lang="en-US" smtClean="0"/>
              <a:pPr/>
              <a:t>10/15/2011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1E22664-24E5-4114-A921-C5B31BF78630}"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20DDA1C-32DB-47CC-9B67-C2F752DF8599}" type="datetimeFigureOut">
              <a:rPr lang="en-US" smtClean="0"/>
              <a:pPr/>
              <a:t>10/15/2011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1E22664-24E5-4114-A921-C5B31BF78630}"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20DDA1C-32DB-47CC-9B67-C2F752DF8599}" type="datetimeFigureOut">
              <a:rPr lang="en-US" smtClean="0"/>
              <a:pPr/>
              <a:t>10/15/2011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1E22664-24E5-4114-A921-C5B31BF78630}"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20DDA1C-32DB-47CC-9B67-C2F752DF8599}" type="datetimeFigureOut">
              <a:rPr lang="en-US" smtClean="0"/>
              <a:pPr/>
              <a:t>10/15/2011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1E22664-24E5-4114-A921-C5B31BF78630}"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9" name="Picture 5"/>
          <p:cNvPicPr>
            <a:picLocks noChangeAspect="1" noChangeArrowheads="1"/>
          </p:cNvPicPr>
          <p:nvPr userDrawn="1"/>
        </p:nvPicPr>
        <p:blipFill>
          <a:blip r:embed="rId13" cstate="print"/>
          <a:srcRect/>
          <a:stretch>
            <a:fillRect/>
          </a:stretch>
        </p:blipFill>
        <p:spPr bwMode="auto">
          <a:xfrm>
            <a:off x="0" y="-357"/>
            <a:ext cx="9144000" cy="6858357"/>
          </a:xfrm>
          <a:prstGeom prst="rect">
            <a:avLst/>
          </a:prstGeom>
          <a:noFill/>
          <a:ln w="9525">
            <a:noFill/>
            <a:miter lim="800000"/>
            <a:headEnd/>
            <a:tailEnd/>
          </a:ln>
          <a:effectLst/>
        </p:spPr>
      </p:pic>
      <p:sp>
        <p:nvSpPr>
          <p:cNvPr id="2" name="Title Placeholder 1"/>
          <p:cNvSpPr>
            <a:spLocks noGrp="1"/>
          </p:cNvSpPr>
          <p:nvPr>
            <p:ph type="title"/>
          </p:nvPr>
        </p:nvSpPr>
        <p:spPr>
          <a:xfrm>
            <a:off x="457200" y="108388"/>
            <a:ext cx="8229600" cy="1143000"/>
          </a:xfrm>
          <a:prstGeom prst="rect">
            <a:avLst/>
          </a:prstGeom>
        </p:spPr>
        <p:txBody>
          <a:bodyPr vert="horz" lIns="91440" tIns="45720" rIns="91440" bIns="45720" rtlCol="0" anchor="ctr">
            <a:no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31767" y="1371600"/>
            <a:ext cx="7913718" cy="47545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20DDA1C-32DB-47CC-9B67-C2F752DF8599}" type="datetimeFigureOut">
              <a:rPr lang="en-US" smtClean="0"/>
              <a:pPr/>
              <a:t>10/15/2011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E22664-24E5-4114-A921-C5B31BF78630}"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5400" b="1" kern="1200">
          <a:solidFill>
            <a:srgbClr val="FFC000"/>
          </a:solidFill>
          <a:effectLst>
            <a:outerShdw blurRad="38100" dist="38100" dir="2700000" algn="tl">
              <a:srgbClr val="000000">
                <a:alpha val="43137"/>
              </a:srgbClr>
            </a:outerShdw>
          </a:effectLst>
          <a:latin typeface="+mj-lt"/>
          <a:ea typeface="+mj-ea"/>
          <a:cs typeface="+mj-cs"/>
        </a:defRPr>
      </a:lvl1pPr>
    </p:titleStyle>
    <p:bodyStyle>
      <a:lvl1pPr marL="342900" indent="-342900" algn="l" defTabSz="914400" rtl="0" eaLnBrk="1" latinLnBrk="0" hangingPunct="1">
        <a:spcBef>
          <a:spcPct val="20000"/>
        </a:spcBef>
        <a:buFont typeface="Arial" pitchFamily="34" charset="0"/>
        <a:buNone/>
        <a:defRPr sz="3600" b="1" kern="1200">
          <a:solidFill>
            <a:schemeClr val="tx1"/>
          </a:solidFill>
          <a:effectLst>
            <a:outerShdw blurRad="38100" dist="38100" dir="2700000" algn="tl">
              <a:srgbClr val="000000">
                <a:alpha val="43137"/>
              </a:srgbClr>
            </a:outerShdw>
          </a:effectLst>
          <a:latin typeface="Arial Narrow" pitchFamily="34" charset="0"/>
          <a:ea typeface="+mn-ea"/>
          <a:cs typeface="+mn-cs"/>
        </a:defRPr>
      </a:lvl1pPr>
      <a:lvl2pPr marL="742950" indent="-285750" algn="l" defTabSz="914400" rtl="0" eaLnBrk="1" latinLnBrk="0" hangingPunct="1">
        <a:spcBef>
          <a:spcPct val="20000"/>
        </a:spcBef>
        <a:buFont typeface="Arial" pitchFamily="34" charset="0"/>
        <a:buNone/>
        <a:defRPr sz="3600" b="1" kern="1200">
          <a:solidFill>
            <a:schemeClr val="tx1"/>
          </a:solidFill>
          <a:effectLst>
            <a:outerShdw blurRad="38100" dist="38100" dir="2700000" algn="tl">
              <a:srgbClr val="000000">
                <a:alpha val="43137"/>
              </a:srgbClr>
            </a:outerShdw>
          </a:effectLst>
          <a:latin typeface="Arial Narrow" pitchFamily="34" charset="0"/>
          <a:ea typeface="+mn-ea"/>
          <a:cs typeface="+mn-cs"/>
        </a:defRPr>
      </a:lvl2pPr>
      <a:lvl3pPr marL="1143000" indent="-228600" algn="l" defTabSz="914400" rtl="0" eaLnBrk="1" latinLnBrk="0" hangingPunct="1">
        <a:spcBef>
          <a:spcPct val="20000"/>
        </a:spcBef>
        <a:buFont typeface="Arial" pitchFamily="34" charset="0"/>
        <a:buNone/>
        <a:defRPr sz="3600" b="1" kern="1200">
          <a:solidFill>
            <a:schemeClr val="tx1"/>
          </a:solidFill>
          <a:effectLst>
            <a:outerShdw blurRad="38100" dist="38100" dir="2700000" algn="tl">
              <a:srgbClr val="000000">
                <a:alpha val="43137"/>
              </a:srgbClr>
            </a:outerShdw>
          </a:effectLst>
          <a:latin typeface="Arial Narrow" pitchFamily="34" charset="0"/>
          <a:ea typeface="+mn-ea"/>
          <a:cs typeface="+mn-cs"/>
        </a:defRPr>
      </a:lvl3pPr>
      <a:lvl4pPr marL="1600200" indent="-228600" algn="l" defTabSz="914400" rtl="0" eaLnBrk="1" latinLnBrk="0" hangingPunct="1">
        <a:spcBef>
          <a:spcPct val="20000"/>
        </a:spcBef>
        <a:buFont typeface="Arial" pitchFamily="34" charset="0"/>
        <a:buNone/>
        <a:defRPr sz="3600" b="1" kern="1200">
          <a:solidFill>
            <a:schemeClr val="tx1"/>
          </a:solidFill>
          <a:effectLst>
            <a:outerShdw blurRad="38100" dist="38100" dir="2700000" algn="tl">
              <a:srgbClr val="000000">
                <a:alpha val="43137"/>
              </a:srgbClr>
            </a:outerShdw>
          </a:effectLst>
          <a:latin typeface="Arial Narrow" pitchFamily="34" charset="0"/>
          <a:ea typeface="+mn-ea"/>
          <a:cs typeface="+mn-cs"/>
        </a:defRPr>
      </a:lvl4pPr>
      <a:lvl5pPr marL="2057400" indent="-228600" algn="l" defTabSz="914400" rtl="0" eaLnBrk="1" latinLnBrk="0" hangingPunct="1">
        <a:spcBef>
          <a:spcPct val="20000"/>
        </a:spcBef>
        <a:buFont typeface="Arial" pitchFamily="34" charset="0"/>
        <a:buNone/>
        <a:defRPr sz="3600" b="1" kern="1200">
          <a:solidFill>
            <a:schemeClr val="tx1"/>
          </a:solidFill>
          <a:effectLst>
            <a:outerShdw blurRad="38100" dist="38100" dir="2700000" algn="tl">
              <a:srgbClr val="000000">
                <a:alpha val="43137"/>
              </a:srgbClr>
            </a:outerShdw>
          </a:effectLst>
          <a:latin typeface="Arial Narrow"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0.png"/><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14.png"/></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20.png"/></Relationships>
</file>

<file path=ppt/slides/_rels/slide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4.png"/></Relationships>
</file>

<file path=ppt/slides/_rels/slide4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6"/>
          <p:cNvSpPr>
            <a:spLocks noChangeArrowheads="1"/>
          </p:cNvSpPr>
          <p:nvPr/>
        </p:nvSpPr>
        <p:spPr bwMode="auto">
          <a:xfrm>
            <a:off x="614597" y="4419600"/>
            <a:ext cx="7929796" cy="1538883"/>
          </a:xfrm>
          <a:prstGeom prst="rect">
            <a:avLst/>
          </a:prstGeom>
          <a:noFill/>
          <a:ln w="9525">
            <a:noFill/>
            <a:miter lim="800000"/>
            <a:headEnd/>
            <a:tailEnd/>
          </a:ln>
          <a:effectLst/>
        </p:spPr>
        <p:txBody>
          <a:bodyPr wrap="square">
            <a:spAutoFit/>
          </a:bodyPr>
          <a:lstStyle/>
          <a:p>
            <a:pPr algn="ctr"/>
            <a:r>
              <a:rPr lang="en-US" sz="5400" b="1" dirty="0" smtClean="0">
                <a:effectLst>
                  <a:outerShdw blurRad="38100" dist="38100" dir="2700000" algn="tl">
                    <a:srgbClr val="000000">
                      <a:alpha val="43137"/>
                    </a:srgbClr>
                  </a:outerShdw>
                </a:effectLst>
                <a:latin typeface="Arial" charset="0"/>
              </a:rPr>
              <a:t>ACTS 13:1-14:27</a:t>
            </a:r>
          </a:p>
          <a:p>
            <a:pPr algn="ctr"/>
            <a:r>
              <a:rPr lang="en-US" sz="2000" b="1" dirty="0" smtClean="0">
                <a:effectLst>
                  <a:outerShdw blurRad="38100" dist="38100" dir="2700000" algn="tl">
                    <a:srgbClr val="000000">
                      <a:alpha val="43137"/>
                    </a:srgbClr>
                  </a:outerShdw>
                </a:effectLst>
                <a:latin typeface="Arial" charset="0"/>
              </a:rPr>
              <a:t>www.BiblePoint.com</a:t>
            </a:r>
          </a:p>
          <a:p>
            <a:pPr algn="ctr"/>
            <a:r>
              <a:rPr lang="en-US" sz="2000" b="1" dirty="0" smtClean="0">
                <a:effectLst>
                  <a:outerShdw blurRad="38100" dist="38100" dir="2700000" algn="tl">
                    <a:srgbClr val="000000">
                      <a:alpha val="43137"/>
                    </a:srgbClr>
                  </a:outerShdw>
                </a:effectLst>
              </a:rPr>
              <a:t>2011 ©</a:t>
            </a:r>
            <a:r>
              <a:rPr lang="en-US" sz="2000" b="1" dirty="0" smtClean="0">
                <a:effectLst>
                  <a:outerShdw blurRad="38100" dist="38100" dir="2700000" algn="tl">
                    <a:srgbClr val="000000">
                      <a:alpha val="43137"/>
                    </a:srgbClr>
                  </a:outerShdw>
                </a:effectLst>
                <a:latin typeface="Arial" charset="0"/>
              </a:rPr>
              <a:t> Single Initiative LLC</a:t>
            </a:r>
            <a:endParaRPr lang="en-US" sz="2000" b="1" dirty="0" smtClean="0">
              <a:effectLst>
                <a:outerShdw blurRad="38100" dist="38100" dir="2700000" algn="tl">
                  <a:srgbClr val="000000">
                    <a:alpha val="43137"/>
                  </a:srgbClr>
                </a:outerShdw>
              </a:effectLst>
            </a:endParaRPr>
          </a:p>
        </p:txBody>
      </p:sp>
      <p:pic>
        <p:nvPicPr>
          <p:cNvPr id="6" name="Picture 4"/>
          <p:cNvPicPr>
            <a:picLocks noChangeAspect="1" noChangeArrowheads="1"/>
          </p:cNvPicPr>
          <p:nvPr/>
        </p:nvPicPr>
        <p:blipFill>
          <a:blip r:embed="rId3" cstate="print"/>
          <a:srcRect/>
          <a:stretch>
            <a:fillRect/>
          </a:stretch>
        </p:blipFill>
        <p:spPr bwMode="auto">
          <a:xfrm>
            <a:off x="350519" y="249987"/>
            <a:ext cx="8483334" cy="914492"/>
          </a:xfrm>
          <a:prstGeom prst="rect">
            <a:avLst/>
          </a:prstGeom>
          <a:noFill/>
          <a:ln w="9525">
            <a:noFill/>
            <a:miter lim="800000"/>
            <a:headEnd/>
            <a:tailEnd/>
          </a:ln>
          <a:effectLst/>
        </p:spPr>
      </p:pic>
      <p:pic>
        <p:nvPicPr>
          <p:cNvPr id="7" name="Picture 2"/>
          <p:cNvPicPr>
            <a:picLocks noChangeAspect="1" noChangeArrowheads="1"/>
          </p:cNvPicPr>
          <p:nvPr/>
        </p:nvPicPr>
        <p:blipFill>
          <a:blip r:embed="rId4" cstate="print"/>
          <a:srcRect/>
          <a:stretch>
            <a:fillRect/>
          </a:stretch>
        </p:blipFill>
        <p:spPr bwMode="auto">
          <a:xfrm>
            <a:off x="1951831" y="1900486"/>
            <a:ext cx="5240337" cy="2417762"/>
          </a:xfrm>
          <a:prstGeom prst="rect">
            <a:avLst/>
          </a:prstGeom>
          <a:noFill/>
          <a:ln w="9525">
            <a:noFill/>
            <a:miter lim="800000"/>
            <a:headEnd/>
            <a:tailEnd/>
          </a:ln>
          <a:effec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542231" y="1583529"/>
            <a:ext cx="2245940" cy="740979"/>
          </a:xfrm>
          <a:prstGeom prst="rect">
            <a:avLst/>
          </a:prstGeom>
          <a:solidFill>
            <a:srgbClr val="FF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3"/>
          <p:cNvPicPr>
            <a:picLocks noChangeAspect="1" noChangeArrowheads="1"/>
          </p:cNvPicPr>
          <p:nvPr/>
        </p:nvPicPr>
        <p:blipFill>
          <a:blip r:embed="rId3" cstate="print"/>
          <a:srcRect t="18012" r="18114"/>
          <a:stretch>
            <a:fillRect/>
          </a:stretch>
        </p:blipFill>
        <p:spPr bwMode="auto">
          <a:xfrm>
            <a:off x="3408201" y="1147156"/>
            <a:ext cx="5419915" cy="5149091"/>
          </a:xfrm>
          <a:prstGeom prst="rect">
            <a:avLst/>
          </a:prstGeom>
          <a:noFill/>
          <a:ln w="9525">
            <a:noFill/>
            <a:miter lim="800000"/>
            <a:headEnd/>
            <a:tailEnd/>
          </a:ln>
          <a:effectLst/>
        </p:spPr>
      </p:pic>
      <p:sp>
        <p:nvSpPr>
          <p:cNvPr id="9" name="5-Point Star 8"/>
          <p:cNvSpPr/>
          <p:nvPr/>
        </p:nvSpPr>
        <p:spPr>
          <a:xfrm>
            <a:off x="7032567" y="5569527"/>
            <a:ext cx="548623" cy="515389"/>
          </a:xfrm>
          <a:prstGeom prst="star5">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4– The Perversion </a:t>
            </a:r>
            <a:r>
              <a:rPr lang="en-US" sz="2800" dirty="0" smtClean="0"/>
              <a:t>13:6-12</a:t>
            </a:r>
            <a:endParaRPr lang="en-US" sz="2800" dirty="0"/>
          </a:p>
        </p:txBody>
      </p:sp>
      <p:sp>
        <p:nvSpPr>
          <p:cNvPr id="3" name="Content Placeholder 2"/>
          <p:cNvSpPr>
            <a:spLocks noGrp="1"/>
          </p:cNvSpPr>
          <p:nvPr>
            <p:ph idx="1"/>
          </p:nvPr>
        </p:nvSpPr>
        <p:spPr>
          <a:xfrm>
            <a:off x="615142" y="1176250"/>
            <a:ext cx="3956858" cy="4983163"/>
          </a:xfrm>
        </p:spPr>
        <p:txBody>
          <a:bodyPr/>
          <a:lstStyle/>
          <a:p>
            <a:pPr marL="0" indent="0">
              <a:lnSpc>
                <a:spcPts val="3800"/>
              </a:lnSpc>
            </a:pPr>
            <a:r>
              <a:rPr lang="en-US" dirty="0" smtClean="0"/>
              <a:t>[the] attendant of the </a:t>
            </a:r>
            <a:r>
              <a:rPr lang="en-US" dirty="0" smtClean="0">
                <a:solidFill>
                  <a:schemeClr val="bg1"/>
                </a:solidFill>
              </a:rPr>
              <a:t>proconsul</a:t>
            </a:r>
            <a:r>
              <a:rPr lang="en-US" dirty="0" smtClean="0"/>
              <a:t>, </a:t>
            </a:r>
            <a:r>
              <a:rPr lang="en-US" dirty="0" err="1" smtClean="0"/>
              <a:t>Sergius</a:t>
            </a:r>
            <a:r>
              <a:rPr lang="en-US" dirty="0" smtClean="0"/>
              <a:t> </a:t>
            </a:r>
            <a:r>
              <a:rPr lang="en-US" dirty="0" err="1" smtClean="0"/>
              <a:t>Paulus</a:t>
            </a:r>
            <a:r>
              <a:rPr lang="en-US" dirty="0" smtClean="0"/>
              <a:t>…[who] wanted to hear the word of God.   </a:t>
            </a:r>
            <a:r>
              <a:rPr lang="en-US" baseline="30000" dirty="0" smtClean="0"/>
              <a:t>8</a:t>
            </a:r>
            <a:r>
              <a:rPr lang="en-US" dirty="0" smtClean="0"/>
              <a:t> But … the sorcerer opposed them and tried to turn the proconsul from </a:t>
            </a:r>
            <a:br>
              <a:rPr lang="en-US" dirty="0" smtClean="0"/>
            </a:br>
            <a:r>
              <a:rPr lang="en-US" dirty="0" smtClean="0"/>
              <a:t>the faith. </a:t>
            </a:r>
            <a:endParaRPr lang="en-US" dirty="0"/>
          </a:p>
        </p:txBody>
      </p:sp>
      <p:cxnSp>
        <p:nvCxnSpPr>
          <p:cNvPr id="15" name="Straight Arrow Connector 14"/>
          <p:cNvCxnSpPr>
            <a:stCxn id="18" idx="7"/>
          </p:cNvCxnSpPr>
          <p:nvPr/>
        </p:nvCxnSpPr>
        <p:spPr>
          <a:xfrm rot="16200000" flipH="1" flipV="1">
            <a:off x="7619189" y="2815959"/>
            <a:ext cx="338147" cy="380860"/>
          </a:xfrm>
          <a:prstGeom prst="straightConnector1">
            <a:avLst/>
          </a:prstGeom>
          <a:ln w="76200">
            <a:solidFill>
              <a:srgbClr val="FFFF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8" name="Oval 17"/>
          <p:cNvSpPr/>
          <p:nvPr/>
        </p:nvSpPr>
        <p:spPr>
          <a:xfrm>
            <a:off x="7776110" y="2800455"/>
            <a:ext cx="237341" cy="251702"/>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18"/>
          <p:cNvSpPr/>
          <p:nvPr/>
        </p:nvSpPr>
        <p:spPr>
          <a:xfrm>
            <a:off x="6633556" y="3225339"/>
            <a:ext cx="947651" cy="548639"/>
          </a:xfrm>
          <a:custGeom>
            <a:avLst/>
            <a:gdLst>
              <a:gd name="connsiteX0" fmla="*/ 1296785 w 1296785"/>
              <a:gd name="connsiteY0" fmla="*/ 0 h 676101"/>
              <a:gd name="connsiteX1" fmla="*/ 748145 w 1296785"/>
              <a:gd name="connsiteY1" fmla="*/ 565265 h 676101"/>
              <a:gd name="connsiteX2" fmla="*/ 0 w 1296785"/>
              <a:gd name="connsiteY2" fmla="*/ 665018 h 676101"/>
            </a:gdLst>
            <a:ahLst/>
            <a:cxnLst>
              <a:cxn ang="0">
                <a:pos x="connsiteX0" y="connsiteY0"/>
              </a:cxn>
              <a:cxn ang="0">
                <a:pos x="connsiteX1" y="connsiteY1"/>
              </a:cxn>
              <a:cxn ang="0">
                <a:pos x="connsiteX2" y="connsiteY2"/>
              </a:cxn>
            </a:cxnLst>
            <a:rect l="l" t="t" r="r" b="b"/>
            <a:pathLst>
              <a:path w="1296785" h="676101">
                <a:moveTo>
                  <a:pt x="1296785" y="0"/>
                </a:moveTo>
                <a:cubicBezTo>
                  <a:pt x="1130530" y="227214"/>
                  <a:pt x="964276" y="454429"/>
                  <a:pt x="748145" y="565265"/>
                </a:cubicBezTo>
                <a:cubicBezTo>
                  <a:pt x="532014" y="676101"/>
                  <a:pt x="266007" y="670559"/>
                  <a:pt x="0" y="665018"/>
                </a:cubicBezTo>
              </a:path>
            </a:pathLst>
          </a:custGeom>
          <a:ln w="76200">
            <a:solidFill>
              <a:srgbClr val="FFFF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Oval 19"/>
          <p:cNvSpPr/>
          <p:nvPr/>
        </p:nvSpPr>
        <p:spPr>
          <a:xfrm>
            <a:off x="7498080" y="2999511"/>
            <a:ext cx="246610" cy="225828"/>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Arrow Connector 20"/>
          <p:cNvCxnSpPr/>
          <p:nvPr/>
        </p:nvCxnSpPr>
        <p:spPr>
          <a:xfrm rot="10800000" flipV="1">
            <a:off x="5935288" y="3757353"/>
            <a:ext cx="581891" cy="116378"/>
          </a:xfrm>
          <a:prstGeom prst="straightConnector1">
            <a:avLst/>
          </a:prstGeom>
          <a:ln w="76200">
            <a:solidFill>
              <a:srgbClr val="FFFF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2" name="Oval 21"/>
          <p:cNvSpPr/>
          <p:nvPr/>
        </p:nvSpPr>
        <p:spPr>
          <a:xfrm>
            <a:off x="6486698" y="3634049"/>
            <a:ext cx="246610" cy="225828"/>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5741323" y="3769823"/>
            <a:ext cx="246610" cy="225828"/>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7" name="Picture 3"/>
          <p:cNvPicPr>
            <a:picLocks noChangeAspect="1" noChangeArrowheads="1"/>
          </p:cNvPicPr>
          <p:nvPr/>
        </p:nvPicPr>
        <p:blipFill>
          <a:blip r:embed="rId4" cstate="print"/>
          <a:srcRect/>
          <a:stretch>
            <a:fillRect/>
          </a:stretch>
        </p:blipFill>
        <p:spPr bwMode="auto">
          <a:xfrm>
            <a:off x="2687898" y="2474912"/>
            <a:ext cx="4725987" cy="4383088"/>
          </a:xfrm>
          <a:prstGeom prst="rect">
            <a:avLst/>
          </a:prstGeom>
          <a:noFill/>
          <a:ln w="9525">
            <a:noFill/>
            <a:miter lim="800000"/>
            <a:headEnd/>
            <a:tailEnd/>
          </a:ln>
          <a:effectLst/>
        </p:spPr>
      </p:pic>
      <p:pic>
        <p:nvPicPr>
          <p:cNvPr id="24" name="Picture 2"/>
          <p:cNvPicPr>
            <a:picLocks noChangeAspect="1" noChangeArrowheads="1"/>
          </p:cNvPicPr>
          <p:nvPr/>
        </p:nvPicPr>
        <p:blipFill>
          <a:blip r:embed="rId5" cstate="print"/>
          <a:srcRect/>
          <a:stretch>
            <a:fillRect/>
          </a:stretch>
        </p:blipFill>
        <p:spPr bwMode="auto">
          <a:xfrm>
            <a:off x="0" y="1152207"/>
            <a:ext cx="9144000" cy="5705793"/>
          </a:xfrm>
          <a:prstGeom prst="rect">
            <a:avLst/>
          </a:prstGeom>
          <a:noFill/>
          <a:ln w="9525">
            <a:noFill/>
            <a:miter lim="800000"/>
            <a:headEnd/>
            <a:tailEnd/>
          </a:ln>
          <a:effectLst/>
        </p:spPr>
      </p:pic>
    </p:spTree>
  </p:cSld>
  <p:clrMapOvr>
    <a:masterClrMapping/>
  </p:clrMapOvr>
  <p:transition>
    <p:zoom/>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p:cNvSpPr/>
          <p:nvPr/>
        </p:nvSpPr>
        <p:spPr>
          <a:xfrm>
            <a:off x="1444139" y="3505200"/>
            <a:ext cx="2245940" cy="740979"/>
          </a:xfrm>
          <a:prstGeom prst="rect">
            <a:avLst/>
          </a:prstGeom>
          <a:solidFill>
            <a:srgbClr val="FF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3"/>
          <p:cNvPicPr>
            <a:picLocks noChangeAspect="1" noChangeArrowheads="1"/>
          </p:cNvPicPr>
          <p:nvPr/>
        </p:nvPicPr>
        <p:blipFill>
          <a:blip r:embed="rId3" cstate="print"/>
          <a:srcRect t="18012" r="18114"/>
          <a:stretch>
            <a:fillRect/>
          </a:stretch>
        </p:blipFill>
        <p:spPr bwMode="auto">
          <a:xfrm>
            <a:off x="3408201" y="1147156"/>
            <a:ext cx="5419915" cy="5149091"/>
          </a:xfrm>
          <a:prstGeom prst="rect">
            <a:avLst/>
          </a:prstGeom>
          <a:noFill/>
          <a:ln w="9525">
            <a:noFill/>
            <a:miter lim="800000"/>
            <a:headEnd/>
            <a:tailEnd/>
          </a:ln>
          <a:effectLst/>
        </p:spPr>
      </p:pic>
      <p:sp>
        <p:nvSpPr>
          <p:cNvPr id="9" name="5-Point Star 8"/>
          <p:cNvSpPr/>
          <p:nvPr/>
        </p:nvSpPr>
        <p:spPr>
          <a:xfrm>
            <a:off x="7032567" y="5569527"/>
            <a:ext cx="548623" cy="515389"/>
          </a:xfrm>
          <a:prstGeom prst="star5">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4– The Perversion </a:t>
            </a:r>
            <a:r>
              <a:rPr lang="en-US" sz="2800" dirty="0" smtClean="0"/>
              <a:t>13:6-12</a:t>
            </a:r>
            <a:endParaRPr lang="en-US" sz="2800" dirty="0"/>
          </a:p>
        </p:txBody>
      </p:sp>
      <p:sp>
        <p:nvSpPr>
          <p:cNvPr id="3" name="Content Placeholder 2"/>
          <p:cNvSpPr>
            <a:spLocks noGrp="1"/>
          </p:cNvSpPr>
          <p:nvPr>
            <p:ph idx="1"/>
          </p:nvPr>
        </p:nvSpPr>
        <p:spPr>
          <a:xfrm>
            <a:off x="615142" y="1176250"/>
            <a:ext cx="3956858" cy="4983163"/>
          </a:xfrm>
        </p:spPr>
        <p:txBody>
          <a:bodyPr/>
          <a:lstStyle/>
          <a:p>
            <a:pPr marL="0" indent="0">
              <a:lnSpc>
                <a:spcPts val="3800"/>
              </a:lnSpc>
            </a:pPr>
            <a:r>
              <a:rPr lang="en-US" dirty="0" smtClean="0"/>
              <a:t>[the] attendant of the proconsul, </a:t>
            </a:r>
            <a:r>
              <a:rPr lang="en-US" dirty="0" err="1" smtClean="0"/>
              <a:t>Sergius</a:t>
            </a:r>
            <a:r>
              <a:rPr lang="en-US" dirty="0" smtClean="0"/>
              <a:t> </a:t>
            </a:r>
            <a:r>
              <a:rPr lang="en-US" dirty="0" err="1" smtClean="0"/>
              <a:t>Paulus</a:t>
            </a:r>
            <a:r>
              <a:rPr lang="en-US" dirty="0" smtClean="0"/>
              <a:t>…[who] wanted to hear the word of God.   </a:t>
            </a:r>
            <a:r>
              <a:rPr lang="en-US" baseline="30000" dirty="0" smtClean="0"/>
              <a:t>8</a:t>
            </a:r>
            <a:r>
              <a:rPr lang="en-US" dirty="0" smtClean="0"/>
              <a:t> But … the </a:t>
            </a:r>
            <a:r>
              <a:rPr lang="en-US" dirty="0" smtClean="0">
                <a:solidFill>
                  <a:schemeClr val="bg1"/>
                </a:solidFill>
              </a:rPr>
              <a:t>sorcerer </a:t>
            </a:r>
            <a:r>
              <a:rPr lang="en-US" dirty="0" smtClean="0"/>
              <a:t>opposed them and tried to turn the proconsul from </a:t>
            </a:r>
            <a:br>
              <a:rPr lang="en-US" dirty="0" smtClean="0"/>
            </a:br>
            <a:r>
              <a:rPr lang="en-US" dirty="0" smtClean="0"/>
              <a:t>the faith. </a:t>
            </a:r>
            <a:endParaRPr lang="en-US" dirty="0"/>
          </a:p>
        </p:txBody>
      </p:sp>
      <p:cxnSp>
        <p:nvCxnSpPr>
          <p:cNvPr id="15" name="Straight Arrow Connector 14"/>
          <p:cNvCxnSpPr>
            <a:stCxn id="18" idx="7"/>
          </p:cNvCxnSpPr>
          <p:nvPr/>
        </p:nvCxnSpPr>
        <p:spPr>
          <a:xfrm rot="16200000" flipH="1" flipV="1">
            <a:off x="7619189" y="2815959"/>
            <a:ext cx="338147" cy="380860"/>
          </a:xfrm>
          <a:prstGeom prst="straightConnector1">
            <a:avLst/>
          </a:prstGeom>
          <a:ln w="76200">
            <a:solidFill>
              <a:srgbClr val="FFFF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8" name="Oval 17"/>
          <p:cNvSpPr/>
          <p:nvPr/>
        </p:nvSpPr>
        <p:spPr>
          <a:xfrm>
            <a:off x="7776110" y="2800455"/>
            <a:ext cx="237341" cy="251702"/>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18"/>
          <p:cNvSpPr/>
          <p:nvPr/>
        </p:nvSpPr>
        <p:spPr>
          <a:xfrm>
            <a:off x="6633556" y="3225339"/>
            <a:ext cx="947651" cy="548639"/>
          </a:xfrm>
          <a:custGeom>
            <a:avLst/>
            <a:gdLst>
              <a:gd name="connsiteX0" fmla="*/ 1296785 w 1296785"/>
              <a:gd name="connsiteY0" fmla="*/ 0 h 676101"/>
              <a:gd name="connsiteX1" fmla="*/ 748145 w 1296785"/>
              <a:gd name="connsiteY1" fmla="*/ 565265 h 676101"/>
              <a:gd name="connsiteX2" fmla="*/ 0 w 1296785"/>
              <a:gd name="connsiteY2" fmla="*/ 665018 h 676101"/>
            </a:gdLst>
            <a:ahLst/>
            <a:cxnLst>
              <a:cxn ang="0">
                <a:pos x="connsiteX0" y="connsiteY0"/>
              </a:cxn>
              <a:cxn ang="0">
                <a:pos x="connsiteX1" y="connsiteY1"/>
              </a:cxn>
              <a:cxn ang="0">
                <a:pos x="connsiteX2" y="connsiteY2"/>
              </a:cxn>
            </a:cxnLst>
            <a:rect l="l" t="t" r="r" b="b"/>
            <a:pathLst>
              <a:path w="1296785" h="676101">
                <a:moveTo>
                  <a:pt x="1296785" y="0"/>
                </a:moveTo>
                <a:cubicBezTo>
                  <a:pt x="1130530" y="227214"/>
                  <a:pt x="964276" y="454429"/>
                  <a:pt x="748145" y="565265"/>
                </a:cubicBezTo>
                <a:cubicBezTo>
                  <a:pt x="532014" y="676101"/>
                  <a:pt x="266007" y="670559"/>
                  <a:pt x="0" y="665018"/>
                </a:cubicBezTo>
              </a:path>
            </a:pathLst>
          </a:custGeom>
          <a:ln w="76200">
            <a:solidFill>
              <a:srgbClr val="FFFF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Oval 19"/>
          <p:cNvSpPr/>
          <p:nvPr/>
        </p:nvSpPr>
        <p:spPr>
          <a:xfrm>
            <a:off x="7498080" y="2999511"/>
            <a:ext cx="246610" cy="225828"/>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Arrow Connector 20"/>
          <p:cNvCxnSpPr/>
          <p:nvPr/>
        </p:nvCxnSpPr>
        <p:spPr>
          <a:xfrm rot="10800000" flipV="1">
            <a:off x="5935288" y="3757353"/>
            <a:ext cx="581891" cy="116378"/>
          </a:xfrm>
          <a:prstGeom prst="straightConnector1">
            <a:avLst/>
          </a:prstGeom>
          <a:ln w="76200">
            <a:solidFill>
              <a:srgbClr val="FFFF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2" name="Oval 21"/>
          <p:cNvSpPr/>
          <p:nvPr/>
        </p:nvSpPr>
        <p:spPr>
          <a:xfrm>
            <a:off x="6486698" y="3634049"/>
            <a:ext cx="246610" cy="225828"/>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5741323" y="3769823"/>
            <a:ext cx="246610" cy="225828"/>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3"/>
          <p:cNvPicPr>
            <a:picLocks noChangeAspect="1" noChangeArrowheads="1"/>
          </p:cNvPicPr>
          <p:nvPr/>
        </p:nvPicPr>
        <p:blipFill>
          <a:blip r:embed="rId4" cstate="print"/>
          <a:srcRect/>
          <a:stretch>
            <a:fillRect/>
          </a:stretch>
        </p:blipFill>
        <p:spPr bwMode="auto">
          <a:xfrm>
            <a:off x="2687898" y="2474912"/>
            <a:ext cx="4725987" cy="4383088"/>
          </a:xfrm>
          <a:prstGeom prst="rect">
            <a:avLst/>
          </a:prstGeom>
          <a:noFill/>
          <a:ln w="9525">
            <a:noFill/>
            <a:miter lim="800000"/>
            <a:headEnd/>
            <a:tailEnd/>
          </a:ln>
          <a:effectLst/>
        </p:spPr>
      </p:pic>
      <p:pic>
        <p:nvPicPr>
          <p:cNvPr id="16" name="Picture 4"/>
          <p:cNvPicPr>
            <a:picLocks noChangeAspect="1" noChangeArrowheads="1"/>
          </p:cNvPicPr>
          <p:nvPr/>
        </p:nvPicPr>
        <p:blipFill>
          <a:blip r:embed="rId5" cstate="print"/>
          <a:srcRect r="16608" b="34889"/>
          <a:stretch>
            <a:fillRect/>
          </a:stretch>
        </p:blipFill>
        <p:spPr bwMode="auto">
          <a:xfrm>
            <a:off x="5435887" y="2499141"/>
            <a:ext cx="3708113" cy="4358859"/>
          </a:xfrm>
          <a:prstGeom prst="rect">
            <a:avLst/>
          </a:prstGeom>
          <a:noFill/>
          <a:ln w="9525">
            <a:noFill/>
            <a:miter lim="800000"/>
            <a:headEnd/>
            <a:tailEnd/>
          </a:ln>
          <a:effectLst/>
        </p:spPr>
      </p:pic>
      <p:pic>
        <p:nvPicPr>
          <p:cNvPr id="7" name="Picture 2"/>
          <p:cNvPicPr>
            <a:picLocks noChangeAspect="1" noChangeArrowheads="1"/>
          </p:cNvPicPr>
          <p:nvPr/>
        </p:nvPicPr>
        <p:blipFill>
          <a:blip r:embed="rId6" cstate="print"/>
          <a:srcRect/>
          <a:stretch>
            <a:fillRect/>
          </a:stretch>
        </p:blipFill>
        <p:spPr bwMode="auto">
          <a:xfrm>
            <a:off x="0" y="1152207"/>
            <a:ext cx="9144000" cy="5705793"/>
          </a:xfrm>
          <a:prstGeom prst="rect">
            <a:avLst/>
          </a:prstGeom>
          <a:noFill/>
          <a:ln w="9525">
            <a:noFill/>
            <a:miter lim="800000"/>
            <a:headEnd/>
            <a:tailEnd/>
          </a:ln>
          <a:effectLst/>
        </p:spPr>
      </p:pic>
    </p:spTree>
  </p:cSld>
  <p:clrMapOvr>
    <a:masterClrMapping/>
  </p:clrMapOvr>
  <p:transition>
    <p:randomBa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p:cNvPicPr>
            <a:picLocks noChangeAspect="1" noChangeArrowheads="1"/>
          </p:cNvPicPr>
          <p:nvPr/>
        </p:nvPicPr>
        <p:blipFill>
          <a:blip r:embed="rId2" cstate="print"/>
          <a:srcRect t="18012" r="18114"/>
          <a:stretch>
            <a:fillRect/>
          </a:stretch>
        </p:blipFill>
        <p:spPr bwMode="auto">
          <a:xfrm>
            <a:off x="3408201" y="1147156"/>
            <a:ext cx="5419915" cy="5149091"/>
          </a:xfrm>
          <a:prstGeom prst="rect">
            <a:avLst/>
          </a:prstGeom>
          <a:noFill/>
          <a:ln w="9525">
            <a:noFill/>
            <a:miter lim="800000"/>
            <a:headEnd/>
            <a:tailEnd/>
          </a:ln>
          <a:effectLst/>
        </p:spPr>
      </p:pic>
      <p:sp>
        <p:nvSpPr>
          <p:cNvPr id="9" name="5-Point Star 8"/>
          <p:cNvSpPr/>
          <p:nvPr/>
        </p:nvSpPr>
        <p:spPr>
          <a:xfrm>
            <a:off x="7032567" y="5569527"/>
            <a:ext cx="548623" cy="515389"/>
          </a:xfrm>
          <a:prstGeom prst="star5">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Arrow Connector 9"/>
          <p:cNvCxnSpPr/>
          <p:nvPr/>
        </p:nvCxnSpPr>
        <p:spPr>
          <a:xfrm rot="10800000" flipV="1">
            <a:off x="7597833" y="2842953"/>
            <a:ext cx="415638" cy="332510"/>
          </a:xfrm>
          <a:prstGeom prst="straightConnector1">
            <a:avLst/>
          </a:prstGeom>
          <a:ln w="76200">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11" name="Oval 10"/>
          <p:cNvSpPr/>
          <p:nvPr/>
        </p:nvSpPr>
        <p:spPr>
          <a:xfrm>
            <a:off x="7776110" y="2800455"/>
            <a:ext cx="237341" cy="251702"/>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11"/>
          <p:cNvSpPr/>
          <p:nvPr/>
        </p:nvSpPr>
        <p:spPr>
          <a:xfrm>
            <a:off x="6633556" y="3225339"/>
            <a:ext cx="947651" cy="548639"/>
          </a:xfrm>
          <a:custGeom>
            <a:avLst/>
            <a:gdLst>
              <a:gd name="connsiteX0" fmla="*/ 1296785 w 1296785"/>
              <a:gd name="connsiteY0" fmla="*/ 0 h 676101"/>
              <a:gd name="connsiteX1" fmla="*/ 748145 w 1296785"/>
              <a:gd name="connsiteY1" fmla="*/ 565265 h 676101"/>
              <a:gd name="connsiteX2" fmla="*/ 0 w 1296785"/>
              <a:gd name="connsiteY2" fmla="*/ 665018 h 676101"/>
            </a:gdLst>
            <a:ahLst/>
            <a:cxnLst>
              <a:cxn ang="0">
                <a:pos x="connsiteX0" y="connsiteY0"/>
              </a:cxn>
              <a:cxn ang="0">
                <a:pos x="connsiteX1" y="connsiteY1"/>
              </a:cxn>
              <a:cxn ang="0">
                <a:pos x="connsiteX2" y="connsiteY2"/>
              </a:cxn>
            </a:cxnLst>
            <a:rect l="l" t="t" r="r" b="b"/>
            <a:pathLst>
              <a:path w="1296785" h="676101">
                <a:moveTo>
                  <a:pt x="1296785" y="0"/>
                </a:moveTo>
                <a:cubicBezTo>
                  <a:pt x="1130530" y="227214"/>
                  <a:pt x="964276" y="454429"/>
                  <a:pt x="748145" y="565265"/>
                </a:cubicBezTo>
                <a:cubicBezTo>
                  <a:pt x="532014" y="676101"/>
                  <a:pt x="266007" y="670559"/>
                  <a:pt x="0" y="665018"/>
                </a:cubicBezTo>
              </a:path>
            </a:pathLst>
          </a:custGeom>
          <a:ln w="76200">
            <a:solidFill>
              <a:srgbClr val="FFFF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Oval 12"/>
          <p:cNvSpPr/>
          <p:nvPr/>
        </p:nvSpPr>
        <p:spPr>
          <a:xfrm>
            <a:off x="7498080" y="2999511"/>
            <a:ext cx="246610" cy="225828"/>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6486698" y="3634049"/>
            <a:ext cx="246610" cy="225828"/>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4– The Perversion </a:t>
            </a:r>
            <a:r>
              <a:rPr lang="en-US" sz="2800" dirty="0" smtClean="0"/>
              <a:t>13:6-12</a:t>
            </a:r>
            <a:endParaRPr lang="en-US" sz="2800" dirty="0"/>
          </a:p>
        </p:txBody>
      </p:sp>
      <p:cxnSp>
        <p:nvCxnSpPr>
          <p:cNvPr id="16" name="Straight Arrow Connector 15"/>
          <p:cNvCxnSpPr/>
          <p:nvPr/>
        </p:nvCxnSpPr>
        <p:spPr>
          <a:xfrm rot="10800000" flipV="1">
            <a:off x="5935288" y="3757353"/>
            <a:ext cx="581891" cy="116378"/>
          </a:xfrm>
          <a:prstGeom prst="straightConnector1">
            <a:avLst/>
          </a:prstGeom>
          <a:ln w="76200">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17" name="Oval 16"/>
          <p:cNvSpPr/>
          <p:nvPr/>
        </p:nvSpPr>
        <p:spPr>
          <a:xfrm>
            <a:off x="5741323" y="3769823"/>
            <a:ext cx="246610" cy="225828"/>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3"/>
          <p:cNvPicPr>
            <a:picLocks noChangeAspect="1" noChangeArrowheads="1"/>
          </p:cNvPicPr>
          <p:nvPr/>
        </p:nvPicPr>
        <p:blipFill>
          <a:blip r:embed="rId3" cstate="print"/>
          <a:srcRect r="15241" b="12143"/>
          <a:stretch>
            <a:fillRect/>
          </a:stretch>
        </p:blipFill>
        <p:spPr bwMode="auto">
          <a:xfrm>
            <a:off x="4058646" y="2137759"/>
            <a:ext cx="5085354" cy="4175760"/>
          </a:xfrm>
          <a:prstGeom prst="rect">
            <a:avLst/>
          </a:prstGeom>
          <a:noFill/>
          <a:ln w="9525">
            <a:noFill/>
            <a:miter lim="800000"/>
            <a:headEnd/>
            <a:tailEnd/>
          </a:ln>
          <a:effectLst/>
        </p:spPr>
      </p:pic>
      <p:pic>
        <p:nvPicPr>
          <p:cNvPr id="7" name="Picture 2"/>
          <p:cNvPicPr>
            <a:picLocks noChangeAspect="1" noChangeArrowheads="1"/>
          </p:cNvPicPr>
          <p:nvPr/>
        </p:nvPicPr>
        <p:blipFill>
          <a:blip r:embed="rId4" cstate="print"/>
          <a:srcRect/>
          <a:stretch>
            <a:fillRect/>
          </a:stretch>
        </p:blipFill>
        <p:spPr bwMode="auto">
          <a:xfrm>
            <a:off x="0" y="1152206"/>
            <a:ext cx="9144000" cy="5705793"/>
          </a:xfrm>
          <a:prstGeom prst="rect">
            <a:avLst/>
          </a:prstGeom>
          <a:noFill/>
          <a:ln w="9525">
            <a:noFill/>
            <a:miter lim="800000"/>
            <a:headEnd/>
            <a:tailEnd/>
          </a:ln>
          <a:effectLst/>
        </p:spPr>
      </p:pic>
      <p:sp>
        <p:nvSpPr>
          <p:cNvPr id="19" name="Rounded Rectangular Callout 18"/>
          <p:cNvSpPr/>
          <p:nvPr/>
        </p:nvSpPr>
        <p:spPr>
          <a:xfrm>
            <a:off x="383458" y="2359742"/>
            <a:ext cx="6194323" cy="3421626"/>
          </a:xfrm>
          <a:prstGeom prst="wedgeRoundRectCallout">
            <a:avLst>
              <a:gd name="adj1" fmla="val 57738"/>
              <a:gd name="adj2" fmla="val 4741"/>
              <a:gd name="adj3" fmla="val 16667"/>
            </a:avLst>
          </a:prstGeom>
          <a:solidFill>
            <a:schemeClr val="bg1"/>
          </a:solidFill>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2524034" y="4586990"/>
            <a:ext cx="2228379" cy="725214"/>
          </a:xfrm>
          <a:prstGeom prst="rect">
            <a:avLst/>
          </a:prstGeom>
          <a:solidFill>
            <a:srgbClr val="FF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a:p>
        </p:txBody>
      </p:sp>
      <p:sp>
        <p:nvSpPr>
          <p:cNvPr id="3" name="Content Placeholder 2"/>
          <p:cNvSpPr>
            <a:spLocks noGrp="1"/>
          </p:cNvSpPr>
          <p:nvPr>
            <p:ph idx="1"/>
          </p:nvPr>
        </p:nvSpPr>
        <p:spPr>
          <a:xfrm>
            <a:off x="615141" y="1176250"/>
            <a:ext cx="6080627" cy="4983163"/>
          </a:xfrm>
        </p:spPr>
        <p:txBody>
          <a:bodyPr/>
          <a:lstStyle/>
          <a:p>
            <a:pPr marL="0" indent="0"/>
            <a:r>
              <a:rPr lang="en-US" baseline="30000" dirty="0" smtClean="0"/>
              <a:t>9</a:t>
            </a:r>
            <a:r>
              <a:rPr lang="en-US" dirty="0" smtClean="0"/>
              <a:t> Then Saul, who was </a:t>
            </a:r>
            <a:br>
              <a:rPr lang="en-US" dirty="0" smtClean="0"/>
            </a:br>
            <a:r>
              <a:rPr lang="en-US" dirty="0" smtClean="0"/>
              <a:t>also called Paul, … said,</a:t>
            </a:r>
          </a:p>
          <a:p>
            <a:pPr marL="0" indent="0"/>
            <a:r>
              <a:rPr lang="en-US" dirty="0" smtClean="0"/>
              <a:t> </a:t>
            </a:r>
            <a:r>
              <a:rPr lang="en-US" baseline="30000" dirty="0" smtClean="0"/>
              <a:t>10</a:t>
            </a:r>
            <a:r>
              <a:rPr lang="en-US" dirty="0" smtClean="0"/>
              <a:t> "You are a child of the devil and an enemy of everything that is right! You are full of all kinds of deceit and trickery. Will you never stop </a:t>
            </a:r>
            <a:r>
              <a:rPr lang="en-US" dirty="0" smtClean="0">
                <a:solidFill>
                  <a:schemeClr val="bg1"/>
                </a:solidFill>
              </a:rPr>
              <a:t>perverting</a:t>
            </a:r>
            <a:r>
              <a:rPr lang="en-US" dirty="0" smtClean="0"/>
              <a:t> the right ways of the Lord?</a:t>
            </a:r>
          </a:p>
        </p:txBody>
      </p:sp>
    </p:spTree>
  </p:cSld>
  <p:clrMapOvr>
    <a:masterClrMapping/>
  </p:clrMapOvr>
  <p:transition>
    <p:zoom/>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p:cNvPicPr>
            <a:picLocks noChangeAspect="1" noChangeArrowheads="1"/>
          </p:cNvPicPr>
          <p:nvPr/>
        </p:nvPicPr>
        <p:blipFill>
          <a:blip r:embed="rId2" cstate="print"/>
          <a:srcRect t="18012" r="18114"/>
          <a:stretch>
            <a:fillRect/>
          </a:stretch>
        </p:blipFill>
        <p:spPr bwMode="auto">
          <a:xfrm>
            <a:off x="3408201" y="1147156"/>
            <a:ext cx="5419915" cy="5149091"/>
          </a:xfrm>
          <a:prstGeom prst="rect">
            <a:avLst/>
          </a:prstGeom>
          <a:noFill/>
          <a:ln w="9525">
            <a:noFill/>
            <a:miter lim="800000"/>
            <a:headEnd/>
            <a:tailEnd/>
          </a:ln>
          <a:effectLst/>
        </p:spPr>
      </p:pic>
      <p:grpSp>
        <p:nvGrpSpPr>
          <p:cNvPr id="26" name="Group 25"/>
          <p:cNvGrpSpPr/>
          <p:nvPr/>
        </p:nvGrpSpPr>
        <p:grpSpPr>
          <a:xfrm>
            <a:off x="5741323" y="2800455"/>
            <a:ext cx="2272128" cy="1195196"/>
            <a:chOff x="5741323" y="2800455"/>
            <a:chExt cx="2272128" cy="1195196"/>
          </a:xfrm>
        </p:grpSpPr>
        <p:cxnSp>
          <p:nvCxnSpPr>
            <p:cNvPr id="18" name="Straight Arrow Connector 17"/>
            <p:cNvCxnSpPr>
              <a:stCxn id="20" idx="7"/>
            </p:cNvCxnSpPr>
            <p:nvPr/>
          </p:nvCxnSpPr>
          <p:spPr>
            <a:xfrm rot="16200000" flipH="1" flipV="1">
              <a:off x="7619189" y="2815959"/>
              <a:ext cx="338147" cy="380860"/>
            </a:xfrm>
            <a:prstGeom prst="straightConnector1">
              <a:avLst/>
            </a:prstGeom>
            <a:ln w="76200">
              <a:solidFill>
                <a:srgbClr val="FFFF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0" name="Oval 19"/>
            <p:cNvSpPr/>
            <p:nvPr/>
          </p:nvSpPr>
          <p:spPr>
            <a:xfrm>
              <a:off x="7776110" y="2800455"/>
              <a:ext cx="237341" cy="251702"/>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20"/>
            <p:cNvSpPr/>
            <p:nvPr/>
          </p:nvSpPr>
          <p:spPr>
            <a:xfrm>
              <a:off x="6633556" y="3225339"/>
              <a:ext cx="947651" cy="548639"/>
            </a:xfrm>
            <a:custGeom>
              <a:avLst/>
              <a:gdLst>
                <a:gd name="connsiteX0" fmla="*/ 1296785 w 1296785"/>
                <a:gd name="connsiteY0" fmla="*/ 0 h 676101"/>
                <a:gd name="connsiteX1" fmla="*/ 748145 w 1296785"/>
                <a:gd name="connsiteY1" fmla="*/ 565265 h 676101"/>
                <a:gd name="connsiteX2" fmla="*/ 0 w 1296785"/>
                <a:gd name="connsiteY2" fmla="*/ 665018 h 676101"/>
              </a:gdLst>
              <a:ahLst/>
              <a:cxnLst>
                <a:cxn ang="0">
                  <a:pos x="connsiteX0" y="connsiteY0"/>
                </a:cxn>
                <a:cxn ang="0">
                  <a:pos x="connsiteX1" y="connsiteY1"/>
                </a:cxn>
                <a:cxn ang="0">
                  <a:pos x="connsiteX2" y="connsiteY2"/>
                </a:cxn>
              </a:cxnLst>
              <a:rect l="l" t="t" r="r" b="b"/>
              <a:pathLst>
                <a:path w="1296785" h="676101">
                  <a:moveTo>
                    <a:pt x="1296785" y="0"/>
                  </a:moveTo>
                  <a:cubicBezTo>
                    <a:pt x="1130530" y="227214"/>
                    <a:pt x="964276" y="454429"/>
                    <a:pt x="748145" y="565265"/>
                  </a:cubicBezTo>
                  <a:cubicBezTo>
                    <a:pt x="532014" y="676101"/>
                    <a:pt x="266007" y="670559"/>
                    <a:pt x="0" y="665018"/>
                  </a:cubicBezTo>
                </a:path>
              </a:pathLst>
            </a:custGeom>
            <a:ln w="76200">
              <a:solidFill>
                <a:srgbClr val="FFFF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Oval 21"/>
            <p:cNvSpPr/>
            <p:nvPr/>
          </p:nvSpPr>
          <p:spPr>
            <a:xfrm>
              <a:off x="7498080" y="2999511"/>
              <a:ext cx="246610" cy="225828"/>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Arrow Connector 22"/>
            <p:cNvCxnSpPr/>
            <p:nvPr/>
          </p:nvCxnSpPr>
          <p:spPr>
            <a:xfrm rot="10800000" flipV="1">
              <a:off x="5935288" y="3757353"/>
              <a:ext cx="581891" cy="116378"/>
            </a:xfrm>
            <a:prstGeom prst="straightConnector1">
              <a:avLst/>
            </a:prstGeom>
            <a:ln w="76200">
              <a:solidFill>
                <a:srgbClr val="FFFF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4" name="Oval 23"/>
            <p:cNvSpPr/>
            <p:nvPr/>
          </p:nvSpPr>
          <p:spPr>
            <a:xfrm>
              <a:off x="6486698" y="3634049"/>
              <a:ext cx="246610" cy="225828"/>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a:off x="5741323" y="3769823"/>
              <a:ext cx="246610" cy="225828"/>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5-Point Star 8"/>
          <p:cNvSpPr/>
          <p:nvPr/>
        </p:nvSpPr>
        <p:spPr>
          <a:xfrm>
            <a:off x="7032567" y="5569527"/>
            <a:ext cx="548623" cy="515389"/>
          </a:xfrm>
          <a:prstGeom prst="star5">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4– The Perversion </a:t>
            </a:r>
            <a:r>
              <a:rPr lang="en-US" sz="2800" dirty="0" smtClean="0"/>
              <a:t>13:6-12</a:t>
            </a:r>
            <a:endParaRPr lang="en-US" sz="2800" dirty="0"/>
          </a:p>
        </p:txBody>
      </p:sp>
      <p:pic>
        <p:nvPicPr>
          <p:cNvPr id="17" name="Picture 3"/>
          <p:cNvPicPr>
            <a:picLocks noChangeAspect="1" noChangeArrowheads="1"/>
          </p:cNvPicPr>
          <p:nvPr/>
        </p:nvPicPr>
        <p:blipFill>
          <a:blip r:embed="rId3" cstate="print"/>
          <a:srcRect r="15241" b="12143"/>
          <a:stretch>
            <a:fillRect/>
          </a:stretch>
        </p:blipFill>
        <p:spPr bwMode="auto">
          <a:xfrm>
            <a:off x="4058646" y="2137759"/>
            <a:ext cx="5085354" cy="4175760"/>
          </a:xfrm>
          <a:prstGeom prst="rect">
            <a:avLst/>
          </a:prstGeom>
          <a:noFill/>
          <a:ln w="9525">
            <a:noFill/>
            <a:miter lim="800000"/>
            <a:headEnd/>
            <a:tailEnd/>
          </a:ln>
          <a:effectLst/>
        </p:spPr>
      </p:pic>
      <p:pic>
        <p:nvPicPr>
          <p:cNvPr id="7" name="Picture 2"/>
          <p:cNvPicPr>
            <a:picLocks noChangeAspect="1" noChangeArrowheads="1"/>
          </p:cNvPicPr>
          <p:nvPr/>
        </p:nvPicPr>
        <p:blipFill>
          <a:blip r:embed="rId4" cstate="print"/>
          <a:srcRect/>
          <a:stretch>
            <a:fillRect/>
          </a:stretch>
        </p:blipFill>
        <p:spPr bwMode="auto">
          <a:xfrm>
            <a:off x="0" y="1152206"/>
            <a:ext cx="9144000" cy="5705793"/>
          </a:xfrm>
          <a:prstGeom prst="rect">
            <a:avLst/>
          </a:prstGeom>
          <a:noFill/>
          <a:ln w="9525">
            <a:noFill/>
            <a:miter lim="800000"/>
            <a:headEnd/>
            <a:tailEnd/>
          </a:ln>
          <a:effectLst/>
        </p:spPr>
      </p:pic>
      <p:sp>
        <p:nvSpPr>
          <p:cNvPr id="19" name="Rounded Rectangular Callout 18"/>
          <p:cNvSpPr/>
          <p:nvPr/>
        </p:nvSpPr>
        <p:spPr>
          <a:xfrm>
            <a:off x="383458" y="2359742"/>
            <a:ext cx="6194323" cy="2949677"/>
          </a:xfrm>
          <a:prstGeom prst="wedgeRoundRectCallout">
            <a:avLst>
              <a:gd name="adj1" fmla="val 57262"/>
              <a:gd name="adj2" fmla="val 10741"/>
              <a:gd name="adj3" fmla="val 16667"/>
            </a:avLst>
          </a:prstGeom>
          <a:solidFill>
            <a:schemeClr val="bg1"/>
          </a:solidFill>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615141" y="1176250"/>
            <a:ext cx="6080627" cy="4983163"/>
          </a:xfrm>
        </p:spPr>
        <p:txBody>
          <a:bodyPr/>
          <a:lstStyle/>
          <a:p>
            <a:pPr marL="0" indent="0"/>
            <a:r>
              <a:rPr lang="en-US" baseline="30000" dirty="0" smtClean="0"/>
              <a:t>9</a:t>
            </a:r>
            <a:r>
              <a:rPr lang="en-US" dirty="0" smtClean="0"/>
              <a:t> Then Saul, who was </a:t>
            </a:r>
            <a:br>
              <a:rPr lang="en-US" dirty="0" smtClean="0"/>
            </a:br>
            <a:r>
              <a:rPr lang="en-US" dirty="0" smtClean="0"/>
              <a:t>also called Paul, … said,</a:t>
            </a:r>
          </a:p>
          <a:p>
            <a:pPr marL="0" indent="0"/>
            <a:r>
              <a:rPr lang="en-US" dirty="0" smtClean="0"/>
              <a:t> </a:t>
            </a:r>
            <a:r>
              <a:rPr lang="en-US" baseline="30000" dirty="0" smtClean="0"/>
              <a:t>11</a:t>
            </a:r>
            <a:r>
              <a:rPr lang="en-US" dirty="0" smtClean="0"/>
              <a:t> Now the hand of the Lord is against you. You are going to be blind, and for a time you will be unable to see the light of the sun." </a:t>
            </a:r>
          </a:p>
          <a:p>
            <a:pPr marL="0" indent="0"/>
            <a:r>
              <a:rPr lang="en-US" dirty="0" smtClean="0"/>
              <a:t>Immediately … darkness …</a:t>
            </a:r>
          </a:p>
          <a:p>
            <a:pPr marL="0" indent="0"/>
            <a:endParaRPr lang="en-US" dirty="0" smtClean="0"/>
          </a:p>
          <a:p>
            <a:pPr marL="0" indent="0"/>
            <a:endParaRPr lang="en-US" dirty="0" smtClean="0"/>
          </a:p>
          <a:p>
            <a:r>
              <a:rPr lang="en-US" dirty="0" smtClean="0"/>
              <a:t> </a:t>
            </a:r>
            <a:endParaRPr lang="en-US" dirty="0"/>
          </a:p>
        </p:txBody>
      </p:sp>
    </p:spTree>
  </p:cSld>
  <p:clrMapOvr>
    <a:masterClrMapping/>
  </p:clrMapOvr>
  <p:transition>
    <p:zoom/>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p:cNvPicPr>
            <a:picLocks noChangeAspect="1" noChangeArrowheads="1"/>
          </p:cNvPicPr>
          <p:nvPr/>
        </p:nvPicPr>
        <p:blipFill>
          <a:blip r:embed="rId2" cstate="print"/>
          <a:srcRect t="18012" r="18114"/>
          <a:stretch>
            <a:fillRect/>
          </a:stretch>
        </p:blipFill>
        <p:spPr bwMode="auto">
          <a:xfrm>
            <a:off x="3408201" y="1147156"/>
            <a:ext cx="5419915" cy="5149091"/>
          </a:xfrm>
          <a:prstGeom prst="rect">
            <a:avLst/>
          </a:prstGeom>
          <a:noFill/>
          <a:ln w="9525">
            <a:noFill/>
            <a:miter lim="800000"/>
            <a:headEnd/>
            <a:tailEnd/>
          </a:ln>
          <a:effectLst/>
        </p:spPr>
      </p:pic>
      <p:sp>
        <p:nvSpPr>
          <p:cNvPr id="9" name="5-Point Star 8"/>
          <p:cNvSpPr/>
          <p:nvPr/>
        </p:nvSpPr>
        <p:spPr>
          <a:xfrm>
            <a:off x="7032567" y="5569527"/>
            <a:ext cx="548623" cy="515389"/>
          </a:xfrm>
          <a:prstGeom prst="star5">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4– The Perversion </a:t>
            </a:r>
            <a:r>
              <a:rPr lang="en-US" sz="2800" dirty="0" smtClean="0"/>
              <a:t>13:6-12</a:t>
            </a:r>
            <a:endParaRPr lang="en-US" sz="2800" dirty="0"/>
          </a:p>
        </p:txBody>
      </p:sp>
      <p:cxnSp>
        <p:nvCxnSpPr>
          <p:cNvPr id="18" name="Straight Arrow Connector 17"/>
          <p:cNvCxnSpPr>
            <a:stCxn id="19" idx="7"/>
          </p:cNvCxnSpPr>
          <p:nvPr/>
        </p:nvCxnSpPr>
        <p:spPr>
          <a:xfrm rot="16200000" flipH="1" flipV="1">
            <a:off x="7619189" y="2815959"/>
            <a:ext cx="338147" cy="380860"/>
          </a:xfrm>
          <a:prstGeom prst="straightConnector1">
            <a:avLst/>
          </a:prstGeom>
          <a:ln w="76200">
            <a:solidFill>
              <a:srgbClr val="FFFF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9" name="Oval 18"/>
          <p:cNvSpPr/>
          <p:nvPr/>
        </p:nvSpPr>
        <p:spPr>
          <a:xfrm>
            <a:off x="7776110" y="2800455"/>
            <a:ext cx="237341" cy="251702"/>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19"/>
          <p:cNvSpPr/>
          <p:nvPr/>
        </p:nvSpPr>
        <p:spPr>
          <a:xfrm>
            <a:off x="6633556" y="3225339"/>
            <a:ext cx="947651" cy="548639"/>
          </a:xfrm>
          <a:custGeom>
            <a:avLst/>
            <a:gdLst>
              <a:gd name="connsiteX0" fmla="*/ 1296785 w 1296785"/>
              <a:gd name="connsiteY0" fmla="*/ 0 h 676101"/>
              <a:gd name="connsiteX1" fmla="*/ 748145 w 1296785"/>
              <a:gd name="connsiteY1" fmla="*/ 565265 h 676101"/>
              <a:gd name="connsiteX2" fmla="*/ 0 w 1296785"/>
              <a:gd name="connsiteY2" fmla="*/ 665018 h 676101"/>
            </a:gdLst>
            <a:ahLst/>
            <a:cxnLst>
              <a:cxn ang="0">
                <a:pos x="connsiteX0" y="connsiteY0"/>
              </a:cxn>
              <a:cxn ang="0">
                <a:pos x="connsiteX1" y="connsiteY1"/>
              </a:cxn>
              <a:cxn ang="0">
                <a:pos x="connsiteX2" y="connsiteY2"/>
              </a:cxn>
            </a:cxnLst>
            <a:rect l="l" t="t" r="r" b="b"/>
            <a:pathLst>
              <a:path w="1296785" h="676101">
                <a:moveTo>
                  <a:pt x="1296785" y="0"/>
                </a:moveTo>
                <a:cubicBezTo>
                  <a:pt x="1130530" y="227214"/>
                  <a:pt x="964276" y="454429"/>
                  <a:pt x="748145" y="565265"/>
                </a:cubicBezTo>
                <a:cubicBezTo>
                  <a:pt x="532014" y="676101"/>
                  <a:pt x="266007" y="670559"/>
                  <a:pt x="0" y="665018"/>
                </a:cubicBezTo>
              </a:path>
            </a:pathLst>
          </a:custGeom>
          <a:ln w="76200">
            <a:solidFill>
              <a:srgbClr val="FFFF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Oval 20"/>
          <p:cNvSpPr/>
          <p:nvPr/>
        </p:nvSpPr>
        <p:spPr>
          <a:xfrm>
            <a:off x="7498080" y="2999511"/>
            <a:ext cx="246610" cy="225828"/>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Arrow Connector 21"/>
          <p:cNvCxnSpPr/>
          <p:nvPr/>
        </p:nvCxnSpPr>
        <p:spPr>
          <a:xfrm rot="10800000" flipV="1">
            <a:off x="5935288" y="3757353"/>
            <a:ext cx="581891" cy="116378"/>
          </a:xfrm>
          <a:prstGeom prst="straightConnector1">
            <a:avLst/>
          </a:prstGeom>
          <a:ln w="76200">
            <a:solidFill>
              <a:srgbClr val="FFFF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3" name="Oval 22"/>
          <p:cNvSpPr/>
          <p:nvPr/>
        </p:nvSpPr>
        <p:spPr>
          <a:xfrm>
            <a:off x="6486698" y="3634049"/>
            <a:ext cx="246610" cy="225828"/>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a:off x="5741323" y="3769823"/>
            <a:ext cx="246610" cy="225828"/>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615141" y="1176250"/>
            <a:ext cx="4251827" cy="4983163"/>
          </a:xfrm>
        </p:spPr>
        <p:txBody>
          <a:bodyPr/>
          <a:lstStyle/>
          <a:p>
            <a:pPr marL="0" indent="0"/>
            <a:r>
              <a:rPr lang="en-US" dirty="0" smtClean="0"/>
              <a:t> </a:t>
            </a:r>
            <a:r>
              <a:rPr lang="en-US" baseline="30000" dirty="0" smtClean="0"/>
              <a:t>12</a:t>
            </a:r>
            <a:r>
              <a:rPr lang="en-US" dirty="0" smtClean="0"/>
              <a:t> When the proconsul saw what had happened, he believed, for he was amazed at the teaching about the Lord.</a:t>
            </a:r>
            <a:endParaRPr lang="en-US" dirty="0"/>
          </a:p>
        </p:txBody>
      </p:sp>
      <p:pic>
        <p:nvPicPr>
          <p:cNvPr id="17" name="Picture 3"/>
          <p:cNvPicPr>
            <a:picLocks noChangeAspect="1" noChangeArrowheads="1"/>
          </p:cNvPicPr>
          <p:nvPr/>
        </p:nvPicPr>
        <p:blipFill>
          <a:blip r:embed="rId3" cstate="print"/>
          <a:srcRect/>
          <a:stretch>
            <a:fillRect/>
          </a:stretch>
        </p:blipFill>
        <p:spPr bwMode="auto">
          <a:xfrm>
            <a:off x="2687898" y="2474912"/>
            <a:ext cx="4725987" cy="4383088"/>
          </a:xfrm>
          <a:prstGeom prst="rect">
            <a:avLst/>
          </a:prstGeom>
          <a:noFill/>
          <a:ln w="9525">
            <a:noFill/>
            <a:miter lim="800000"/>
            <a:headEnd/>
            <a:tailEnd/>
          </a:ln>
          <a:effectLst/>
        </p:spPr>
      </p:pic>
      <p:pic>
        <p:nvPicPr>
          <p:cNvPr id="15" name="Picture 3"/>
          <p:cNvPicPr>
            <a:picLocks noChangeAspect="1" noChangeArrowheads="1"/>
          </p:cNvPicPr>
          <p:nvPr/>
        </p:nvPicPr>
        <p:blipFill>
          <a:blip r:embed="rId4" cstate="print"/>
          <a:srcRect r="15241" b="12143"/>
          <a:stretch>
            <a:fillRect/>
          </a:stretch>
        </p:blipFill>
        <p:spPr bwMode="auto">
          <a:xfrm>
            <a:off x="4058646" y="2137759"/>
            <a:ext cx="5085354" cy="4175760"/>
          </a:xfrm>
          <a:prstGeom prst="rect">
            <a:avLst/>
          </a:prstGeom>
          <a:noFill/>
          <a:ln w="9525">
            <a:noFill/>
            <a:miter lim="800000"/>
            <a:headEnd/>
            <a:tailEnd/>
          </a:ln>
          <a:effectLst/>
        </p:spPr>
      </p:pic>
      <p:pic>
        <p:nvPicPr>
          <p:cNvPr id="7" name="Picture 2"/>
          <p:cNvPicPr>
            <a:picLocks noChangeAspect="1" noChangeArrowheads="1"/>
          </p:cNvPicPr>
          <p:nvPr/>
        </p:nvPicPr>
        <p:blipFill>
          <a:blip r:embed="rId5" cstate="print"/>
          <a:srcRect/>
          <a:stretch>
            <a:fillRect/>
          </a:stretch>
        </p:blipFill>
        <p:spPr bwMode="auto">
          <a:xfrm>
            <a:off x="0" y="1152207"/>
            <a:ext cx="9144000" cy="5705793"/>
          </a:xfrm>
          <a:prstGeom prst="rect">
            <a:avLst/>
          </a:prstGeom>
          <a:noFill/>
          <a:ln w="9525">
            <a:noFill/>
            <a:miter lim="800000"/>
            <a:headEnd/>
            <a:tailEnd/>
          </a:ln>
          <a:effectLst/>
        </p:spPr>
      </p:pic>
    </p:spTree>
  </p:cSld>
  <p:clrMapOvr>
    <a:masterClrMapping/>
  </p:clrMapOvr>
  <p:transition>
    <p:zoom/>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p:cNvPicPr>
            <a:picLocks noChangeAspect="1" noChangeArrowheads="1"/>
          </p:cNvPicPr>
          <p:nvPr/>
        </p:nvPicPr>
        <p:blipFill>
          <a:blip r:embed="rId2" cstate="print"/>
          <a:srcRect t="18012" r="18114"/>
          <a:stretch>
            <a:fillRect/>
          </a:stretch>
        </p:blipFill>
        <p:spPr bwMode="auto">
          <a:xfrm>
            <a:off x="3408201" y="1147156"/>
            <a:ext cx="5419915" cy="5149091"/>
          </a:xfrm>
          <a:prstGeom prst="rect">
            <a:avLst/>
          </a:prstGeom>
          <a:noFill/>
          <a:ln w="9525">
            <a:noFill/>
            <a:miter lim="800000"/>
            <a:headEnd/>
            <a:tailEnd/>
          </a:ln>
          <a:effectLst/>
        </p:spPr>
      </p:pic>
      <p:sp>
        <p:nvSpPr>
          <p:cNvPr id="9" name="5-Point Star 8"/>
          <p:cNvSpPr/>
          <p:nvPr/>
        </p:nvSpPr>
        <p:spPr>
          <a:xfrm>
            <a:off x="7032567" y="5569527"/>
            <a:ext cx="548623" cy="515389"/>
          </a:xfrm>
          <a:prstGeom prst="star5">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5– The Desertion </a:t>
            </a:r>
            <a:r>
              <a:rPr lang="en-US" sz="2800" dirty="0" smtClean="0"/>
              <a:t>13:13</a:t>
            </a:r>
            <a:endParaRPr lang="en-US" sz="2800" dirty="0"/>
          </a:p>
        </p:txBody>
      </p:sp>
      <p:pic>
        <p:nvPicPr>
          <p:cNvPr id="7" name="Picture 2"/>
          <p:cNvPicPr>
            <a:picLocks noChangeAspect="1" noChangeArrowheads="1"/>
          </p:cNvPicPr>
          <p:nvPr/>
        </p:nvPicPr>
        <p:blipFill>
          <a:blip r:embed="rId3" cstate="print"/>
          <a:srcRect/>
          <a:stretch>
            <a:fillRect/>
          </a:stretch>
        </p:blipFill>
        <p:spPr bwMode="auto">
          <a:xfrm>
            <a:off x="0" y="1152206"/>
            <a:ext cx="9144000" cy="5705793"/>
          </a:xfrm>
          <a:prstGeom prst="rect">
            <a:avLst/>
          </a:prstGeom>
          <a:noFill/>
          <a:ln w="9525">
            <a:noFill/>
            <a:miter lim="800000"/>
            <a:headEnd/>
            <a:tailEnd/>
          </a:ln>
          <a:effectLst/>
        </p:spPr>
      </p:pic>
      <p:sp>
        <p:nvSpPr>
          <p:cNvPr id="24" name="Freeform 23"/>
          <p:cNvSpPr/>
          <p:nvPr/>
        </p:nvSpPr>
        <p:spPr>
          <a:xfrm>
            <a:off x="4855779" y="2711669"/>
            <a:ext cx="2081049" cy="2932386"/>
          </a:xfrm>
          <a:custGeom>
            <a:avLst/>
            <a:gdLst>
              <a:gd name="connsiteX0" fmla="*/ 0 w 2128345"/>
              <a:gd name="connsiteY0" fmla="*/ 0 h 2932386"/>
              <a:gd name="connsiteX1" fmla="*/ 646386 w 2128345"/>
              <a:gd name="connsiteY1" fmla="*/ 1718441 h 2932386"/>
              <a:gd name="connsiteX2" fmla="*/ 2128345 w 2128345"/>
              <a:gd name="connsiteY2" fmla="*/ 2932386 h 2932386"/>
              <a:gd name="connsiteX3" fmla="*/ 2128345 w 2128345"/>
              <a:gd name="connsiteY3" fmla="*/ 2932386 h 2932386"/>
              <a:gd name="connsiteX4" fmla="*/ 2128345 w 2128345"/>
              <a:gd name="connsiteY4" fmla="*/ 2932386 h 29323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28345" h="2932386">
                <a:moveTo>
                  <a:pt x="0" y="0"/>
                </a:moveTo>
                <a:cubicBezTo>
                  <a:pt x="145831" y="614855"/>
                  <a:pt x="291662" y="1229710"/>
                  <a:pt x="646386" y="1718441"/>
                </a:cubicBezTo>
                <a:cubicBezTo>
                  <a:pt x="1001110" y="2207172"/>
                  <a:pt x="2128345" y="2932386"/>
                  <a:pt x="2128345" y="2932386"/>
                </a:cubicBezTo>
                <a:lnTo>
                  <a:pt x="2128345" y="2932386"/>
                </a:lnTo>
                <a:lnTo>
                  <a:pt x="2128345" y="2932386"/>
                </a:lnTo>
              </a:path>
            </a:pathLst>
          </a:custGeom>
          <a:ln w="76200">
            <a:solidFill>
              <a:schemeClr val="accent1">
                <a:lumMod val="40000"/>
                <a:lumOff val="6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 name="Content Placeholder 2"/>
          <p:cNvSpPr>
            <a:spLocks noGrp="1"/>
          </p:cNvSpPr>
          <p:nvPr>
            <p:ph idx="1"/>
          </p:nvPr>
        </p:nvSpPr>
        <p:spPr>
          <a:xfrm>
            <a:off x="615141" y="1176250"/>
            <a:ext cx="4251827" cy="4983163"/>
          </a:xfrm>
        </p:spPr>
        <p:txBody>
          <a:bodyPr/>
          <a:lstStyle/>
          <a:p>
            <a:pPr marL="58738" indent="-58738"/>
            <a:r>
              <a:rPr lang="en-US" dirty="0" smtClean="0"/>
              <a:t> </a:t>
            </a:r>
            <a:r>
              <a:rPr lang="en-US" baseline="30000" dirty="0" smtClean="0"/>
              <a:t>13</a:t>
            </a:r>
            <a:r>
              <a:rPr lang="en-US" dirty="0" smtClean="0"/>
              <a:t> From </a:t>
            </a:r>
            <a:r>
              <a:rPr lang="en-US" dirty="0" err="1" smtClean="0"/>
              <a:t>Paphos</a:t>
            </a:r>
            <a:r>
              <a:rPr lang="en-US" dirty="0" smtClean="0"/>
              <a:t>, Paul and his companions sailed to </a:t>
            </a:r>
            <a:r>
              <a:rPr lang="en-US" dirty="0" err="1" smtClean="0"/>
              <a:t>Perga</a:t>
            </a:r>
            <a:r>
              <a:rPr lang="en-US" dirty="0" smtClean="0"/>
              <a:t> in </a:t>
            </a:r>
            <a:r>
              <a:rPr lang="en-US" dirty="0" err="1" smtClean="0"/>
              <a:t>Pamphylia</a:t>
            </a:r>
            <a:r>
              <a:rPr lang="en-US" dirty="0" smtClean="0"/>
              <a:t>, where John left them to return to Jerusalem.</a:t>
            </a:r>
          </a:p>
          <a:p>
            <a:pPr marL="58738" indent="-58738"/>
            <a:endParaRPr lang="en-US" dirty="0" smtClean="0"/>
          </a:p>
        </p:txBody>
      </p:sp>
      <p:cxnSp>
        <p:nvCxnSpPr>
          <p:cNvPr id="20" name="Straight Arrow Connector 19"/>
          <p:cNvCxnSpPr>
            <a:stCxn id="21" idx="7"/>
          </p:cNvCxnSpPr>
          <p:nvPr/>
        </p:nvCxnSpPr>
        <p:spPr>
          <a:xfrm rot="16200000" flipH="1" flipV="1">
            <a:off x="7619189" y="2815959"/>
            <a:ext cx="338147" cy="380860"/>
          </a:xfrm>
          <a:prstGeom prst="straightConnector1">
            <a:avLst/>
          </a:prstGeom>
          <a:ln w="76200">
            <a:solidFill>
              <a:srgbClr val="FFFF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1" name="Oval 20"/>
          <p:cNvSpPr/>
          <p:nvPr/>
        </p:nvSpPr>
        <p:spPr>
          <a:xfrm>
            <a:off x="7776110" y="2800455"/>
            <a:ext cx="237341" cy="251702"/>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21"/>
          <p:cNvSpPr/>
          <p:nvPr/>
        </p:nvSpPr>
        <p:spPr>
          <a:xfrm>
            <a:off x="6633556" y="3225339"/>
            <a:ext cx="947651" cy="548639"/>
          </a:xfrm>
          <a:custGeom>
            <a:avLst/>
            <a:gdLst>
              <a:gd name="connsiteX0" fmla="*/ 1296785 w 1296785"/>
              <a:gd name="connsiteY0" fmla="*/ 0 h 676101"/>
              <a:gd name="connsiteX1" fmla="*/ 748145 w 1296785"/>
              <a:gd name="connsiteY1" fmla="*/ 565265 h 676101"/>
              <a:gd name="connsiteX2" fmla="*/ 0 w 1296785"/>
              <a:gd name="connsiteY2" fmla="*/ 665018 h 676101"/>
            </a:gdLst>
            <a:ahLst/>
            <a:cxnLst>
              <a:cxn ang="0">
                <a:pos x="connsiteX0" y="connsiteY0"/>
              </a:cxn>
              <a:cxn ang="0">
                <a:pos x="connsiteX1" y="connsiteY1"/>
              </a:cxn>
              <a:cxn ang="0">
                <a:pos x="connsiteX2" y="connsiteY2"/>
              </a:cxn>
            </a:cxnLst>
            <a:rect l="l" t="t" r="r" b="b"/>
            <a:pathLst>
              <a:path w="1296785" h="676101">
                <a:moveTo>
                  <a:pt x="1296785" y="0"/>
                </a:moveTo>
                <a:cubicBezTo>
                  <a:pt x="1130530" y="227214"/>
                  <a:pt x="964276" y="454429"/>
                  <a:pt x="748145" y="565265"/>
                </a:cubicBezTo>
                <a:cubicBezTo>
                  <a:pt x="532014" y="676101"/>
                  <a:pt x="266007" y="670559"/>
                  <a:pt x="0" y="665018"/>
                </a:cubicBezTo>
              </a:path>
            </a:pathLst>
          </a:custGeom>
          <a:ln w="76200">
            <a:solidFill>
              <a:srgbClr val="FFFF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 name="Oval 22"/>
          <p:cNvSpPr/>
          <p:nvPr/>
        </p:nvSpPr>
        <p:spPr>
          <a:xfrm>
            <a:off x="7498080" y="2999511"/>
            <a:ext cx="246610" cy="225828"/>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5" name="Straight Arrow Connector 24"/>
          <p:cNvCxnSpPr/>
          <p:nvPr/>
        </p:nvCxnSpPr>
        <p:spPr>
          <a:xfrm rot="10800000" flipV="1">
            <a:off x="5935288" y="3757353"/>
            <a:ext cx="581891" cy="116378"/>
          </a:xfrm>
          <a:prstGeom prst="straightConnector1">
            <a:avLst/>
          </a:prstGeom>
          <a:ln w="76200">
            <a:solidFill>
              <a:srgbClr val="FFFF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6" name="Oval 25"/>
          <p:cNvSpPr/>
          <p:nvPr/>
        </p:nvSpPr>
        <p:spPr>
          <a:xfrm>
            <a:off x="6486698" y="3634049"/>
            <a:ext cx="246610" cy="225828"/>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26"/>
          <p:cNvSpPr/>
          <p:nvPr/>
        </p:nvSpPr>
        <p:spPr>
          <a:xfrm>
            <a:off x="4918841" y="2617076"/>
            <a:ext cx="898635" cy="1261241"/>
          </a:xfrm>
          <a:custGeom>
            <a:avLst/>
            <a:gdLst>
              <a:gd name="connsiteX0" fmla="*/ 898635 w 898635"/>
              <a:gd name="connsiteY0" fmla="*/ 1261241 h 1261241"/>
              <a:gd name="connsiteX1" fmla="*/ 283780 w 898635"/>
              <a:gd name="connsiteY1" fmla="*/ 740979 h 1261241"/>
              <a:gd name="connsiteX2" fmla="*/ 0 w 898635"/>
              <a:gd name="connsiteY2" fmla="*/ 0 h 1261241"/>
              <a:gd name="connsiteX3" fmla="*/ 0 w 898635"/>
              <a:gd name="connsiteY3" fmla="*/ 0 h 1261241"/>
            </a:gdLst>
            <a:ahLst/>
            <a:cxnLst>
              <a:cxn ang="0">
                <a:pos x="connsiteX0" y="connsiteY0"/>
              </a:cxn>
              <a:cxn ang="0">
                <a:pos x="connsiteX1" y="connsiteY1"/>
              </a:cxn>
              <a:cxn ang="0">
                <a:pos x="connsiteX2" y="connsiteY2"/>
              </a:cxn>
              <a:cxn ang="0">
                <a:pos x="connsiteX3" y="connsiteY3"/>
              </a:cxn>
            </a:cxnLst>
            <a:rect l="l" t="t" r="r" b="b"/>
            <a:pathLst>
              <a:path w="898635" h="1261241">
                <a:moveTo>
                  <a:pt x="898635" y="1261241"/>
                </a:moveTo>
                <a:cubicBezTo>
                  <a:pt x="666093" y="1106213"/>
                  <a:pt x="433552" y="951186"/>
                  <a:pt x="283780" y="740979"/>
                </a:cubicBezTo>
                <a:cubicBezTo>
                  <a:pt x="134008" y="530772"/>
                  <a:pt x="0" y="0"/>
                  <a:pt x="0" y="0"/>
                </a:cubicBezTo>
                <a:lnTo>
                  <a:pt x="0" y="0"/>
                </a:lnTo>
              </a:path>
            </a:pathLst>
          </a:custGeom>
          <a:ln w="76200">
            <a:solidFill>
              <a:srgbClr val="FFFF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8" name="Oval 27"/>
          <p:cNvSpPr/>
          <p:nvPr/>
        </p:nvSpPr>
        <p:spPr>
          <a:xfrm>
            <a:off x="5741323" y="3769823"/>
            <a:ext cx="246610" cy="225828"/>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p:cNvSpPr/>
          <p:nvPr/>
        </p:nvSpPr>
        <p:spPr>
          <a:xfrm>
            <a:off x="4774371" y="2329906"/>
            <a:ext cx="246610" cy="225828"/>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2"/>
          <p:cNvPicPr>
            <a:picLocks noChangeAspect="1" noChangeArrowheads="1"/>
          </p:cNvPicPr>
          <p:nvPr/>
        </p:nvPicPr>
        <p:blipFill>
          <a:blip r:embed="rId4" cstate="print"/>
          <a:srcRect t="-1190"/>
          <a:stretch>
            <a:fillRect/>
          </a:stretch>
        </p:blipFill>
        <p:spPr bwMode="auto">
          <a:xfrm>
            <a:off x="3543066" y="1304144"/>
            <a:ext cx="4484687" cy="4563750"/>
          </a:xfrm>
          <a:prstGeom prst="rect">
            <a:avLst/>
          </a:prstGeom>
          <a:noFill/>
          <a:ln w="9525">
            <a:noFill/>
            <a:miter lim="800000"/>
            <a:headEnd/>
            <a:tailEnd/>
          </a:ln>
          <a:effectLst/>
        </p:spPr>
      </p:pic>
      <p:cxnSp>
        <p:nvCxnSpPr>
          <p:cNvPr id="30" name="Straight Connector 29"/>
          <p:cNvCxnSpPr/>
          <p:nvPr/>
        </p:nvCxnSpPr>
        <p:spPr>
          <a:xfrm>
            <a:off x="2323475" y="2893102"/>
            <a:ext cx="1079292"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randombar(horizontal)">
                                      <p:cBhvr>
                                        <p:cTn id="7" dur="500"/>
                                        <p:tgtEl>
                                          <p:spTgt spid="30"/>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27"/>
                                        </p:tgtEl>
                                        <p:attrNameLst>
                                          <p:attrName>style.visibility</p:attrName>
                                        </p:attrNameLst>
                                      </p:cBhvr>
                                      <p:to>
                                        <p:strVal val="visible"/>
                                      </p:to>
                                    </p:set>
                                    <p:animEffect transition="in" filter="wipe(down)">
                                      <p:cBhvr>
                                        <p:cTn id="11" dur="500"/>
                                        <p:tgtEl>
                                          <p:spTgt spid="27"/>
                                        </p:tgtEl>
                                      </p:cBhvr>
                                    </p:animEffect>
                                  </p:childTnLst>
                                </p:cTn>
                              </p:par>
                            </p:childTnLst>
                          </p:cTn>
                        </p:par>
                        <p:par>
                          <p:cTn id="12" fill="hold">
                            <p:stCondLst>
                              <p:cond delay="1000"/>
                            </p:stCondLst>
                            <p:childTnLst>
                              <p:par>
                                <p:cTn id="13" presetID="14" presetClass="entr" presetSubtype="10" fill="hold" grpId="0" nodeType="after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randombar(horizontal)">
                                      <p:cBhvr>
                                        <p:cTn id="15" dur="500"/>
                                        <p:tgtEl>
                                          <p:spTgt spid="29"/>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wipe(up)">
                                      <p:cBhvr>
                                        <p:cTn id="20" dur="500"/>
                                        <p:tgtEl>
                                          <p:spTgt spid="24"/>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randombar(horizontal)">
                                      <p:cBhvr>
                                        <p:cTn id="2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7" grpId="0" animBg="1"/>
      <p:bldP spid="2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p:cNvPicPr>
            <a:picLocks noChangeAspect="1" noChangeArrowheads="1"/>
          </p:cNvPicPr>
          <p:nvPr/>
        </p:nvPicPr>
        <p:blipFill>
          <a:blip r:embed="rId2" cstate="print"/>
          <a:srcRect t="18012" r="18114"/>
          <a:stretch>
            <a:fillRect/>
          </a:stretch>
        </p:blipFill>
        <p:spPr bwMode="auto">
          <a:xfrm>
            <a:off x="3408201" y="1147156"/>
            <a:ext cx="5419915" cy="5149091"/>
          </a:xfrm>
          <a:prstGeom prst="rect">
            <a:avLst/>
          </a:prstGeom>
          <a:noFill/>
          <a:ln w="9525">
            <a:noFill/>
            <a:miter lim="800000"/>
            <a:headEnd/>
            <a:tailEnd/>
          </a:ln>
          <a:effectLst/>
        </p:spPr>
      </p:pic>
      <p:sp>
        <p:nvSpPr>
          <p:cNvPr id="9" name="5-Point Star 8"/>
          <p:cNvSpPr/>
          <p:nvPr/>
        </p:nvSpPr>
        <p:spPr>
          <a:xfrm>
            <a:off x="7032567" y="5569527"/>
            <a:ext cx="548623" cy="515389"/>
          </a:xfrm>
          <a:prstGeom prst="star5">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5– The Desertion </a:t>
            </a:r>
            <a:r>
              <a:rPr lang="en-US" sz="2800" dirty="0" smtClean="0"/>
              <a:t>13:13</a:t>
            </a:r>
            <a:endParaRPr lang="en-US" sz="2800" dirty="0"/>
          </a:p>
        </p:txBody>
      </p:sp>
      <p:pic>
        <p:nvPicPr>
          <p:cNvPr id="7" name="Picture 2"/>
          <p:cNvPicPr>
            <a:picLocks noChangeAspect="1" noChangeArrowheads="1"/>
          </p:cNvPicPr>
          <p:nvPr/>
        </p:nvPicPr>
        <p:blipFill>
          <a:blip r:embed="rId3" cstate="print"/>
          <a:srcRect/>
          <a:stretch>
            <a:fillRect/>
          </a:stretch>
        </p:blipFill>
        <p:spPr bwMode="auto">
          <a:xfrm>
            <a:off x="0" y="1152206"/>
            <a:ext cx="9144000" cy="5705793"/>
          </a:xfrm>
          <a:prstGeom prst="rect">
            <a:avLst/>
          </a:prstGeom>
          <a:noFill/>
          <a:ln w="9525">
            <a:noFill/>
            <a:miter lim="800000"/>
            <a:headEnd/>
            <a:tailEnd/>
          </a:ln>
          <a:effectLst/>
        </p:spPr>
      </p:pic>
      <p:sp>
        <p:nvSpPr>
          <p:cNvPr id="3" name="Content Placeholder 2"/>
          <p:cNvSpPr>
            <a:spLocks noGrp="1"/>
          </p:cNvSpPr>
          <p:nvPr>
            <p:ph idx="1"/>
          </p:nvPr>
        </p:nvSpPr>
        <p:spPr>
          <a:xfrm>
            <a:off x="615141" y="1176250"/>
            <a:ext cx="4251827" cy="4983163"/>
          </a:xfrm>
        </p:spPr>
        <p:txBody>
          <a:bodyPr/>
          <a:lstStyle/>
          <a:p>
            <a:pPr marL="0" indent="0"/>
            <a:r>
              <a:rPr lang="en-US" dirty="0" smtClean="0"/>
              <a:t> </a:t>
            </a:r>
            <a:r>
              <a:rPr lang="en-US" baseline="30000" dirty="0" smtClean="0"/>
              <a:t>14</a:t>
            </a:r>
            <a:r>
              <a:rPr lang="en-US" dirty="0" smtClean="0"/>
              <a:t> From </a:t>
            </a:r>
            <a:r>
              <a:rPr lang="en-US" dirty="0" err="1" smtClean="0"/>
              <a:t>Perga</a:t>
            </a:r>
            <a:r>
              <a:rPr lang="en-US" dirty="0" smtClean="0"/>
              <a:t> they went on to </a:t>
            </a:r>
            <a:r>
              <a:rPr lang="en-US" dirty="0" err="1" smtClean="0"/>
              <a:t>Pisidian</a:t>
            </a:r>
            <a:r>
              <a:rPr lang="en-US" dirty="0" smtClean="0"/>
              <a:t> Antioch. On the Sabbath they entered the synagogue ...</a:t>
            </a:r>
            <a:endParaRPr lang="en-US" dirty="0"/>
          </a:p>
        </p:txBody>
      </p:sp>
      <p:cxnSp>
        <p:nvCxnSpPr>
          <p:cNvPr id="22" name="Straight Arrow Connector 21"/>
          <p:cNvCxnSpPr>
            <a:stCxn id="23" idx="7"/>
          </p:cNvCxnSpPr>
          <p:nvPr/>
        </p:nvCxnSpPr>
        <p:spPr>
          <a:xfrm rot="16200000" flipH="1" flipV="1">
            <a:off x="7619189" y="2815959"/>
            <a:ext cx="338147" cy="380860"/>
          </a:xfrm>
          <a:prstGeom prst="straightConnector1">
            <a:avLst/>
          </a:prstGeom>
          <a:ln w="76200">
            <a:solidFill>
              <a:srgbClr val="FFFF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3" name="Oval 22"/>
          <p:cNvSpPr/>
          <p:nvPr/>
        </p:nvSpPr>
        <p:spPr>
          <a:xfrm>
            <a:off x="7776110" y="2800455"/>
            <a:ext cx="237341" cy="251702"/>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24"/>
          <p:cNvSpPr/>
          <p:nvPr/>
        </p:nvSpPr>
        <p:spPr>
          <a:xfrm>
            <a:off x="6633556" y="3225339"/>
            <a:ext cx="947651" cy="548639"/>
          </a:xfrm>
          <a:custGeom>
            <a:avLst/>
            <a:gdLst>
              <a:gd name="connsiteX0" fmla="*/ 1296785 w 1296785"/>
              <a:gd name="connsiteY0" fmla="*/ 0 h 676101"/>
              <a:gd name="connsiteX1" fmla="*/ 748145 w 1296785"/>
              <a:gd name="connsiteY1" fmla="*/ 565265 h 676101"/>
              <a:gd name="connsiteX2" fmla="*/ 0 w 1296785"/>
              <a:gd name="connsiteY2" fmla="*/ 665018 h 676101"/>
            </a:gdLst>
            <a:ahLst/>
            <a:cxnLst>
              <a:cxn ang="0">
                <a:pos x="connsiteX0" y="connsiteY0"/>
              </a:cxn>
              <a:cxn ang="0">
                <a:pos x="connsiteX1" y="connsiteY1"/>
              </a:cxn>
              <a:cxn ang="0">
                <a:pos x="connsiteX2" y="connsiteY2"/>
              </a:cxn>
            </a:cxnLst>
            <a:rect l="l" t="t" r="r" b="b"/>
            <a:pathLst>
              <a:path w="1296785" h="676101">
                <a:moveTo>
                  <a:pt x="1296785" y="0"/>
                </a:moveTo>
                <a:cubicBezTo>
                  <a:pt x="1130530" y="227214"/>
                  <a:pt x="964276" y="454429"/>
                  <a:pt x="748145" y="565265"/>
                </a:cubicBezTo>
                <a:cubicBezTo>
                  <a:pt x="532014" y="676101"/>
                  <a:pt x="266007" y="670559"/>
                  <a:pt x="0" y="665018"/>
                </a:cubicBezTo>
              </a:path>
            </a:pathLst>
          </a:custGeom>
          <a:ln w="76200">
            <a:solidFill>
              <a:srgbClr val="FFFF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 name="Oval 25"/>
          <p:cNvSpPr/>
          <p:nvPr/>
        </p:nvSpPr>
        <p:spPr>
          <a:xfrm>
            <a:off x="7498080" y="2999511"/>
            <a:ext cx="246610" cy="225828"/>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7" name="Straight Arrow Connector 26"/>
          <p:cNvCxnSpPr/>
          <p:nvPr/>
        </p:nvCxnSpPr>
        <p:spPr>
          <a:xfrm rot="10800000" flipV="1">
            <a:off x="5935288" y="3757353"/>
            <a:ext cx="581891" cy="116378"/>
          </a:xfrm>
          <a:prstGeom prst="straightConnector1">
            <a:avLst/>
          </a:prstGeom>
          <a:ln w="76200">
            <a:solidFill>
              <a:srgbClr val="FFFF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8" name="Oval 27"/>
          <p:cNvSpPr/>
          <p:nvPr/>
        </p:nvSpPr>
        <p:spPr>
          <a:xfrm>
            <a:off x="6486698" y="3634049"/>
            <a:ext cx="246610" cy="225828"/>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28"/>
          <p:cNvSpPr/>
          <p:nvPr/>
        </p:nvSpPr>
        <p:spPr>
          <a:xfrm>
            <a:off x="4918841" y="2617076"/>
            <a:ext cx="898635" cy="1261241"/>
          </a:xfrm>
          <a:custGeom>
            <a:avLst/>
            <a:gdLst>
              <a:gd name="connsiteX0" fmla="*/ 898635 w 898635"/>
              <a:gd name="connsiteY0" fmla="*/ 1261241 h 1261241"/>
              <a:gd name="connsiteX1" fmla="*/ 283780 w 898635"/>
              <a:gd name="connsiteY1" fmla="*/ 740979 h 1261241"/>
              <a:gd name="connsiteX2" fmla="*/ 0 w 898635"/>
              <a:gd name="connsiteY2" fmla="*/ 0 h 1261241"/>
              <a:gd name="connsiteX3" fmla="*/ 0 w 898635"/>
              <a:gd name="connsiteY3" fmla="*/ 0 h 1261241"/>
            </a:gdLst>
            <a:ahLst/>
            <a:cxnLst>
              <a:cxn ang="0">
                <a:pos x="connsiteX0" y="connsiteY0"/>
              </a:cxn>
              <a:cxn ang="0">
                <a:pos x="connsiteX1" y="connsiteY1"/>
              </a:cxn>
              <a:cxn ang="0">
                <a:pos x="connsiteX2" y="connsiteY2"/>
              </a:cxn>
              <a:cxn ang="0">
                <a:pos x="connsiteX3" y="connsiteY3"/>
              </a:cxn>
            </a:cxnLst>
            <a:rect l="l" t="t" r="r" b="b"/>
            <a:pathLst>
              <a:path w="898635" h="1261241">
                <a:moveTo>
                  <a:pt x="898635" y="1261241"/>
                </a:moveTo>
                <a:cubicBezTo>
                  <a:pt x="666093" y="1106213"/>
                  <a:pt x="433552" y="951186"/>
                  <a:pt x="283780" y="740979"/>
                </a:cubicBezTo>
                <a:cubicBezTo>
                  <a:pt x="134008" y="530772"/>
                  <a:pt x="0" y="0"/>
                  <a:pt x="0" y="0"/>
                </a:cubicBezTo>
                <a:lnTo>
                  <a:pt x="0" y="0"/>
                </a:lnTo>
              </a:path>
            </a:pathLst>
          </a:custGeom>
          <a:ln w="76200">
            <a:solidFill>
              <a:srgbClr val="FFFF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0" name="Oval 29"/>
          <p:cNvSpPr/>
          <p:nvPr/>
        </p:nvSpPr>
        <p:spPr>
          <a:xfrm>
            <a:off x="5741323" y="3769823"/>
            <a:ext cx="246610" cy="225828"/>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p:nvPr/>
        </p:nvSpPr>
        <p:spPr>
          <a:xfrm>
            <a:off x="4774371" y="2329906"/>
            <a:ext cx="246610" cy="225828"/>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reeform 31"/>
          <p:cNvSpPr/>
          <p:nvPr/>
        </p:nvSpPr>
        <p:spPr>
          <a:xfrm>
            <a:off x="4873171" y="1632857"/>
            <a:ext cx="199572" cy="762000"/>
          </a:xfrm>
          <a:custGeom>
            <a:avLst/>
            <a:gdLst>
              <a:gd name="connsiteX0" fmla="*/ 47172 w 199572"/>
              <a:gd name="connsiteY0" fmla="*/ 762000 h 762000"/>
              <a:gd name="connsiteX1" fmla="*/ 25400 w 199572"/>
              <a:gd name="connsiteY1" fmla="*/ 522514 h 762000"/>
              <a:gd name="connsiteX2" fmla="*/ 199572 w 199572"/>
              <a:gd name="connsiteY2" fmla="*/ 304800 h 762000"/>
              <a:gd name="connsiteX3" fmla="*/ 199572 w 199572"/>
              <a:gd name="connsiteY3" fmla="*/ 304800 h 762000"/>
              <a:gd name="connsiteX4" fmla="*/ 177800 w 199572"/>
              <a:gd name="connsiteY4" fmla="*/ 0 h 76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572" h="762000">
                <a:moveTo>
                  <a:pt x="47172" y="762000"/>
                </a:moveTo>
                <a:cubicBezTo>
                  <a:pt x="23586" y="680357"/>
                  <a:pt x="0" y="598714"/>
                  <a:pt x="25400" y="522514"/>
                </a:cubicBezTo>
                <a:cubicBezTo>
                  <a:pt x="50800" y="446314"/>
                  <a:pt x="199572" y="304800"/>
                  <a:pt x="199572" y="304800"/>
                </a:cubicBezTo>
                <a:lnTo>
                  <a:pt x="199572" y="304800"/>
                </a:lnTo>
                <a:lnTo>
                  <a:pt x="177800" y="0"/>
                </a:ln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3" name="Freeform 32"/>
          <p:cNvSpPr/>
          <p:nvPr/>
        </p:nvSpPr>
        <p:spPr>
          <a:xfrm>
            <a:off x="4899991" y="1611086"/>
            <a:ext cx="126053" cy="724610"/>
          </a:xfrm>
          <a:custGeom>
            <a:avLst/>
            <a:gdLst>
              <a:gd name="connsiteX0" fmla="*/ 29029 w 221344"/>
              <a:gd name="connsiteY0" fmla="*/ 653143 h 653143"/>
              <a:gd name="connsiteX1" fmla="*/ 29029 w 221344"/>
              <a:gd name="connsiteY1" fmla="*/ 435428 h 653143"/>
              <a:gd name="connsiteX2" fmla="*/ 203201 w 221344"/>
              <a:gd name="connsiteY2" fmla="*/ 195943 h 653143"/>
              <a:gd name="connsiteX3" fmla="*/ 137887 w 221344"/>
              <a:gd name="connsiteY3" fmla="*/ 0 h 653143"/>
              <a:gd name="connsiteX4" fmla="*/ 137887 w 221344"/>
              <a:gd name="connsiteY4" fmla="*/ 0 h 653143"/>
              <a:gd name="connsiteX0" fmla="*/ 18143 w 127001"/>
              <a:gd name="connsiteY0" fmla="*/ 653143 h 653143"/>
              <a:gd name="connsiteX1" fmla="*/ 18143 w 127001"/>
              <a:gd name="connsiteY1" fmla="*/ 435428 h 653143"/>
              <a:gd name="connsiteX2" fmla="*/ 127001 w 127001"/>
              <a:gd name="connsiteY2" fmla="*/ 0 h 653143"/>
              <a:gd name="connsiteX3" fmla="*/ 127001 w 127001"/>
              <a:gd name="connsiteY3" fmla="*/ 0 h 653143"/>
              <a:gd name="connsiteX0" fmla="*/ 14515 w 141989"/>
              <a:gd name="connsiteY0" fmla="*/ 653143 h 653143"/>
              <a:gd name="connsiteX1" fmla="*/ 123846 w 141989"/>
              <a:gd name="connsiteY1" fmla="*/ 425489 h 653143"/>
              <a:gd name="connsiteX2" fmla="*/ 123373 w 141989"/>
              <a:gd name="connsiteY2" fmla="*/ 0 h 653143"/>
              <a:gd name="connsiteX3" fmla="*/ 123373 w 141989"/>
              <a:gd name="connsiteY3" fmla="*/ 0 h 653143"/>
              <a:gd name="connsiteX0" fmla="*/ 14515 w 154925"/>
              <a:gd name="connsiteY0" fmla="*/ 653143 h 653143"/>
              <a:gd name="connsiteX1" fmla="*/ 123846 w 154925"/>
              <a:gd name="connsiteY1" fmla="*/ 425489 h 653143"/>
              <a:gd name="connsiteX2" fmla="*/ 123373 w 154925"/>
              <a:gd name="connsiteY2" fmla="*/ 0 h 653143"/>
              <a:gd name="connsiteX3" fmla="*/ 123373 w 154925"/>
              <a:gd name="connsiteY3" fmla="*/ 0 h 653143"/>
              <a:gd name="connsiteX0" fmla="*/ 14515 w 141989"/>
              <a:gd name="connsiteY0" fmla="*/ 653143 h 653143"/>
              <a:gd name="connsiteX1" fmla="*/ 123846 w 141989"/>
              <a:gd name="connsiteY1" fmla="*/ 425489 h 653143"/>
              <a:gd name="connsiteX2" fmla="*/ 123373 w 141989"/>
              <a:gd name="connsiteY2" fmla="*/ 0 h 653143"/>
              <a:gd name="connsiteX3" fmla="*/ 123373 w 141989"/>
              <a:gd name="connsiteY3" fmla="*/ 0 h 653143"/>
            </a:gdLst>
            <a:ahLst/>
            <a:cxnLst>
              <a:cxn ang="0">
                <a:pos x="connsiteX0" y="connsiteY0"/>
              </a:cxn>
              <a:cxn ang="0">
                <a:pos x="connsiteX1" y="connsiteY1"/>
              </a:cxn>
              <a:cxn ang="0">
                <a:pos x="connsiteX2" y="connsiteY2"/>
              </a:cxn>
              <a:cxn ang="0">
                <a:pos x="connsiteX3" y="connsiteY3"/>
              </a:cxn>
            </a:cxnLst>
            <a:rect l="l" t="t" r="r" b="b"/>
            <a:pathLst>
              <a:path w="141989" h="653143">
                <a:moveTo>
                  <a:pt x="14515" y="653143"/>
                </a:moveTo>
                <a:cubicBezTo>
                  <a:pt x="0" y="582385"/>
                  <a:pt x="105703" y="534346"/>
                  <a:pt x="123846" y="425489"/>
                </a:cubicBezTo>
                <a:cubicBezTo>
                  <a:pt x="141989" y="316632"/>
                  <a:pt x="125108" y="162024"/>
                  <a:pt x="123373" y="0"/>
                </a:cubicBezTo>
                <a:lnTo>
                  <a:pt x="123373" y="0"/>
                </a:lnTo>
              </a:path>
            </a:pathLst>
          </a:custGeom>
          <a:ln w="76200">
            <a:solidFill>
              <a:srgbClr val="FFFF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4" name="Oval 33"/>
          <p:cNvSpPr/>
          <p:nvPr/>
        </p:nvSpPr>
        <p:spPr>
          <a:xfrm>
            <a:off x="4906893" y="1438697"/>
            <a:ext cx="246610" cy="225828"/>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Connector 18"/>
          <p:cNvCxnSpPr/>
          <p:nvPr/>
        </p:nvCxnSpPr>
        <p:spPr>
          <a:xfrm flipV="1">
            <a:off x="2668249" y="2323475"/>
            <a:ext cx="1469036" cy="1"/>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V="1">
            <a:off x="677055" y="2895600"/>
            <a:ext cx="1469036" cy="1"/>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randombar(horizontal)">
                                      <p:cBhvr>
                                        <p:cTn id="7" dur="500"/>
                                        <p:tgtEl>
                                          <p:spTgt spid="19"/>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randombar(horizontal)">
                                      <p:cBhvr>
                                        <p:cTn id="11" dur="500"/>
                                        <p:tgtEl>
                                          <p:spTgt spid="21"/>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wipe(down)">
                                      <p:cBhvr>
                                        <p:cTn id="15" dur="500"/>
                                        <p:tgtEl>
                                          <p:spTgt spid="33"/>
                                        </p:tgtEl>
                                      </p:cBhvr>
                                    </p:animEffect>
                                  </p:childTnLst>
                                </p:cTn>
                              </p:par>
                            </p:childTnLst>
                          </p:cTn>
                        </p:par>
                        <p:par>
                          <p:cTn id="16" fill="hold">
                            <p:stCondLst>
                              <p:cond delay="1500"/>
                            </p:stCondLst>
                            <p:childTnLst>
                              <p:par>
                                <p:cTn id="17" presetID="14" presetClass="entr" presetSubtype="10" fill="hold" grpId="0" nodeType="after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randombar(horizontal)">
                                      <p:cBhvr>
                                        <p:cTn id="1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6– The Message </a:t>
            </a:r>
            <a:r>
              <a:rPr lang="en-US" sz="2800" dirty="0" smtClean="0"/>
              <a:t>13:14-42</a:t>
            </a:r>
            <a:endParaRPr lang="en-US" sz="2800" dirty="0"/>
          </a:p>
        </p:txBody>
      </p:sp>
      <p:sp>
        <p:nvSpPr>
          <p:cNvPr id="3" name="Content Placeholder 2"/>
          <p:cNvSpPr>
            <a:spLocks noGrp="1"/>
          </p:cNvSpPr>
          <p:nvPr>
            <p:ph idx="1"/>
          </p:nvPr>
        </p:nvSpPr>
        <p:spPr/>
        <p:txBody>
          <a:bodyPr/>
          <a:lstStyle/>
          <a:p>
            <a:r>
              <a:rPr lang="en-US" dirty="0" smtClean="0"/>
              <a:t>Paul’s first recorded message …</a:t>
            </a:r>
          </a:p>
          <a:p>
            <a:r>
              <a:rPr lang="en-US" dirty="0" smtClean="0"/>
              <a:t>1—Preparation for  the Good News 16-25</a:t>
            </a:r>
          </a:p>
          <a:p>
            <a:r>
              <a:rPr lang="en-US" baseline="30000" dirty="0" smtClean="0"/>
              <a:t>26</a:t>
            </a:r>
            <a:r>
              <a:rPr lang="en-US" dirty="0" smtClean="0"/>
              <a:t> "Brothers, children of Abraham, and you God-fearing Gentiles, it is to us that this message of salvation has been sent. </a:t>
            </a:r>
          </a:p>
          <a:p>
            <a:endParaRPr lang="en-US" dirty="0" smtClean="0"/>
          </a:p>
        </p:txBody>
      </p:sp>
      <p:cxnSp>
        <p:nvCxnSpPr>
          <p:cNvPr id="5" name="Straight Arrow Connector 4"/>
          <p:cNvCxnSpPr/>
          <p:nvPr/>
        </p:nvCxnSpPr>
        <p:spPr>
          <a:xfrm>
            <a:off x="781396" y="5802279"/>
            <a:ext cx="6417426" cy="16630"/>
          </a:xfrm>
          <a:prstGeom prst="straightConnector1">
            <a:avLst/>
          </a:prstGeom>
          <a:ln w="7620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32" name="Group 31"/>
          <p:cNvGrpSpPr/>
          <p:nvPr/>
        </p:nvGrpSpPr>
        <p:grpSpPr>
          <a:xfrm>
            <a:off x="764771" y="4123114"/>
            <a:ext cx="2011680" cy="1612670"/>
            <a:chOff x="764771" y="4123114"/>
            <a:chExt cx="2011680" cy="1612670"/>
          </a:xfrm>
        </p:grpSpPr>
        <p:sp>
          <p:nvSpPr>
            <p:cNvPr id="6" name="TextBox 5"/>
            <p:cNvSpPr txBox="1"/>
            <p:nvPr/>
          </p:nvSpPr>
          <p:spPr>
            <a:xfrm>
              <a:off x="764771" y="4123114"/>
              <a:ext cx="2011680" cy="584775"/>
            </a:xfrm>
            <a:prstGeom prst="rect">
              <a:avLst/>
            </a:prstGeom>
            <a:noFill/>
          </p:spPr>
          <p:txBody>
            <a:bodyPr wrap="square" rtlCol="0">
              <a:spAutoFit/>
            </a:bodyPr>
            <a:lstStyle/>
            <a:p>
              <a:r>
                <a:rPr lang="en-US" sz="3200" b="1" dirty="0" smtClean="0"/>
                <a:t>Patriarchs</a:t>
              </a:r>
              <a:endParaRPr lang="en-US" sz="3200" b="1" dirty="0"/>
            </a:p>
          </p:txBody>
        </p:sp>
        <p:cxnSp>
          <p:nvCxnSpPr>
            <p:cNvPr id="10" name="Straight Connector 9"/>
            <p:cNvCxnSpPr/>
            <p:nvPr/>
          </p:nvCxnSpPr>
          <p:spPr>
            <a:xfrm rot="5400000">
              <a:off x="723696" y="5195944"/>
              <a:ext cx="1064033" cy="15648"/>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3" name="Group 32"/>
          <p:cNvGrpSpPr/>
          <p:nvPr/>
        </p:nvGrpSpPr>
        <p:grpSpPr>
          <a:xfrm>
            <a:off x="1316185" y="4591399"/>
            <a:ext cx="2011680" cy="1144386"/>
            <a:chOff x="1316185" y="4591399"/>
            <a:chExt cx="2011680" cy="1144386"/>
          </a:xfrm>
        </p:grpSpPr>
        <p:sp>
          <p:nvSpPr>
            <p:cNvPr id="7" name="TextBox 6"/>
            <p:cNvSpPr txBox="1"/>
            <p:nvPr/>
          </p:nvSpPr>
          <p:spPr>
            <a:xfrm>
              <a:off x="1316185" y="4591399"/>
              <a:ext cx="2011680" cy="584775"/>
            </a:xfrm>
            <a:prstGeom prst="rect">
              <a:avLst/>
            </a:prstGeom>
            <a:noFill/>
          </p:spPr>
          <p:txBody>
            <a:bodyPr wrap="square" rtlCol="0">
              <a:spAutoFit/>
            </a:bodyPr>
            <a:lstStyle/>
            <a:p>
              <a:r>
                <a:rPr lang="en-US" sz="3200" b="1" dirty="0" smtClean="0"/>
                <a:t>Exodus</a:t>
              </a:r>
              <a:endParaRPr lang="en-US" sz="3200" b="1" dirty="0"/>
            </a:p>
          </p:txBody>
        </p:sp>
        <p:cxnSp>
          <p:nvCxnSpPr>
            <p:cNvPr id="11" name="Straight Connector 10"/>
            <p:cNvCxnSpPr/>
            <p:nvPr/>
          </p:nvCxnSpPr>
          <p:spPr>
            <a:xfrm rot="5400000">
              <a:off x="1522808" y="5426641"/>
              <a:ext cx="615143" cy="3145"/>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4" name="Group 33"/>
          <p:cNvGrpSpPr/>
          <p:nvPr/>
        </p:nvGrpSpPr>
        <p:grpSpPr>
          <a:xfrm>
            <a:off x="1983974" y="5009805"/>
            <a:ext cx="2155767" cy="742606"/>
            <a:chOff x="1983974" y="5009805"/>
            <a:chExt cx="2155767" cy="742606"/>
          </a:xfrm>
        </p:grpSpPr>
        <p:sp>
          <p:nvSpPr>
            <p:cNvPr id="8" name="TextBox 7"/>
            <p:cNvSpPr txBox="1"/>
            <p:nvPr/>
          </p:nvSpPr>
          <p:spPr>
            <a:xfrm>
              <a:off x="1983974" y="5009805"/>
              <a:ext cx="2155767" cy="584775"/>
            </a:xfrm>
            <a:prstGeom prst="rect">
              <a:avLst/>
            </a:prstGeom>
            <a:noFill/>
          </p:spPr>
          <p:txBody>
            <a:bodyPr wrap="square" rtlCol="0">
              <a:spAutoFit/>
            </a:bodyPr>
            <a:lstStyle/>
            <a:p>
              <a:r>
                <a:rPr lang="en-US" sz="3200" b="1" dirty="0" smtClean="0"/>
                <a:t>Wilderness</a:t>
              </a:r>
              <a:endParaRPr lang="en-US" sz="3200" b="1" dirty="0"/>
            </a:p>
          </p:txBody>
        </p:sp>
        <p:cxnSp>
          <p:nvCxnSpPr>
            <p:cNvPr id="19" name="Straight Connector 18"/>
            <p:cNvCxnSpPr/>
            <p:nvPr/>
          </p:nvCxnSpPr>
          <p:spPr>
            <a:xfrm rot="5400000">
              <a:off x="2789113" y="5609519"/>
              <a:ext cx="279864" cy="5919"/>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5" name="Group 34"/>
          <p:cNvGrpSpPr/>
          <p:nvPr/>
        </p:nvGrpSpPr>
        <p:grpSpPr>
          <a:xfrm>
            <a:off x="3566160" y="4627420"/>
            <a:ext cx="2011680" cy="1111136"/>
            <a:chOff x="3566160" y="4627420"/>
            <a:chExt cx="2011680" cy="1111136"/>
          </a:xfrm>
        </p:grpSpPr>
        <p:sp>
          <p:nvSpPr>
            <p:cNvPr id="22" name="TextBox 21"/>
            <p:cNvSpPr txBox="1"/>
            <p:nvPr/>
          </p:nvSpPr>
          <p:spPr>
            <a:xfrm>
              <a:off x="3566160" y="4627420"/>
              <a:ext cx="2011680" cy="584775"/>
            </a:xfrm>
            <a:prstGeom prst="rect">
              <a:avLst/>
            </a:prstGeom>
            <a:noFill/>
          </p:spPr>
          <p:txBody>
            <a:bodyPr wrap="square" rtlCol="0">
              <a:spAutoFit/>
            </a:bodyPr>
            <a:lstStyle/>
            <a:p>
              <a:r>
                <a:rPr lang="en-US" sz="3200" b="1" dirty="0" smtClean="0"/>
                <a:t>Judges</a:t>
              </a:r>
              <a:endParaRPr lang="en-US" sz="3200" b="1" dirty="0"/>
            </a:p>
          </p:txBody>
        </p:sp>
        <p:cxnSp>
          <p:nvCxnSpPr>
            <p:cNvPr id="23" name="Straight Connector 22"/>
            <p:cNvCxnSpPr/>
            <p:nvPr/>
          </p:nvCxnSpPr>
          <p:spPr>
            <a:xfrm rot="5400000">
              <a:off x="3903019" y="5429412"/>
              <a:ext cx="615143" cy="3145"/>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6" name="Group 35"/>
          <p:cNvGrpSpPr/>
          <p:nvPr/>
        </p:nvGrpSpPr>
        <p:grpSpPr>
          <a:xfrm>
            <a:off x="4317071" y="4181303"/>
            <a:ext cx="2011680" cy="1557253"/>
            <a:chOff x="4317071" y="4181303"/>
            <a:chExt cx="2011680" cy="1557253"/>
          </a:xfrm>
        </p:grpSpPr>
        <p:sp>
          <p:nvSpPr>
            <p:cNvPr id="24" name="TextBox 23"/>
            <p:cNvSpPr txBox="1"/>
            <p:nvPr/>
          </p:nvSpPr>
          <p:spPr>
            <a:xfrm>
              <a:off x="4317071" y="4181303"/>
              <a:ext cx="2011680" cy="584775"/>
            </a:xfrm>
            <a:prstGeom prst="rect">
              <a:avLst/>
            </a:prstGeom>
            <a:noFill/>
          </p:spPr>
          <p:txBody>
            <a:bodyPr wrap="square" rtlCol="0">
              <a:spAutoFit/>
            </a:bodyPr>
            <a:lstStyle/>
            <a:p>
              <a:r>
                <a:rPr lang="en-US" sz="3200" b="1" dirty="0" smtClean="0"/>
                <a:t>Samuel</a:t>
              </a:r>
              <a:endParaRPr lang="en-US" sz="3200" b="1" dirty="0"/>
            </a:p>
          </p:txBody>
        </p:sp>
        <p:cxnSp>
          <p:nvCxnSpPr>
            <p:cNvPr id="25" name="Straight Connector 24"/>
            <p:cNvCxnSpPr/>
            <p:nvPr/>
          </p:nvCxnSpPr>
          <p:spPr>
            <a:xfrm rot="5400000">
              <a:off x="4433943" y="5198716"/>
              <a:ext cx="1064033" cy="15648"/>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7" name="Group 36"/>
          <p:cNvGrpSpPr/>
          <p:nvPr/>
        </p:nvGrpSpPr>
        <p:grpSpPr>
          <a:xfrm>
            <a:off x="5214851" y="4646817"/>
            <a:ext cx="2011680" cy="1111135"/>
            <a:chOff x="5214851" y="4646817"/>
            <a:chExt cx="2011680" cy="1111135"/>
          </a:xfrm>
        </p:grpSpPr>
        <p:sp>
          <p:nvSpPr>
            <p:cNvPr id="26" name="TextBox 25"/>
            <p:cNvSpPr txBox="1"/>
            <p:nvPr/>
          </p:nvSpPr>
          <p:spPr>
            <a:xfrm>
              <a:off x="5214851" y="4646817"/>
              <a:ext cx="2011680" cy="584775"/>
            </a:xfrm>
            <a:prstGeom prst="rect">
              <a:avLst/>
            </a:prstGeom>
            <a:noFill/>
          </p:spPr>
          <p:txBody>
            <a:bodyPr wrap="square" rtlCol="0">
              <a:spAutoFit/>
            </a:bodyPr>
            <a:lstStyle/>
            <a:p>
              <a:r>
                <a:rPr lang="en-US" sz="3200" b="1" dirty="0" smtClean="0"/>
                <a:t>Saul</a:t>
              </a:r>
              <a:endParaRPr lang="en-US" sz="3200" b="1" dirty="0"/>
            </a:p>
          </p:txBody>
        </p:sp>
        <p:cxnSp>
          <p:nvCxnSpPr>
            <p:cNvPr id="27" name="Straight Connector 26"/>
            <p:cNvCxnSpPr/>
            <p:nvPr/>
          </p:nvCxnSpPr>
          <p:spPr>
            <a:xfrm rot="5400000">
              <a:off x="5302328" y="5448808"/>
              <a:ext cx="615143" cy="3145"/>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8" name="Group 37"/>
          <p:cNvGrpSpPr/>
          <p:nvPr/>
        </p:nvGrpSpPr>
        <p:grpSpPr>
          <a:xfrm>
            <a:off x="5743999" y="5029205"/>
            <a:ext cx="1504699" cy="725978"/>
            <a:chOff x="5743999" y="5029205"/>
            <a:chExt cx="1504699" cy="725978"/>
          </a:xfrm>
        </p:grpSpPr>
        <p:sp>
          <p:nvSpPr>
            <p:cNvPr id="28" name="TextBox 27"/>
            <p:cNvSpPr txBox="1"/>
            <p:nvPr/>
          </p:nvSpPr>
          <p:spPr>
            <a:xfrm>
              <a:off x="5743999" y="5029205"/>
              <a:ext cx="1504699" cy="584775"/>
            </a:xfrm>
            <a:prstGeom prst="rect">
              <a:avLst/>
            </a:prstGeom>
            <a:noFill/>
          </p:spPr>
          <p:txBody>
            <a:bodyPr wrap="square" rtlCol="0">
              <a:spAutoFit/>
            </a:bodyPr>
            <a:lstStyle/>
            <a:p>
              <a:r>
                <a:rPr lang="en-US" sz="3200" b="1" dirty="0" smtClean="0"/>
                <a:t>David</a:t>
              </a:r>
              <a:endParaRPr lang="en-US" sz="3200" b="1" dirty="0"/>
            </a:p>
          </p:txBody>
        </p:sp>
        <p:cxnSp>
          <p:nvCxnSpPr>
            <p:cNvPr id="29" name="Straight Connector 28"/>
            <p:cNvCxnSpPr/>
            <p:nvPr/>
          </p:nvCxnSpPr>
          <p:spPr>
            <a:xfrm rot="5400000">
              <a:off x="6133602" y="5612291"/>
              <a:ext cx="279864" cy="5919"/>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0" name="TextBox 29"/>
          <p:cNvSpPr txBox="1"/>
          <p:nvPr/>
        </p:nvSpPr>
        <p:spPr>
          <a:xfrm>
            <a:off x="7381701" y="4089862"/>
            <a:ext cx="714895" cy="2560316"/>
          </a:xfrm>
          <a:prstGeom prst="rect">
            <a:avLst/>
          </a:prstGeom>
          <a:noFill/>
        </p:spPr>
        <p:txBody>
          <a:bodyPr wrap="square" rtlCol="0">
            <a:spAutoFit/>
          </a:bodyPr>
          <a:lstStyle/>
          <a:p>
            <a:pPr algn="ctr">
              <a:lnSpc>
                <a:spcPts val="3200"/>
              </a:lnSpc>
            </a:pPr>
            <a:r>
              <a:rPr lang="en-US" sz="3200" b="1" dirty="0" smtClean="0"/>
              <a:t>J</a:t>
            </a:r>
            <a:br>
              <a:rPr lang="en-US" sz="3200" b="1" dirty="0" smtClean="0"/>
            </a:br>
            <a:r>
              <a:rPr lang="en-US" sz="3200" b="1" dirty="0" smtClean="0"/>
              <a:t>E</a:t>
            </a:r>
            <a:br>
              <a:rPr lang="en-US" sz="3200" b="1" dirty="0" smtClean="0"/>
            </a:br>
            <a:r>
              <a:rPr lang="en-US" sz="3200" b="1" dirty="0" smtClean="0"/>
              <a:t>S</a:t>
            </a:r>
          </a:p>
          <a:p>
            <a:pPr algn="ctr">
              <a:lnSpc>
                <a:spcPts val="3200"/>
              </a:lnSpc>
            </a:pPr>
            <a:r>
              <a:rPr lang="en-US" sz="3200" b="1" dirty="0" smtClean="0"/>
              <a:t>U</a:t>
            </a:r>
          </a:p>
          <a:p>
            <a:pPr algn="ctr">
              <a:lnSpc>
                <a:spcPts val="3200"/>
              </a:lnSpc>
            </a:pPr>
            <a:r>
              <a:rPr lang="en-US" sz="3200" b="1" dirty="0" smtClean="0"/>
              <a:t>S</a:t>
            </a:r>
          </a:p>
          <a:p>
            <a:pPr algn="ctr">
              <a:lnSpc>
                <a:spcPts val="3200"/>
              </a:lnSpc>
            </a:pPr>
            <a:endParaRPr lang="en-US" sz="3200" b="1" dirty="0"/>
          </a:p>
        </p:txBody>
      </p:sp>
      <p:cxnSp>
        <p:nvCxnSpPr>
          <p:cNvPr id="31" name="Straight Connector 30"/>
          <p:cNvCxnSpPr/>
          <p:nvPr/>
        </p:nvCxnSpPr>
        <p:spPr>
          <a:xfrm flipV="1">
            <a:off x="1049312" y="4167266"/>
            <a:ext cx="3777521" cy="1"/>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randombar(horizontal)">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par>
                          <p:cTn id="13" fill="hold">
                            <p:stCondLst>
                              <p:cond delay="500"/>
                            </p:stCondLst>
                            <p:childTnLst>
                              <p:par>
                                <p:cTn id="14" presetID="14" presetClass="entr" presetSubtype="10" fill="hold" nodeType="after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randombar(horizontal)">
                                      <p:cBhvr>
                                        <p:cTn id="16" dur="500"/>
                                        <p:tgtEl>
                                          <p:spTgt spid="32"/>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33"/>
                                        </p:tgtEl>
                                        <p:attrNameLst>
                                          <p:attrName>style.visibility</p:attrName>
                                        </p:attrNameLst>
                                      </p:cBhvr>
                                      <p:to>
                                        <p:strVal val="visible"/>
                                      </p:to>
                                    </p:set>
                                    <p:animEffect transition="in" filter="randombar(horizontal)">
                                      <p:cBhvr>
                                        <p:cTn id="21" dur="500"/>
                                        <p:tgtEl>
                                          <p:spTgt spid="33"/>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34"/>
                                        </p:tgtEl>
                                        <p:attrNameLst>
                                          <p:attrName>style.visibility</p:attrName>
                                        </p:attrNameLst>
                                      </p:cBhvr>
                                      <p:to>
                                        <p:strVal val="visible"/>
                                      </p:to>
                                    </p:set>
                                    <p:animEffect transition="in" filter="randombar(horizontal)">
                                      <p:cBhvr>
                                        <p:cTn id="26" dur="500"/>
                                        <p:tgtEl>
                                          <p:spTgt spid="34"/>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35"/>
                                        </p:tgtEl>
                                        <p:attrNameLst>
                                          <p:attrName>style.visibility</p:attrName>
                                        </p:attrNameLst>
                                      </p:cBhvr>
                                      <p:to>
                                        <p:strVal val="visible"/>
                                      </p:to>
                                    </p:set>
                                    <p:animEffect transition="in" filter="randombar(horizontal)">
                                      <p:cBhvr>
                                        <p:cTn id="31" dur="500"/>
                                        <p:tgtEl>
                                          <p:spTgt spid="35"/>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nodeType="clickEffect">
                                  <p:stCondLst>
                                    <p:cond delay="0"/>
                                  </p:stCondLst>
                                  <p:childTnLst>
                                    <p:set>
                                      <p:cBhvr>
                                        <p:cTn id="35" dur="1" fill="hold">
                                          <p:stCondLst>
                                            <p:cond delay="0"/>
                                          </p:stCondLst>
                                        </p:cTn>
                                        <p:tgtEl>
                                          <p:spTgt spid="36"/>
                                        </p:tgtEl>
                                        <p:attrNameLst>
                                          <p:attrName>style.visibility</p:attrName>
                                        </p:attrNameLst>
                                      </p:cBhvr>
                                      <p:to>
                                        <p:strVal val="visible"/>
                                      </p:to>
                                    </p:set>
                                    <p:animEffect transition="in" filter="randombar(horizontal)">
                                      <p:cBhvr>
                                        <p:cTn id="36" dur="500"/>
                                        <p:tgtEl>
                                          <p:spTgt spid="36"/>
                                        </p:tgtEl>
                                      </p:cBhvr>
                                    </p:animEffect>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nodeType="clickEffect">
                                  <p:stCondLst>
                                    <p:cond delay="0"/>
                                  </p:stCondLst>
                                  <p:childTnLst>
                                    <p:set>
                                      <p:cBhvr>
                                        <p:cTn id="40" dur="1" fill="hold">
                                          <p:stCondLst>
                                            <p:cond delay="0"/>
                                          </p:stCondLst>
                                        </p:cTn>
                                        <p:tgtEl>
                                          <p:spTgt spid="37"/>
                                        </p:tgtEl>
                                        <p:attrNameLst>
                                          <p:attrName>style.visibility</p:attrName>
                                        </p:attrNameLst>
                                      </p:cBhvr>
                                      <p:to>
                                        <p:strVal val="visible"/>
                                      </p:to>
                                    </p:set>
                                    <p:animEffect transition="in" filter="randombar(horizontal)">
                                      <p:cBhvr>
                                        <p:cTn id="41" dur="500"/>
                                        <p:tgtEl>
                                          <p:spTgt spid="37"/>
                                        </p:tgtEl>
                                      </p:cBhvr>
                                    </p:animEffect>
                                  </p:childTnLst>
                                </p:cTn>
                              </p:par>
                            </p:childTnLst>
                          </p:cTn>
                        </p:par>
                      </p:childTnLst>
                    </p:cTn>
                  </p:par>
                  <p:par>
                    <p:cTn id="42" fill="hold">
                      <p:stCondLst>
                        <p:cond delay="indefinite"/>
                      </p:stCondLst>
                      <p:childTnLst>
                        <p:par>
                          <p:cTn id="43" fill="hold">
                            <p:stCondLst>
                              <p:cond delay="0"/>
                            </p:stCondLst>
                            <p:childTnLst>
                              <p:par>
                                <p:cTn id="44" presetID="14" presetClass="entr" presetSubtype="10" fill="hold" nodeType="clickEffect">
                                  <p:stCondLst>
                                    <p:cond delay="0"/>
                                  </p:stCondLst>
                                  <p:childTnLst>
                                    <p:set>
                                      <p:cBhvr>
                                        <p:cTn id="45" dur="1" fill="hold">
                                          <p:stCondLst>
                                            <p:cond delay="0"/>
                                          </p:stCondLst>
                                        </p:cTn>
                                        <p:tgtEl>
                                          <p:spTgt spid="38"/>
                                        </p:tgtEl>
                                        <p:attrNameLst>
                                          <p:attrName>style.visibility</p:attrName>
                                        </p:attrNameLst>
                                      </p:cBhvr>
                                      <p:to>
                                        <p:strVal val="visible"/>
                                      </p:to>
                                    </p:set>
                                    <p:animEffect transition="in" filter="randombar(horizontal)">
                                      <p:cBhvr>
                                        <p:cTn id="46" dur="500"/>
                                        <p:tgtEl>
                                          <p:spTgt spid="38"/>
                                        </p:tgtEl>
                                      </p:cBhvr>
                                    </p:animEffect>
                                  </p:childTnLst>
                                </p:cTn>
                              </p:par>
                            </p:childTnLst>
                          </p:cTn>
                        </p:par>
                      </p:childTnLst>
                    </p:cTn>
                  </p:par>
                  <p:par>
                    <p:cTn id="47" fill="hold">
                      <p:stCondLst>
                        <p:cond delay="indefinite"/>
                      </p:stCondLst>
                      <p:childTnLst>
                        <p:par>
                          <p:cTn id="48" fill="hold">
                            <p:stCondLst>
                              <p:cond delay="0"/>
                            </p:stCondLst>
                            <p:childTnLst>
                              <p:par>
                                <p:cTn id="49" presetID="14" presetClass="entr" presetSubtype="10" fill="hold" grpId="0" nodeType="clickEffect">
                                  <p:stCondLst>
                                    <p:cond delay="0"/>
                                  </p:stCondLst>
                                  <p:childTnLst>
                                    <p:set>
                                      <p:cBhvr>
                                        <p:cTn id="50" dur="1" fill="hold">
                                          <p:stCondLst>
                                            <p:cond delay="0"/>
                                          </p:stCondLst>
                                        </p:cTn>
                                        <p:tgtEl>
                                          <p:spTgt spid="30"/>
                                        </p:tgtEl>
                                        <p:attrNameLst>
                                          <p:attrName>style.visibility</p:attrName>
                                        </p:attrNameLst>
                                      </p:cBhvr>
                                      <p:to>
                                        <p:strVal val="visible"/>
                                      </p:to>
                                    </p:set>
                                    <p:animEffect transition="in" filter="randombar(horizontal)">
                                      <p:cBhvr>
                                        <p:cTn id="51" dur="500"/>
                                        <p:tgtEl>
                                          <p:spTgt spid="30"/>
                                        </p:tgtEl>
                                      </p:cBhvr>
                                    </p:animEffect>
                                  </p:childTnLst>
                                </p:cTn>
                              </p:par>
                            </p:childTnLst>
                          </p:cTn>
                        </p:par>
                      </p:childTnLst>
                    </p:cTn>
                  </p:par>
                  <p:par>
                    <p:cTn id="52" fill="hold">
                      <p:stCondLst>
                        <p:cond delay="indefinite"/>
                      </p:stCondLst>
                      <p:childTnLst>
                        <p:par>
                          <p:cTn id="53" fill="hold">
                            <p:stCondLst>
                              <p:cond delay="0"/>
                            </p:stCondLst>
                            <p:childTnLst>
                              <p:par>
                                <p:cTn id="54" presetID="14" presetClass="entr" presetSubtype="10" fill="hold" nodeType="clickEffect">
                                  <p:stCondLst>
                                    <p:cond delay="0"/>
                                  </p:stCondLst>
                                  <p:childTnLst>
                                    <p:set>
                                      <p:cBhvr>
                                        <p:cTn id="55" dur="1" fill="hold">
                                          <p:stCondLst>
                                            <p:cond delay="0"/>
                                          </p:stCondLst>
                                        </p:cTn>
                                        <p:tgtEl>
                                          <p:spTgt spid="3">
                                            <p:txEl>
                                              <p:pRg st="2" end="2"/>
                                            </p:txEl>
                                          </p:spTgt>
                                        </p:tgtEl>
                                        <p:attrNameLst>
                                          <p:attrName>style.visibility</p:attrName>
                                        </p:attrNameLst>
                                      </p:cBhvr>
                                      <p:to>
                                        <p:strVal val="visible"/>
                                      </p:to>
                                    </p:set>
                                    <p:animEffect transition="in" filter="randombar(horizontal)">
                                      <p:cBhvr>
                                        <p:cTn id="56" dur="500"/>
                                        <p:tgtEl>
                                          <p:spTgt spid="3">
                                            <p:txEl>
                                              <p:pRg st="2" end="2"/>
                                            </p:txEl>
                                          </p:spTgt>
                                        </p:tgtEl>
                                      </p:cBhvr>
                                    </p:animEffect>
                                  </p:childTnLst>
                                </p:cTn>
                              </p:par>
                              <p:par>
                                <p:cTn id="57" presetID="14" presetClass="entr" presetSubtype="10" fill="hold" nodeType="withEffect">
                                  <p:stCondLst>
                                    <p:cond delay="0"/>
                                  </p:stCondLst>
                                  <p:childTnLst>
                                    <p:set>
                                      <p:cBhvr>
                                        <p:cTn id="58" dur="1" fill="hold">
                                          <p:stCondLst>
                                            <p:cond delay="0"/>
                                          </p:stCondLst>
                                        </p:cTn>
                                        <p:tgtEl>
                                          <p:spTgt spid="31"/>
                                        </p:tgtEl>
                                        <p:attrNameLst>
                                          <p:attrName>style.visibility</p:attrName>
                                        </p:attrNameLst>
                                      </p:cBhvr>
                                      <p:to>
                                        <p:strVal val="visible"/>
                                      </p:to>
                                    </p:set>
                                    <p:animEffect transition="in" filter="randombar(horizontal)">
                                      <p:cBhvr>
                                        <p:cTn id="59"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3" cstate="print"/>
          <a:srcRect/>
          <a:stretch>
            <a:fillRect/>
          </a:stretch>
        </p:blipFill>
        <p:spPr bwMode="auto">
          <a:xfrm>
            <a:off x="4553114" y="3877442"/>
            <a:ext cx="4103687" cy="2540000"/>
          </a:xfrm>
          <a:prstGeom prst="rect">
            <a:avLst/>
          </a:prstGeom>
          <a:noFill/>
          <a:ln w="9525">
            <a:noFill/>
            <a:miter lim="800000"/>
            <a:headEnd/>
            <a:tailEnd/>
          </a:ln>
          <a:effectLst/>
        </p:spPr>
      </p:pic>
      <p:pic>
        <p:nvPicPr>
          <p:cNvPr id="2050" name="Picture 2"/>
          <p:cNvPicPr>
            <a:picLocks noChangeAspect="1" noChangeArrowheads="1"/>
          </p:cNvPicPr>
          <p:nvPr/>
        </p:nvPicPr>
        <p:blipFill>
          <a:blip r:embed="rId4" cstate="print"/>
          <a:srcRect b="32514"/>
          <a:stretch>
            <a:fillRect/>
          </a:stretch>
        </p:blipFill>
        <p:spPr bwMode="auto">
          <a:xfrm>
            <a:off x="1019469" y="4071512"/>
            <a:ext cx="3441700" cy="2142680"/>
          </a:xfrm>
          <a:prstGeom prst="rect">
            <a:avLst/>
          </a:prstGeom>
          <a:noFill/>
          <a:ln w="9525">
            <a:noFill/>
            <a:miter lim="800000"/>
            <a:headEnd/>
            <a:tailEnd/>
          </a:ln>
          <a:effectLst/>
        </p:spPr>
      </p:pic>
      <p:pic>
        <p:nvPicPr>
          <p:cNvPr id="5" name="Picture 2"/>
          <p:cNvPicPr>
            <a:picLocks noChangeAspect="1" noChangeArrowheads="1"/>
          </p:cNvPicPr>
          <p:nvPr/>
        </p:nvPicPr>
        <p:blipFill>
          <a:blip r:embed="rId5" cstate="print"/>
          <a:srcRect/>
          <a:stretch>
            <a:fillRect/>
          </a:stretch>
        </p:blipFill>
        <p:spPr bwMode="auto">
          <a:xfrm>
            <a:off x="0" y="1152206"/>
            <a:ext cx="9144000" cy="5705793"/>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smtClean="0"/>
              <a:t>6– The Message </a:t>
            </a:r>
            <a:r>
              <a:rPr lang="en-US" sz="2800" dirty="0" smtClean="0"/>
              <a:t>13:14-43</a:t>
            </a:r>
            <a:endParaRPr lang="en-US" sz="2800" dirty="0"/>
          </a:p>
        </p:txBody>
      </p:sp>
      <p:sp>
        <p:nvSpPr>
          <p:cNvPr id="3" name="Content Placeholder 2"/>
          <p:cNvSpPr>
            <a:spLocks noGrp="1"/>
          </p:cNvSpPr>
          <p:nvPr>
            <p:ph idx="1"/>
          </p:nvPr>
        </p:nvSpPr>
        <p:spPr/>
        <p:txBody>
          <a:bodyPr/>
          <a:lstStyle/>
          <a:p>
            <a:r>
              <a:rPr lang="en-US" dirty="0" smtClean="0">
                <a:solidFill>
                  <a:schemeClr val="accent6">
                    <a:lumMod val="50000"/>
                  </a:schemeClr>
                </a:solidFill>
              </a:rPr>
              <a:t>1—Preparation for  the Good News 16-25</a:t>
            </a:r>
          </a:p>
          <a:p>
            <a:pPr>
              <a:lnSpc>
                <a:spcPts val="3800"/>
              </a:lnSpc>
            </a:pPr>
            <a:r>
              <a:rPr lang="en-US" dirty="0" smtClean="0"/>
              <a:t>2—Declaration of the Good News  26-37</a:t>
            </a:r>
          </a:p>
          <a:p>
            <a:pPr>
              <a:lnSpc>
                <a:spcPts val="3800"/>
              </a:lnSpc>
            </a:pPr>
            <a:r>
              <a:rPr lang="en-US" dirty="0" smtClean="0"/>
              <a:t>   they asked Pilate to have him executed...</a:t>
            </a:r>
          </a:p>
          <a:p>
            <a:pPr>
              <a:lnSpc>
                <a:spcPts val="3800"/>
              </a:lnSpc>
            </a:pPr>
            <a:r>
              <a:rPr lang="en-US" dirty="0" smtClean="0"/>
              <a:t>   </a:t>
            </a:r>
            <a:r>
              <a:rPr lang="en-US" baseline="30000" dirty="0" smtClean="0"/>
              <a:t>30</a:t>
            </a:r>
            <a:r>
              <a:rPr lang="en-US" dirty="0" smtClean="0"/>
              <a:t> But God raised him from the dead, … </a:t>
            </a:r>
            <a:r>
              <a:rPr lang="en-US" baseline="30000" dirty="0" smtClean="0"/>
              <a:t>32</a:t>
            </a:r>
          </a:p>
          <a:p>
            <a:pPr>
              <a:lnSpc>
                <a:spcPts val="3800"/>
              </a:lnSpc>
            </a:pPr>
            <a:r>
              <a:rPr lang="en-US" baseline="30000" dirty="0" smtClean="0"/>
              <a:t> </a:t>
            </a:r>
            <a:r>
              <a:rPr lang="en-US" dirty="0" smtClean="0"/>
              <a:t>   "We tell you the good news .…</a:t>
            </a:r>
          </a:p>
          <a:p>
            <a:endParaRPr lang="en-US" dirty="0" smtClean="0"/>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randombar(horizontal)">
                                      <p:cBhvr>
                                        <p:cTn id="7" dur="500"/>
                                        <p:tgtEl>
                                          <p:spTgt spid="3">
                                            <p:txEl>
                                              <p:pRg st="2" end="2"/>
                                            </p:txEl>
                                          </p:spTgt>
                                        </p:tgtEl>
                                      </p:cBhvr>
                                    </p:animEffect>
                                  </p:childTnLst>
                                </p:cTn>
                              </p:par>
                              <p:par>
                                <p:cTn id="8" presetID="14" presetClass="entr" presetSubtype="10" fill="hold" nodeType="withEffect">
                                  <p:stCondLst>
                                    <p:cond delay="0"/>
                                  </p:stCondLst>
                                  <p:childTnLst>
                                    <p:set>
                                      <p:cBhvr>
                                        <p:cTn id="9" dur="1" fill="hold">
                                          <p:stCondLst>
                                            <p:cond delay="0"/>
                                          </p:stCondLst>
                                        </p:cTn>
                                        <p:tgtEl>
                                          <p:spTgt spid="2050"/>
                                        </p:tgtEl>
                                        <p:attrNameLst>
                                          <p:attrName>style.visibility</p:attrName>
                                        </p:attrNameLst>
                                      </p:cBhvr>
                                      <p:to>
                                        <p:strVal val="visible"/>
                                      </p:to>
                                    </p:set>
                                    <p:animEffect transition="in" filter="randombar(horizontal)">
                                      <p:cBhvr>
                                        <p:cTn id="10" dur="500"/>
                                        <p:tgtEl>
                                          <p:spTgt spid="2050"/>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randombar(horizontal)">
                                      <p:cBhvr>
                                        <p:cTn id="15" dur="500"/>
                                        <p:tgtEl>
                                          <p:spTgt spid="3">
                                            <p:txEl>
                                              <p:pRg st="3" end="3"/>
                                            </p:txEl>
                                          </p:spTgt>
                                        </p:tgtEl>
                                      </p:cBhvr>
                                    </p:animEffect>
                                  </p:childTnLst>
                                </p:cTn>
                              </p:par>
                              <p:par>
                                <p:cTn id="16" presetID="14" presetClass="entr" presetSubtype="10" fill="hold" nodeType="withEffect">
                                  <p:stCondLst>
                                    <p:cond delay="0"/>
                                  </p:stCondLst>
                                  <p:childTnLst>
                                    <p:set>
                                      <p:cBhvr>
                                        <p:cTn id="17" dur="1" fill="hold">
                                          <p:stCondLst>
                                            <p:cond delay="0"/>
                                          </p:stCondLst>
                                        </p:cTn>
                                        <p:tgtEl>
                                          <p:spTgt spid="2051"/>
                                        </p:tgtEl>
                                        <p:attrNameLst>
                                          <p:attrName>style.visibility</p:attrName>
                                        </p:attrNameLst>
                                      </p:cBhvr>
                                      <p:to>
                                        <p:strVal val="visible"/>
                                      </p:to>
                                    </p:set>
                                    <p:animEffect transition="in" filter="randombar(horizontal)">
                                      <p:cBhvr>
                                        <p:cTn id="18" dur="500"/>
                                        <p:tgtEl>
                                          <p:spTgt spid="2051"/>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randombar(horizontal)">
                                      <p:cBhvr>
                                        <p:cTn id="23"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4199831" y="2914121"/>
            <a:ext cx="3789926" cy="740979"/>
          </a:xfrm>
          <a:prstGeom prst="rect">
            <a:avLst/>
          </a:prstGeom>
          <a:solidFill>
            <a:srgbClr val="FF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6– The Message </a:t>
            </a:r>
            <a:r>
              <a:rPr lang="en-US" sz="2800" dirty="0" smtClean="0"/>
              <a:t>13:14-42</a:t>
            </a:r>
            <a:endParaRPr lang="en-US" sz="2800" dirty="0"/>
          </a:p>
        </p:txBody>
      </p:sp>
      <p:sp>
        <p:nvSpPr>
          <p:cNvPr id="3" name="Content Placeholder 2"/>
          <p:cNvSpPr>
            <a:spLocks noGrp="1"/>
          </p:cNvSpPr>
          <p:nvPr>
            <p:ph idx="1"/>
          </p:nvPr>
        </p:nvSpPr>
        <p:spPr/>
        <p:txBody>
          <a:bodyPr/>
          <a:lstStyle/>
          <a:p>
            <a:r>
              <a:rPr lang="en-US" dirty="0" smtClean="0">
                <a:solidFill>
                  <a:schemeClr val="accent6">
                    <a:lumMod val="50000"/>
                  </a:schemeClr>
                </a:solidFill>
              </a:rPr>
              <a:t>1—Preparation for  the Good News 16-25</a:t>
            </a:r>
          </a:p>
          <a:p>
            <a:pPr>
              <a:lnSpc>
                <a:spcPts val="3800"/>
              </a:lnSpc>
            </a:pPr>
            <a:r>
              <a:rPr lang="en-US" dirty="0" smtClean="0">
                <a:solidFill>
                  <a:schemeClr val="accent6">
                    <a:lumMod val="50000"/>
                  </a:schemeClr>
                </a:solidFill>
              </a:rPr>
              <a:t>2—Declaration of the Good News  26-37</a:t>
            </a:r>
          </a:p>
          <a:p>
            <a:pPr>
              <a:lnSpc>
                <a:spcPts val="3800"/>
              </a:lnSpc>
            </a:pPr>
            <a:r>
              <a:rPr lang="en-US" dirty="0" smtClean="0"/>
              <a:t>3—Application of the Good News 38-42</a:t>
            </a:r>
          </a:p>
          <a:p>
            <a:pPr>
              <a:lnSpc>
                <a:spcPts val="3800"/>
              </a:lnSpc>
            </a:pPr>
            <a:r>
              <a:rPr lang="en-US" dirty="0" smtClean="0"/>
              <a:t>	through Jesus the </a:t>
            </a:r>
            <a:r>
              <a:rPr lang="en-US" dirty="0" smtClean="0">
                <a:solidFill>
                  <a:schemeClr val="bg1"/>
                </a:solidFill>
              </a:rPr>
              <a:t>forgiveness of sins </a:t>
            </a:r>
            <a:r>
              <a:rPr lang="en-US" dirty="0" smtClean="0"/>
              <a:t>is proclaimed </a:t>
            </a:r>
            <a:r>
              <a:rPr lang="en-US" u="sng" dirty="0" smtClean="0"/>
              <a:t>to you</a:t>
            </a:r>
            <a:r>
              <a:rPr lang="en-US" dirty="0" smtClean="0"/>
              <a:t>.   </a:t>
            </a:r>
            <a:r>
              <a:rPr lang="en-US" baseline="30000" dirty="0" smtClean="0"/>
              <a:t>39</a:t>
            </a:r>
            <a:r>
              <a:rPr lang="en-US" dirty="0" smtClean="0"/>
              <a:t> Through him everyone who believes is justified from everything you could not be justified </a:t>
            </a:r>
            <a:br>
              <a:rPr lang="en-US" dirty="0" smtClean="0"/>
            </a:br>
            <a:r>
              <a:rPr lang="en-US" dirty="0" smtClean="0"/>
              <a:t>from by the law </a:t>
            </a:r>
            <a:br>
              <a:rPr lang="en-US" dirty="0" smtClean="0"/>
            </a:br>
            <a:r>
              <a:rPr lang="en-US" dirty="0" smtClean="0"/>
              <a:t>of Moses.</a:t>
            </a:r>
          </a:p>
        </p:txBody>
      </p:sp>
      <p:pic>
        <p:nvPicPr>
          <p:cNvPr id="1027" name="Picture 3"/>
          <p:cNvPicPr>
            <a:picLocks noChangeAspect="1" noChangeArrowheads="1"/>
          </p:cNvPicPr>
          <p:nvPr/>
        </p:nvPicPr>
        <p:blipFill>
          <a:blip r:embed="rId3" cstate="print"/>
          <a:srcRect/>
          <a:stretch>
            <a:fillRect/>
          </a:stretch>
        </p:blipFill>
        <p:spPr bwMode="auto">
          <a:xfrm>
            <a:off x="3647556" y="4745245"/>
            <a:ext cx="4701966" cy="1557419"/>
          </a:xfrm>
          <a:prstGeom prst="rect">
            <a:avLst/>
          </a:prstGeom>
          <a:noFill/>
          <a:ln w="9525">
            <a:noFill/>
            <a:miter lim="800000"/>
            <a:headEnd/>
            <a:tailEnd/>
          </a:ln>
          <a:effectLst/>
        </p:spPr>
      </p:pic>
    </p:spTree>
  </p:cSld>
  <p:clrMapOvr>
    <a:masterClrMapping/>
  </p:clrMapOvr>
  <p:transition>
    <p:zoom/>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p:cNvPicPr>
            <a:picLocks noChangeAspect="1" noChangeArrowheads="1"/>
          </p:cNvPicPr>
          <p:nvPr/>
        </p:nvPicPr>
        <p:blipFill>
          <a:blip r:embed="rId3" cstate="print"/>
          <a:srcRect/>
          <a:stretch>
            <a:fillRect/>
          </a:stretch>
        </p:blipFill>
        <p:spPr bwMode="auto">
          <a:xfrm>
            <a:off x="0" y="1152206"/>
            <a:ext cx="9144000" cy="5705793"/>
          </a:xfrm>
          <a:prstGeom prst="rect">
            <a:avLst/>
          </a:prstGeom>
          <a:noFill/>
          <a:ln w="9525">
            <a:noFill/>
            <a:miter lim="800000"/>
            <a:headEnd/>
            <a:tailEnd/>
          </a:ln>
          <a:effectLst/>
        </p:spPr>
      </p:pic>
      <p:sp>
        <p:nvSpPr>
          <p:cNvPr id="9" name="TextBox 8"/>
          <p:cNvSpPr txBox="1"/>
          <p:nvPr/>
        </p:nvSpPr>
        <p:spPr>
          <a:xfrm>
            <a:off x="5638800" y="5619400"/>
            <a:ext cx="2667000" cy="646331"/>
          </a:xfrm>
          <a:prstGeom prst="rect">
            <a:avLst/>
          </a:prstGeom>
          <a:noFill/>
        </p:spPr>
        <p:txBody>
          <a:bodyPr wrap="square" rtlCol="0">
            <a:spAutoFit/>
          </a:bodyPr>
          <a:lstStyle/>
          <a:p>
            <a:pPr algn="r"/>
            <a:r>
              <a:rPr lang="en-US" sz="3600" dirty="0" smtClean="0">
                <a:solidFill>
                  <a:schemeClr val="accent6">
                    <a:lumMod val="50000"/>
                  </a:schemeClr>
                </a:solidFill>
                <a:latin typeface="Impact" pitchFamily="34" charset="0"/>
              </a:rPr>
              <a:t>ACTS 13-14</a:t>
            </a:r>
            <a:endParaRPr lang="en-US" sz="3600" dirty="0">
              <a:solidFill>
                <a:schemeClr val="accent6">
                  <a:lumMod val="50000"/>
                </a:schemeClr>
              </a:solidFill>
              <a:latin typeface="Impact" pitchFamily="34" charset="0"/>
            </a:endParaRPr>
          </a:p>
        </p:txBody>
      </p:sp>
      <p:sp>
        <p:nvSpPr>
          <p:cNvPr id="8" name="Title 7"/>
          <p:cNvSpPr>
            <a:spLocks noGrp="1"/>
          </p:cNvSpPr>
          <p:nvPr>
            <p:ph type="ctrTitle"/>
          </p:nvPr>
        </p:nvSpPr>
        <p:spPr>
          <a:xfrm>
            <a:off x="532015" y="2194561"/>
            <a:ext cx="8129847" cy="2543690"/>
          </a:xfrm>
        </p:spPr>
        <p:txBody>
          <a:bodyPr/>
          <a:lstStyle/>
          <a:p>
            <a:r>
              <a:rPr lang="en-US" sz="6600" dirty="0" smtClean="0">
                <a:solidFill>
                  <a:schemeClr val="tx1"/>
                </a:solidFill>
              </a:rPr>
              <a:t>You Are </a:t>
            </a:r>
            <a:br>
              <a:rPr lang="en-US" sz="6600" dirty="0" smtClean="0">
                <a:solidFill>
                  <a:schemeClr val="tx1"/>
                </a:solidFill>
              </a:rPr>
            </a:br>
            <a:r>
              <a:rPr lang="en-US" sz="6600" dirty="0" smtClean="0">
                <a:solidFill>
                  <a:schemeClr val="tx1"/>
                </a:solidFill>
              </a:rPr>
              <a:t>About to Leave </a:t>
            </a:r>
            <a:r>
              <a:rPr lang="en-US" sz="6600" dirty="0" smtClean="0">
                <a:solidFill>
                  <a:schemeClr val="tx1"/>
                </a:solidFill>
                <a:latin typeface="Arial Black" pitchFamily="34" charset="0"/>
              </a:rPr>
              <a:t>YOUR</a:t>
            </a:r>
            <a:br>
              <a:rPr lang="en-US" sz="6600" dirty="0" smtClean="0">
                <a:solidFill>
                  <a:schemeClr val="tx1"/>
                </a:solidFill>
                <a:latin typeface="Arial Black" pitchFamily="34" charset="0"/>
              </a:rPr>
            </a:br>
            <a:r>
              <a:rPr lang="en-US" sz="6600" dirty="0" smtClean="0">
                <a:solidFill>
                  <a:schemeClr val="tx1"/>
                </a:solidFill>
                <a:latin typeface="Arial Black" pitchFamily="34" charset="0"/>
              </a:rPr>
              <a:t>COMFORT ZONE!</a:t>
            </a:r>
            <a:endParaRPr lang="en-US" sz="6600" dirty="0">
              <a:solidFill>
                <a:schemeClr val="tx1"/>
              </a:solidFill>
              <a:latin typeface="Arial Black" pitchFamily="34" charset="0"/>
            </a:endParaRPr>
          </a:p>
        </p:txBody>
      </p:sp>
      <p:pic>
        <p:nvPicPr>
          <p:cNvPr id="2052" name="Picture 4"/>
          <p:cNvPicPr>
            <a:picLocks noChangeAspect="1" noChangeArrowheads="1"/>
          </p:cNvPicPr>
          <p:nvPr/>
        </p:nvPicPr>
        <p:blipFill>
          <a:blip r:embed="rId4" cstate="print"/>
          <a:srcRect/>
          <a:stretch>
            <a:fillRect/>
          </a:stretch>
        </p:blipFill>
        <p:spPr bwMode="auto">
          <a:xfrm>
            <a:off x="350519" y="249987"/>
            <a:ext cx="8483334" cy="914492"/>
          </a:xfrm>
          <a:prstGeom prst="rect">
            <a:avLst/>
          </a:prstGeom>
          <a:noFill/>
          <a:ln w="9525">
            <a:noFill/>
            <a:miter lim="800000"/>
            <a:headEnd/>
            <a:tailEnd/>
          </a:ln>
          <a:effectLst/>
        </p:spPr>
      </p:pic>
    </p:spTree>
  </p:cSld>
  <p:clrMapOvr>
    <a:masterClrMapping/>
  </p:clrMapOvr>
  <p:transition>
    <p:zoom/>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82074" y="4340685"/>
            <a:ext cx="2006096" cy="740979"/>
          </a:xfrm>
          <a:prstGeom prst="rect">
            <a:avLst/>
          </a:prstGeom>
          <a:solidFill>
            <a:srgbClr val="FF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6– The Message </a:t>
            </a:r>
            <a:r>
              <a:rPr lang="en-US" sz="2800" dirty="0" smtClean="0"/>
              <a:t>13:14-42</a:t>
            </a:r>
            <a:endParaRPr lang="en-US" sz="2800" dirty="0"/>
          </a:p>
        </p:txBody>
      </p:sp>
      <p:sp>
        <p:nvSpPr>
          <p:cNvPr id="3" name="Content Placeholder 2"/>
          <p:cNvSpPr>
            <a:spLocks noGrp="1"/>
          </p:cNvSpPr>
          <p:nvPr>
            <p:ph idx="1"/>
          </p:nvPr>
        </p:nvSpPr>
        <p:spPr/>
        <p:txBody>
          <a:bodyPr/>
          <a:lstStyle/>
          <a:p>
            <a:r>
              <a:rPr lang="en-US" dirty="0" smtClean="0">
                <a:solidFill>
                  <a:schemeClr val="accent6">
                    <a:lumMod val="50000"/>
                  </a:schemeClr>
                </a:solidFill>
              </a:rPr>
              <a:t>1—Preparation for  the Good News 16-25</a:t>
            </a:r>
          </a:p>
          <a:p>
            <a:pPr>
              <a:lnSpc>
                <a:spcPts val="3800"/>
              </a:lnSpc>
            </a:pPr>
            <a:r>
              <a:rPr lang="en-US" dirty="0" smtClean="0">
                <a:solidFill>
                  <a:schemeClr val="accent6">
                    <a:lumMod val="50000"/>
                  </a:schemeClr>
                </a:solidFill>
              </a:rPr>
              <a:t>2—Declaration of the Good News  26-37</a:t>
            </a:r>
          </a:p>
          <a:p>
            <a:pPr>
              <a:lnSpc>
                <a:spcPts val="3800"/>
              </a:lnSpc>
            </a:pPr>
            <a:r>
              <a:rPr lang="en-US" dirty="0" smtClean="0"/>
              <a:t>3—Application of the Good News 38-42</a:t>
            </a:r>
          </a:p>
          <a:p>
            <a:pPr>
              <a:lnSpc>
                <a:spcPts val="3800"/>
              </a:lnSpc>
            </a:pPr>
            <a:r>
              <a:rPr lang="en-US" dirty="0" smtClean="0"/>
              <a:t>	through Jesus the forgiveness of sins is proclaimed to you.   </a:t>
            </a:r>
            <a:r>
              <a:rPr lang="en-US" baseline="30000" dirty="0" smtClean="0"/>
              <a:t>39</a:t>
            </a:r>
            <a:r>
              <a:rPr lang="en-US" dirty="0" smtClean="0"/>
              <a:t> Through him </a:t>
            </a:r>
            <a:r>
              <a:rPr lang="en-US" u="sng" dirty="0" smtClean="0"/>
              <a:t>everyone who believes</a:t>
            </a:r>
            <a:r>
              <a:rPr lang="en-US" dirty="0" smtClean="0"/>
              <a:t> is </a:t>
            </a:r>
            <a:br>
              <a:rPr lang="en-US" dirty="0" smtClean="0"/>
            </a:br>
            <a:r>
              <a:rPr lang="en-US" dirty="0" smtClean="0">
                <a:solidFill>
                  <a:schemeClr val="bg1"/>
                </a:solidFill>
              </a:rPr>
              <a:t>justified</a:t>
            </a:r>
            <a:r>
              <a:rPr lang="en-US" dirty="0" smtClean="0"/>
              <a:t> from everything </a:t>
            </a:r>
            <a:br>
              <a:rPr lang="en-US" dirty="0" smtClean="0"/>
            </a:br>
            <a:r>
              <a:rPr lang="en-US" dirty="0" smtClean="0"/>
              <a:t>you could not be justified </a:t>
            </a:r>
            <a:br>
              <a:rPr lang="en-US" dirty="0" smtClean="0"/>
            </a:br>
            <a:r>
              <a:rPr lang="en-US" dirty="0" smtClean="0"/>
              <a:t>from by the law of Moses.</a:t>
            </a:r>
          </a:p>
        </p:txBody>
      </p:sp>
      <p:pic>
        <p:nvPicPr>
          <p:cNvPr id="5122" name="Picture 2"/>
          <p:cNvPicPr>
            <a:picLocks noChangeAspect="1" noChangeArrowheads="1"/>
          </p:cNvPicPr>
          <p:nvPr/>
        </p:nvPicPr>
        <p:blipFill>
          <a:blip r:embed="rId3" cstate="print"/>
          <a:srcRect/>
          <a:stretch>
            <a:fillRect/>
          </a:stretch>
        </p:blipFill>
        <p:spPr bwMode="auto">
          <a:xfrm>
            <a:off x="5516381" y="3845830"/>
            <a:ext cx="3269444" cy="2502166"/>
          </a:xfrm>
          <a:prstGeom prst="rect">
            <a:avLst/>
          </a:prstGeom>
          <a:noFill/>
          <a:ln w="9525">
            <a:noFill/>
            <a:miter lim="800000"/>
            <a:headEnd/>
            <a:tailEnd/>
          </a:ln>
          <a:effectLst/>
        </p:spPr>
      </p:pic>
    </p:spTree>
  </p:cSld>
  <p:clrMapOvr>
    <a:masterClrMapping/>
  </p:clrMapOvr>
  <p:transition>
    <p:zoom/>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p:cNvPicPr>
            <a:picLocks noChangeAspect="1" noChangeArrowheads="1"/>
          </p:cNvPicPr>
          <p:nvPr/>
        </p:nvPicPr>
        <p:blipFill>
          <a:blip r:embed="rId3" cstate="print"/>
          <a:srcRect b="5839"/>
          <a:stretch>
            <a:fillRect/>
          </a:stretch>
        </p:blipFill>
        <p:spPr bwMode="auto">
          <a:xfrm>
            <a:off x="103981" y="2506611"/>
            <a:ext cx="8936037" cy="4351389"/>
          </a:xfrm>
          <a:prstGeom prst="rect">
            <a:avLst/>
          </a:prstGeom>
          <a:noFill/>
          <a:ln w="9525">
            <a:noFill/>
            <a:miter lim="800000"/>
            <a:headEnd/>
            <a:tailEnd/>
          </a:ln>
          <a:effectLst/>
        </p:spPr>
      </p:pic>
      <p:pic>
        <p:nvPicPr>
          <p:cNvPr id="6" name="Picture 2"/>
          <p:cNvPicPr>
            <a:picLocks noChangeAspect="1" noChangeArrowheads="1"/>
          </p:cNvPicPr>
          <p:nvPr/>
        </p:nvPicPr>
        <p:blipFill>
          <a:blip r:embed="rId4" cstate="print"/>
          <a:srcRect/>
          <a:stretch>
            <a:fillRect/>
          </a:stretch>
        </p:blipFill>
        <p:spPr bwMode="auto">
          <a:xfrm>
            <a:off x="0" y="1152206"/>
            <a:ext cx="9144000" cy="5705793"/>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smtClean="0"/>
              <a:t>6– The Message </a:t>
            </a:r>
            <a:r>
              <a:rPr lang="en-US" sz="2800" dirty="0" smtClean="0"/>
              <a:t>13:14-42</a:t>
            </a:r>
            <a:endParaRPr lang="en-US" sz="2800" dirty="0"/>
          </a:p>
        </p:txBody>
      </p:sp>
      <p:sp>
        <p:nvSpPr>
          <p:cNvPr id="7" name="Rectangle 6"/>
          <p:cNvSpPr/>
          <p:nvPr/>
        </p:nvSpPr>
        <p:spPr>
          <a:xfrm>
            <a:off x="3582620" y="2227073"/>
            <a:ext cx="2713219" cy="815930"/>
          </a:xfrm>
          <a:prstGeom prst="rect">
            <a:avLst/>
          </a:prstGeom>
          <a:solidFill>
            <a:srgbClr val="FF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p:txBody>
          <a:bodyPr/>
          <a:lstStyle/>
          <a:p>
            <a:r>
              <a:rPr lang="en-US" baseline="30000" dirty="0" smtClean="0"/>
              <a:t>43</a:t>
            </a:r>
            <a:r>
              <a:rPr lang="en-US" dirty="0" smtClean="0"/>
              <a:t> When the congregation was dismissed, … Paul and Barnabas … urged them to continue in the </a:t>
            </a:r>
            <a:r>
              <a:rPr lang="en-US" dirty="0" smtClean="0">
                <a:solidFill>
                  <a:schemeClr val="bg1"/>
                </a:solidFill>
              </a:rPr>
              <a:t>grace of God</a:t>
            </a:r>
            <a:r>
              <a:rPr lang="en-US" dirty="0" smtClean="0"/>
              <a:t>. </a:t>
            </a:r>
          </a:p>
        </p:txBody>
      </p:sp>
    </p:spTree>
  </p:cSld>
  <p:clrMapOvr>
    <a:masterClrMapping/>
  </p:clrMapOvr>
  <p:transition>
    <p:zoom/>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cstate="print"/>
          <a:srcRect/>
          <a:stretch>
            <a:fillRect/>
          </a:stretch>
        </p:blipFill>
        <p:spPr bwMode="auto">
          <a:xfrm>
            <a:off x="0" y="3462449"/>
            <a:ext cx="9144000" cy="2830286"/>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smtClean="0"/>
              <a:t>7—The Challenge </a:t>
            </a:r>
            <a:r>
              <a:rPr lang="en-US" sz="2800" dirty="0" smtClean="0"/>
              <a:t>13:44-52</a:t>
            </a:r>
            <a:endParaRPr lang="en-US" sz="2800" dirty="0"/>
          </a:p>
        </p:txBody>
      </p:sp>
      <p:sp>
        <p:nvSpPr>
          <p:cNvPr id="3" name="Content Placeholder 2"/>
          <p:cNvSpPr>
            <a:spLocks noGrp="1"/>
          </p:cNvSpPr>
          <p:nvPr>
            <p:ph idx="1"/>
          </p:nvPr>
        </p:nvSpPr>
        <p:spPr/>
        <p:txBody>
          <a:bodyPr/>
          <a:lstStyle/>
          <a:p>
            <a:pPr marL="119063" indent="-119063"/>
            <a:r>
              <a:rPr lang="en-US" dirty="0" smtClean="0"/>
              <a:t> </a:t>
            </a:r>
            <a:r>
              <a:rPr lang="en-US" baseline="30000" dirty="0" smtClean="0"/>
              <a:t>44</a:t>
            </a:r>
            <a:r>
              <a:rPr lang="en-US" dirty="0" smtClean="0"/>
              <a:t> On the next Sabbath almost the whole city gathered to hear the word of the Lord.   </a:t>
            </a:r>
            <a:r>
              <a:rPr lang="en-US" baseline="30000" dirty="0" smtClean="0"/>
              <a:t>45</a:t>
            </a:r>
            <a:r>
              <a:rPr lang="en-US" dirty="0" smtClean="0"/>
              <a:t> When the Jews saw the crowds, they were filled with jealousy and talked abusively against what Paul was saying</a:t>
            </a:r>
            <a:endParaRPr lang="en-US" dirty="0"/>
          </a:p>
        </p:txBody>
      </p:sp>
      <p:pic>
        <p:nvPicPr>
          <p:cNvPr id="5" name="Picture 2"/>
          <p:cNvPicPr>
            <a:picLocks noChangeAspect="1" noChangeArrowheads="1"/>
          </p:cNvPicPr>
          <p:nvPr/>
        </p:nvPicPr>
        <p:blipFill>
          <a:blip r:embed="rId4" cstate="print"/>
          <a:srcRect/>
          <a:stretch>
            <a:fillRect/>
          </a:stretch>
        </p:blipFill>
        <p:spPr bwMode="auto">
          <a:xfrm>
            <a:off x="0" y="1152206"/>
            <a:ext cx="9144000" cy="5705793"/>
          </a:xfrm>
          <a:prstGeom prst="rect">
            <a:avLst/>
          </a:prstGeom>
          <a:noFill/>
          <a:ln w="9525">
            <a:noFill/>
            <a:miter lim="800000"/>
            <a:headEnd/>
            <a:tailEnd/>
          </a:ln>
          <a:effectLst/>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795549" y="1695796"/>
            <a:ext cx="4322618" cy="714895"/>
          </a:xfrm>
          <a:prstGeom prst="rect">
            <a:avLst/>
          </a:prstGeom>
          <a:solidFill>
            <a:srgbClr val="FFFF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8—The Defense </a:t>
            </a:r>
            <a:r>
              <a:rPr lang="en-US" sz="2800" dirty="0" smtClean="0"/>
              <a:t>13:43-52</a:t>
            </a:r>
            <a:endParaRPr lang="en-US" sz="2800" dirty="0"/>
          </a:p>
        </p:txBody>
      </p:sp>
      <p:sp>
        <p:nvSpPr>
          <p:cNvPr id="3" name="Content Placeholder 2"/>
          <p:cNvSpPr>
            <a:spLocks noGrp="1"/>
          </p:cNvSpPr>
          <p:nvPr>
            <p:ph idx="1"/>
          </p:nvPr>
        </p:nvSpPr>
        <p:spPr/>
        <p:txBody>
          <a:bodyPr/>
          <a:lstStyle/>
          <a:p>
            <a:pPr marL="0" indent="0"/>
            <a:r>
              <a:rPr lang="en-US" baseline="30000" dirty="0" smtClean="0"/>
              <a:t>46</a:t>
            </a:r>
            <a:r>
              <a:rPr lang="en-US" dirty="0" smtClean="0"/>
              <a:t> Then Paul … answered … boldly: "We had to speak the word of God to you first. Since you reject it and do not consider yourselves worthy of eternal life, we now turn to the Gentiles."</a:t>
            </a:r>
            <a:endParaRPr lang="en-US" dirty="0"/>
          </a:p>
        </p:txBody>
      </p:sp>
      <p:pic>
        <p:nvPicPr>
          <p:cNvPr id="5" name="Picture 2"/>
          <p:cNvPicPr>
            <a:picLocks noChangeAspect="1" noChangeArrowheads="1"/>
          </p:cNvPicPr>
          <p:nvPr/>
        </p:nvPicPr>
        <p:blipFill>
          <a:blip r:embed="rId2" cstate="print"/>
          <a:srcRect/>
          <a:stretch>
            <a:fillRect/>
          </a:stretch>
        </p:blipFill>
        <p:spPr bwMode="auto">
          <a:xfrm>
            <a:off x="0" y="3462449"/>
            <a:ext cx="9144000" cy="2830286"/>
          </a:xfrm>
          <a:prstGeom prst="rect">
            <a:avLst/>
          </a:prstGeom>
          <a:noFill/>
          <a:ln w="9525">
            <a:noFill/>
            <a:miter lim="800000"/>
            <a:headEnd/>
            <a:tailEnd/>
          </a:ln>
          <a:effectLst/>
        </p:spPr>
      </p:pic>
      <p:pic>
        <p:nvPicPr>
          <p:cNvPr id="6" name="Picture 2"/>
          <p:cNvPicPr>
            <a:picLocks noChangeAspect="1" noChangeArrowheads="1"/>
          </p:cNvPicPr>
          <p:nvPr/>
        </p:nvPicPr>
        <p:blipFill>
          <a:blip r:embed="rId3" cstate="print"/>
          <a:srcRect/>
          <a:stretch>
            <a:fillRect/>
          </a:stretch>
        </p:blipFill>
        <p:spPr bwMode="auto">
          <a:xfrm>
            <a:off x="0" y="1152206"/>
            <a:ext cx="9144000" cy="5705793"/>
          </a:xfrm>
          <a:prstGeom prst="rect">
            <a:avLst/>
          </a:prstGeom>
          <a:noFill/>
          <a:ln w="9525">
            <a:noFill/>
            <a:miter lim="800000"/>
            <a:headEnd/>
            <a:tailEnd/>
          </a:ln>
          <a:effectLst/>
        </p:spPr>
      </p:pic>
    </p:spTree>
  </p:cSld>
  <p:clrMapOvr>
    <a:masterClrMapping/>
  </p:clrMapOvr>
  <p:transition>
    <p:zoom/>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8—The Defense </a:t>
            </a:r>
            <a:r>
              <a:rPr lang="en-US" sz="2800" dirty="0" smtClean="0"/>
              <a:t>13:43-52</a:t>
            </a:r>
            <a:endParaRPr lang="en-US" sz="2800" dirty="0"/>
          </a:p>
        </p:txBody>
      </p:sp>
      <p:pic>
        <p:nvPicPr>
          <p:cNvPr id="5" name="Picture 2"/>
          <p:cNvPicPr>
            <a:picLocks noChangeAspect="1" noChangeArrowheads="1"/>
          </p:cNvPicPr>
          <p:nvPr/>
        </p:nvPicPr>
        <p:blipFill>
          <a:blip r:embed="rId2" cstate="print"/>
          <a:srcRect/>
          <a:stretch>
            <a:fillRect/>
          </a:stretch>
        </p:blipFill>
        <p:spPr bwMode="auto">
          <a:xfrm>
            <a:off x="0" y="3462449"/>
            <a:ext cx="9144000" cy="2830286"/>
          </a:xfrm>
          <a:prstGeom prst="rect">
            <a:avLst/>
          </a:prstGeom>
          <a:noFill/>
          <a:ln w="9525">
            <a:noFill/>
            <a:miter lim="800000"/>
            <a:headEnd/>
            <a:tailEnd/>
          </a:ln>
          <a:effectLst/>
        </p:spPr>
      </p:pic>
      <p:pic>
        <p:nvPicPr>
          <p:cNvPr id="6" name="Picture 2"/>
          <p:cNvPicPr>
            <a:picLocks noChangeAspect="1" noChangeArrowheads="1"/>
          </p:cNvPicPr>
          <p:nvPr/>
        </p:nvPicPr>
        <p:blipFill>
          <a:blip r:embed="rId3" cstate="print"/>
          <a:srcRect/>
          <a:stretch>
            <a:fillRect/>
          </a:stretch>
        </p:blipFill>
        <p:spPr bwMode="auto">
          <a:xfrm>
            <a:off x="0" y="1152206"/>
            <a:ext cx="9144000" cy="5705793"/>
          </a:xfrm>
          <a:prstGeom prst="rect">
            <a:avLst/>
          </a:prstGeom>
          <a:noFill/>
          <a:ln w="9525">
            <a:noFill/>
            <a:miter lim="800000"/>
            <a:headEnd/>
            <a:tailEnd/>
          </a:ln>
          <a:effectLst/>
        </p:spPr>
      </p:pic>
      <p:sp>
        <p:nvSpPr>
          <p:cNvPr id="4" name="Rectangle 3"/>
          <p:cNvSpPr/>
          <p:nvPr/>
        </p:nvSpPr>
        <p:spPr>
          <a:xfrm>
            <a:off x="1089871" y="1139205"/>
            <a:ext cx="5300990" cy="714895"/>
          </a:xfrm>
          <a:prstGeom prst="rect">
            <a:avLst/>
          </a:prstGeom>
          <a:solidFill>
            <a:srgbClr val="FFFF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p:txBody>
          <a:bodyPr/>
          <a:lstStyle/>
          <a:p>
            <a:r>
              <a:rPr lang="en-US" dirty="0" smtClean="0"/>
              <a:t> </a:t>
            </a:r>
            <a:r>
              <a:rPr lang="en-US" baseline="30000" dirty="0" smtClean="0"/>
              <a:t>49</a:t>
            </a:r>
            <a:r>
              <a:rPr lang="en-US" dirty="0" smtClean="0"/>
              <a:t> The word of the Lord spread through the whole region.</a:t>
            </a:r>
          </a:p>
          <a:p>
            <a:r>
              <a:rPr lang="en-US" dirty="0" smtClean="0"/>
              <a:t> </a:t>
            </a:r>
            <a:r>
              <a:rPr lang="en-US" baseline="30000" dirty="0" smtClean="0"/>
              <a:t>50</a:t>
            </a:r>
            <a:r>
              <a:rPr lang="en-US" dirty="0" smtClean="0"/>
              <a:t> But the Jews ... stirred up persecution against Paul and Barnabas, and expelled them from their region.</a:t>
            </a:r>
            <a:endParaRPr lang="en-US" dirty="0"/>
          </a:p>
        </p:txBody>
      </p:sp>
    </p:spTree>
  </p:cSld>
  <p:clrMapOvr>
    <a:masterClrMapping/>
  </p:clrMapOvr>
  <p:transition>
    <p:zoom/>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5-Point Star 7"/>
          <p:cNvSpPr/>
          <p:nvPr/>
        </p:nvSpPr>
        <p:spPr>
          <a:xfrm>
            <a:off x="7032567" y="5569527"/>
            <a:ext cx="548623" cy="515389"/>
          </a:xfrm>
          <a:prstGeom prst="star5">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3"/>
          <p:cNvPicPr>
            <a:picLocks noChangeAspect="1" noChangeArrowheads="1"/>
          </p:cNvPicPr>
          <p:nvPr/>
        </p:nvPicPr>
        <p:blipFill>
          <a:blip r:embed="rId2" cstate="print"/>
          <a:srcRect t="18012" r="18114"/>
          <a:stretch>
            <a:fillRect/>
          </a:stretch>
        </p:blipFill>
        <p:spPr bwMode="auto">
          <a:xfrm>
            <a:off x="3408201" y="1157095"/>
            <a:ext cx="5419915" cy="5149091"/>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smtClean="0"/>
              <a:t>8—The Defense </a:t>
            </a:r>
            <a:r>
              <a:rPr lang="en-US" sz="2800" dirty="0" smtClean="0"/>
              <a:t>13:43-52</a:t>
            </a:r>
            <a:endParaRPr lang="en-US" sz="2800" dirty="0"/>
          </a:p>
        </p:txBody>
      </p:sp>
      <p:pic>
        <p:nvPicPr>
          <p:cNvPr id="5" name="Picture 2"/>
          <p:cNvPicPr>
            <a:picLocks noChangeAspect="1" noChangeArrowheads="1"/>
          </p:cNvPicPr>
          <p:nvPr/>
        </p:nvPicPr>
        <p:blipFill>
          <a:blip r:embed="rId3" cstate="print"/>
          <a:srcRect/>
          <a:stretch>
            <a:fillRect/>
          </a:stretch>
        </p:blipFill>
        <p:spPr bwMode="auto">
          <a:xfrm>
            <a:off x="0" y="3462449"/>
            <a:ext cx="9144000" cy="2830286"/>
          </a:xfrm>
          <a:prstGeom prst="rect">
            <a:avLst/>
          </a:prstGeom>
          <a:noFill/>
          <a:ln w="9525">
            <a:noFill/>
            <a:miter lim="800000"/>
            <a:headEnd/>
            <a:tailEnd/>
          </a:ln>
          <a:effectLst/>
        </p:spPr>
      </p:pic>
      <p:pic>
        <p:nvPicPr>
          <p:cNvPr id="6" name="Picture 2"/>
          <p:cNvPicPr>
            <a:picLocks noChangeAspect="1" noChangeArrowheads="1"/>
          </p:cNvPicPr>
          <p:nvPr/>
        </p:nvPicPr>
        <p:blipFill>
          <a:blip r:embed="rId4" cstate="print"/>
          <a:srcRect/>
          <a:stretch>
            <a:fillRect/>
          </a:stretch>
        </p:blipFill>
        <p:spPr bwMode="auto">
          <a:xfrm>
            <a:off x="0" y="1152206"/>
            <a:ext cx="9144000" cy="5705793"/>
          </a:xfrm>
          <a:prstGeom prst="rect">
            <a:avLst/>
          </a:prstGeom>
          <a:noFill/>
          <a:ln w="9525">
            <a:noFill/>
            <a:miter lim="800000"/>
            <a:headEnd/>
            <a:tailEnd/>
          </a:ln>
          <a:effectLst/>
        </p:spPr>
      </p:pic>
      <p:sp>
        <p:nvSpPr>
          <p:cNvPr id="3" name="Content Placeholder 2"/>
          <p:cNvSpPr>
            <a:spLocks noGrp="1"/>
          </p:cNvSpPr>
          <p:nvPr>
            <p:ph idx="1"/>
          </p:nvPr>
        </p:nvSpPr>
        <p:spPr>
          <a:xfrm>
            <a:off x="615142" y="1143000"/>
            <a:ext cx="3641548" cy="4983163"/>
          </a:xfrm>
        </p:spPr>
        <p:txBody>
          <a:bodyPr/>
          <a:lstStyle/>
          <a:p>
            <a:pPr marL="55563" indent="-55563"/>
            <a:r>
              <a:rPr lang="en-US" baseline="30000" dirty="0" smtClean="0"/>
              <a:t>51</a:t>
            </a:r>
            <a:r>
              <a:rPr lang="en-US" dirty="0" smtClean="0"/>
              <a:t> So they shook the dust from their feet in protest against them and went to </a:t>
            </a:r>
            <a:r>
              <a:rPr lang="en-US" dirty="0" err="1" smtClean="0"/>
              <a:t>Iconium</a:t>
            </a:r>
            <a:r>
              <a:rPr lang="en-US" dirty="0" smtClean="0"/>
              <a:t>.</a:t>
            </a:r>
            <a:endParaRPr lang="en-US" dirty="0"/>
          </a:p>
        </p:txBody>
      </p:sp>
      <p:cxnSp>
        <p:nvCxnSpPr>
          <p:cNvPr id="9" name="Straight Arrow Connector 8"/>
          <p:cNvCxnSpPr>
            <a:stCxn id="10" idx="7"/>
          </p:cNvCxnSpPr>
          <p:nvPr/>
        </p:nvCxnSpPr>
        <p:spPr>
          <a:xfrm rot="16200000" flipH="1" flipV="1">
            <a:off x="7619189" y="2815959"/>
            <a:ext cx="338147" cy="380860"/>
          </a:xfrm>
          <a:prstGeom prst="straightConnector1">
            <a:avLst/>
          </a:prstGeom>
          <a:ln w="76200">
            <a:solidFill>
              <a:srgbClr val="FFFF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0" name="Oval 9"/>
          <p:cNvSpPr/>
          <p:nvPr/>
        </p:nvSpPr>
        <p:spPr>
          <a:xfrm>
            <a:off x="7776110" y="2800455"/>
            <a:ext cx="237341" cy="251702"/>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p:cNvSpPr/>
          <p:nvPr/>
        </p:nvSpPr>
        <p:spPr>
          <a:xfrm>
            <a:off x="6633556" y="3225339"/>
            <a:ext cx="947651" cy="548639"/>
          </a:xfrm>
          <a:custGeom>
            <a:avLst/>
            <a:gdLst>
              <a:gd name="connsiteX0" fmla="*/ 1296785 w 1296785"/>
              <a:gd name="connsiteY0" fmla="*/ 0 h 676101"/>
              <a:gd name="connsiteX1" fmla="*/ 748145 w 1296785"/>
              <a:gd name="connsiteY1" fmla="*/ 565265 h 676101"/>
              <a:gd name="connsiteX2" fmla="*/ 0 w 1296785"/>
              <a:gd name="connsiteY2" fmla="*/ 665018 h 676101"/>
            </a:gdLst>
            <a:ahLst/>
            <a:cxnLst>
              <a:cxn ang="0">
                <a:pos x="connsiteX0" y="connsiteY0"/>
              </a:cxn>
              <a:cxn ang="0">
                <a:pos x="connsiteX1" y="connsiteY1"/>
              </a:cxn>
              <a:cxn ang="0">
                <a:pos x="connsiteX2" y="connsiteY2"/>
              </a:cxn>
            </a:cxnLst>
            <a:rect l="l" t="t" r="r" b="b"/>
            <a:pathLst>
              <a:path w="1296785" h="676101">
                <a:moveTo>
                  <a:pt x="1296785" y="0"/>
                </a:moveTo>
                <a:cubicBezTo>
                  <a:pt x="1130530" y="227214"/>
                  <a:pt x="964276" y="454429"/>
                  <a:pt x="748145" y="565265"/>
                </a:cubicBezTo>
                <a:cubicBezTo>
                  <a:pt x="532014" y="676101"/>
                  <a:pt x="266007" y="670559"/>
                  <a:pt x="0" y="665018"/>
                </a:cubicBezTo>
              </a:path>
            </a:pathLst>
          </a:custGeom>
          <a:ln w="76200">
            <a:solidFill>
              <a:srgbClr val="FFFF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Oval 11"/>
          <p:cNvSpPr/>
          <p:nvPr/>
        </p:nvSpPr>
        <p:spPr>
          <a:xfrm>
            <a:off x="7498080" y="2999511"/>
            <a:ext cx="246610" cy="225828"/>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Arrow Connector 12"/>
          <p:cNvCxnSpPr/>
          <p:nvPr/>
        </p:nvCxnSpPr>
        <p:spPr>
          <a:xfrm rot="10800000" flipV="1">
            <a:off x="5935288" y="3757353"/>
            <a:ext cx="581891" cy="116378"/>
          </a:xfrm>
          <a:prstGeom prst="straightConnector1">
            <a:avLst/>
          </a:prstGeom>
          <a:ln w="76200">
            <a:solidFill>
              <a:srgbClr val="FFFF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4" name="Oval 13"/>
          <p:cNvSpPr/>
          <p:nvPr/>
        </p:nvSpPr>
        <p:spPr>
          <a:xfrm>
            <a:off x="6486698" y="3634049"/>
            <a:ext cx="246610" cy="225828"/>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14"/>
          <p:cNvSpPr/>
          <p:nvPr/>
        </p:nvSpPr>
        <p:spPr>
          <a:xfrm>
            <a:off x="4918841" y="2617076"/>
            <a:ext cx="898635" cy="1261241"/>
          </a:xfrm>
          <a:custGeom>
            <a:avLst/>
            <a:gdLst>
              <a:gd name="connsiteX0" fmla="*/ 898635 w 898635"/>
              <a:gd name="connsiteY0" fmla="*/ 1261241 h 1261241"/>
              <a:gd name="connsiteX1" fmla="*/ 283780 w 898635"/>
              <a:gd name="connsiteY1" fmla="*/ 740979 h 1261241"/>
              <a:gd name="connsiteX2" fmla="*/ 0 w 898635"/>
              <a:gd name="connsiteY2" fmla="*/ 0 h 1261241"/>
              <a:gd name="connsiteX3" fmla="*/ 0 w 898635"/>
              <a:gd name="connsiteY3" fmla="*/ 0 h 1261241"/>
            </a:gdLst>
            <a:ahLst/>
            <a:cxnLst>
              <a:cxn ang="0">
                <a:pos x="connsiteX0" y="connsiteY0"/>
              </a:cxn>
              <a:cxn ang="0">
                <a:pos x="connsiteX1" y="connsiteY1"/>
              </a:cxn>
              <a:cxn ang="0">
                <a:pos x="connsiteX2" y="connsiteY2"/>
              </a:cxn>
              <a:cxn ang="0">
                <a:pos x="connsiteX3" y="connsiteY3"/>
              </a:cxn>
            </a:cxnLst>
            <a:rect l="l" t="t" r="r" b="b"/>
            <a:pathLst>
              <a:path w="898635" h="1261241">
                <a:moveTo>
                  <a:pt x="898635" y="1261241"/>
                </a:moveTo>
                <a:cubicBezTo>
                  <a:pt x="666093" y="1106213"/>
                  <a:pt x="433552" y="951186"/>
                  <a:pt x="283780" y="740979"/>
                </a:cubicBezTo>
                <a:cubicBezTo>
                  <a:pt x="134008" y="530772"/>
                  <a:pt x="0" y="0"/>
                  <a:pt x="0" y="0"/>
                </a:cubicBezTo>
                <a:lnTo>
                  <a:pt x="0" y="0"/>
                </a:lnTo>
              </a:path>
            </a:pathLst>
          </a:custGeom>
          <a:ln w="76200">
            <a:solidFill>
              <a:srgbClr val="FFFF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Oval 15"/>
          <p:cNvSpPr/>
          <p:nvPr/>
        </p:nvSpPr>
        <p:spPr>
          <a:xfrm>
            <a:off x="5741323" y="3769823"/>
            <a:ext cx="246610" cy="225828"/>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4774371" y="2329906"/>
            <a:ext cx="246610" cy="225828"/>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18"/>
          <p:cNvSpPr/>
          <p:nvPr/>
        </p:nvSpPr>
        <p:spPr>
          <a:xfrm>
            <a:off x="4873171" y="1632857"/>
            <a:ext cx="199572" cy="762000"/>
          </a:xfrm>
          <a:custGeom>
            <a:avLst/>
            <a:gdLst>
              <a:gd name="connsiteX0" fmla="*/ 47172 w 199572"/>
              <a:gd name="connsiteY0" fmla="*/ 762000 h 762000"/>
              <a:gd name="connsiteX1" fmla="*/ 25400 w 199572"/>
              <a:gd name="connsiteY1" fmla="*/ 522514 h 762000"/>
              <a:gd name="connsiteX2" fmla="*/ 199572 w 199572"/>
              <a:gd name="connsiteY2" fmla="*/ 304800 h 762000"/>
              <a:gd name="connsiteX3" fmla="*/ 199572 w 199572"/>
              <a:gd name="connsiteY3" fmla="*/ 304800 h 762000"/>
              <a:gd name="connsiteX4" fmla="*/ 177800 w 199572"/>
              <a:gd name="connsiteY4" fmla="*/ 0 h 76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572" h="762000">
                <a:moveTo>
                  <a:pt x="47172" y="762000"/>
                </a:moveTo>
                <a:cubicBezTo>
                  <a:pt x="23586" y="680357"/>
                  <a:pt x="0" y="598714"/>
                  <a:pt x="25400" y="522514"/>
                </a:cubicBezTo>
                <a:cubicBezTo>
                  <a:pt x="50800" y="446314"/>
                  <a:pt x="199572" y="304800"/>
                  <a:pt x="199572" y="304800"/>
                </a:cubicBezTo>
                <a:lnTo>
                  <a:pt x="199572" y="304800"/>
                </a:lnTo>
                <a:lnTo>
                  <a:pt x="177800" y="0"/>
                </a:ln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Freeform 19"/>
          <p:cNvSpPr/>
          <p:nvPr/>
        </p:nvSpPr>
        <p:spPr>
          <a:xfrm>
            <a:off x="4899991" y="1611086"/>
            <a:ext cx="126053" cy="724610"/>
          </a:xfrm>
          <a:custGeom>
            <a:avLst/>
            <a:gdLst>
              <a:gd name="connsiteX0" fmla="*/ 29029 w 221344"/>
              <a:gd name="connsiteY0" fmla="*/ 653143 h 653143"/>
              <a:gd name="connsiteX1" fmla="*/ 29029 w 221344"/>
              <a:gd name="connsiteY1" fmla="*/ 435428 h 653143"/>
              <a:gd name="connsiteX2" fmla="*/ 203201 w 221344"/>
              <a:gd name="connsiteY2" fmla="*/ 195943 h 653143"/>
              <a:gd name="connsiteX3" fmla="*/ 137887 w 221344"/>
              <a:gd name="connsiteY3" fmla="*/ 0 h 653143"/>
              <a:gd name="connsiteX4" fmla="*/ 137887 w 221344"/>
              <a:gd name="connsiteY4" fmla="*/ 0 h 653143"/>
              <a:gd name="connsiteX0" fmla="*/ 18143 w 127001"/>
              <a:gd name="connsiteY0" fmla="*/ 653143 h 653143"/>
              <a:gd name="connsiteX1" fmla="*/ 18143 w 127001"/>
              <a:gd name="connsiteY1" fmla="*/ 435428 h 653143"/>
              <a:gd name="connsiteX2" fmla="*/ 127001 w 127001"/>
              <a:gd name="connsiteY2" fmla="*/ 0 h 653143"/>
              <a:gd name="connsiteX3" fmla="*/ 127001 w 127001"/>
              <a:gd name="connsiteY3" fmla="*/ 0 h 653143"/>
              <a:gd name="connsiteX0" fmla="*/ 14515 w 141989"/>
              <a:gd name="connsiteY0" fmla="*/ 653143 h 653143"/>
              <a:gd name="connsiteX1" fmla="*/ 123846 w 141989"/>
              <a:gd name="connsiteY1" fmla="*/ 425489 h 653143"/>
              <a:gd name="connsiteX2" fmla="*/ 123373 w 141989"/>
              <a:gd name="connsiteY2" fmla="*/ 0 h 653143"/>
              <a:gd name="connsiteX3" fmla="*/ 123373 w 141989"/>
              <a:gd name="connsiteY3" fmla="*/ 0 h 653143"/>
              <a:gd name="connsiteX0" fmla="*/ 14515 w 154925"/>
              <a:gd name="connsiteY0" fmla="*/ 653143 h 653143"/>
              <a:gd name="connsiteX1" fmla="*/ 123846 w 154925"/>
              <a:gd name="connsiteY1" fmla="*/ 425489 h 653143"/>
              <a:gd name="connsiteX2" fmla="*/ 123373 w 154925"/>
              <a:gd name="connsiteY2" fmla="*/ 0 h 653143"/>
              <a:gd name="connsiteX3" fmla="*/ 123373 w 154925"/>
              <a:gd name="connsiteY3" fmla="*/ 0 h 653143"/>
              <a:gd name="connsiteX0" fmla="*/ 14515 w 141989"/>
              <a:gd name="connsiteY0" fmla="*/ 653143 h 653143"/>
              <a:gd name="connsiteX1" fmla="*/ 123846 w 141989"/>
              <a:gd name="connsiteY1" fmla="*/ 425489 h 653143"/>
              <a:gd name="connsiteX2" fmla="*/ 123373 w 141989"/>
              <a:gd name="connsiteY2" fmla="*/ 0 h 653143"/>
              <a:gd name="connsiteX3" fmla="*/ 123373 w 141989"/>
              <a:gd name="connsiteY3" fmla="*/ 0 h 653143"/>
            </a:gdLst>
            <a:ahLst/>
            <a:cxnLst>
              <a:cxn ang="0">
                <a:pos x="connsiteX0" y="connsiteY0"/>
              </a:cxn>
              <a:cxn ang="0">
                <a:pos x="connsiteX1" y="connsiteY1"/>
              </a:cxn>
              <a:cxn ang="0">
                <a:pos x="connsiteX2" y="connsiteY2"/>
              </a:cxn>
              <a:cxn ang="0">
                <a:pos x="connsiteX3" y="connsiteY3"/>
              </a:cxn>
            </a:cxnLst>
            <a:rect l="l" t="t" r="r" b="b"/>
            <a:pathLst>
              <a:path w="141989" h="653143">
                <a:moveTo>
                  <a:pt x="14515" y="653143"/>
                </a:moveTo>
                <a:cubicBezTo>
                  <a:pt x="0" y="582385"/>
                  <a:pt x="105703" y="534346"/>
                  <a:pt x="123846" y="425489"/>
                </a:cubicBezTo>
                <a:cubicBezTo>
                  <a:pt x="141989" y="316632"/>
                  <a:pt x="125108" y="162024"/>
                  <a:pt x="123373" y="0"/>
                </a:cubicBezTo>
                <a:lnTo>
                  <a:pt x="123373" y="0"/>
                </a:lnTo>
              </a:path>
            </a:pathLst>
          </a:custGeom>
          <a:ln w="76200">
            <a:solidFill>
              <a:srgbClr val="FFFF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Oval 20"/>
          <p:cNvSpPr/>
          <p:nvPr/>
        </p:nvSpPr>
        <p:spPr>
          <a:xfrm>
            <a:off x="4906893" y="1438697"/>
            <a:ext cx="246610" cy="225828"/>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21"/>
          <p:cNvSpPr/>
          <p:nvPr/>
        </p:nvSpPr>
        <p:spPr>
          <a:xfrm>
            <a:off x="5178287" y="1523999"/>
            <a:ext cx="318053" cy="175592"/>
          </a:xfrm>
          <a:custGeom>
            <a:avLst/>
            <a:gdLst>
              <a:gd name="connsiteX0" fmla="*/ 0 w 208722"/>
              <a:gd name="connsiteY0" fmla="*/ 13253 h 271670"/>
              <a:gd name="connsiteX1" fmla="*/ 139148 w 208722"/>
              <a:gd name="connsiteY1" fmla="*/ 43070 h 271670"/>
              <a:gd name="connsiteX2" fmla="*/ 208722 w 208722"/>
              <a:gd name="connsiteY2" fmla="*/ 271670 h 271670"/>
              <a:gd name="connsiteX0" fmla="*/ 0 w 318053"/>
              <a:gd name="connsiteY0" fmla="*/ 6627 h 175592"/>
              <a:gd name="connsiteX1" fmla="*/ 139148 w 318053"/>
              <a:gd name="connsiteY1" fmla="*/ 36444 h 175592"/>
              <a:gd name="connsiteX2" fmla="*/ 318053 w 318053"/>
              <a:gd name="connsiteY2" fmla="*/ 175592 h 175592"/>
            </a:gdLst>
            <a:ahLst/>
            <a:cxnLst>
              <a:cxn ang="0">
                <a:pos x="connsiteX0" y="connsiteY0"/>
              </a:cxn>
              <a:cxn ang="0">
                <a:pos x="connsiteX1" y="connsiteY1"/>
              </a:cxn>
              <a:cxn ang="0">
                <a:pos x="connsiteX2" y="connsiteY2"/>
              </a:cxn>
            </a:cxnLst>
            <a:rect l="l" t="t" r="r" b="b"/>
            <a:pathLst>
              <a:path w="318053" h="175592">
                <a:moveTo>
                  <a:pt x="0" y="6627"/>
                </a:moveTo>
                <a:cubicBezTo>
                  <a:pt x="52180" y="0"/>
                  <a:pt x="86139" y="8283"/>
                  <a:pt x="139148" y="36444"/>
                </a:cubicBezTo>
                <a:cubicBezTo>
                  <a:pt x="192157" y="64605"/>
                  <a:pt x="300659" y="82827"/>
                  <a:pt x="318053" y="175592"/>
                </a:cubicBezTo>
              </a:path>
            </a:pathLst>
          </a:custGeom>
          <a:ln w="76200">
            <a:solidFill>
              <a:srgbClr val="FFFF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 name="Oval 22"/>
          <p:cNvSpPr/>
          <p:nvPr/>
        </p:nvSpPr>
        <p:spPr>
          <a:xfrm>
            <a:off x="5446920" y="1620915"/>
            <a:ext cx="246610" cy="225828"/>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5" name="Straight Connector 24"/>
          <p:cNvCxnSpPr/>
          <p:nvPr/>
        </p:nvCxnSpPr>
        <p:spPr>
          <a:xfrm>
            <a:off x="779489" y="3957403"/>
            <a:ext cx="2908091"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left)">
                                      <p:cBhvr>
                                        <p:cTn id="7" dur="500"/>
                                        <p:tgtEl>
                                          <p:spTgt spid="25"/>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wipe(left)">
                                      <p:cBhvr>
                                        <p:cTn id="11" dur="500"/>
                                        <p:tgtEl>
                                          <p:spTgt spid="22"/>
                                        </p:tgtEl>
                                      </p:cBhvr>
                                    </p:animEffect>
                                  </p:childTnLst>
                                </p:cTn>
                              </p:par>
                            </p:childTnLst>
                          </p:cTn>
                        </p:par>
                        <p:par>
                          <p:cTn id="12" fill="hold">
                            <p:stCondLst>
                              <p:cond delay="1000"/>
                            </p:stCondLst>
                            <p:childTnLst>
                              <p:par>
                                <p:cTn id="13" presetID="14" presetClass="entr" presetSubtype="10" fill="hold" grpId="0" nodeType="after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randombar(horizontal)">
                                      <p:cBhvr>
                                        <p:cTn id="15"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3378"/>
            <a:ext cx="8229600" cy="1143000"/>
          </a:xfrm>
        </p:spPr>
        <p:txBody>
          <a:bodyPr/>
          <a:lstStyle/>
          <a:p>
            <a:r>
              <a:rPr lang="en-US" dirty="0" smtClean="0"/>
              <a:t>9– The Division </a:t>
            </a:r>
            <a:r>
              <a:rPr lang="en-US" sz="2800" dirty="0" smtClean="0"/>
              <a:t>14:1-7</a:t>
            </a:r>
            <a:endParaRPr lang="en-US" sz="2800" dirty="0"/>
          </a:p>
        </p:txBody>
      </p:sp>
      <p:sp>
        <p:nvSpPr>
          <p:cNvPr id="9" name="Rectangle 8"/>
          <p:cNvSpPr/>
          <p:nvPr/>
        </p:nvSpPr>
        <p:spPr>
          <a:xfrm>
            <a:off x="653143" y="1272634"/>
            <a:ext cx="3918857" cy="390019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634480" y="5150498"/>
            <a:ext cx="8136294" cy="1067023"/>
          </a:xfrm>
          <a:prstGeom prst="rect">
            <a:avLst/>
          </a:prstGeom>
          <a:noFill/>
        </p:spPr>
        <p:txBody>
          <a:bodyPr wrap="square" rtlCol="0">
            <a:spAutoFit/>
          </a:bodyPr>
          <a:lstStyle/>
          <a:p>
            <a:pPr marL="168275" indent="-168275">
              <a:lnSpc>
                <a:spcPts val="3800"/>
              </a:lnSpc>
            </a:pPr>
            <a:r>
              <a:rPr lang="en-US" sz="3600" b="1" dirty="0" smtClean="0"/>
              <a:t> </a:t>
            </a:r>
            <a:r>
              <a:rPr lang="en-US" sz="3600" b="1" baseline="30000" dirty="0" smtClean="0"/>
              <a:t>3</a:t>
            </a:r>
            <a:r>
              <a:rPr lang="en-US" sz="3600" b="1" dirty="0" smtClean="0"/>
              <a:t> So Paul and Barnabas spent consider- able time there, speaking boldly</a:t>
            </a:r>
            <a:endParaRPr lang="en-US" sz="3600" b="1" dirty="0"/>
          </a:p>
        </p:txBody>
      </p:sp>
      <p:sp>
        <p:nvSpPr>
          <p:cNvPr id="10" name="Rectangle 9"/>
          <p:cNvSpPr/>
          <p:nvPr/>
        </p:nvSpPr>
        <p:spPr>
          <a:xfrm>
            <a:off x="4572000" y="1272073"/>
            <a:ext cx="3918857" cy="3900196"/>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2220686" y="3997173"/>
            <a:ext cx="2071396" cy="765110"/>
          </a:xfrm>
          <a:prstGeom prst="rect">
            <a:avLst/>
          </a:prstGeom>
          <a:solidFill>
            <a:srgbClr val="FF0000"/>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4572000" y="1813248"/>
            <a:ext cx="3620278" cy="765110"/>
          </a:xfrm>
          <a:prstGeom prst="rect">
            <a:avLst/>
          </a:prstGeom>
          <a:solidFill>
            <a:srgbClr val="FF0000"/>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sz="half" idx="2"/>
          </p:nvPr>
        </p:nvSpPr>
        <p:spPr>
          <a:xfrm>
            <a:off x="457200" y="1253973"/>
            <a:ext cx="4040188" cy="3902644"/>
          </a:xfrm>
        </p:spPr>
        <p:txBody>
          <a:bodyPr/>
          <a:lstStyle/>
          <a:p>
            <a:r>
              <a:rPr lang="en-US" dirty="0" smtClean="0"/>
              <a:t>  </a:t>
            </a:r>
            <a:r>
              <a:rPr lang="en-US" baseline="30000" dirty="0" smtClean="0"/>
              <a:t>1</a:t>
            </a:r>
            <a:r>
              <a:rPr lang="en-US" dirty="0" smtClean="0"/>
              <a:t> [they] went as usual into the Jewish synagogue ... a great number of Jews and Gentiles </a:t>
            </a:r>
            <a:r>
              <a:rPr lang="en-US" dirty="0" smtClean="0">
                <a:solidFill>
                  <a:schemeClr val="bg1"/>
                </a:solidFill>
              </a:rPr>
              <a:t>believed.</a:t>
            </a:r>
            <a:r>
              <a:rPr lang="en-US" dirty="0" smtClean="0"/>
              <a:t>  </a:t>
            </a:r>
            <a:endParaRPr lang="en-US" dirty="0"/>
          </a:p>
        </p:txBody>
      </p:sp>
      <p:sp>
        <p:nvSpPr>
          <p:cNvPr id="7" name="Content Placeholder 6"/>
          <p:cNvSpPr>
            <a:spLocks noGrp="1"/>
          </p:cNvSpPr>
          <p:nvPr>
            <p:ph sz="quarter" idx="4"/>
          </p:nvPr>
        </p:nvSpPr>
        <p:spPr>
          <a:xfrm>
            <a:off x="4645026" y="1306287"/>
            <a:ext cx="3939138" cy="3955262"/>
          </a:xfrm>
        </p:spPr>
        <p:txBody>
          <a:bodyPr/>
          <a:lstStyle/>
          <a:p>
            <a:pPr marL="0" indent="0"/>
            <a:r>
              <a:rPr lang="en-US" baseline="30000" dirty="0" smtClean="0">
                <a:solidFill>
                  <a:schemeClr val="bg1"/>
                </a:solidFill>
              </a:rPr>
              <a:t>2</a:t>
            </a:r>
            <a:r>
              <a:rPr lang="en-US" dirty="0" smtClean="0">
                <a:solidFill>
                  <a:schemeClr val="bg1"/>
                </a:solidFill>
              </a:rPr>
              <a:t> But the Jews who</a:t>
            </a:r>
            <a:br>
              <a:rPr lang="en-US" dirty="0" smtClean="0">
                <a:solidFill>
                  <a:schemeClr val="bg1"/>
                </a:solidFill>
              </a:rPr>
            </a:br>
            <a:r>
              <a:rPr lang="en-US" dirty="0" smtClean="0">
                <a:solidFill>
                  <a:schemeClr val="bg1"/>
                </a:solidFill>
              </a:rPr>
              <a:t>refused to believe </a:t>
            </a:r>
            <a:br>
              <a:rPr lang="en-US" dirty="0" smtClean="0">
                <a:solidFill>
                  <a:schemeClr val="bg1"/>
                </a:solidFill>
              </a:rPr>
            </a:br>
            <a:r>
              <a:rPr lang="en-US" dirty="0" smtClean="0">
                <a:solidFill>
                  <a:schemeClr val="bg1"/>
                </a:solidFill>
              </a:rPr>
              <a:t>stirred up the Gentiles and poisoned their minds against the brothers.</a:t>
            </a:r>
          </a:p>
          <a:p>
            <a:pPr marL="0" indent="0"/>
            <a:endParaRPr lang="en-US" dirty="0" smtClean="0"/>
          </a:p>
          <a:p>
            <a:pPr marL="0" indent="0"/>
            <a:endParaRPr lang="en-US" dirty="0" smtClean="0"/>
          </a:p>
          <a:p>
            <a:pPr marL="0" indent="0"/>
            <a:endParaRPr lang="en-US" dirty="0" smtClean="0"/>
          </a:p>
          <a:p>
            <a:pPr marL="0" indent="0"/>
            <a:endParaRPr lang="en-US" dirty="0" smtClean="0"/>
          </a:p>
          <a:p>
            <a:endParaRPr lang="en-US" dirty="0" smtClean="0"/>
          </a:p>
          <a:p>
            <a:r>
              <a:rPr lang="en-US" baseline="30000" dirty="0" smtClean="0"/>
              <a:t>4</a:t>
            </a:r>
            <a:r>
              <a:rPr lang="en-US" dirty="0" smtClean="0"/>
              <a:t> The people of the city were divided; some sided with the Jews, others with the apostles.</a:t>
            </a:r>
          </a:p>
          <a:p>
            <a:r>
              <a:rPr lang="en-US" dirty="0" smtClean="0"/>
              <a:t> </a:t>
            </a:r>
            <a:r>
              <a:rPr lang="en-US" baseline="30000" dirty="0" smtClean="0"/>
              <a:t>5</a:t>
            </a:r>
            <a:r>
              <a:rPr lang="en-US" dirty="0" smtClean="0"/>
              <a:t> There was a plot afoot among the Gentiles and Jews, together with their leaders, to mistreat them and stone them.</a:t>
            </a:r>
          </a:p>
          <a:p>
            <a:r>
              <a:rPr lang="en-US" dirty="0" smtClean="0"/>
              <a:t> </a:t>
            </a:r>
            <a:r>
              <a:rPr lang="en-US" baseline="30000" dirty="0" smtClean="0"/>
              <a:t>6</a:t>
            </a:r>
            <a:r>
              <a:rPr lang="en-US" dirty="0" smtClean="0"/>
              <a:t> But they found out about it and fled to the </a:t>
            </a:r>
            <a:r>
              <a:rPr lang="en-US" dirty="0" err="1" smtClean="0"/>
              <a:t>Lycaonian</a:t>
            </a:r>
            <a:r>
              <a:rPr lang="en-US" dirty="0" smtClean="0"/>
              <a:t> cities of </a:t>
            </a:r>
            <a:r>
              <a:rPr lang="en-US" dirty="0" err="1" smtClean="0"/>
              <a:t>Lystra</a:t>
            </a:r>
            <a:r>
              <a:rPr lang="en-US" dirty="0" smtClean="0"/>
              <a:t> and </a:t>
            </a:r>
            <a:r>
              <a:rPr lang="en-US" dirty="0" err="1" smtClean="0"/>
              <a:t>Derbe</a:t>
            </a:r>
            <a:r>
              <a:rPr lang="en-US" dirty="0" smtClean="0"/>
              <a:t> and to the surrounding country, (Act 14:2-6 NIV)</a:t>
            </a:r>
          </a:p>
          <a:p>
            <a:endParaRPr lang="en-US" dirty="0"/>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randombar(horizontal)">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animEffect transition="in" filter="randombar(horizontal)">
                                      <p:cBhvr>
                                        <p:cTn id="15" dur="500"/>
                                        <p:tgtEl>
                                          <p:spTgt spid="7">
                                            <p:txEl>
                                              <p:pRg st="0" end="0"/>
                                            </p:txEl>
                                          </p:spTgt>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randombar(horizontal)">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randombar(horizontal)">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animBg="1"/>
      <p:bldP spid="12" grpId="0" animBg="1"/>
      <p:bldP spid="3" grpId="0" uiExpand="1" build="p"/>
      <p:bldP spid="7" grpId="0" uiExpand="1"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53143" y="1272634"/>
            <a:ext cx="3918857" cy="390019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4572000" y="1272073"/>
            <a:ext cx="3918857" cy="3900196"/>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9– The Division </a:t>
            </a:r>
            <a:r>
              <a:rPr lang="en-US" sz="2800" dirty="0" smtClean="0"/>
              <a:t>14:1-7</a:t>
            </a:r>
            <a:endParaRPr lang="en-US" sz="2800" dirty="0"/>
          </a:p>
        </p:txBody>
      </p:sp>
      <p:sp>
        <p:nvSpPr>
          <p:cNvPr id="8" name="Rectangle 7"/>
          <p:cNvSpPr/>
          <p:nvPr/>
        </p:nvSpPr>
        <p:spPr>
          <a:xfrm>
            <a:off x="809469" y="2398426"/>
            <a:ext cx="3762531" cy="7644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4572001" y="2385935"/>
            <a:ext cx="3387776" cy="7644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p:cNvPicPr>
            <a:picLocks noChangeAspect="1" noChangeArrowheads="1"/>
          </p:cNvPicPr>
          <p:nvPr/>
        </p:nvPicPr>
        <p:blipFill>
          <a:blip r:embed="rId3" cstate="print"/>
          <a:srcRect/>
          <a:stretch>
            <a:fillRect/>
          </a:stretch>
        </p:blipFill>
        <p:spPr bwMode="auto">
          <a:xfrm>
            <a:off x="638175" y="1276378"/>
            <a:ext cx="7867650" cy="3921125"/>
          </a:xfrm>
          <a:prstGeom prst="rect">
            <a:avLst/>
          </a:prstGeom>
          <a:noFill/>
          <a:ln w="9525">
            <a:noFill/>
            <a:miter lim="800000"/>
            <a:headEnd/>
            <a:tailEnd/>
          </a:ln>
          <a:effectLst/>
        </p:spPr>
      </p:pic>
      <p:sp>
        <p:nvSpPr>
          <p:cNvPr id="3" name="Content Placeholder 2"/>
          <p:cNvSpPr>
            <a:spLocks noGrp="1"/>
          </p:cNvSpPr>
          <p:nvPr>
            <p:ph idx="1"/>
          </p:nvPr>
        </p:nvSpPr>
        <p:spPr>
          <a:xfrm>
            <a:off x="974902" y="2413416"/>
            <a:ext cx="7913716" cy="3712748"/>
          </a:xfrm>
        </p:spPr>
        <p:txBody>
          <a:bodyPr/>
          <a:lstStyle/>
          <a:p>
            <a:r>
              <a:rPr lang="en-US" dirty="0" smtClean="0"/>
              <a:t> </a:t>
            </a:r>
            <a:r>
              <a:rPr lang="en-US" baseline="30000" dirty="0" smtClean="0">
                <a:solidFill>
                  <a:schemeClr val="bg1"/>
                </a:solidFill>
              </a:rPr>
              <a:t>4</a:t>
            </a:r>
            <a:r>
              <a:rPr lang="en-US" dirty="0" smtClean="0">
                <a:solidFill>
                  <a:schemeClr val="bg1"/>
                </a:solidFill>
              </a:rPr>
              <a:t> The people of the </a:t>
            </a:r>
            <a:r>
              <a:rPr lang="en-US" dirty="0" smtClean="0"/>
              <a:t>city were divided;  </a:t>
            </a:r>
          </a:p>
          <a:p>
            <a:endParaRPr lang="en-US" dirty="0" smtClean="0"/>
          </a:p>
          <a:p>
            <a:endParaRPr lang="en-US" dirty="0" smtClean="0"/>
          </a:p>
          <a:p>
            <a:endParaRPr lang="en-US" dirty="0" smtClean="0"/>
          </a:p>
          <a:p>
            <a:r>
              <a:rPr lang="en-US" baseline="30000" dirty="0" smtClean="0"/>
              <a:t>5</a:t>
            </a:r>
            <a:r>
              <a:rPr lang="en-US" dirty="0" smtClean="0"/>
              <a:t> There was a plot ... to mistreat them</a:t>
            </a:r>
            <a:br>
              <a:rPr lang="en-US" dirty="0" smtClean="0"/>
            </a:br>
            <a:r>
              <a:rPr lang="en-US" dirty="0" smtClean="0"/>
              <a:t> and stone them.   </a:t>
            </a:r>
          </a:p>
        </p:txBody>
      </p:sp>
    </p:spTree>
  </p:cSld>
  <p:clrMapOvr>
    <a:masterClrMapping/>
  </p:clrMapOvr>
  <p:transition>
    <p:zoom/>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2" cstate="print"/>
          <a:srcRect/>
          <a:stretch>
            <a:fillRect/>
          </a:stretch>
        </p:blipFill>
        <p:spPr bwMode="auto">
          <a:xfrm>
            <a:off x="0" y="1152206"/>
            <a:ext cx="9144000" cy="5705793"/>
          </a:xfrm>
          <a:prstGeom prst="rect">
            <a:avLst/>
          </a:prstGeom>
          <a:noFill/>
          <a:ln w="9525">
            <a:noFill/>
            <a:miter lim="800000"/>
            <a:headEnd/>
            <a:tailEnd/>
          </a:ln>
          <a:effectLst/>
        </p:spPr>
      </p:pic>
      <p:sp>
        <p:nvSpPr>
          <p:cNvPr id="8" name="5-Point Star 7"/>
          <p:cNvSpPr/>
          <p:nvPr/>
        </p:nvSpPr>
        <p:spPr>
          <a:xfrm>
            <a:off x="7032567" y="5569527"/>
            <a:ext cx="548623" cy="515389"/>
          </a:xfrm>
          <a:prstGeom prst="star5">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3"/>
          <p:cNvPicPr>
            <a:picLocks noChangeAspect="1" noChangeArrowheads="1"/>
          </p:cNvPicPr>
          <p:nvPr/>
        </p:nvPicPr>
        <p:blipFill>
          <a:blip r:embed="rId3" cstate="print"/>
          <a:srcRect t="18012" r="18114"/>
          <a:stretch>
            <a:fillRect/>
          </a:stretch>
        </p:blipFill>
        <p:spPr bwMode="auto">
          <a:xfrm>
            <a:off x="3408201" y="1157095"/>
            <a:ext cx="5419915" cy="5149091"/>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smtClean="0"/>
              <a:t>9– The Division </a:t>
            </a:r>
            <a:r>
              <a:rPr lang="en-US" sz="2800" dirty="0" smtClean="0"/>
              <a:t>14:1-7</a:t>
            </a:r>
            <a:endParaRPr lang="en-US" sz="2800" dirty="0"/>
          </a:p>
        </p:txBody>
      </p:sp>
      <p:sp>
        <p:nvSpPr>
          <p:cNvPr id="3" name="Content Placeholder 2"/>
          <p:cNvSpPr>
            <a:spLocks noGrp="1"/>
          </p:cNvSpPr>
          <p:nvPr>
            <p:ph idx="1"/>
          </p:nvPr>
        </p:nvSpPr>
        <p:spPr>
          <a:xfrm>
            <a:off x="615142" y="1143000"/>
            <a:ext cx="3641548" cy="4983163"/>
          </a:xfrm>
        </p:spPr>
        <p:txBody>
          <a:bodyPr/>
          <a:lstStyle/>
          <a:p>
            <a:pPr marL="112713" indent="-112713"/>
            <a:r>
              <a:rPr lang="en-US" baseline="30000" dirty="0" smtClean="0"/>
              <a:t>6</a:t>
            </a:r>
            <a:r>
              <a:rPr lang="en-US" dirty="0" smtClean="0"/>
              <a:t> But they found out about it and fled to the </a:t>
            </a:r>
            <a:r>
              <a:rPr lang="en-US" dirty="0" err="1" smtClean="0"/>
              <a:t>Lycaonian</a:t>
            </a:r>
            <a:r>
              <a:rPr lang="en-US" dirty="0" smtClean="0"/>
              <a:t> cities of </a:t>
            </a:r>
            <a:r>
              <a:rPr lang="en-US" dirty="0" err="1" smtClean="0"/>
              <a:t>Lystra</a:t>
            </a:r>
            <a:r>
              <a:rPr lang="en-US" dirty="0" smtClean="0"/>
              <a:t> and </a:t>
            </a:r>
            <a:r>
              <a:rPr lang="en-US" dirty="0" err="1" smtClean="0"/>
              <a:t>Derbe</a:t>
            </a:r>
            <a:endParaRPr lang="en-US" dirty="0"/>
          </a:p>
        </p:txBody>
      </p:sp>
      <p:cxnSp>
        <p:nvCxnSpPr>
          <p:cNvPr id="9" name="Straight Arrow Connector 8"/>
          <p:cNvCxnSpPr>
            <a:stCxn id="10" idx="7"/>
          </p:cNvCxnSpPr>
          <p:nvPr/>
        </p:nvCxnSpPr>
        <p:spPr>
          <a:xfrm rot="16200000" flipH="1" flipV="1">
            <a:off x="7619189" y="2815959"/>
            <a:ext cx="338147" cy="380860"/>
          </a:xfrm>
          <a:prstGeom prst="straightConnector1">
            <a:avLst/>
          </a:prstGeom>
          <a:ln w="76200">
            <a:solidFill>
              <a:srgbClr val="FFFF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0" name="Oval 9"/>
          <p:cNvSpPr/>
          <p:nvPr/>
        </p:nvSpPr>
        <p:spPr>
          <a:xfrm>
            <a:off x="7776110" y="2800455"/>
            <a:ext cx="237341" cy="251702"/>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p:cNvSpPr/>
          <p:nvPr/>
        </p:nvSpPr>
        <p:spPr>
          <a:xfrm>
            <a:off x="6633556" y="3225339"/>
            <a:ext cx="947651" cy="548639"/>
          </a:xfrm>
          <a:custGeom>
            <a:avLst/>
            <a:gdLst>
              <a:gd name="connsiteX0" fmla="*/ 1296785 w 1296785"/>
              <a:gd name="connsiteY0" fmla="*/ 0 h 676101"/>
              <a:gd name="connsiteX1" fmla="*/ 748145 w 1296785"/>
              <a:gd name="connsiteY1" fmla="*/ 565265 h 676101"/>
              <a:gd name="connsiteX2" fmla="*/ 0 w 1296785"/>
              <a:gd name="connsiteY2" fmla="*/ 665018 h 676101"/>
            </a:gdLst>
            <a:ahLst/>
            <a:cxnLst>
              <a:cxn ang="0">
                <a:pos x="connsiteX0" y="connsiteY0"/>
              </a:cxn>
              <a:cxn ang="0">
                <a:pos x="connsiteX1" y="connsiteY1"/>
              </a:cxn>
              <a:cxn ang="0">
                <a:pos x="connsiteX2" y="connsiteY2"/>
              </a:cxn>
            </a:cxnLst>
            <a:rect l="l" t="t" r="r" b="b"/>
            <a:pathLst>
              <a:path w="1296785" h="676101">
                <a:moveTo>
                  <a:pt x="1296785" y="0"/>
                </a:moveTo>
                <a:cubicBezTo>
                  <a:pt x="1130530" y="227214"/>
                  <a:pt x="964276" y="454429"/>
                  <a:pt x="748145" y="565265"/>
                </a:cubicBezTo>
                <a:cubicBezTo>
                  <a:pt x="532014" y="676101"/>
                  <a:pt x="266007" y="670559"/>
                  <a:pt x="0" y="665018"/>
                </a:cubicBezTo>
              </a:path>
            </a:pathLst>
          </a:custGeom>
          <a:ln w="76200">
            <a:solidFill>
              <a:srgbClr val="FFFF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Oval 11"/>
          <p:cNvSpPr/>
          <p:nvPr/>
        </p:nvSpPr>
        <p:spPr>
          <a:xfrm>
            <a:off x="7498080" y="2999511"/>
            <a:ext cx="246610" cy="225828"/>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Arrow Connector 12"/>
          <p:cNvCxnSpPr/>
          <p:nvPr/>
        </p:nvCxnSpPr>
        <p:spPr>
          <a:xfrm rot="10800000" flipV="1">
            <a:off x="5935288" y="3757353"/>
            <a:ext cx="581891" cy="116378"/>
          </a:xfrm>
          <a:prstGeom prst="straightConnector1">
            <a:avLst/>
          </a:prstGeom>
          <a:ln w="76200">
            <a:solidFill>
              <a:srgbClr val="FFFF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4" name="Oval 13"/>
          <p:cNvSpPr/>
          <p:nvPr/>
        </p:nvSpPr>
        <p:spPr>
          <a:xfrm>
            <a:off x="6486698" y="3634049"/>
            <a:ext cx="246610" cy="225828"/>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14"/>
          <p:cNvSpPr/>
          <p:nvPr/>
        </p:nvSpPr>
        <p:spPr>
          <a:xfrm>
            <a:off x="4918841" y="2617076"/>
            <a:ext cx="898635" cy="1261241"/>
          </a:xfrm>
          <a:custGeom>
            <a:avLst/>
            <a:gdLst>
              <a:gd name="connsiteX0" fmla="*/ 898635 w 898635"/>
              <a:gd name="connsiteY0" fmla="*/ 1261241 h 1261241"/>
              <a:gd name="connsiteX1" fmla="*/ 283780 w 898635"/>
              <a:gd name="connsiteY1" fmla="*/ 740979 h 1261241"/>
              <a:gd name="connsiteX2" fmla="*/ 0 w 898635"/>
              <a:gd name="connsiteY2" fmla="*/ 0 h 1261241"/>
              <a:gd name="connsiteX3" fmla="*/ 0 w 898635"/>
              <a:gd name="connsiteY3" fmla="*/ 0 h 1261241"/>
            </a:gdLst>
            <a:ahLst/>
            <a:cxnLst>
              <a:cxn ang="0">
                <a:pos x="connsiteX0" y="connsiteY0"/>
              </a:cxn>
              <a:cxn ang="0">
                <a:pos x="connsiteX1" y="connsiteY1"/>
              </a:cxn>
              <a:cxn ang="0">
                <a:pos x="connsiteX2" y="connsiteY2"/>
              </a:cxn>
              <a:cxn ang="0">
                <a:pos x="connsiteX3" y="connsiteY3"/>
              </a:cxn>
            </a:cxnLst>
            <a:rect l="l" t="t" r="r" b="b"/>
            <a:pathLst>
              <a:path w="898635" h="1261241">
                <a:moveTo>
                  <a:pt x="898635" y="1261241"/>
                </a:moveTo>
                <a:cubicBezTo>
                  <a:pt x="666093" y="1106213"/>
                  <a:pt x="433552" y="951186"/>
                  <a:pt x="283780" y="740979"/>
                </a:cubicBezTo>
                <a:cubicBezTo>
                  <a:pt x="134008" y="530772"/>
                  <a:pt x="0" y="0"/>
                  <a:pt x="0" y="0"/>
                </a:cubicBezTo>
                <a:lnTo>
                  <a:pt x="0" y="0"/>
                </a:lnTo>
              </a:path>
            </a:pathLst>
          </a:custGeom>
          <a:ln w="76200">
            <a:solidFill>
              <a:srgbClr val="FFFF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Oval 15"/>
          <p:cNvSpPr/>
          <p:nvPr/>
        </p:nvSpPr>
        <p:spPr>
          <a:xfrm>
            <a:off x="5741323" y="3769823"/>
            <a:ext cx="246610" cy="225828"/>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4774371" y="2329906"/>
            <a:ext cx="246610" cy="225828"/>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18"/>
          <p:cNvSpPr/>
          <p:nvPr/>
        </p:nvSpPr>
        <p:spPr>
          <a:xfrm>
            <a:off x="4873171" y="1632857"/>
            <a:ext cx="199572" cy="762000"/>
          </a:xfrm>
          <a:custGeom>
            <a:avLst/>
            <a:gdLst>
              <a:gd name="connsiteX0" fmla="*/ 47172 w 199572"/>
              <a:gd name="connsiteY0" fmla="*/ 762000 h 762000"/>
              <a:gd name="connsiteX1" fmla="*/ 25400 w 199572"/>
              <a:gd name="connsiteY1" fmla="*/ 522514 h 762000"/>
              <a:gd name="connsiteX2" fmla="*/ 199572 w 199572"/>
              <a:gd name="connsiteY2" fmla="*/ 304800 h 762000"/>
              <a:gd name="connsiteX3" fmla="*/ 199572 w 199572"/>
              <a:gd name="connsiteY3" fmla="*/ 304800 h 762000"/>
              <a:gd name="connsiteX4" fmla="*/ 177800 w 199572"/>
              <a:gd name="connsiteY4" fmla="*/ 0 h 76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572" h="762000">
                <a:moveTo>
                  <a:pt x="47172" y="762000"/>
                </a:moveTo>
                <a:cubicBezTo>
                  <a:pt x="23586" y="680357"/>
                  <a:pt x="0" y="598714"/>
                  <a:pt x="25400" y="522514"/>
                </a:cubicBezTo>
                <a:cubicBezTo>
                  <a:pt x="50800" y="446314"/>
                  <a:pt x="199572" y="304800"/>
                  <a:pt x="199572" y="304800"/>
                </a:cubicBezTo>
                <a:lnTo>
                  <a:pt x="199572" y="304800"/>
                </a:lnTo>
                <a:lnTo>
                  <a:pt x="177800" y="0"/>
                </a:ln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Freeform 19"/>
          <p:cNvSpPr/>
          <p:nvPr/>
        </p:nvSpPr>
        <p:spPr>
          <a:xfrm>
            <a:off x="4899991" y="1611086"/>
            <a:ext cx="126053" cy="724610"/>
          </a:xfrm>
          <a:custGeom>
            <a:avLst/>
            <a:gdLst>
              <a:gd name="connsiteX0" fmla="*/ 29029 w 221344"/>
              <a:gd name="connsiteY0" fmla="*/ 653143 h 653143"/>
              <a:gd name="connsiteX1" fmla="*/ 29029 w 221344"/>
              <a:gd name="connsiteY1" fmla="*/ 435428 h 653143"/>
              <a:gd name="connsiteX2" fmla="*/ 203201 w 221344"/>
              <a:gd name="connsiteY2" fmla="*/ 195943 h 653143"/>
              <a:gd name="connsiteX3" fmla="*/ 137887 w 221344"/>
              <a:gd name="connsiteY3" fmla="*/ 0 h 653143"/>
              <a:gd name="connsiteX4" fmla="*/ 137887 w 221344"/>
              <a:gd name="connsiteY4" fmla="*/ 0 h 653143"/>
              <a:gd name="connsiteX0" fmla="*/ 18143 w 127001"/>
              <a:gd name="connsiteY0" fmla="*/ 653143 h 653143"/>
              <a:gd name="connsiteX1" fmla="*/ 18143 w 127001"/>
              <a:gd name="connsiteY1" fmla="*/ 435428 h 653143"/>
              <a:gd name="connsiteX2" fmla="*/ 127001 w 127001"/>
              <a:gd name="connsiteY2" fmla="*/ 0 h 653143"/>
              <a:gd name="connsiteX3" fmla="*/ 127001 w 127001"/>
              <a:gd name="connsiteY3" fmla="*/ 0 h 653143"/>
              <a:gd name="connsiteX0" fmla="*/ 14515 w 141989"/>
              <a:gd name="connsiteY0" fmla="*/ 653143 h 653143"/>
              <a:gd name="connsiteX1" fmla="*/ 123846 w 141989"/>
              <a:gd name="connsiteY1" fmla="*/ 425489 h 653143"/>
              <a:gd name="connsiteX2" fmla="*/ 123373 w 141989"/>
              <a:gd name="connsiteY2" fmla="*/ 0 h 653143"/>
              <a:gd name="connsiteX3" fmla="*/ 123373 w 141989"/>
              <a:gd name="connsiteY3" fmla="*/ 0 h 653143"/>
              <a:gd name="connsiteX0" fmla="*/ 14515 w 154925"/>
              <a:gd name="connsiteY0" fmla="*/ 653143 h 653143"/>
              <a:gd name="connsiteX1" fmla="*/ 123846 w 154925"/>
              <a:gd name="connsiteY1" fmla="*/ 425489 h 653143"/>
              <a:gd name="connsiteX2" fmla="*/ 123373 w 154925"/>
              <a:gd name="connsiteY2" fmla="*/ 0 h 653143"/>
              <a:gd name="connsiteX3" fmla="*/ 123373 w 154925"/>
              <a:gd name="connsiteY3" fmla="*/ 0 h 653143"/>
              <a:gd name="connsiteX0" fmla="*/ 14515 w 141989"/>
              <a:gd name="connsiteY0" fmla="*/ 653143 h 653143"/>
              <a:gd name="connsiteX1" fmla="*/ 123846 w 141989"/>
              <a:gd name="connsiteY1" fmla="*/ 425489 h 653143"/>
              <a:gd name="connsiteX2" fmla="*/ 123373 w 141989"/>
              <a:gd name="connsiteY2" fmla="*/ 0 h 653143"/>
              <a:gd name="connsiteX3" fmla="*/ 123373 w 141989"/>
              <a:gd name="connsiteY3" fmla="*/ 0 h 653143"/>
            </a:gdLst>
            <a:ahLst/>
            <a:cxnLst>
              <a:cxn ang="0">
                <a:pos x="connsiteX0" y="connsiteY0"/>
              </a:cxn>
              <a:cxn ang="0">
                <a:pos x="connsiteX1" y="connsiteY1"/>
              </a:cxn>
              <a:cxn ang="0">
                <a:pos x="connsiteX2" y="connsiteY2"/>
              </a:cxn>
              <a:cxn ang="0">
                <a:pos x="connsiteX3" y="connsiteY3"/>
              </a:cxn>
            </a:cxnLst>
            <a:rect l="l" t="t" r="r" b="b"/>
            <a:pathLst>
              <a:path w="141989" h="653143">
                <a:moveTo>
                  <a:pt x="14515" y="653143"/>
                </a:moveTo>
                <a:cubicBezTo>
                  <a:pt x="0" y="582385"/>
                  <a:pt x="105703" y="534346"/>
                  <a:pt x="123846" y="425489"/>
                </a:cubicBezTo>
                <a:cubicBezTo>
                  <a:pt x="141989" y="316632"/>
                  <a:pt x="125108" y="162024"/>
                  <a:pt x="123373" y="0"/>
                </a:cubicBezTo>
                <a:lnTo>
                  <a:pt x="123373" y="0"/>
                </a:lnTo>
              </a:path>
            </a:pathLst>
          </a:custGeom>
          <a:ln w="76200">
            <a:solidFill>
              <a:srgbClr val="FFFF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Oval 20"/>
          <p:cNvSpPr/>
          <p:nvPr/>
        </p:nvSpPr>
        <p:spPr>
          <a:xfrm>
            <a:off x="4906893" y="1438697"/>
            <a:ext cx="246610" cy="225828"/>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21"/>
          <p:cNvSpPr/>
          <p:nvPr/>
        </p:nvSpPr>
        <p:spPr>
          <a:xfrm>
            <a:off x="5178287" y="1523999"/>
            <a:ext cx="318053" cy="175592"/>
          </a:xfrm>
          <a:custGeom>
            <a:avLst/>
            <a:gdLst>
              <a:gd name="connsiteX0" fmla="*/ 0 w 208722"/>
              <a:gd name="connsiteY0" fmla="*/ 13253 h 271670"/>
              <a:gd name="connsiteX1" fmla="*/ 139148 w 208722"/>
              <a:gd name="connsiteY1" fmla="*/ 43070 h 271670"/>
              <a:gd name="connsiteX2" fmla="*/ 208722 w 208722"/>
              <a:gd name="connsiteY2" fmla="*/ 271670 h 271670"/>
              <a:gd name="connsiteX0" fmla="*/ 0 w 318053"/>
              <a:gd name="connsiteY0" fmla="*/ 6627 h 175592"/>
              <a:gd name="connsiteX1" fmla="*/ 139148 w 318053"/>
              <a:gd name="connsiteY1" fmla="*/ 36444 h 175592"/>
              <a:gd name="connsiteX2" fmla="*/ 318053 w 318053"/>
              <a:gd name="connsiteY2" fmla="*/ 175592 h 175592"/>
            </a:gdLst>
            <a:ahLst/>
            <a:cxnLst>
              <a:cxn ang="0">
                <a:pos x="connsiteX0" y="connsiteY0"/>
              </a:cxn>
              <a:cxn ang="0">
                <a:pos x="connsiteX1" y="connsiteY1"/>
              </a:cxn>
              <a:cxn ang="0">
                <a:pos x="connsiteX2" y="connsiteY2"/>
              </a:cxn>
            </a:cxnLst>
            <a:rect l="l" t="t" r="r" b="b"/>
            <a:pathLst>
              <a:path w="318053" h="175592">
                <a:moveTo>
                  <a:pt x="0" y="6627"/>
                </a:moveTo>
                <a:cubicBezTo>
                  <a:pt x="52180" y="0"/>
                  <a:pt x="86139" y="8283"/>
                  <a:pt x="139148" y="36444"/>
                </a:cubicBezTo>
                <a:cubicBezTo>
                  <a:pt x="192157" y="64605"/>
                  <a:pt x="300659" y="82827"/>
                  <a:pt x="318053" y="175592"/>
                </a:cubicBezTo>
              </a:path>
            </a:pathLst>
          </a:custGeom>
          <a:ln w="76200">
            <a:solidFill>
              <a:srgbClr val="FFFF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 name="Oval 22"/>
          <p:cNvSpPr/>
          <p:nvPr/>
        </p:nvSpPr>
        <p:spPr>
          <a:xfrm>
            <a:off x="5446920" y="1620915"/>
            <a:ext cx="246610" cy="225828"/>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5847799" y="1952220"/>
            <a:ext cx="246610" cy="225828"/>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a:off x="6109529" y="2184133"/>
            <a:ext cx="246610" cy="225828"/>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7" name="Straight Arrow Connector 26"/>
          <p:cNvCxnSpPr/>
          <p:nvPr/>
        </p:nvCxnSpPr>
        <p:spPr>
          <a:xfrm rot="16200000" flipH="1">
            <a:off x="5693552" y="1817290"/>
            <a:ext cx="243729" cy="276246"/>
          </a:xfrm>
          <a:prstGeom prst="straightConnector1">
            <a:avLst/>
          </a:prstGeom>
          <a:ln w="76200">
            <a:solidFill>
              <a:srgbClr val="FFFF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a:off x="6003235" y="2126973"/>
            <a:ext cx="255381" cy="189952"/>
          </a:xfrm>
          <a:prstGeom prst="straightConnector1">
            <a:avLst/>
          </a:prstGeom>
          <a:ln w="76200">
            <a:solidFill>
              <a:srgbClr val="FFFF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1169234" y="3972393"/>
            <a:ext cx="1274163"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811968" y="4514538"/>
            <a:ext cx="1031822" cy="12492"/>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left)">
                                      <p:cBhvr>
                                        <p:cTn id="7" dur="500"/>
                                        <p:tgtEl>
                                          <p:spTgt spid="29"/>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27"/>
                                        </p:tgtEl>
                                        <p:attrNameLst>
                                          <p:attrName>style.visibility</p:attrName>
                                        </p:attrNameLst>
                                      </p:cBhvr>
                                      <p:to>
                                        <p:strVal val="visible"/>
                                      </p:to>
                                    </p:set>
                                    <p:animEffect transition="in" filter="wipe(up)">
                                      <p:cBhvr>
                                        <p:cTn id="11" dur="500"/>
                                        <p:tgtEl>
                                          <p:spTgt spid="27"/>
                                        </p:tgtEl>
                                      </p:cBhvr>
                                    </p:animEffect>
                                  </p:childTnLst>
                                </p:cTn>
                              </p:par>
                            </p:childTnLst>
                          </p:cTn>
                        </p:par>
                        <p:par>
                          <p:cTn id="12" fill="hold">
                            <p:stCondLst>
                              <p:cond delay="1000"/>
                            </p:stCondLst>
                            <p:childTnLst>
                              <p:par>
                                <p:cTn id="13" presetID="14" presetClass="entr" presetSubtype="10" fill="hold" grpId="0" nodeType="after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randombar(horizontal)">
                                      <p:cBhvr>
                                        <p:cTn id="15" dur="500"/>
                                        <p:tgtEl>
                                          <p:spTgt spid="2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31"/>
                                        </p:tgtEl>
                                        <p:attrNameLst>
                                          <p:attrName>style.visibility</p:attrName>
                                        </p:attrNameLst>
                                      </p:cBhvr>
                                      <p:to>
                                        <p:strVal val="visible"/>
                                      </p:to>
                                    </p:set>
                                    <p:animEffect transition="in" filter="wipe(left)">
                                      <p:cBhvr>
                                        <p:cTn id="20" dur="500"/>
                                        <p:tgtEl>
                                          <p:spTgt spid="31"/>
                                        </p:tgtEl>
                                      </p:cBhvr>
                                    </p:animEffect>
                                  </p:childTnLst>
                                </p:cTn>
                              </p:par>
                            </p:childTnLst>
                          </p:cTn>
                        </p:par>
                        <p:par>
                          <p:cTn id="21" fill="hold">
                            <p:stCondLst>
                              <p:cond delay="500"/>
                            </p:stCondLst>
                            <p:childTnLst>
                              <p:par>
                                <p:cTn id="22" presetID="22" presetClass="entr" presetSubtype="8" fill="hold" nodeType="after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wipe(left)">
                                      <p:cBhvr>
                                        <p:cTn id="24" dur="500"/>
                                        <p:tgtEl>
                                          <p:spTgt spid="28"/>
                                        </p:tgtEl>
                                      </p:cBhvr>
                                    </p:animEffect>
                                  </p:childTnLst>
                                </p:cTn>
                              </p:par>
                            </p:childTnLst>
                          </p:cTn>
                        </p:par>
                        <p:par>
                          <p:cTn id="25" fill="hold">
                            <p:stCondLst>
                              <p:cond delay="1000"/>
                            </p:stCondLst>
                            <p:childTnLst>
                              <p:par>
                                <p:cTn id="26" presetID="14" presetClass="entr" presetSubtype="10" fill="hold" grpId="0" nodeType="after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randombar(horizontal)">
                                      <p:cBhvr>
                                        <p:cTn id="2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3" cstate="print"/>
          <a:srcRect/>
          <a:stretch>
            <a:fillRect/>
          </a:stretch>
        </p:blipFill>
        <p:spPr bwMode="auto">
          <a:xfrm flipH="1">
            <a:off x="539645" y="2108951"/>
            <a:ext cx="4871803" cy="5138039"/>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smtClean="0"/>
              <a:t>10– The Delusion </a:t>
            </a:r>
            <a:r>
              <a:rPr lang="en-US" sz="2800" dirty="0" smtClean="0"/>
              <a:t>14:8-21a</a:t>
            </a:r>
            <a:endParaRPr lang="en-US" sz="2800" dirty="0"/>
          </a:p>
        </p:txBody>
      </p:sp>
      <p:sp>
        <p:nvSpPr>
          <p:cNvPr id="3" name="Content Placeholder 2"/>
          <p:cNvSpPr>
            <a:spLocks noGrp="1"/>
          </p:cNvSpPr>
          <p:nvPr>
            <p:ph idx="1"/>
          </p:nvPr>
        </p:nvSpPr>
        <p:spPr>
          <a:xfrm>
            <a:off x="615142" y="1143000"/>
            <a:ext cx="7809330" cy="4983163"/>
          </a:xfrm>
        </p:spPr>
        <p:txBody>
          <a:bodyPr/>
          <a:lstStyle/>
          <a:p>
            <a:pPr marL="0" indent="0">
              <a:lnSpc>
                <a:spcPts val="3900"/>
              </a:lnSpc>
            </a:pPr>
            <a:r>
              <a:rPr lang="en-US" baseline="30000" dirty="0" smtClean="0"/>
              <a:t>8</a:t>
            </a:r>
            <a:r>
              <a:rPr lang="en-US" dirty="0" smtClean="0"/>
              <a:t> In </a:t>
            </a:r>
            <a:r>
              <a:rPr lang="en-US" dirty="0" err="1" smtClean="0"/>
              <a:t>Lystra</a:t>
            </a:r>
            <a:r>
              <a:rPr lang="en-US" dirty="0" smtClean="0"/>
              <a:t> there sat a man crippled … and had never walked.   </a:t>
            </a:r>
            <a:r>
              <a:rPr lang="en-US" baseline="30000" dirty="0" smtClean="0"/>
              <a:t>9</a:t>
            </a:r>
            <a:r>
              <a:rPr lang="en-US" dirty="0" smtClean="0"/>
              <a:t> He listened to Paul as he was speaking. </a:t>
            </a:r>
          </a:p>
          <a:p>
            <a:pPr marL="0" indent="0">
              <a:lnSpc>
                <a:spcPts val="3900"/>
              </a:lnSpc>
            </a:pPr>
            <a:endParaRPr lang="en-US" dirty="0" smtClean="0"/>
          </a:p>
          <a:p>
            <a:pPr marL="0" indent="0">
              <a:lnSpc>
                <a:spcPts val="3900"/>
              </a:lnSpc>
            </a:pPr>
            <a:endParaRPr lang="en-US" dirty="0" smtClean="0"/>
          </a:p>
          <a:p>
            <a:pPr marL="0" indent="0">
              <a:lnSpc>
                <a:spcPts val="3900"/>
              </a:lnSpc>
            </a:pPr>
            <a:endParaRPr lang="en-US" dirty="0" smtClean="0"/>
          </a:p>
          <a:p>
            <a:pPr marL="0" indent="0">
              <a:lnSpc>
                <a:spcPts val="3900"/>
              </a:lnSpc>
            </a:pPr>
            <a:endParaRPr lang="en-US" dirty="0" smtClean="0"/>
          </a:p>
          <a:p>
            <a:pPr marL="0" indent="0">
              <a:lnSpc>
                <a:spcPts val="3900"/>
              </a:lnSpc>
            </a:pPr>
            <a:endParaRPr lang="en-US" dirty="0" smtClean="0"/>
          </a:p>
          <a:p>
            <a:pPr marL="0" indent="0">
              <a:lnSpc>
                <a:spcPts val="3900"/>
              </a:lnSpc>
            </a:pPr>
            <a:endParaRPr lang="en-US" dirty="0" smtClean="0"/>
          </a:p>
          <a:p>
            <a:pPr marL="0" indent="0">
              <a:lnSpc>
                <a:spcPts val="3900"/>
              </a:lnSpc>
            </a:pPr>
            <a:endParaRPr lang="en-US" dirty="0" smtClean="0"/>
          </a:p>
          <a:p>
            <a:pPr marL="0" indent="0">
              <a:lnSpc>
                <a:spcPts val="3900"/>
              </a:lnSpc>
            </a:pPr>
            <a:r>
              <a:rPr lang="en-US" dirty="0" smtClean="0"/>
              <a:t>Paul looked directly at him, saw that he had faith to be healed</a:t>
            </a:r>
          </a:p>
          <a:p>
            <a:pPr marL="0" indent="0">
              <a:lnSpc>
                <a:spcPts val="3900"/>
              </a:lnSpc>
            </a:pPr>
            <a:r>
              <a:rPr lang="en-US" dirty="0" smtClean="0"/>
              <a:t> </a:t>
            </a:r>
          </a:p>
          <a:p>
            <a:pPr marL="0" indent="0">
              <a:lnSpc>
                <a:spcPts val="3900"/>
              </a:lnSpc>
            </a:pPr>
            <a:endParaRPr lang="en-US" dirty="0" smtClean="0"/>
          </a:p>
          <a:p>
            <a:pPr marL="0" indent="0">
              <a:lnSpc>
                <a:spcPts val="3900"/>
              </a:lnSpc>
            </a:pPr>
            <a:r>
              <a:rPr lang="en-US" dirty="0" smtClean="0"/>
              <a:t>"Stand up on your feet!" At that, the man jumped up and began to walk.</a:t>
            </a:r>
          </a:p>
          <a:p>
            <a:pPr marL="0" indent="0">
              <a:lnSpc>
                <a:spcPts val="3900"/>
              </a:lnSpc>
            </a:pPr>
            <a:r>
              <a:rPr lang="en-US" dirty="0" smtClean="0"/>
              <a:t> </a:t>
            </a:r>
            <a:r>
              <a:rPr lang="en-US" baseline="30000" dirty="0" smtClean="0"/>
              <a:t>11</a:t>
            </a:r>
            <a:r>
              <a:rPr lang="en-US" dirty="0" smtClean="0"/>
              <a:t> When the crowd saw what Paul had done, they shouted in the </a:t>
            </a:r>
            <a:r>
              <a:rPr lang="en-US" dirty="0" err="1" smtClean="0"/>
              <a:t>Lycaonian</a:t>
            </a:r>
            <a:r>
              <a:rPr lang="en-US" dirty="0" smtClean="0"/>
              <a:t> language, "The gods have come down to us in human form!"</a:t>
            </a:r>
          </a:p>
          <a:p>
            <a:pPr marL="0" indent="0">
              <a:lnSpc>
                <a:spcPts val="3900"/>
              </a:lnSpc>
            </a:pPr>
            <a:r>
              <a:rPr lang="en-US" dirty="0" smtClean="0"/>
              <a:t> (Act 14:8-11 NIV)</a:t>
            </a:r>
            <a:endParaRPr lang="en-US" dirty="0"/>
          </a:p>
        </p:txBody>
      </p:sp>
      <p:pic>
        <p:nvPicPr>
          <p:cNvPr id="5" name="Picture 2"/>
          <p:cNvPicPr>
            <a:picLocks noChangeAspect="1" noChangeArrowheads="1"/>
          </p:cNvPicPr>
          <p:nvPr/>
        </p:nvPicPr>
        <p:blipFill>
          <a:blip r:embed="rId4" cstate="print"/>
          <a:srcRect/>
          <a:stretch>
            <a:fillRect/>
          </a:stretch>
        </p:blipFill>
        <p:spPr bwMode="auto">
          <a:xfrm>
            <a:off x="0" y="1152206"/>
            <a:ext cx="9144000" cy="5705793"/>
          </a:xfrm>
          <a:prstGeom prst="rect">
            <a:avLst/>
          </a:prstGeom>
          <a:noFill/>
          <a:ln w="9525">
            <a:noFill/>
            <a:miter lim="800000"/>
            <a:headEnd/>
            <a:tailEnd/>
          </a:ln>
          <a:effectLst/>
        </p:spPr>
      </p:pic>
    </p:spTree>
  </p:cSld>
  <p:clrMapOvr>
    <a:masterClrMapping/>
  </p:clrMapOvr>
  <p:transition>
    <p:zoom/>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cstate="print"/>
          <a:srcRect t="18012" r="18114"/>
          <a:stretch>
            <a:fillRect/>
          </a:stretch>
        </p:blipFill>
        <p:spPr bwMode="auto">
          <a:xfrm>
            <a:off x="3408201" y="1147156"/>
            <a:ext cx="5419915" cy="5149091"/>
          </a:xfrm>
          <a:prstGeom prst="rect">
            <a:avLst/>
          </a:prstGeom>
          <a:noFill/>
          <a:ln w="9525">
            <a:noFill/>
            <a:miter lim="800000"/>
            <a:headEnd/>
            <a:tailEnd/>
          </a:ln>
          <a:effectLst/>
        </p:spPr>
      </p:pic>
      <p:pic>
        <p:nvPicPr>
          <p:cNvPr id="4098" name="Picture 2"/>
          <p:cNvPicPr>
            <a:picLocks noChangeAspect="1" noChangeArrowheads="1"/>
          </p:cNvPicPr>
          <p:nvPr/>
        </p:nvPicPr>
        <p:blipFill>
          <a:blip r:embed="rId3" cstate="print"/>
          <a:srcRect/>
          <a:stretch>
            <a:fillRect/>
          </a:stretch>
        </p:blipFill>
        <p:spPr bwMode="auto">
          <a:xfrm>
            <a:off x="0" y="1152206"/>
            <a:ext cx="9144000" cy="5705793"/>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smtClean="0"/>
              <a:t>The Situation</a:t>
            </a:r>
            <a:endParaRPr lang="en-US" dirty="0"/>
          </a:p>
        </p:txBody>
      </p:sp>
      <p:sp>
        <p:nvSpPr>
          <p:cNvPr id="8" name="Rectangle 7"/>
          <p:cNvSpPr/>
          <p:nvPr/>
        </p:nvSpPr>
        <p:spPr>
          <a:xfrm>
            <a:off x="565267" y="1679172"/>
            <a:ext cx="1845425" cy="698269"/>
          </a:xfrm>
          <a:prstGeom prst="rect">
            <a:avLst/>
          </a:prstGeom>
          <a:solidFill>
            <a:srgbClr val="FFFF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598516" y="1143000"/>
            <a:ext cx="4389119" cy="4983163"/>
          </a:xfrm>
        </p:spPr>
        <p:txBody>
          <a:bodyPr/>
          <a:lstStyle/>
          <a:p>
            <a:pPr marL="0" indent="0"/>
            <a:r>
              <a:rPr lang="en-US" dirty="0" smtClean="0"/>
              <a:t> </a:t>
            </a:r>
            <a:r>
              <a:rPr lang="en-US" baseline="30000" dirty="0" smtClean="0"/>
              <a:t>1</a:t>
            </a:r>
            <a:r>
              <a:rPr lang="en-US" dirty="0" smtClean="0"/>
              <a:t> In the church at Antioch there were prophets and teachers: Barnabas, Simeon called Niger, </a:t>
            </a:r>
            <a:r>
              <a:rPr lang="en-US" dirty="0" err="1" smtClean="0"/>
              <a:t>Lucius</a:t>
            </a:r>
            <a:r>
              <a:rPr lang="en-US" dirty="0" smtClean="0"/>
              <a:t> of Cyrene, </a:t>
            </a:r>
            <a:r>
              <a:rPr lang="en-US" dirty="0" err="1" smtClean="0"/>
              <a:t>Manaen</a:t>
            </a:r>
            <a:r>
              <a:rPr lang="en-US" dirty="0" smtClean="0"/>
              <a:t> (who had been brought up with Herod the tetrarch) and Saul.</a:t>
            </a:r>
          </a:p>
        </p:txBody>
      </p:sp>
      <p:sp>
        <p:nvSpPr>
          <p:cNvPr id="11" name="5-Point Star 10"/>
          <p:cNvSpPr/>
          <p:nvPr/>
        </p:nvSpPr>
        <p:spPr>
          <a:xfrm>
            <a:off x="7032567" y="5569527"/>
            <a:ext cx="548623" cy="515389"/>
          </a:xfrm>
          <a:prstGeom prst="star5">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7842611" y="2783830"/>
            <a:ext cx="204108" cy="225378"/>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zoom/>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p:cNvPicPr>
            <a:picLocks noChangeAspect="1" noChangeArrowheads="1"/>
          </p:cNvPicPr>
          <p:nvPr/>
        </p:nvPicPr>
        <p:blipFill>
          <a:blip r:embed="rId2" cstate="print"/>
          <a:srcRect r="15241" b="12143"/>
          <a:stretch>
            <a:fillRect/>
          </a:stretch>
        </p:blipFill>
        <p:spPr bwMode="auto">
          <a:xfrm>
            <a:off x="4157771" y="2460884"/>
            <a:ext cx="4731396" cy="3885113"/>
          </a:xfrm>
          <a:prstGeom prst="rect">
            <a:avLst/>
          </a:prstGeom>
          <a:noFill/>
          <a:ln w="9525">
            <a:noFill/>
            <a:miter lim="800000"/>
            <a:headEnd/>
            <a:tailEnd/>
          </a:ln>
          <a:effectLst/>
        </p:spPr>
      </p:pic>
      <p:pic>
        <p:nvPicPr>
          <p:cNvPr id="8194" name="Picture 2"/>
          <p:cNvPicPr>
            <a:picLocks noChangeAspect="1" noChangeArrowheads="1"/>
          </p:cNvPicPr>
          <p:nvPr/>
        </p:nvPicPr>
        <p:blipFill>
          <a:blip r:embed="rId3" cstate="print"/>
          <a:srcRect/>
          <a:stretch>
            <a:fillRect/>
          </a:stretch>
        </p:blipFill>
        <p:spPr bwMode="auto">
          <a:xfrm flipH="1">
            <a:off x="539645" y="2108951"/>
            <a:ext cx="4871803" cy="5138039"/>
          </a:xfrm>
          <a:prstGeom prst="rect">
            <a:avLst/>
          </a:prstGeom>
          <a:noFill/>
          <a:ln w="9525">
            <a:noFill/>
            <a:miter lim="800000"/>
            <a:headEnd/>
            <a:tailEnd/>
          </a:ln>
          <a:effectLst/>
        </p:spPr>
      </p:pic>
      <p:pic>
        <p:nvPicPr>
          <p:cNvPr id="5" name="Picture 2"/>
          <p:cNvPicPr>
            <a:picLocks noChangeAspect="1" noChangeArrowheads="1"/>
          </p:cNvPicPr>
          <p:nvPr/>
        </p:nvPicPr>
        <p:blipFill>
          <a:blip r:embed="rId4" cstate="print"/>
          <a:srcRect/>
          <a:stretch>
            <a:fillRect/>
          </a:stretch>
        </p:blipFill>
        <p:spPr bwMode="auto">
          <a:xfrm>
            <a:off x="0" y="1152206"/>
            <a:ext cx="9144000" cy="5705793"/>
          </a:xfrm>
          <a:prstGeom prst="rect">
            <a:avLst/>
          </a:prstGeom>
          <a:noFill/>
          <a:ln w="9525">
            <a:noFill/>
            <a:miter lim="800000"/>
            <a:headEnd/>
            <a:tailEnd/>
          </a:ln>
          <a:effectLst/>
        </p:spPr>
      </p:pic>
      <p:sp>
        <p:nvSpPr>
          <p:cNvPr id="6" name="Rounded Rectangular Callout 5"/>
          <p:cNvSpPr/>
          <p:nvPr/>
        </p:nvSpPr>
        <p:spPr>
          <a:xfrm>
            <a:off x="1948722" y="2148882"/>
            <a:ext cx="4557010" cy="849151"/>
          </a:xfrm>
          <a:prstGeom prst="wedgeRoundRectCallout">
            <a:avLst>
              <a:gd name="adj1" fmla="val 52583"/>
              <a:gd name="adj2" fmla="val 162779"/>
              <a:gd name="adj3" fmla="val 16667"/>
            </a:avLst>
          </a:prstGeom>
          <a:solidFill>
            <a:schemeClr val="bg1"/>
          </a:solidFill>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"Stand up on your feet!" </a:t>
            </a:r>
            <a:br>
              <a:rPr lang="en-US" dirty="0" smtClean="0"/>
            </a:br>
            <a:endParaRPr lang="en-US" dirty="0"/>
          </a:p>
        </p:txBody>
      </p:sp>
      <p:sp>
        <p:nvSpPr>
          <p:cNvPr id="2" name="Title 1"/>
          <p:cNvSpPr>
            <a:spLocks noGrp="1"/>
          </p:cNvSpPr>
          <p:nvPr>
            <p:ph type="title"/>
          </p:nvPr>
        </p:nvSpPr>
        <p:spPr/>
        <p:txBody>
          <a:bodyPr/>
          <a:lstStyle/>
          <a:p>
            <a:r>
              <a:rPr lang="en-US" dirty="0" smtClean="0"/>
              <a:t>10– The Delusion </a:t>
            </a:r>
            <a:r>
              <a:rPr lang="en-US" sz="2800" dirty="0" smtClean="0"/>
              <a:t>14:8-21a</a:t>
            </a:r>
            <a:endParaRPr lang="en-US" sz="2800" dirty="0"/>
          </a:p>
        </p:txBody>
      </p:sp>
      <p:sp>
        <p:nvSpPr>
          <p:cNvPr id="8" name="Rectangle 7"/>
          <p:cNvSpPr/>
          <p:nvPr/>
        </p:nvSpPr>
        <p:spPr>
          <a:xfrm>
            <a:off x="659567" y="5081666"/>
            <a:ext cx="7899817" cy="824459"/>
          </a:xfrm>
          <a:prstGeom prst="rect">
            <a:avLst/>
          </a:prstGeom>
          <a:solidFill>
            <a:schemeClr val="tx1">
              <a:alpha val="51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615142" y="1143001"/>
            <a:ext cx="7809330" cy="1855032"/>
          </a:xfrm>
        </p:spPr>
        <p:txBody>
          <a:bodyPr/>
          <a:lstStyle/>
          <a:p>
            <a:pPr marL="0" indent="0">
              <a:lnSpc>
                <a:spcPts val="3900"/>
              </a:lnSpc>
            </a:pPr>
            <a:r>
              <a:rPr lang="en-US" dirty="0" smtClean="0"/>
              <a:t>Paul looked directly at him, saw that he had faith to be healed </a:t>
            </a:r>
            <a:r>
              <a:rPr lang="en-US" baseline="30000" dirty="0" smtClean="0"/>
              <a:t>10</a:t>
            </a:r>
            <a:r>
              <a:rPr lang="en-US" dirty="0" smtClean="0"/>
              <a:t> and called out, </a:t>
            </a:r>
          </a:p>
          <a:p>
            <a:pPr marL="0" indent="0">
              <a:lnSpc>
                <a:spcPts val="3900"/>
              </a:lnSpc>
            </a:pPr>
            <a:r>
              <a:rPr lang="en-US" dirty="0" smtClean="0"/>
              <a:t>             "Stand up on your feet!" </a:t>
            </a:r>
            <a:br>
              <a:rPr lang="en-US" dirty="0" smtClean="0"/>
            </a:br>
            <a:endParaRPr lang="en-US" dirty="0" smtClean="0"/>
          </a:p>
          <a:p>
            <a:pPr marL="0" indent="0">
              <a:lnSpc>
                <a:spcPts val="3900"/>
              </a:lnSpc>
            </a:pPr>
            <a:r>
              <a:rPr lang="en-US" dirty="0" smtClean="0"/>
              <a:t>“</a:t>
            </a:r>
          </a:p>
          <a:p>
            <a:pPr marL="0" indent="0">
              <a:lnSpc>
                <a:spcPts val="3900"/>
              </a:lnSpc>
            </a:pPr>
            <a:endParaRPr lang="en-US" dirty="0" smtClean="0"/>
          </a:p>
          <a:p>
            <a:pPr marL="0" indent="0">
              <a:lnSpc>
                <a:spcPts val="3900"/>
              </a:lnSpc>
            </a:pPr>
            <a:endParaRPr lang="en-US" dirty="0" smtClean="0"/>
          </a:p>
          <a:p>
            <a:pPr marL="0" indent="0">
              <a:lnSpc>
                <a:spcPts val="3900"/>
              </a:lnSpc>
            </a:pPr>
            <a:r>
              <a:rPr lang="en-US" dirty="0" smtClean="0">
                <a:solidFill>
                  <a:schemeClr val="bg1"/>
                </a:solidFill>
              </a:rPr>
              <a:t> …the man jumped up and began to walk.</a:t>
            </a:r>
            <a:endParaRPr lang="en-US" dirty="0">
              <a:solidFill>
                <a:schemeClr val="bg1"/>
              </a:solidFill>
            </a:endParaRP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randombar(horizontal)">
                                      <p:cBhvr>
                                        <p:cTn id="7" dur="500"/>
                                        <p:tgtEl>
                                          <p:spTgt spid="3">
                                            <p:txEl>
                                              <p:pRg st="1" end="1"/>
                                            </p:txEl>
                                          </p:spTgt>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animEffect transition="in" filter="randombar(horizontal)">
                                      <p:cBhvr>
                                        <p:cTn id="15" dur="500"/>
                                        <p:tgtEl>
                                          <p:spTgt spid="3">
                                            <p:txEl>
                                              <p:pRg st="5" end="5"/>
                                            </p:txEl>
                                          </p:spTgt>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randombar(horizontal)">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3" grpId="0" uiExpand="1"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10– </a:t>
            </a:r>
            <a:r>
              <a:rPr lang="en-US" u="sng" dirty="0" smtClean="0"/>
              <a:t>The Delusion</a:t>
            </a:r>
            <a:r>
              <a:rPr lang="en-US" dirty="0" smtClean="0"/>
              <a:t> </a:t>
            </a:r>
            <a:r>
              <a:rPr lang="en-US" sz="2800" dirty="0" smtClean="0"/>
              <a:t>14:8-21a</a:t>
            </a:r>
            <a:endParaRPr lang="en-US" sz="2800" dirty="0"/>
          </a:p>
        </p:txBody>
      </p:sp>
      <p:sp>
        <p:nvSpPr>
          <p:cNvPr id="4" name="Rounded Rectangular Callout 3"/>
          <p:cNvSpPr/>
          <p:nvPr/>
        </p:nvSpPr>
        <p:spPr>
          <a:xfrm>
            <a:off x="3375212" y="3039035"/>
            <a:ext cx="4787154" cy="1721224"/>
          </a:xfrm>
          <a:prstGeom prst="wedgeRoundRectCallout">
            <a:avLst>
              <a:gd name="adj1" fmla="val -79484"/>
              <a:gd name="adj2" fmla="val 124950"/>
              <a:gd name="adj3" fmla="val 16667"/>
            </a:avLst>
          </a:prstGeom>
          <a:solidFill>
            <a:schemeClr val="bg1"/>
          </a:solidFill>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615142" y="1143000"/>
            <a:ext cx="5189310" cy="4983163"/>
          </a:xfrm>
        </p:spPr>
        <p:txBody>
          <a:bodyPr/>
          <a:lstStyle/>
          <a:p>
            <a:pPr marL="0" indent="0">
              <a:lnSpc>
                <a:spcPts val="3900"/>
              </a:lnSpc>
              <a:tabLst>
                <a:tab pos="228600" algn="l"/>
              </a:tabLst>
            </a:pPr>
            <a:r>
              <a:rPr lang="en-US" dirty="0" smtClean="0"/>
              <a:t> </a:t>
            </a:r>
            <a:r>
              <a:rPr lang="en-US" baseline="30000" dirty="0" smtClean="0"/>
              <a:t>11</a:t>
            </a:r>
            <a:r>
              <a:rPr lang="en-US" dirty="0" smtClean="0"/>
              <a:t> When the crowd saw what Paul had done, they shouted in the </a:t>
            </a:r>
            <a:r>
              <a:rPr lang="en-US" dirty="0" err="1" smtClean="0"/>
              <a:t>Lycaonian</a:t>
            </a:r>
            <a:r>
              <a:rPr lang="en-US" dirty="0" smtClean="0"/>
              <a:t> language, </a:t>
            </a:r>
          </a:p>
        </p:txBody>
      </p:sp>
      <p:sp>
        <p:nvSpPr>
          <p:cNvPr id="5" name="Content Placeholder 2"/>
          <p:cNvSpPr txBox="1">
            <a:spLocks/>
          </p:cNvSpPr>
          <p:nvPr/>
        </p:nvSpPr>
        <p:spPr>
          <a:xfrm>
            <a:off x="3564530" y="2138082"/>
            <a:ext cx="5189310" cy="4207716"/>
          </a:xfrm>
          <a:prstGeom prst="rect">
            <a:avLst/>
          </a:prstGeom>
        </p:spPr>
        <p:txBody>
          <a:bodyPr vert="horz" lIns="91440" tIns="45720" rIns="91440" bIns="45720" rtlCol="0">
            <a:normAutofit/>
          </a:bodyPr>
          <a:lstStyle/>
          <a:p>
            <a:pPr marL="0" marR="0" lvl="0" indent="0" algn="l" defTabSz="914400" rtl="0" eaLnBrk="1" fontAlgn="auto" latinLnBrk="0" hangingPunct="1">
              <a:lnSpc>
                <a:spcPts val="3900"/>
              </a:lnSpc>
              <a:spcBef>
                <a:spcPct val="20000"/>
              </a:spcBef>
              <a:spcAft>
                <a:spcPts val="0"/>
              </a:spcAft>
              <a:buClrTx/>
              <a:buSzTx/>
              <a:buFont typeface="Arial" pitchFamily="34" charset="0"/>
              <a:buNone/>
              <a:tabLst>
                <a:tab pos="228600" algn="l"/>
              </a:tabLst>
              <a:defRPr/>
            </a:pPr>
            <a:r>
              <a:rPr kumimoji="0" lang="en-US" sz="3600" b="1" i="0" u="none"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latin typeface="Arial Narrow" pitchFamily="34" charset="0"/>
                <a:ea typeface="+mn-ea"/>
                <a:cs typeface="+mn-cs"/>
              </a:rPr>
              <a:t/>
            </a:r>
            <a:br>
              <a:rPr kumimoji="0" lang="en-US" sz="3600" b="1" i="0" u="none"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latin typeface="Arial Narrow" pitchFamily="34" charset="0"/>
                <a:ea typeface="+mn-ea"/>
                <a:cs typeface="+mn-cs"/>
              </a:rPr>
            </a:br>
            <a:r>
              <a:rPr kumimoji="0" lang="en-US" sz="3600" b="1" i="0" u="none"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latin typeface="Arial Narrow" pitchFamily="34" charset="0"/>
                <a:ea typeface="+mn-ea"/>
                <a:cs typeface="+mn-cs"/>
              </a:rPr>
              <a:t/>
            </a:r>
            <a:br>
              <a:rPr kumimoji="0" lang="en-US" sz="3600" b="1" i="0" u="none"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latin typeface="Arial Narrow" pitchFamily="34" charset="0"/>
                <a:ea typeface="+mn-ea"/>
                <a:cs typeface="+mn-cs"/>
              </a:rPr>
            </a:br>
            <a:r>
              <a:rPr kumimoji="0" lang="en-US" sz="3600" b="1" i="0" u="none"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latin typeface="Arial Narrow" pitchFamily="34" charset="0"/>
                <a:ea typeface="+mn-ea"/>
                <a:cs typeface="+mn-cs"/>
              </a:rPr>
              <a:t>	"The gods have come 	down to us in human 	form!"</a:t>
            </a:r>
          </a:p>
        </p:txBody>
      </p:sp>
    </p:spTree>
  </p:cSld>
  <p:clrMapOvr>
    <a:masterClrMapping/>
  </p:clrMapOvr>
  <p:transition>
    <p:zoom/>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10– The Delusion </a:t>
            </a:r>
            <a:r>
              <a:rPr lang="en-US" sz="2800" dirty="0" smtClean="0"/>
              <a:t>14:8-21a</a:t>
            </a:r>
            <a:endParaRPr lang="en-US" sz="2800" dirty="0"/>
          </a:p>
        </p:txBody>
      </p:sp>
      <p:sp>
        <p:nvSpPr>
          <p:cNvPr id="3" name="Content Placeholder 2"/>
          <p:cNvSpPr>
            <a:spLocks noGrp="1"/>
          </p:cNvSpPr>
          <p:nvPr>
            <p:ph idx="1"/>
          </p:nvPr>
        </p:nvSpPr>
        <p:spPr>
          <a:xfrm>
            <a:off x="615142" y="1143000"/>
            <a:ext cx="7896846" cy="4983163"/>
          </a:xfrm>
        </p:spPr>
        <p:txBody>
          <a:bodyPr/>
          <a:lstStyle/>
          <a:p>
            <a:pPr marL="0" indent="0">
              <a:lnSpc>
                <a:spcPts val="3900"/>
              </a:lnSpc>
              <a:tabLst>
                <a:tab pos="228600" algn="l"/>
              </a:tabLst>
            </a:pPr>
            <a:r>
              <a:rPr lang="en-US" dirty="0" smtClean="0"/>
              <a:t> </a:t>
            </a:r>
            <a:r>
              <a:rPr lang="en-US" baseline="30000" dirty="0" smtClean="0"/>
              <a:t>12</a:t>
            </a:r>
            <a:r>
              <a:rPr lang="en-US" dirty="0" smtClean="0"/>
              <a:t> Barnabas they called Zeus, and </a:t>
            </a:r>
            <a:br>
              <a:rPr lang="en-US" dirty="0" smtClean="0"/>
            </a:br>
            <a:r>
              <a:rPr lang="en-US" dirty="0" smtClean="0"/>
              <a:t>Paul they called Hermes</a:t>
            </a:r>
          </a:p>
        </p:txBody>
      </p:sp>
      <p:pic>
        <p:nvPicPr>
          <p:cNvPr id="4" name="Picture 3"/>
          <p:cNvPicPr>
            <a:picLocks noChangeAspect="1" noChangeArrowheads="1"/>
          </p:cNvPicPr>
          <p:nvPr/>
        </p:nvPicPr>
        <p:blipFill>
          <a:blip r:embed="rId2" cstate="print"/>
          <a:srcRect b="12143"/>
          <a:stretch>
            <a:fillRect/>
          </a:stretch>
        </p:blipFill>
        <p:spPr bwMode="auto">
          <a:xfrm>
            <a:off x="215153" y="2682240"/>
            <a:ext cx="5999754" cy="4175760"/>
          </a:xfrm>
          <a:prstGeom prst="rect">
            <a:avLst/>
          </a:prstGeom>
          <a:noFill/>
          <a:ln w="9525">
            <a:noFill/>
            <a:miter lim="800000"/>
            <a:headEnd/>
            <a:tailEnd/>
          </a:ln>
          <a:effectLst/>
        </p:spPr>
      </p:pic>
      <p:pic>
        <p:nvPicPr>
          <p:cNvPr id="5" name="Picture 2"/>
          <p:cNvPicPr>
            <a:picLocks noChangeAspect="1" noChangeArrowheads="1"/>
          </p:cNvPicPr>
          <p:nvPr/>
        </p:nvPicPr>
        <p:blipFill>
          <a:blip r:embed="rId3" cstate="print"/>
          <a:srcRect/>
          <a:stretch>
            <a:fillRect/>
          </a:stretch>
        </p:blipFill>
        <p:spPr bwMode="auto">
          <a:xfrm>
            <a:off x="5582104" y="2958353"/>
            <a:ext cx="3131590" cy="3441223"/>
          </a:xfrm>
          <a:prstGeom prst="rect">
            <a:avLst/>
          </a:prstGeom>
          <a:noFill/>
          <a:ln w="9525">
            <a:noFill/>
            <a:miter lim="800000"/>
            <a:headEnd/>
            <a:tailEnd/>
          </a:ln>
          <a:effectLst/>
        </p:spPr>
      </p:pic>
      <p:cxnSp>
        <p:nvCxnSpPr>
          <p:cNvPr id="8" name="Straight Arrow Connector 7"/>
          <p:cNvCxnSpPr/>
          <p:nvPr/>
        </p:nvCxnSpPr>
        <p:spPr>
          <a:xfrm rot="16200000" flipH="1">
            <a:off x="5775511" y="1781735"/>
            <a:ext cx="1237130" cy="954741"/>
          </a:xfrm>
          <a:prstGeom prst="straightConnector1">
            <a:avLst/>
          </a:prstGeom>
          <a:ln w="76200">
            <a:solidFill>
              <a:schemeClr val="accent1"/>
            </a:solidFill>
            <a:tailEnd type="arrow"/>
          </a:ln>
          <a:effectLst>
            <a:outerShdw blurRad="50800" dist="76200" dir="2700000" algn="ctr" rotWithShape="0">
              <a:schemeClr val="tx1">
                <a:alpha val="49000"/>
              </a:schemeClr>
            </a:outerShdw>
          </a:effectLst>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rot="5400000">
            <a:off x="3991537" y="2440641"/>
            <a:ext cx="573741" cy="31377"/>
          </a:xfrm>
          <a:prstGeom prst="straightConnector1">
            <a:avLst/>
          </a:prstGeom>
          <a:ln w="76200">
            <a:solidFill>
              <a:schemeClr val="accent1"/>
            </a:solidFill>
            <a:tailEnd type="arrow"/>
          </a:ln>
          <a:effectLst>
            <a:outerShdw blurRad="50800" dist="76200" dir="2700000" algn="ctr" rotWithShape="0">
              <a:schemeClr val="tx1">
                <a:alpha val="49000"/>
              </a:schemeClr>
            </a:outerShdw>
          </a:effectLst>
        </p:spPr>
        <p:style>
          <a:lnRef idx="1">
            <a:schemeClr val="accent1"/>
          </a:lnRef>
          <a:fillRef idx="0">
            <a:schemeClr val="accent1"/>
          </a:fillRef>
          <a:effectRef idx="0">
            <a:schemeClr val="accent1"/>
          </a:effectRef>
          <a:fontRef idx="minor">
            <a:schemeClr val="tx1"/>
          </a:fontRef>
        </p:style>
      </p:cxnSp>
      <p:pic>
        <p:nvPicPr>
          <p:cNvPr id="13" name="Picture 2"/>
          <p:cNvPicPr>
            <a:picLocks noChangeAspect="1" noChangeArrowheads="1"/>
          </p:cNvPicPr>
          <p:nvPr/>
        </p:nvPicPr>
        <p:blipFill>
          <a:blip r:embed="rId4" cstate="print"/>
          <a:srcRect/>
          <a:stretch>
            <a:fillRect/>
          </a:stretch>
        </p:blipFill>
        <p:spPr bwMode="auto">
          <a:xfrm>
            <a:off x="0" y="1152206"/>
            <a:ext cx="9144000" cy="5705793"/>
          </a:xfrm>
          <a:prstGeom prst="rect">
            <a:avLst/>
          </a:prstGeom>
          <a:noFill/>
          <a:ln w="9525">
            <a:noFill/>
            <a:miter lim="800000"/>
            <a:headEnd/>
            <a:tailEnd/>
          </a:ln>
          <a:effectLst/>
        </p:spPr>
      </p:pic>
    </p:spTree>
  </p:cSld>
  <p:clrMapOvr>
    <a:masterClrMapping/>
  </p:clrMapOvr>
  <p:transition>
    <p:zoom/>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10– The Delusion </a:t>
            </a:r>
            <a:r>
              <a:rPr lang="en-US" sz="2800" dirty="0" smtClean="0"/>
              <a:t>14:8-21a</a:t>
            </a:r>
            <a:endParaRPr lang="en-US" sz="2800" dirty="0"/>
          </a:p>
        </p:txBody>
      </p:sp>
      <p:sp>
        <p:nvSpPr>
          <p:cNvPr id="3" name="Content Placeholder 2"/>
          <p:cNvSpPr>
            <a:spLocks noGrp="1"/>
          </p:cNvSpPr>
          <p:nvPr>
            <p:ph idx="1"/>
          </p:nvPr>
        </p:nvSpPr>
        <p:spPr>
          <a:xfrm>
            <a:off x="644576" y="1229193"/>
            <a:ext cx="6610663" cy="4896970"/>
          </a:xfrm>
        </p:spPr>
        <p:txBody>
          <a:bodyPr/>
          <a:lstStyle/>
          <a:p>
            <a:pPr marL="0" indent="0">
              <a:tabLst>
                <a:tab pos="228600" algn="l"/>
              </a:tabLst>
            </a:pPr>
            <a:r>
              <a:rPr lang="en-US" baseline="30000" dirty="0" smtClean="0"/>
              <a:t>13</a:t>
            </a:r>
            <a:r>
              <a:rPr lang="en-US" dirty="0" smtClean="0"/>
              <a:t> The priest of Zeus, </a:t>
            </a:r>
          </a:p>
        </p:txBody>
      </p:sp>
      <p:pic>
        <p:nvPicPr>
          <p:cNvPr id="11" name="Picture 7"/>
          <p:cNvPicPr>
            <a:picLocks noChangeAspect="1" noChangeArrowheads="1"/>
          </p:cNvPicPr>
          <p:nvPr/>
        </p:nvPicPr>
        <p:blipFill>
          <a:blip r:embed="rId3" cstate="print"/>
          <a:srcRect/>
          <a:stretch>
            <a:fillRect/>
          </a:stretch>
        </p:blipFill>
        <p:spPr bwMode="auto">
          <a:xfrm>
            <a:off x="3351213" y="1749998"/>
            <a:ext cx="5792787" cy="4743450"/>
          </a:xfrm>
          <a:prstGeom prst="rect">
            <a:avLst/>
          </a:prstGeom>
          <a:noFill/>
          <a:ln w="9525">
            <a:noFill/>
            <a:miter lim="800000"/>
            <a:headEnd/>
            <a:tailEnd/>
          </a:ln>
          <a:effectLst/>
        </p:spPr>
      </p:pic>
      <p:pic>
        <p:nvPicPr>
          <p:cNvPr id="8" name="Picture 2"/>
          <p:cNvPicPr>
            <a:picLocks noChangeAspect="1" noChangeArrowheads="1"/>
          </p:cNvPicPr>
          <p:nvPr/>
        </p:nvPicPr>
        <p:blipFill>
          <a:blip r:embed="rId4" cstate="print"/>
          <a:srcRect/>
          <a:stretch>
            <a:fillRect/>
          </a:stretch>
        </p:blipFill>
        <p:spPr bwMode="auto">
          <a:xfrm>
            <a:off x="0" y="1152206"/>
            <a:ext cx="9144000" cy="5705793"/>
          </a:xfrm>
          <a:prstGeom prst="rect">
            <a:avLst/>
          </a:prstGeom>
          <a:noFill/>
          <a:ln w="9525">
            <a:noFill/>
            <a:miter lim="800000"/>
            <a:headEnd/>
            <a:tailEnd/>
          </a:ln>
          <a:effectLst/>
        </p:spPr>
      </p:pic>
    </p:spTree>
  </p:cSld>
  <p:clrMapOvr>
    <a:masterClrMapping/>
  </p:clrMapOvr>
  <p:transition>
    <p:zoom/>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1" name="Picture 5"/>
          <p:cNvPicPr>
            <a:picLocks noChangeAspect="1" noChangeArrowheads="1"/>
          </p:cNvPicPr>
          <p:nvPr/>
        </p:nvPicPr>
        <p:blipFill>
          <a:blip r:embed="rId3" cstate="print"/>
          <a:srcRect l="7383" b="23665"/>
          <a:stretch>
            <a:fillRect/>
          </a:stretch>
        </p:blipFill>
        <p:spPr bwMode="auto">
          <a:xfrm flipH="1">
            <a:off x="463525" y="3882166"/>
            <a:ext cx="8260749" cy="2683526"/>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smtClean="0"/>
              <a:t>10– The Delusion </a:t>
            </a:r>
            <a:r>
              <a:rPr lang="en-US" sz="2800" dirty="0" smtClean="0"/>
              <a:t>14:8-21a</a:t>
            </a:r>
            <a:endParaRPr lang="en-US" sz="2800" dirty="0"/>
          </a:p>
        </p:txBody>
      </p:sp>
      <p:sp>
        <p:nvSpPr>
          <p:cNvPr id="3" name="Content Placeholder 2"/>
          <p:cNvSpPr>
            <a:spLocks noGrp="1"/>
          </p:cNvSpPr>
          <p:nvPr>
            <p:ph idx="1"/>
          </p:nvPr>
        </p:nvSpPr>
        <p:spPr>
          <a:xfrm>
            <a:off x="644576" y="1229193"/>
            <a:ext cx="6610663" cy="4896970"/>
          </a:xfrm>
        </p:spPr>
        <p:txBody>
          <a:bodyPr/>
          <a:lstStyle/>
          <a:p>
            <a:pPr marL="0" indent="0">
              <a:tabLst>
                <a:tab pos="228600" algn="l"/>
              </a:tabLst>
            </a:pPr>
            <a:r>
              <a:rPr lang="en-US" baseline="30000" dirty="0" smtClean="0"/>
              <a:t>13</a:t>
            </a:r>
            <a:r>
              <a:rPr lang="en-US" dirty="0" smtClean="0"/>
              <a:t> The priest of Zeus, ... brought bulls ... because he and the crowd wanted to offer sacrifices </a:t>
            </a:r>
            <a:br>
              <a:rPr lang="en-US" dirty="0" smtClean="0"/>
            </a:br>
            <a:r>
              <a:rPr lang="en-US" dirty="0" smtClean="0"/>
              <a:t>to them. </a:t>
            </a:r>
          </a:p>
        </p:txBody>
      </p:sp>
      <p:pic>
        <p:nvPicPr>
          <p:cNvPr id="11" name="Picture 7"/>
          <p:cNvPicPr>
            <a:picLocks noChangeAspect="1" noChangeArrowheads="1"/>
          </p:cNvPicPr>
          <p:nvPr/>
        </p:nvPicPr>
        <p:blipFill>
          <a:blip r:embed="rId4" cstate="print"/>
          <a:srcRect/>
          <a:stretch>
            <a:fillRect/>
          </a:stretch>
        </p:blipFill>
        <p:spPr bwMode="auto">
          <a:xfrm>
            <a:off x="3351213" y="1749998"/>
            <a:ext cx="5792787" cy="4743450"/>
          </a:xfrm>
          <a:prstGeom prst="rect">
            <a:avLst/>
          </a:prstGeom>
          <a:noFill/>
          <a:ln w="9525">
            <a:noFill/>
            <a:miter lim="800000"/>
            <a:headEnd/>
            <a:tailEnd/>
          </a:ln>
          <a:effectLst/>
        </p:spPr>
      </p:pic>
      <p:pic>
        <p:nvPicPr>
          <p:cNvPr id="8" name="Picture 2"/>
          <p:cNvPicPr>
            <a:picLocks noChangeAspect="1" noChangeArrowheads="1"/>
          </p:cNvPicPr>
          <p:nvPr/>
        </p:nvPicPr>
        <p:blipFill>
          <a:blip r:embed="rId5" cstate="print"/>
          <a:srcRect/>
          <a:stretch>
            <a:fillRect/>
          </a:stretch>
        </p:blipFill>
        <p:spPr bwMode="auto">
          <a:xfrm>
            <a:off x="0" y="1152206"/>
            <a:ext cx="9144000" cy="5705793"/>
          </a:xfrm>
          <a:prstGeom prst="rect">
            <a:avLst/>
          </a:prstGeom>
          <a:noFill/>
          <a:ln w="9525">
            <a:noFill/>
            <a:miter lim="800000"/>
            <a:headEnd/>
            <a:tailEnd/>
          </a:ln>
          <a:effectLst/>
        </p:spPr>
      </p:pic>
    </p:spTree>
  </p:cSld>
  <p:clrMapOvr>
    <a:masterClrMapping/>
  </p:clrMapOvr>
  <p:transition>
    <p:randomBa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3"/>
          <p:cNvPicPr>
            <a:picLocks noChangeAspect="1" noChangeArrowheads="1"/>
          </p:cNvPicPr>
          <p:nvPr/>
        </p:nvPicPr>
        <p:blipFill>
          <a:blip r:embed="rId2" cstate="print"/>
          <a:srcRect r="15241" b="12143"/>
          <a:stretch>
            <a:fillRect/>
          </a:stretch>
        </p:blipFill>
        <p:spPr bwMode="auto">
          <a:xfrm>
            <a:off x="4058646" y="2062809"/>
            <a:ext cx="5085354" cy="4175760"/>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smtClean="0"/>
              <a:t>10– The Delusion </a:t>
            </a:r>
            <a:r>
              <a:rPr lang="en-US" sz="2800" dirty="0" smtClean="0"/>
              <a:t>14:8-21a</a:t>
            </a:r>
            <a:endParaRPr lang="en-US" sz="2800" dirty="0"/>
          </a:p>
        </p:txBody>
      </p:sp>
      <p:pic>
        <p:nvPicPr>
          <p:cNvPr id="7" name="Picture 2"/>
          <p:cNvPicPr>
            <a:picLocks noChangeAspect="1" noChangeArrowheads="1"/>
          </p:cNvPicPr>
          <p:nvPr/>
        </p:nvPicPr>
        <p:blipFill>
          <a:blip r:embed="rId3" cstate="print"/>
          <a:srcRect/>
          <a:stretch>
            <a:fillRect/>
          </a:stretch>
        </p:blipFill>
        <p:spPr bwMode="auto">
          <a:xfrm>
            <a:off x="0" y="1152206"/>
            <a:ext cx="9144000" cy="5705793"/>
          </a:xfrm>
          <a:prstGeom prst="rect">
            <a:avLst/>
          </a:prstGeom>
          <a:noFill/>
          <a:ln w="9525">
            <a:noFill/>
            <a:miter lim="800000"/>
            <a:headEnd/>
            <a:tailEnd/>
          </a:ln>
          <a:effectLst/>
        </p:spPr>
      </p:pic>
      <p:sp>
        <p:nvSpPr>
          <p:cNvPr id="4" name="Rounded Rectangular Callout 3"/>
          <p:cNvSpPr/>
          <p:nvPr/>
        </p:nvSpPr>
        <p:spPr>
          <a:xfrm>
            <a:off x="413350" y="1326582"/>
            <a:ext cx="5546035" cy="3971560"/>
          </a:xfrm>
          <a:prstGeom prst="wedgeRoundRectCallout">
            <a:avLst>
              <a:gd name="adj1" fmla="val 64999"/>
              <a:gd name="adj2" fmla="val 17067"/>
              <a:gd name="adj3" fmla="val 16667"/>
            </a:avLst>
          </a:prstGeom>
          <a:solidFill>
            <a:schemeClr val="bg1"/>
          </a:solidFill>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2985184" y="2949950"/>
            <a:ext cx="2321333" cy="765110"/>
          </a:xfrm>
          <a:prstGeom prst="rect">
            <a:avLst/>
          </a:prstGeom>
          <a:solidFill>
            <a:srgbClr val="FF0000"/>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725556" y="1530626"/>
            <a:ext cx="5078895" cy="4595537"/>
          </a:xfrm>
        </p:spPr>
        <p:txBody>
          <a:bodyPr/>
          <a:lstStyle/>
          <a:p>
            <a:pPr marL="0" indent="0">
              <a:lnSpc>
                <a:spcPts val="3900"/>
              </a:lnSpc>
              <a:tabLst>
                <a:tab pos="228600" algn="l"/>
              </a:tabLst>
            </a:pPr>
            <a:r>
              <a:rPr lang="en-US" baseline="30000" dirty="0" smtClean="0"/>
              <a:t>15</a:t>
            </a:r>
            <a:r>
              <a:rPr lang="en-US" dirty="0" smtClean="0"/>
              <a:t> "Men, why are you doing this? We too are only men, human like you. We are bringing you </a:t>
            </a:r>
            <a:r>
              <a:rPr lang="en-US" dirty="0" smtClean="0">
                <a:solidFill>
                  <a:schemeClr val="bg1"/>
                </a:solidFill>
              </a:rPr>
              <a:t>good news</a:t>
            </a:r>
            <a:r>
              <a:rPr lang="en-US" dirty="0" smtClean="0"/>
              <a:t>, telling you to turn from these worthless things to the living God,  ....</a:t>
            </a:r>
          </a:p>
        </p:txBody>
      </p:sp>
    </p:spTree>
  </p:cSld>
  <p:clrMapOvr>
    <a:masterClrMapping/>
  </p:clrMapOvr>
  <p:transition>
    <p:zoom/>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p:cNvPicPr>
            <a:picLocks noChangeAspect="1" noChangeArrowheads="1"/>
          </p:cNvPicPr>
          <p:nvPr/>
        </p:nvPicPr>
        <p:blipFill>
          <a:blip r:embed="rId2" cstate="print"/>
          <a:srcRect l="7383" b="23665"/>
          <a:stretch>
            <a:fillRect/>
          </a:stretch>
        </p:blipFill>
        <p:spPr bwMode="auto">
          <a:xfrm flipH="1">
            <a:off x="463525" y="3882166"/>
            <a:ext cx="8260749" cy="2683526"/>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smtClean="0"/>
              <a:t>10– The Delusion </a:t>
            </a:r>
            <a:r>
              <a:rPr lang="en-US" sz="2800" dirty="0" smtClean="0"/>
              <a:t>14:8-21a</a:t>
            </a:r>
            <a:endParaRPr lang="en-US" sz="2800" dirty="0"/>
          </a:p>
        </p:txBody>
      </p:sp>
      <p:sp>
        <p:nvSpPr>
          <p:cNvPr id="3" name="Content Placeholder 2"/>
          <p:cNvSpPr>
            <a:spLocks noGrp="1"/>
          </p:cNvSpPr>
          <p:nvPr>
            <p:ph idx="1"/>
          </p:nvPr>
        </p:nvSpPr>
        <p:spPr>
          <a:xfrm>
            <a:off x="725556" y="1385048"/>
            <a:ext cx="7746091" cy="4741116"/>
          </a:xfrm>
        </p:spPr>
        <p:txBody>
          <a:bodyPr/>
          <a:lstStyle/>
          <a:p>
            <a:pPr marL="53975" indent="-53975"/>
            <a:r>
              <a:rPr lang="en-US" baseline="30000" dirty="0" smtClean="0"/>
              <a:t>18</a:t>
            </a:r>
            <a:r>
              <a:rPr lang="en-US" dirty="0" smtClean="0"/>
              <a:t> Even with these words, they had difficulty keeping the crowd from sacrificing to them.   </a:t>
            </a:r>
            <a:r>
              <a:rPr lang="en-US" baseline="30000" dirty="0" smtClean="0"/>
              <a:t>19</a:t>
            </a:r>
            <a:r>
              <a:rPr lang="en-US" dirty="0" smtClean="0"/>
              <a:t> … They stoned Paul and dragged him outside the city, thinking he was dead.</a:t>
            </a:r>
          </a:p>
        </p:txBody>
      </p:sp>
      <p:pic>
        <p:nvPicPr>
          <p:cNvPr id="5" name="Picture 2"/>
          <p:cNvPicPr>
            <a:picLocks noChangeAspect="1" noChangeArrowheads="1"/>
          </p:cNvPicPr>
          <p:nvPr/>
        </p:nvPicPr>
        <p:blipFill>
          <a:blip r:embed="rId3" cstate="print"/>
          <a:srcRect/>
          <a:stretch>
            <a:fillRect/>
          </a:stretch>
        </p:blipFill>
        <p:spPr bwMode="auto">
          <a:xfrm>
            <a:off x="0" y="1152206"/>
            <a:ext cx="9144000" cy="5705793"/>
          </a:xfrm>
          <a:prstGeom prst="rect">
            <a:avLst/>
          </a:prstGeom>
          <a:noFill/>
          <a:ln w="9525">
            <a:noFill/>
            <a:miter lim="800000"/>
            <a:headEnd/>
            <a:tailEnd/>
          </a:ln>
          <a:effectLst/>
        </p:spPr>
      </p:pic>
    </p:spTree>
  </p:cSld>
  <p:clrMapOvr>
    <a:masterClrMapping/>
  </p:clrMapOvr>
  <p:transition>
    <p:zoom/>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10– The Delusion </a:t>
            </a:r>
            <a:r>
              <a:rPr lang="en-US" sz="2800" dirty="0" smtClean="0"/>
              <a:t>14:8-21a</a:t>
            </a:r>
            <a:endParaRPr lang="en-US" sz="2800" dirty="0"/>
          </a:p>
        </p:txBody>
      </p:sp>
      <p:sp>
        <p:nvSpPr>
          <p:cNvPr id="3" name="Content Placeholder 2"/>
          <p:cNvSpPr>
            <a:spLocks noGrp="1"/>
          </p:cNvSpPr>
          <p:nvPr>
            <p:ph idx="1"/>
          </p:nvPr>
        </p:nvSpPr>
        <p:spPr>
          <a:xfrm>
            <a:off x="725556" y="1385048"/>
            <a:ext cx="3886785" cy="4741116"/>
          </a:xfrm>
        </p:spPr>
        <p:txBody>
          <a:bodyPr/>
          <a:lstStyle/>
          <a:p>
            <a:pPr marL="120650" indent="-120650"/>
            <a:r>
              <a:rPr lang="en-US" baseline="30000" dirty="0" smtClean="0"/>
              <a:t>20</a:t>
            </a:r>
            <a:r>
              <a:rPr lang="en-US" dirty="0" smtClean="0"/>
              <a:t> But after the disciples had gathered around him, he got up and went back into the city. The next day he and Barnabas left for </a:t>
            </a:r>
            <a:r>
              <a:rPr lang="en-US" dirty="0" err="1" smtClean="0"/>
              <a:t>Derbe</a:t>
            </a:r>
            <a:r>
              <a:rPr lang="en-US" dirty="0" smtClean="0"/>
              <a:t>. </a:t>
            </a:r>
          </a:p>
        </p:txBody>
      </p:sp>
      <p:sp>
        <p:nvSpPr>
          <p:cNvPr id="4" name="5-Point Star 3"/>
          <p:cNvSpPr/>
          <p:nvPr/>
        </p:nvSpPr>
        <p:spPr>
          <a:xfrm>
            <a:off x="7032567" y="5569527"/>
            <a:ext cx="548623" cy="515389"/>
          </a:xfrm>
          <a:prstGeom prst="star5">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3"/>
          <p:cNvPicPr>
            <a:picLocks noChangeAspect="1" noChangeArrowheads="1"/>
          </p:cNvPicPr>
          <p:nvPr/>
        </p:nvPicPr>
        <p:blipFill>
          <a:blip r:embed="rId2" cstate="print"/>
          <a:srcRect t="18012" r="18114"/>
          <a:stretch>
            <a:fillRect/>
          </a:stretch>
        </p:blipFill>
        <p:spPr bwMode="auto">
          <a:xfrm>
            <a:off x="3408201" y="1157095"/>
            <a:ext cx="5419915" cy="5149091"/>
          </a:xfrm>
          <a:prstGeom prst="rect">
            <a:avLst/>
          </a:prstGeom>
          <a:noFill/>
          <a:ln w="9525">
            <a:noFill/>
            <a:miter lim="800000"/>
            <a:headEnd/>
            <a:tailEnd/>
          </a:ln>
          <a:effectLst/>
        </p:spPr>
      </p:pic>
      <p:cxnSp>
        <p:nvCxnSpPr>
          <p:cNvPr id="8" name="Straight Connector 7"/>
          <p:cNvCxnSpPr/>
          <p:nvPr/>
        </p:nvCxnSpPr>
        <p:spPr>
          <a:xfrm>
            <a:off x="899410" y="5846164"/>
            <a:ext cx="2428406"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14" name="Oval 13"/>
          <p:cNvSpPr/>
          <p:nvPr/>
        </p:nvSpPr>
        <p:spPr>
          <a:xfrm>
            <a:off x="5847799" y="1952220"/>
            <a:ext cx="246610" cy="225828"/>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Arrow Connector 9"/>
          <p:cNvCxnSpPr/>
          <p:nvPr/>
        </p:nvCxnSpPr>
        <p:spPr>
          <a:xfrm>
            <a:off x="6003235" y="2126973"/>
            <a:ext cx="255381" cy="189952"/>
          </a:xfrm>
          <a:prstGeom prst="straightConnector1">
            <a:avLst/>
          </a:prstGeom>
          <a:ln w="76200">
            <a:solidFill>
              <a:srgbClr val="FFFF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9" name="Oval 8"/>
          <p:cNvSpPr/>
          <p:nvPr/>
        </p:nvSpPr>
        <p:spPr>
          <a:xfrm>
            <a:off x="6109529" y="2184133"/>
            <a:ext cx="246610" cy="225828"/>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2"/>
          <p:cNvPicPr>
            <a:picLocks noChangeAspect="1" noChangeArrowheads="1"/>
          </p:cNvPicPr>
          <p:nvPr/>
        </p:nvPicPr>
        <p:blipFill>
          <a:blip r:embed="rId3" cstate="print"/>
          <a:srcRect/>
          <a:stretch>
            <a:fillRect/>
          </a:stretch>
        </p:blipFill>
        <p:spPr bwMode="auto">
          <a:xfrm>
            <a:off x="0" y="1152206"/>
            <a:ext cx="9144000" cy="5705793"/>
          </a:xfrm>
          <a:prstGeom prst="rect">
            <a:avLst/>
          </a:prstGeom>
          <a:noFill/>
          <a:ln w="9525">
            <a:noFill/>
            <a:miter lim="800000"/>
            <a:headEnd/>
            <a:tailEnd/>
          </a:ln>
          <a:effectLst/>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randombar(horizontal)">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randombar(horizontal)">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11– The Double-Back </a:t>
            </a:r>
            <a:r>
              <a:rPr lang="en-US" sz="2800" dirty="0" smtClean="0"/>
              <a:t>14:21b-28</a:t>
            </a:r>
            <a:endParaRPr lang="en-US" sz="2800" dirty="0"/>
          </a:p>
        </p:txBody>
      </p:sp>
      <p:sp>
        <p:nvSpPr>
          <p:cNvPr id="3" name="Content Placeholder 2"/>
          <p:cNvSpPr>
            <a:spLocks noGrp="1"/>
          </p:cNvSpPr>
          <p:nvPr>
            <p:ph idx="1"/>
          </p:nvPr>
        </p:nvSpPr>
        <p:spPr>
          <a:xfrm>
            <a:off x="725557" y="1385048"/>
            <a:ext cx="3738868" cy="4741116"/>
          </a:xfrm>
        </p:spPr>
        <p:txBody>
          <a:bodyPr/>
          <a:lstStyle/>
          <a:p>
            <a:pPr marL="53975" indent="-53975"/>
            <a:r>
              <a:rPr lang="en-US" baseline="30000" dirty="0" smtClean="0"/>
              <a:t>21</a:t>
            </a:r>
            <a:r>
              <a:rPr lang="en-US" dirty="0" smtClean="0"/>
              <a:t> They preached the good news in that city and won a large number of disciples. Then they returned to </a:t>
            </a:r>
            <a:r>
              <a:rPr lang="en-US" dirty="0" err="1" smtClean="0"/>
              <a:t>Lystra</a:t>
            </a:r>
            <a:r>
              <a:rPr lang="en-US" dirty="0" smtClean="0"/>
              <a:t>, </a:t>
            </a:r>
            <a:r>
              <a:rPr lang="en-US" dirty="0" err="1" smtClean="0"/>
              <a:t>Iconium</a:t>
            </a:r>
            <a:r>
              <a:rPr lang="en-US" dirty="0" smtClean="0"/>
              <a:t> and Antioch,</a:t>
            </a:r>
            <a:endParaRPr lang="en-US" dirty="0"/>
          </a:p>
        </p:txBody>
      </p:sp>
      <p:sp>
        <p:nvSpPr>
          <p:cNvPr id="4" name="5-Point Star 3"/>
          <p:cNvSpPr/>
          <p:nvPr/>
        </p:nvSpPr>
        <p:spPr>
          <a:xfrm>
            <a:off x="7032567" y="5569527"/>
            <a:ext cx="548623" cy="515389"/>
          </a:xfrm>
          <a:prstGeom prst="star5">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3"/>
          <p:cNvPicPr>
            <a:picLocks noChangeAspect="1" noChangeArrowheads="1"/>
          </p:cNvPicPr>
          <p:nvPr/>
        </p:nvPicPr>
        <p:blipFill>
          <a:blip r:embed="rId2" cstate="print"/>
          <a:srcRect t="18012" r="18114"/>
          <a:stretch>
            <a:fillRect/>
          </a:stretch>
        </p:blipFill>
        <p:spPr bwMode="auto">
          <a:xfrm>
            <a:off x="3408201" y="1157095"/>
            <a:ext cx="5419915" cy="5149091"/>
          </a:xfrm>
          <a:prstGeom prst="rect">
            <a:avLst/>
          </a:prstGeom>
          <a:noFill/>
          <a:ln w="9525">
            <a:noFill/>
            <a:miter lim="800000"/>
            <a:headEnd/>
            <a:tailEnd/>
          </a:ln>
          <a:effectLst/>
        </p:spPr>
      </p:pic>
      <p:sp>
        <p:nvSpPr>
          <p:cNvPr id="15" name="Freeform 14"/>
          <p:cNvSpPr/>
          <p:nvPr/>
        </p:nvSpPr>
        <p:spPr>
          <a:xfrm>
            <a:off x="4873171" y="1632857"/>
            <a:ext cx="199572" cy="762000"/>
          </a:xfrm>
          <a:custGeom>
            <a:avLst/>
            <a:gdLst>
              <a:gd name="connsiteX0" fmla="*/ 47172 w 199572"/>
              <a:gd name="connsiteY0" fmla="*/ 762000 h 762000"/>
              <a:gd name="connsiteX1" fmla="*/ 25400 w 199572"/>
              <a:gd name="connsiteY1" fmla="*/ 522514 h 762000"/>
              <a:gd name="connsiteX2" fmla="*/ 199572 w 199572"/>
              <a:gd name="connsiteY2" fmla="*/ 304800 h 762000"/>
              <a:gd name="connsiteX3" fmla="*/ 199572 w 199572"/>
              <a:gd name="connsiteY3" fmla="*/ 304800 h 762000"/>
              <a:gd name="connsiteX4" fmla="*/ 177800 w 199572"/>
              <a:gd name="connsiteY4" fmla="*/ 0 h 76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572" h="762000">
                <a:moveTo>
                  <a:pt x="47172" y="762000"/>
                </a:moveTo>
                <a:cubicBezTo>
                  <a:pt x="23586" y="680357"/>
                  <a:pt x="0" y="598714"/>
                  <a:pt x="25400" y="522514"/>
                </a:cubicBezTo>
                <a:cubicBezTo>
                  <a:pt x="50800" y="446314"/>
                  <a:pt x="199572" y="304800"/>
                  <a:pt x="199572" y="304800"/>
                </a:cubicBezTo>
                <a:lnTo>
                  <a:pt x="199572" y="304800"/>
                </a:lnTo>
                <a:lnTo>
                  <a:pt x="177800" y="0"/>
                </a:ln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Oval 16"/>
          <p:cNvSpPr/>
          <p:nvPr/>
        </p:nvSpPr>
        <p:spPr>
          <a:xfrm>
            <a:off x="4906893" y="1438697"/>
            <a:ext cx="246610" cy="225828"/>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17"/>
          <p:cNvSpPr/>
          <p:nvPr/>
        </p:nvSpPr>
        <p:spPr>
          <a:xfrm>
            <a:off x="5178287" y="1523999"/>
            <a:ext cx="318053" cy="175592"/>
          </a:xfrm>
          <a:custGeom>
            <a:avLst/>
            <a:gdLst>
              <a:gd name="connsiteX0" fmla="*/ 0 w 208722"/>
              <a:gd name="connsiteY0" fmla="*/ 13253 h 271670"/>
              <a:gd name="connsiteX1" fmla="*/ 139148 w 208722"/>
              <a:gd name="connsiteY1" fmla="*/ 43070 h 271670"/>
              <a:gd name="connsiteX2" fmla="*/ 208722 w 208722"/>
              <a:gd name="connsiteY2" fmla="*/ 271670 h 271670"/>
              <a:gd name="connsiteX0" fmla="*/ 0 w 318053"/>
              <a:gd name="connsiteY0" fmla="*/ 6627 h 175592"/>
              <a:gd name="connsiteX1" fmla="*/ 139148 w 318053"/>
              <a:gd name="connsiteY1" fmla="*/ 36444 h 175592"/>
              <a:gd name="connsiteX2" fmla="*/ 318053 w 318053"/>
              <a:gd name="connsiteY2" fmla="*/ 175592 h 175592"/>
            </a:gdLst>
            <a:ahLst/>
            <a:cxnLst>
              <a:cxn ang="0">
                <a:pos x="connsiteX0" y="connsiteY0"/>
              </a:cxn>
              <a:cxn ang="0">
                <a:pos x="connsiteX1" y="connsiteY1"/>
              </a:cxn>
              <a:cxn ang="0">
                <a:pos x="connsiteX2" y="connsiteY2"/>
              </a:cxn>
            </a:cxnLst>
            <a:rect l="l" t="t" r="r" b="b"/>
            <a:pathLst>
              <a:path w="318053" h="175592">
                <a:moveTo>
                  <a:pt x="0" y="6627"/>
                </a:moveTo>
                <a:cubicBezTo>
                  <a:pt x="52180" y="0"/>
                  <a:pt x="86139" y="8283"/>
                  <a:pt x="139148" y="36444"/>
                </a:cubicBezTo>
                <a:cubicBezTo>
                  <a:pt x="192157" y="64605"/>
                  <a:pt x="300659" y="82827"/>
                  <a:pt x="318053" y="175592"/>
                </a:cubicBezTo>
              </a:path>
            </a:pathLst>
          </a:custGeom>
          <a:ln w="76200">
            <a:solidFill>
              <a:srgbClr val="FFFF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Oval 18"/>
          <p:cNvSpPr/>
          <p:nvPr/>
        </p:nvSpPr>
        <p:spPr>
          <a:xfrm>
            <a:off x="5446920" y="1620915"/>
            <a:ext cx="246610" cy="225828"/>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Arrow Connector 21"/>
          <p:cNvCxnSpPr/>
          <p:nvPr/>
        </p:nvCxnSpPr>
        <p:spPr>
          <a:xfrm rot="16200000" flipH="1">
            <a:off x="5693552" y="1817290"/>
            <a:ext cx="243729" cy="276246"/>
          </a:xfrm>
          <a:prstGeom prst="straightConnector1">
            <a:avLst/>
          </a:prstGeom>
          <a:ln w="76200">
            <a:solidFill>
              <a:srgbClr val="FFFF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20" name="Oval 19"/>
          <p:cNvSpPr/>
          <p:nvPr/>
        </p:nvSpPr>
        <p:spPr>
          <a:xfrm>
            <a:off x="5847799" y="1952220"/>
            <a:ext cx="246610" cy="225828"/>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Arrow Connector 22"/>
          <p:cNvCxnSpPr/>
          <p:nvPr/>
        </p:nvCxnSpPr>
        <p:spPr>
          <a:xfrm>
            <a:off x="6003235" y="2126973"/>
            <a:ext cx="255381" cy="189952"/>
          </a:xfrm>
          <a:prstGeom prst="straightConnector1">
            <a:avLst/>
          </a:prstGeom>
          <a:ln w="76200">
            <a:solidFill>
              <a:srgbClr val="FFFF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21" name="Oval 20"/>
          <p:cNvSpPr/>
          <p:nvPr/>
        </p:nvSpPr>
        <p:spPr>
          <a:xfrm>
            <a:off x="6109529" y="2184133"/>
            <a:ext cx="246610" cy="225828"/>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p:cNvCxnSpPr/>
          <p:nvPr/>
        </p:nvCxnSpPr>
        <p:spPr>
          <a:xfrm>
            <a:off x="944381" y="5306518"/>
            <a:ext cx="1049311"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2281004" y="5294026"/>
            <a:ext cx="1391586"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1653916" y="5866150"/>
            <a:ext cx="1391586"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pic>
        <p:nvPicPr>
          <p:cNvPr id="24" name="Picture 2"/>
          <p:cNvPicPr>
            <a:picLocks noChangeAspect="1" noChangeArrowheads="1"/>
          </p:cNvPicPr>
          <p:nvPr/>
        </p:nvPicPr>
        <p:blipFill>
          <a:blip r:embed="rId3" cstate="print"/>
          <a:srcRect/>
          <a:stretch>
            <a:fillRect/>
          </a:stretch>
        </p:blipFill>
        <p:spPr bwMode="auto">
          <a:xfrm>
            <a:off x="0" y="1152206"/>
            <a:ext cx="9144000" cy="5705793"/>
          </a:xfrm>
          <a:prstGeom prst="rect">
            <a:avLst/>
          </a:prstGeom>
          <a:noFill/>
          <a:ln w="9525">
            <a:noFill/>
            <a:miter lim="800000"/>
            <a:headEnd/>
            <a:tailEnd/>
          </a:ln>
          <a:effectLst/>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wipe(right)">
                                      <p:cBhvr>
                                        <p:cTn id="11" dur="500"/>
                                        <p:tgtEl>
                                          <p:spTgt spid="23"/>
                                        </p:tgtEl>
                                      </p:cBhvr>
                                    </p:animEffect>
                                  </p:childTnLst>
                                </p:cTn>
                              </p:par>
                            </p:childTnLst>
                          </p:cTn>
                        </p:par>
                        <p:par>
                          <p:cTn id="12" fill="hold">
                            <p:stCondLst>
                              <p:cond delay="1000"/>
                            </p:stCondLst>
                            <p:childTnLst>
                              <p:par>
                                <p:cTn id="13" presetID="14" presetClass="entr" presetSubtype="10" fill="hold" grpId="0" nodeType="after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randombar(horizontal)">
                                      <p:cBhvr>
                                        <p:cTn id="15" dur="500"/>
                                        <p:tgtEl>
                                          <p:spTgt spid="20"/>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randombar(horizontal)">
                                      <p:cBhvr>
                                        <p:cTn id="20" dur="500"/>
                                        <p:tgtEl>
                                          <p:spTgt spid="25"/>
                                        </p:tgtEl>
                                      </p:cBhvr>
                                    </p:animEffect>
                                  </p:childTnLst>
                                </p:cTn>
                              </p:par>
                            </p:childTnLst>
                          </p:cTn>
                        </p:par>
                        <p:par>
                          <p:cTn id="21" fill="hold">
                            <p:stCondLst>
                              <p:cond delay="500"/>
                            </p:stCondLst>
                            <p:childTnLst>
                              <p:par>
                                <p:cTn id="22" presetID="22" presetClass="entr" presetSubtype="2" fill="hold" nodeType="after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wipe(right)">
                                      <p:cBhvr>
                                        <p:cTn id="24" dur="500"/>
                                        <p:tgtEl>
                                          <p:spTgt spid="22"/>
                                        </p:tgtEl>
                                      </p:cBhvr>
                                    </p:animEffect>
                                  </p:childTnLst>
                                </p:cTn>
                              </p:par>
                            </p:childTnLst>
                          </p:cTn>
                        </p:par>
                        <p:par>
                          <p:cTn id="25" fill="hold">
                            <p:stCondLst>
                              <p:cond delay="1000"/>
                            </p:stCondLst>
                            <p:childTnLst>
                              <p:par>
                                <p:cTn id="26" presetID="14" presetClass="entr" presetSubtype="10" fill="hold" grpId="0" nodeType="after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randombar(horizontal)">
                                      <p:cBhvr>
                                        <p:cTn id="28" dur="500"/>
                                        <p:tgtEl>
                                          <p:spTgt spid="19"/>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27"/>
                                        </p:tgtEl>
                                        <p:attrNameLst>
                                          <p:attrName>style.visibility</p:attrName>
                                        </p:attrNameLst>
                                      </p:cBhvr>
                                      <p:to>
                                        <p:strVal val="visible"/>
                                      </p:to>
                                    </p:set>
                                    <p:animEffect transition="in" filter="randombar(horizontal)">
                                      <p:cBhvr>
                                        <p:cTn id="33" dur="500"/>
                                        <p:tgtEl>
                                          <p:spTgt spid="27"/>
                                        </p:tgtEl>
                                      </p:cBhvr>
                                    </p:animEffect>
                                  </p:childTnLst>
                                </p:cTn>
                              </p:par>
                            </p:childTnLst>
                          </p:cTn>
                        </p:par>
                        <p:par>
                          <p:cTn id="34" fill="hold">
                            <p:stCondLst>
                              <p:cond delay="500"/>
                            </p:stCondLst>
                            <p:childTnLst>
                              <p:par>
                                <p:cTn id="35" presetID="22" presetClass="entr" presetSubtype="2" fill="hold" grpId="0" nodeType="after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wipe(right)">
                                      <p:cBhvr>
                                        <p:cTn id="37" dur="500"/>
                                        <p:tgtEl>
                                          <p:spTgt spid="18"/>
                                        </p:tgtEl>
                                      </p:cBhvr>
                                    </p:animEffect>
                                  </p:childTnLst>
                                </p:cTn>
                              </p:par>
                            </p:childTnLst>
                          </p:cTn>
                        </p:par>
                        <p:par>
                          <p:cTn id="38" fill="hold">
                            <p:stCondLst>
                              <p:cond delay="1000"/>
                            </p:stCondLst>
                            <p:childTnLst>
                              <p:par>
                                <p:cTn id="39" presetID="14" presetClass="entr" presetSubtype="10" fill="hold" grpId="0" nodeType="after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randombar(horizontal)">
                                      <p:cBhvr>
                                        <p:cTn id="4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20"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11– The Double-Back </a:t>
            </a:r>
            <a:r>
              <a:rPr lang="en-US" sz="2800" dirty="0" smtClean="0"/>
              <a:t>14:21b-28</a:t>
            </a:r>
            <a:endParaRPr lang="en-US" sz="2800" dirty="0"/>
          </a:p>
        </p:txBody>
      </p:sp>
      <p:sp>
        <p:nvSpPr>
          <p:cNvPr id="3" name="Content Placeholder 2"/>
          <p:cNvSpPr>
            <a:spLocks noGrp="1"/>
          </p:cNvSpPr>
          <p:nvPr>
            <p:ph idx="1"/>
          </p:nvPr>
        </p:nvSpPr>
        <p:spPr>
          <a:xfrm>
            <a:off x="725556" y="1196790"/>
            <a:ext cx="4021256" cy="4741116"/>
          </a:xfrm>
        </p:spPr>
        <p:txBody>
          <a:bodyPr/>
          <a:lstStyle/>
          <a:p>
            <a:pPr marL="53975" indent="-53975"/>
            <a:r>
              <a:rPr lang="en-US" baseline="30000" dirty="0" smtClean="0"/>
              <a:t>22</a:t>
            </a:r>
            <a:r>
              <a:rPr lang="en-US" dirty="0" smtClean="0"/>
              <a:t> strengthening the disciples and encouraging them to remain true to the faith. "We must go through many hard-ships to enter the kingdom of God," they said.</a:t>
            </a:r>
            <a:endParaRPr lang="en-US" dirty="0"/>
          </a:p>
        </p:txBody>
      </p:sp>
      <p:sp>
        <p:nvSpPr>
          <p:cNvPr id="4" name="5-Point Star 3"/>
          <p:cNvSpPr/>
          <p:nvPr/>
        </p:nvSpPr>
        <p:spPr>
          <a:xfrm>
            <a:off x="7032567" y="5569527"/>
            <a:ext cx="548623" cy="515389"/>
          </a:xfrm>
          <a:prstGeom prst="star5">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3"/>
          <p:cNvPicPr>
            <a:picLocks noChangeAspect="1" noChangeArrowheads="1"/>
          </p:cNvPicPr>
          <p:nvPr/>
        </p:nvPicPr>
        <p:blipFill>
          <a:blip r:embed="rId2" cstate="print"/>
          <a:srcRect t="18012" r="18114"/>
          <a:stretch>
            <a:fillRect/>
          </a:stretch>
        </p:blipFill>
        <p:spPr bwMode="auto">
          <a:xfrm>
            <a:off x="3408201" y="1157095"/>
            <a:ext cx="5419915" cy="5149091"/>
          </a:xfrm>
          <a:prstGeom prst="rect">
            <a:avLst/>
          </a:prstGeom>
          <a:noFill/>
          <a:ln w="9525">
            <a:noFill/>
            <a:miter lim="800000"/>
            <a:headEnd/>
            <a:tailEnd/>
          </a:ln>
          <a:effectLst/>
        </p:spPr>
      </p:pic>
      <p:sp>
        <p:nvSpPr>
          <p:cNvPr id="15" name="Freeform 14"/>
          <p:cNvSpPr/>
          <p:nvPr/>
        </p:nvSpPr>
        <p:spPr>
          <a:xfrm>
            <a:off x="4873171" y="1632857"/>
            <a:ext cx="199572" cy="762000"/>
          </a:xfrm>
          <a:custGeom>
            <a:avLst/>
            <a:gdLst>
              <a:gd name="connsiteX0" fmla="*/ 47172 w 199572"/>
              <a:gd name="connsiteY0" fmla="*/ 762000 h 762000"/>
              <a:gd name="connsiteX1" fmla="*/ 25400 w 199572"/>
              <a:gd name="connsiteY1" fmla="*/ 522514 h 762000"/>
              <a:gd name="connsiteX2" fmla="*/ 199572 w 199572"/>
              <a:gd name="connsiteY2" fmla="*/ 304800 h 762000"/>
              <a:gd name="connsiteX3" fmla="*/ 199572 w 199572"/>
              <a:gd name="connsiteY3" fmla="*/ 304800 h 762000"/>
              <a:gd name="connsiteX4" fmla="*/ 177800 w 199572"/>
              <a:gd name="connsiteY4" fmla="*/ 0 h 76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572" h="762000">
                <a:moveTo>
                  <a:pt x="47172" y="762000"/>
                </a:moveTo>
                <a:cubicBezTo>
                  <a:pt x="23586" y="680357"/>
                  <a:pt x="0" y="598714"/>
                  <a:pt x="25400" y="522514"/>
                </a:cubicBezTo>
                <a:cubicBezTo>
                  <a:pt x="50800" y="446314"/>
                  <a:pt x="199572" y="304800"/>
                  <a:pt x="199572" y="304800"/>
                </a:cubicBezTo>
                <a:lnTo>
                  <a:pt x="199572" y="304800"/>
                </a:lnTo>
                <a:lnTo>
                  <a:pt x="177800" y="0"/>
                </a:ln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Oval 16"/>
          <p:cNvSpPr/>
          <p:nvPr/>
        </p:nvSpPr>
        <p:spPr>
          <a:xfrm>
            <a:off x="4906893" y="1438697"/>
            <a:ext cx="246610" cy="225828"/>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17"/>
          <p:cNvSpPr/>
          <p:nvPr/>
        </p:nvSpPr>
        <p:spPr>
          <a:xfrm>
            <a:off x="5178287" y="1523999"/>
            <a:ext cx="318053" cy="175592"/>
          </a:xfrm>
          <a:custGeom>
            <a:avLst/>
            <a:gdLst>
              <a:gd name="connsiteX0" fmla="*/ 0 w 208722"/>
              <a:gd name="connsiteY0" fmla="*/ 13253 h 271670"/>
              <a:gd name="connsiteX1" fmla="*/ 139148 w 208722"/>
              <a:gd name="connsiteY1" fmla="*/ 43070 h 271670"/>
              <a:gd name="connsiteX2" fmla="*/ 208722 w 208722"/>
              <a:gd name="connsiteY2" fmla="*/ 271670 h 271670"/>
              <a:gd name="connsiteX0" fmla="*/ 0 w 318053"/>
              <a:gd name="connsiteY0" fmla="*/ 6627 h 175592"/>
              <a:gd name="connsiteX1" fmla="*/ 139148 w 318053"/>
              <a:gd name="connsiteY1" fmla="*/ 36444 h 175592"/>
              <a:gd name="connsiteX2" fmla="*/ 318053 w 318053"/>
              <a:gd name="connsiteY2" fmla="*/ 175592 h 175592"/>
            </a:gdLst>
            <a:ahLst/>
            <a:cxnLst>
              <a:cxn ang="0">
                <a:pos x="connsiteX0" y="connsiteY0"/>
              </a:cxn>
              <a:cxn ang="0">
                <a:pos x="connsiteX1" y="connsiteY1"/>
              </a:cxn>
              <a:cxn ang="0">
                <a:pos x="connsiteX2" y="connsiteY2"/>
              </a:cxn>
            </a:cxnLst>
            <a:rect l="l" t="t" r="r" b="b"/>
            <a:pathLst>
              <a:path w="318053" h="175592">
                <a:moveTo>
                  <a:pt x="0" y="6627"/>
                </a:moveTo>
                <a:cubicBezTo>
                  <a:pt x="52180" y="0"/>
                  <a:pt x="86139" y="8283"/>
                  <a:pt x="139148" y="36444"/>
                </a:cubicBezTo>
                <a:cubicBezTo>
                  <a:pt x="192157" y="64605"/>
                  <a:pt x="300659" y="82827"/>
                  <a:pt x="318053" y="175592"/>
                </a:cubicBezTo>
              </a:path>
            </a:pathLst>
          </a:custGeom>
          <a:ln w="76200">
            <a:solidFill>
              <a:srgbClr val="FFFF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Oval 18"/>
          <p:cNvSpPr/>
          <p:nvPr/>
        </p:nvSpPr>
        <p:spPr>
          <a:xfrm>
            <a:off x="5446920" y="1620915"/>
            <a:ext cx="246610" cy="225828"/>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5847799" y="1952220"/>
            <a:ext cx="246610" cy="225828"/>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6109529" y="2184133"/>
            <a:ext cx="246610" cy="225828"/>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Arrow Connector 21"/>
          <p:cNvCxnSpPr/>
          <p:nvPr/>
        </p:nvCxnSpPr>
        <p:spPr>
          <a:xfrm rot="16200000" flipH="1">
            <a:off x="5693552" y="1817290"/>
            <a:ext cx="243729" cy="276246"/>
          </a:xfrm>
          <a:prstGeom prst="straightConnector1">
            <a:avLst/>
          </a:prstGeom>
          <a:ln w="76200">
            <a:solidFill>
              <a:srgbClr val="FFFF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a:off x="6003235" y="2126973"/>
            <a:ext cx="255381" cy="189952"/>
          </a:xfrm>
          <a:prstGeom prst="straightConnector1">
            <a:avLst/>
          </a:prstGeom>
          <a:ln w="76200">
            <a:solidFill>
              <a:srgbClr val="FFFF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734518" y="1184222"/>
            <a:ext cx="419724" cy="494675"/>
          </a:xfrm>
          <a:prstGeom prst="rect">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solidFill>
                  <a:srgbClr val="FF0000"/>
                </a:solidFill>
              </a:rPr>
              <a:t>1</a:t>
            </a:r>
            <a:endParaRPr lang="en-US" sz="3600" b="1" dirty="0">
              <a:solidFill>
                <a:srgbClr val="FF0000"/>
              </a:solidFill>
            </a:endParaRPr>
          </a:p>
        </p:txBody>
      </p:sp>
      <p:cxnSp>
        <p:nvCxnSpPr>
          <p:cNvPr id="24" name="Straight Connector 23"/>
          <p:cNvCxnSpPr/>
          <p:nvPr/>
        </p:nvCxnSpPr>
        <p:spPr>
          <a:xfrm>
            <a:off x="1199213" y="1768839"/>
            <a:ext cx="2488367" cy="0"/>
          </a:xfrm>
          <a:prstGeom prst="line">
            <a:avLst/>
          </a:prstGeom>
          <a:ln w="76200">
            <a:solidFill>
              <a:srgbClr val="FF0000"/>
            </a:solidFill>
          </a:ln>
          <a:effectLst>
            <a:outerShdw blurRad="50800" dist="50800" dir="2700000" algn="ctr" rotWithShape="0">
              <a:schemeClr val="tx1"/>
            </a:outerShdw>
          </a:effectLst>
        </p:spPr>
        <p:style>
          <a:lnRef idx="1">
            <a:schemeClr val="accent1"/>
          </a:lnRef>
          <a:fillRef idx="0">
            <a:schemeClr val="accent1"/>
          </a:fillRef>
          <a:effectRef idx="0">
            <a:schemeClr val="accent1"/>
          </a:effectRef>
          <a:fontRef idx="minor">
            <a:schemeClr val="tx1"/>
          </a:fontRef>
        </p:style>
      </p:cxnSp>
      <p:pic>
        <p:nvPicPr>
          <p:cNvPr id="27" name="Picture 2"/>
          <p:cNvPicPr>
            <a:picLocks noChangeAspect="1" noChangeArrowheads="1"/>
          </p:cNvPicPr>
          <p:nvPr/>
        </p:nvPicPr>
        <p:blipFill>
          <a:blip r:embed="rId3" cstate="print"/>
          <a:srcRect/>
          <a:stretch>
            <a:fillRect/>
          </a:stretch>
        </p:blipFill>
        <p:spPr bwMode="auto">
          <a:xfrm>
            <a:off x="0" y="1152206"/>
            <a:ext cx="9144000" cy="5705793"/>
          </a:xfrm>
          <a:prstGeom prst="rect">
            <a:avLst/>
          </a:prstGeom>
          <a:noFill/>
          <a:ln w="9525">
            <a:noFill/>
            <a:miter lim="800000"/>
            <a:headEnd/>
            <a:tailEnd/>
          </a:ln>
          <a:effectLst/>
        </p:spPr>
      </p:pic>
      <p:sp>
        <p:nvSpPr>
          <p:cNvPr id="25" name="Rectangle 24"/>
          <p:cNvSpPr/>
          <p:nvPr/>
        </p:nvSpPr>
        <p:spPr>
          <a:xfrm>
            <a:off x="362262" y="2310982"/>
            <a:ext cx="419724" cy="494675"/>
          </a:xfrm>
          <a:prstGeom prst="rect">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solidFill>
                  <a:srgbClr val="FF0000"/>
                </a:solidFill>
              </a:rPr>
              <a:t>2</a:t>
            </a:r>
            <a:endParaRPr lang="en-US" sz="3600" b="1" dirty="0">
              <a:solidFill>
                <a:srgbClr val="FF0000"/>
              </a:solidFill>
            </a:endParaRPr>
          </a:p>
        </p:txBody>
      </p:sp>
      <p:cxnSp>
        <p:nvCxnSpPr>
          <p:cNvPr id="26" name="Straight Connector 25"/>
          <p:cNvCxnSpPr/>
          <p:nvPr/>
        </p:nvCxnSpPr>
        <p:spPr>
          <a:xfrm>
            <a:off x="826957" y="2895599"/>
            <a:ext cx="2488367" cy="0"/>
          </a:xfrm>
          <a:prstGeom prst="line">
            <a:avLst/>
          </a:prstGeom>
          <a:ln w="76200">
            <a:solidFill>
              <a:srgbClr val="FF0000"/>
            </a:solidFill>
          </a:ln>
          <a:effectLst>
            <a:outerShdw blurRad="50800" dist="50800" dir="2700000" algn="ctr" rotWithShape="0">
              <a:schemeClr val="tx1"/>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randombar(horizontal)">
                                      <p:cBhvr>
                                        <p:cTn id="7" dur="500"/>
                                        <p:tgtEl>
                                          <p:spTgt spid="25"/>
                                        </p:tgtEl>
                                      </p:cBhvr>
                                    </p:animEffect>
                                  </p:childTnLst>
                                </p:cTn>
                              </p:par>
                              <p:par>
                                <p:cTn id="8" presetID="14" presetClass="entr" presetSubtype="1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randombar(horizontal)">
                                      <p:cBhvr>
                                        <p:cTn id="10"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cstate="print"/>
          <a:srcRect b="12143"/>
          <a:stretch>
            <a:fillRect/>
          </a:stretch>
        </p:blipFill>
        <p:spPr bwMode="auto">
          <a:xfrm>
            <a:off x="1655248" y="2682240"/>
            <a:ext cx="5999754" cy="4175760"/>
          </a:xfrm>
          <a:prstGeom prst="rect">
            <a:avLst/>
          </a:prstGeom>
          <a:noFill/>
          <a:ln w="9525">
            <a:noFill/>
            <a:miter lim="800000"/>
            <a:headEnd/>
            <a:tailEnd/>
          </a:ln>
          <a:effectLst/>
        </p:spPr>
      </p:pic>
      <p:pic>
        <p:nvPicPr>
          <p:cNvPr id="5" name="Picture 2"/>
          <p:cNvPicPr>
            <a:picLocks noChangeAspect="1" noChangeArrowheads="1"/>
          </p:cNvPicPr>
          <p:nvPr/>
        </p:nvPicPr>
        <p:blipFill>
          <a:blip r:embed="rId4" cstate="print"/>
          <a:srcRect/>
          <a:stretch>
            <a:fillRect/>
          </a:stretch>
        </p:blipFill>
        <p:spPr bwMode="auto">
          <a:xfrm>
            <a:off x="5871557" y="2763232"/>
            <a:ext cx="3272443" cy="3596003"/>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smtClean="0"/>
              <a:t>1– The Call </a:t>
            </a:r>
            <a:r>
              <a:rPr lang="en-US" sz="3200" dirty="0" smtClean="0"/>
              <a:t>13:2 </a:t>
            </a:r>
            <a:endParaRPr lang="en-US" dirty="0"/>
          </a:p>
        </p:txBody>
      </p:sp>
      <p:sp>
        <p:nvSpPr>
          <p:cNvPr id="4" name="Rounded Rectangular Callout 3"/>
          <p:cNvSpPr/>
          <p:nvPr/>
        </p:nvSpPr>
        <p:spPr>
          <a:xfrm>
            <a:off x="831273" y="2510445"/>
            <a:ext cx="3258589" cy="3474720"/>
          </a:xfrm>
          <a:prstGeom prst="wedgeRoundRectCallout">
            <a:avLst>
              <a:gd name="adj1" fmla="val 15877"/>
              <a:gd name="adj2" fmla="val -93041"/>
              <a:gd name="adj3" fmla="val 16667"/>
            </a:avLst>
          </a:prstGeom>
          <a:solidFill>
            <a:schemeClr val="bg1"/>
          </a:solidFill>
          <a:effectLst>
            <a:outerShdw blurRad="762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598516" y="1143000"/>
            <a:ext cx="7847215" cy="4983163"/>
          </a:xfrm>
        </p:spPr>
        <p:txBody>
          <a:bodyPr/>
          <a:lstStyle/>
          <a:p>
            <a:pPr marL="0" indent="0">
              <a:tabLst>
                <a:tab pos="465138" algn="l"/>
              </a:tabLst>
            </a:pPr>
            <a:r>
              <a:rPr lang="en-US" baseline="30000" dirty="0" smtClean="0"/>
              <a:t>2</a:t>
            </a:r>
            <a:r>
              <a:rPr lang="en-US" dirty="0" smtClean="0"/>
              <a:t> While they were worshiping the Lord and fasting, the Holy Spirit said, </a:t>
            </a:r>
          </a:p>
          <a:p>
            <a:pPr marL="0" indent="0">
              <a:tabLst>
                <a:tab pos="465138" algn="l"/>
              </a:tabLst>
            </a:pPr>
            <a:r>
              <a:rPr lang="en-US" sz="2000" dirty="0" smtClean="0"/>
              <a:t/>
            </a:r>
            <a:br>
              <a:rPr lang="en-US" sz="2000" dirty="0" smtClean="0"/>
            </a:br>
            <a:r>
              <a:rPr lang="en-US" sz="2000" dirty="0" smtClean="0"/>
              <a:t>	</a:t>
            </a:r>
            <a:r>
              <a:rPr lang="en-US" dirty="0" smtClean="0"/>
              <a:t>"Set apart for </a:t>
            </a:r>
            <a:br>
              <a:rPr lang="en-US" dirty="0" smtClean="0"/>
            </a:br>
            <a:r>
              <a:rPr lang="en-US" dirty="0" smtClean="0"/>
              <a:t>	me Barnabas </a:t>
            </a:r>
            <a:br>
              <a:rPr lang="en-US" dirty="0" smtClean="0"/>
            </a:br>
            <a:r>
              <a:rPr lang="en-US" dirty="0" smtClean="0"/>
              <a:t>	and Saul for </a:t>
            </a:r>
            <a:br>
              <a:rPr lang="en-US" dirty="0" smtClean="0"/>
            </a:br>
            <a:r>
              <a:rPr lang="en-US" dirty="0" smtClean="0"/>
              <a:t>	the work to </a:t>
            </a:r>
            <a:br>
              <a:rPr lang="en-US" dirty="0" smtClean="0"/>
            </a:br>
            <a:r>
              <a:rPr lang="en-US" dirty="0" smtClean="0"/>
              <a:t>	which  I have </a:t>
            </a:r>
            <a:br>
              <a:rPr lang="en-US" dirty="0" smtClean="0"/>
            </a:br>
            <a:r>
              <a:rPr lang="en-US" dirty="0" smtClean="0"/>
              <a:t>	called them." </a:t>
            </a:r>
            <a:endParaRPr lang="en-US" dirty="0"/>
          </a:p>
        </p:txBody>
      </p:sp>
      <p:pic>
        <p:nvPicPr>
          <p:cNvPr id="6" name="Picture 2"/>
          <p:cNvPicPr>
            <a:picLocks noChangeAspect="1" noChangeArrowheads="1"/>
          </p:cNvPicPr>
          <p:nvPr/>
        </p:nvPicPr>
        <p:blipFill>
          <a:blip r:embed="rId5" cstate="print"/>
          <a:srcRect/>
          <a:stretch>
            <a:fillRect/>
          </a:stretch>
        </p:blipFill>
        <p:spPr bwMode="auto">
          <a:xfrm>
            <a:off x="0" y="1152206"/>
            <a:ext cx="9144000" cy="5705793"/>
          </a:xfrm>
          <a:prstGeom prst="rect">
            <a:avLst/>
          </a:prstGeom>
          <a:noFill/>
          <a:ln w="9525">
            <a:noFill/>
            <a:miter lim="800000"/>
            <a:headEnd/>
            <a:tailEnd/>
          </a:ln>
          <a:effectLst/>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randombar(horizontal)">
                                      <p:cBhvr>
                                        <p:cTn id="7" dur="500"/>
                                        <p:tgtEl>
                                          <p:spTgt spid="3">
                                            <p:txEl>
                                              <p:pRg st="1" end="1"/>
                                            </p:txEl>
                                          </p:spTgt>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uiExpand="1"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11– The Double-Back </a:t>
            </a:r>
            <a:r>
              <a:rPr lang="en-US" sz="2800" dirty="0" smtClean="0"/>
              <a:t>14:21b-28</a:t>
            </a:r>
            <a:endParaRPr lang="en-US" sz="2800" dirty="0"/>
          </a:p>
        </p:txBody>
      </p:sp>
      <p:sp>
        <p:nvSpPr>
          <p:cNvPr id="4" name="5-Point Star 3"/>
          <p:cNvSpPr/>
          <p:nvPr/>
        </p:nvSpPr>
        <p:spPr>
          <a:xfrm>
            <a:off x="7032567" y="5569527"/>
            <a:ext cx="548623" cy="515389"/>
          </a:xfrm>
          <a:prstGeom prst="star5">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3"/>
          <p:cNvPicPr>
            <a:picLocks noChangeAspect="1" noChangeArrowheads="1"/>
          </p:cNvPicPr>
          <p:nvPr/>
        </p:nvPicPr>
        <p:blipFill>
          <a:blip r:embed="rId2" cstate="print"/>
          <a:srcRect t="18012" r="18114"/>
          <a:stretch>
            <a:fillRect/>
          </a:stretch>
        </p:blipFill>
        <p:spPr bwMode="auto">
          <a:xfrm>
            <a:off x="3408201" y="1157095"/>
            <a:ext cx="5419915" cy="5149091"/>
          </a:xfrm>
          <a:prstGeom prst="rect">
            <a:avLst/>
          </a:prstGeom>
          <a:noFill/>
          <a:ln w="9525">
            <a:noFill/>
            <a:miter lim="800000"/>
            <a:headEnd/>
            <a:tailEnd/>
          </a:ln>
          <a:effectLst/>
        </p:spPr>
      </p:pic>
      <p:sp>
        <p:nvSpPr>
          <p:cNvPr id="15" name="Freeform 14"/>
          <p:cNvSpPr/>
          <p:nvPr/>
        </p:nvSpPr>
        <p:spPr>
          <a:xfrm>
            <a:off x="4873171" y="1632857"/>
            <a:ext cx="199572" cy="762000"/>
          </a:xfrm>
          <a:custGeom>
            <a:avLst/>
            <a:gdLst>
              <a:gd name="connsiteX0" fmla="*/ 47172 w 199572"/>
              <a:gd name="connsiteY0" fmla="*/ 762000 h 762000"/>
              <a:gd name="connsiteX1" fmla="*/ 25400 w 199572"/>
              <a:gd name="connsiteY1" fmla="*/ 522514 h 762000"/>
              <a:gd name="connsiteX2" fmla="*/ 199572 w 199572"/>
              <a:gd name="connsiteY2" fmla="*/ 304800 h 762000"/>
              <a:gd name="connsiteX3" fmla="*/ 199572 w 199572"/>
              <a:gd name="connsiteY3" fmla="*/ 304800 h 762000"/>
              <a:gd name="connsiteX4" fmla="*/ 177800 w 199572"/>
              <a:gd name="connsiteY4" fmla="*/ 0 h 76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572" h="762000">
                <a:moveTo>
                  <a:pt x="47172" y="762000"/>
                </a:moveTo>
                <a:cubicBezTo>
                  <a:pt x="23586" y="680357"/>
                  <a:pt x="0" y="598714"/>
                  <a:pt x="25400" y="522514"/>
                </a:cubicBezTo>
                <a:cubicBezTo>
                  <a:pt x="50800" y="446314"/>
                  <a:pt x="199572" y="304800"/>
                  <a:pt x="199572" y="304800"/>
                </a:cubicBezTo>
                <a:lnTo>
                  <a:pt x="199572" y="304800"/>
                </a:lnTo>
                <a:lnTo>
                  <a:pt x="177800" y="0"/>
                </a:ln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Oval 16"/>
          <p:cNvSpPr/>
          <p:nvPr/>
        </p:nvSpPr>
        <p:spPr>
          <a:xfrm>
            <a:off x="4906893" y="1438697"/>
            <a:ext cx="246610" cy="225828"/>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17"/>
          <p:cNvSpPr/>
          <p:nvPr/>
        </p:nvSpPr>
        <p:spPr>
          <a:xfrm>
            <a:off x="5178287" y="1523999"/>
            <a:ext cx="318053" cy="175592"/>
          </a:xfrm>
          <a:custGeom>
            <a:avLst/>
            <a:gdLst>
              <a:gd name="connsiteX0" fmla="*/ 0 w 208722"/>
              <a:gd name="connsiteY0" fmla="*/ 13253 h 271670"/>
              <a:gd name="connsiteX1" fmla="*/ 139148 w 208722"/>
              <a:gd name="connsiteY1" fmla="*/ 43070 h 271670"/>
              <a:gd name="connsiteX2" fmla="*/ 208722 w 208722"/>
              <a:gd name="connsiteY2" fmla="*/ 271670 h 271670"/>
              <a:gd name="connsiteX0" fmla="*/ 0 w 318053"/>
              <a:gd name="connsiteY0" fmla="*/ 6627 h 175592"/>
              <a:gd name="connsiteX1" fmla="*/ 139148 w 318053"/>
              <a:gd name="connsiteY1" fmla="*/ 36444 h 175592"/>
              <a:gd name="connsiteX2" fmla="*/ 318053 w 318053"/>
              <a:gd name="connsiteY2" fmla="*/ 175592 h 175592"/>
            </a:gdLst>
            <a:ahLst/>
            <a:cxnLst>
              <a:cxn ang="0">
                <a:pos x="connsiteX0" y="connsiteY0"/>
              </a:cxn>
              <a:cxn ang="0">
                <a:pos x="connsiteX1" y="connsiteY1"/>
              </a:cxn>
              <a:cxn ang="0">
                <a:pos x="connsiteX2" y="connsiteY2"/>
              </a:cxn>
            </a:cxnLst>
            <a:rect l="l" t="t" r="r" b="b"/>
            <a:pathLst>
              <a:path w="318053" h="175592">
                <a:moveTo>
                  <a:pt x="0" y="6627"/>
                </a:moveTo>
                <a:cubicBezTo>
                  <a:pt x="52180" y="0"/>
                  <a:pt x="86139" y="8283"/>
                  <a:pt x="139148" y="36444"/>
                </a:cubicBezTo>
                <a:cubicBezTo>
                  <a:pt x="192157" y="64605"/>
                  <a:pt x="300659" y="82827"/>
                  <a:pt x="318053" y="175592"/>
                </a:cubicBezTo>
              </a:path>
            </a:pathLst>
          </a:custGeom>
          <a:ln w="76200">
            <a:solidFill>
              <a:srgbClr val="FFFF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Oval 18"/>
          <p:cNvSpPr/>
          <p:nvPr/>
        </p:nvSpPr>
        <p:spPr>
          <a:xfrm>
            <a:off x="5446920" y="1620915"/>
            <a:ext cx="246610" cy="225828"/>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5847799" y="1952220"/>
            <a:ext cx="246610" cy="225828"/>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6109529" y="2184133"/>
            <a:ext cx="246610" cy="225828"/>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Arrow Connector 21"/>
          <p:cNvCxnSpPr/>
          <p:nvPr/>
        </p:nvCxnSpPr>
        <p:spPr>
          <a:xfrm rot="16200000" flipH="1">
            <a:off x="5693552" y="1817290"/>
            <a:ext cx="243729" cy="276246"/>
          </a:xfrm>
          <a:prstGeom prst="straightConnector1">
            <a:avLst/>
          </a:prstGeom>
          <a:ln w="76200">
            <a:solidFill>
              <a:srgbClr val="FFFF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a:off x="6003235" y="2126973"/>
            <a:ext cx="255381" cy="189952"/>
          </a:xfrm>
          <a:prstGeom prst="straightConnector1">
            <a:avLst/>
          </a:prstGeom>
          <a:ln w="76200">
            <a:solidFill>
              <a:srgbClr val="FFFF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725556" y="1196790"/>
            <a:ext cx="4021256" cy="4741116"/>
          </a:xfrm>
        </p:spPr>
        <p:txBody>
          <a:bodyPr/>
          <a:lstStyle/>
          <a:p>
            <a:pPr marL="53975" indent="-53975"/>
            <a:r>
              <a:rPr lang="en-US" baseline="30000" dirty="0" smtClean="0"/>
              <a:t>23</a:t>
            </a:r>
            <a:r>
              <a:rPr lang="en-US" dirty="0" smtClean="0"/>
              <a:t> Paul and Barnabas appointed elders for them in each church and, with prayer and fasting, committed them to the Lord, in whom they had put their trust.</a:t>
            </a:r>
          </a:p>
        </p:txBody>
      </p:sp>
      <p:pic>
        <p:nvPicPr>
          <p:cNvPr id="24" name="Picture 2"/>
          <p:cNvPicPr>
            <a:picLocks noChangeAspect="1" noChangeArrowheads="1"/>
          </p:cNvPicPr>
          <p:nvPr/>
        </p:nvPicPr>
        <p:blipFill>
          <a:blip r:embed="rId3" cstate="print"/>
          <a:srcRect/>
          <a:stretch>
            <a:fillRect/>
          </a:stretch>
        </p:blipFill>
        <p:spPr bwMode="auto">
          <a:xfrm>
            <a:off x="0" y="1152206"/>
            <a:ext cx="9144000" cy="5705793"/>
          </a:xfrm>
          <a:prstGeom prst="rect">
            <a:avLst/>
          </a:prstGeom>
          <a:noFill/>
          <a:ln w="9525">
            <a:noFill/>
            <a:miter lim="800000"/>
            <a:headEnd/>
            <a:tailEnd/>
          </a:ln>
          <a:effectLst/>
        </p:spPr>
      </p:pic>
      <p:sp>
        <p:nvSpPr>
          <p:cNvPr id="14" name="Rectangle 13"/>
          <p:cNvSpPr/>
          <p:nvPr/>
        </p:nvSpPr>
        <p:spPr>
          <a:xfrm>
            <a:off x="389745" y="1753848"/>
            <a:ext cx="419724" cy="494675"/>
          </a:xfrm>
          <a:prstGeom prst="rect">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solidFill>
                  <a:srgbClr val="FF0000"/>
                </a:solidFill>
              </a:rPr>
              <a:t>3</a:t>
            </a:r>
            <a:endParaRPr lang="en-US" sz="3600" b="1" dirty="0">
              <a:solidFill>
                <a:srgbClr val="FF0000"/>
              </a:solidFill>
            </a:endParaRPr>
          </a:p>
        </p:txBody>
      </p:sp>
      <p:cxnSp>
        <p:nvCxnSpPr>
          <p:cNvPr id="16" name="Straight Connector 15"/>
          <p:cNvCxnSpPr/>
          <p:nvPr/>
        </p:nvCxnSpPr>
        <p:spPr>
          <a:xfrm>
            <a:off x="854440" y="2338465"/>
            <a:ext cx="3028012"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p:zoom/>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11– The Double-Back </a:t>
            </a:r>
            <a:r>
              <a:rPr lang="en-US" sz="2800" dirty="0" smtClean="0"/>
              <a:t>14:21b-28</a:t>
            </a:r>
            <a:endParaRPr lang="en-US" sz="2800" dirty="0"/>
          </a:p>
        </p:txBody>
      </p:sp>
      <p:sp>
        <p:nvSpPr>
          <p:cNvPr id="3" name="Content Placeholder 2"/>
          <p:cNvSpPr>
            <a:spLocks noGrp="1"/>
          </p:cNvSpPr>
          <p:nvPr>
            <p:ph idx="1"/>
          </p:nvPr>
        </p:nvSpPr>
        <p:spPr>
          <a:xfrm>
            <a:off x="725556" y="1277470"/>
            <a:ext cx="3886785" cy="4902482"/>
          </a:xfrm>
        </p:spPr>
        <p:txBody>
          <a:bodyPr/>
          <a:lstStyle/>
          <a:p>
            <a:pPr marL="0" indent="0">
              <a:lnSpc>
                <a:spcPts val="3900"/>
              </a:lnSpc>
            </a:pPr>
            <a:r>
              <a:rPr lang="en-US" baseline="30000" dirty="0" smtClean="0"/>
              <a:t>24</a:t>
            </a:r>
            <a:r>
              <a:rPr lang="en-US" dirty="0" smtClean="0"/>
              <a:t> After going through </a:t>
            </a:r>
            <a:r>
              <a:rPr lang="en-US" dirty="0" err="1" smtClean="0"/>
              <a:t>Pisidia</a:t>
            </a:r>
            <a:r>
              <a:rPr lang="en-US" dirty="0" smtClean="0"/>
              <a:t>, they came into </a:t>
            </a:r>
            <a:r>
              <a:rPr lang="en-US" dirty="0" err="1" smtClean="0"/>
              <a:t>Pamphylia</a:t>
            </a:r>
            <a:r>
              <a:rPr lang="en-US" dirty="0" smtClean="0"/>
              <a:t>,</a:t>
            </a:r>
          </a:p>
          <a:p>
            <a:pPr marL="0" indent="0">
              <a:lnSpc>
                <a:spcPts val="3900"/>
              </a:lnSpc>
            </a:pPr>
            <a:r>
              <a:rPr lang="en-US" dirty="0" smtClean="0"/>
              <a:t> </a:t>
            </a:r>
            <a:r>
              <a:rPr lang="en-US" baseline="30000" dirty="0" smtClean="0"/>
              <a:t>25</a:t>
            </a:r>
            <a:r>
              <a:rPr lang="en-US" dirty="0" smtClean="0"/>
              <a:t> and when they had preached the word in </a:t>
            </a:r>
            <a:r>
              <a:rPr lang="en-US" dirty="0" err="1" smtClean="0"/>
              <a:t>Perga</a:t>
            </a:r>
            <a:r>
              <a:rPr lang="en-US" dirty="0" smtClean="0"/>
              <a:t>, they went down to </a:t>
            </a:r>
            <a:r>
              <a:rPr lang="en-US" dirty="0" err="1" smtClean="0"/>
              <a:t>Attalia</a:t>
            </a:r>
            <a:r>
              <a:rPr lang="en-US" dirty="0" smtClean="0"/>
              <a:t>.</a:t>
            </a:r>
            <a:endParaRPr lang="en-US" dirty="0"/>
          </a:p>
        </p:txBody>
      </p:sp>
      <p:sp>
        <p:nvSpPr>
          <p:cNvPr id="4" name="5-Point Star 3"/>
          <p:cNvSpPr/>
          <p:nvPr/>
        </p:nvSpPr>
        <p:spPr>
          <a:xfrm>
            <a:off x="7032567" y="5569527"/>
            <a:ext cx="548623" cy="515389"/>
          </a:xfrm>
          <a:prstGeom prst="star5">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3"/>
          <p:cNvPicPr>
            <a:picLocks noChangeAspect="1" noChangeArrowheads="1"/>
          </p:cNvPicPr>
          <p:nvPr/>
        </p:nvPicPr>
        <p:blipFill>
          <a:blip r:embed="rId2" cstate="print"/>
          <a:srcRect t="18012" r="18114"/>
          <a:stretch>
            <a:fillRect/>
          </a:stretch>
        </p:blipFill>
        <p:spPr bwMode="auto">
          <a:xfrm>
            <a:off x="3408201" y="1157095"/>
            <a:ext cx="5419915" cy="5149091"/>
          </a:xfrm>
          <a:prstGeom prst="rect">
            <a:avLst/>
          </a:prstGeom>
          <a:noFill/>
          <a:ln w="9525">
            <a:noFill/>
            <a:miter lim="800000"/>
            <a:headEnd/>
            <a:tailEnd/>
          </a:ln>
          <a:effectLst/>
        </p:spPr>
      </p:pic>
      <p:sp>
        <p:nvSpPr>
          <p:cNvPr id="13" name="Oval 12"/>
          <p:cNvSpPr/>
          <p:nvPr/>
        </p:nvSpPr>
        <p:spPr>
          <a:xfrm>
            <a:off x="4557982" y="2559588"/>
            <a:ext cx="246610" cy="225828"/>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4774371" y="2329906"/>
            <a:ext cx="246610" cy="225828"/>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14"/>
          <p:cNvSpPr/>
          <p:nvPr/>
        </p:nvSpPr>
        <p:spPr>
          <a:xfrm>
            <a:off x="4873171" y="1632857"/>
            <a:ext cx="199572" cy="762000"/>
          </a:xfrm>
          <a:custGeom>
            <a:avLst/>
            <a:gdLst>
              <a:gd name="connsiteX0" fmla="*/ 47172 w 199572"/>
              <a:gd name="connsiteY0" fmla="*/ 762000 h 762000"/>
              <a:gd name="connsiteX1" fmla="*/ 25400 w 199572"/>
              <a:gd name="connsiteY1" fmla="*/ 522514 h 762000"/>
              <a:gd name="connsiteX2" fmla="*/ 199572 w 199572"/>
              <a:gd name="connsiteY2" fmla="*/ 304800 h 762000"/>
              <a:gd name="connsiteX3" fmla="*/ 199572 w 199572"/>
              <a:gd name="connsiteY3" fmla="*/ 304800 h 762000"/>
              <a:gd name="connsiteX4" fmla="*/ 177800 w 199572"/>
              <a:gd name="connsiteY4" fmla="*/ 0 h 76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572" h="762000">
                <a:moveTo>
                  <a:pt x="47172" y="762000"/>
                </a:moveTo>
                <a:cubicBezTo>
                  <a:pt x="23586" y="680357"/>
                  <a:pt x="0" y="598714"/>
                  <a:pt x="25400" y="522514"/>
                </a:cubicBezTo>
                <a:cubicBezTo>
                  <a:pt x="50800" y="446314"/>
                  <a:pt x="199572" y="304800"/>
                  <a:pt x="199572" y="304800"/>
                </a:cubicBezTo>
                <a:lnTo>
                  <a:pt x="199572" y="304800"/>
                </a:lnTo>
                <a:lnTo>
                  <a:pt x="177800" y="0"/>
                </a:ln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Freeform 15"/>
          <p:cNvSpPr/>
          <p:nvPr/>
        </p:nvSpPr>
        <p:spPr>
          <a:xfrm>
            <a:off x="4899991" y="1611086"/>
            <a:ext cx="126053" cy="724610"/>
          </a:xfrm>
          <a:custGeom>
            <a:avLst/>
            <a:gdLst>
              <a:gd name="connsiteX0" fmla="*/ 29029 w 221344"/>
              <a:gd name="connsiteY0" fmla="*/ 653143 h 653143"/>
              <a:gd name="connsiteX1" fmla="*/ 29029 w 221344"/>
              <a:gd name="connsiteY1" fmla="*/ 435428 h 653143"/>
              <a:gd name="connsiteX2" fmla="*/ 203201 w 221344"/>
              <a:gd name="connsiteY2" fmla="*/ 195943 h 653143"/>
              <a:gd name="connsiteX3" fmla="*/ 137887 w 221344"/>
              <a:gd name="connsiteY3" fmla="*/ 0 h 653143"/>
              <a:gd name="connsiteX4" fmla="*/ 137887 w 221344"/>
              <a:gd name="connsiteY4" fmla="*/ 0 h 653143"/>
              <a:gd name="connsiteX0" fmla="*/ 18143 w 127001"/>
              <a:gd name="connsiteY0" fmla="*/ 653143 h 653143"/>
              <a:gd name="connsiteX1" fmla="*/ 18143 w 127001"/>
              <a:gd name="connsiteY1" fmla="*/ 435428 h 653143"/>
              <a:gd name="connsiteX2" fmla="*/ 127001 w 127001"/>
              <a:gd name="connsiteY2" fmla="*/ 0 h 653143"/>
              <a:gd name="connsiteX3" fmla="*/ 127001 w 127001"/>
              <a:gd name="connsiteY3" fmla="*/ 0 h 653143"/>
              <a:gd name="connsiteX0" fmla="*/ 14515 w 141989"/>
              <a:gd name="connsiteY0" fmla="*/ 653143 h 653143"/>
              <a:gd name="connsiteX1" fmla="*/ 123846 w 141989"/>
              <a:gd name="connsiteY1" fmla="*/ 425489 h 653143"/>
              <a:gd name="connsiteX2" fmla="*/ 123373 w 141989"/>
              <a:gd name="connsiteY2" fmla="*/ 0 h 653143"/>
              <a:gd name="connsiteX3" fmla="*/ 123373 w 141989"/>
              <a:gd name="connsiteY3" fmla="*/ 0 h 653143"/>
              <a:gd name="connsiteX0" fmla="*/ 14515 w 154925"/>
              <a:gd name="connsiteY0" fmla="*/ 653143 h 653143"/>
              <a:gd name="connsiteX1" fmla="*/ 123846 w 154925"/>
              <a:gd name="connsiteY1" fmla="*/ 425489 h 653143"/>
              <a:gd name="connsiteX2" fmla="*/ 123373 w 154925"/>
              <a:gd name="connsiteY2" fmla="*/ 0 h 653143"/>
              <a:gd name="connsiteX3" fmla="*/ 123373 w 154925"/>
              <a:gd name="connsiteY3" fmla="*/ 0 h 653143"/>
              <a:gd name="connsiteX0" fmla="*/ 14515 w 141989"/>
              <a:gd name="connsiteY0" fmla="*/ 653143 h 653143"/>
              <a:gd name="connsiteX1" fmla="*/ 123846 w 141989"/>
              <a:gd name="connsiteY1" fmla="*/ 425489 h 653143"/>
              <a:gd name="connsiteX2" fmla="*/ 123373 w 141989"/>
              <a:gd name="connsiteY2" fmla="*/ 0 h 653143"/>
              <a:gd name="connsiteX3" fmla="*/ 123373 w 141989"/>
              <a:gd name="connsiteY3" fmla="*/ 0 h 653143"/>
            </a:gdLst>
            <a:ahLst/>
            <a:cxnLst>
              <a:cxn ang="0">
                <a:pos x="connsiteX0" y="connsiteY0"/>
              </a:cxn>
              <a:cxn ang="0">
                <a:pos x="connsiteX1" y="connsiteY1"/>
              </a:cxn>
              <a:cxn ang="0">
                <a:pos x="connsiteX2" y="connsiteY2"/>
              </a:cxn>
              <a:cxn ang="0">
                <a:pos x="connsiteX3" y="connsiteY3"/>
              </a:cxn>
            </a:cxnLst>
            <a:rect l="l" t="t" r="r" b="b"/>
            <a:pathLst>
              <a:path w="141989" h="653143">
                <a:moveTo>
                  <a:pt x="14515" y="653143"/>
                </a:moveTo>
                <a:cubicBezTo>
                  <a:pt x="0" y="582385"/>
                  <a:pt x="105703" y="534346"/>
                  <a:pt x="123846" y="425489"/>
                </a:cubicBezTo>
                <a:cubicBezTo>
                  <a:pt x="141989" y="316632"/>
                  <a:pt x="125108" y="162024"/>
                  <a:pt x="123373" y="0"/>
                </a:cubicBezTo>
                <a:lnTo>
                  <a:pt x="123373" y="0"/>
                </a:lnTo>
              </a:path>
            </a:pathLst>
          </a:custGeom>
          <a:ln w="76200">
            <a:solidFill>
              <a:srgbClr val="FFFF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Oval 16"/>
          <p:cNvSpPr/>
          <p:nvPr/>
        </p:nvSpPr>
        <p:spPr>
          <a:xfrm>
            <a:off x="4906893" y="1438697"/>
            <a:ext cx="246610" cy="225828"/>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17"/>
          <p:cNvSpPr/>
          <p:nvPr/>
        </p:nvSpPr>
        <p:spPr>
          <a:xfrm>
            <a:off x="5178287" y="1523999"/>
            <a:ext cx="318053" cy="175592"/>
          </a:xfrm>
          <a:custGeom>
            <a:avLst/>
            <a:gdLst>
              <a:gd name="connsiteX0" fmla="*/ 0 w 208722"/>
              <a:gd name="connsiteY0" fmla="*/ 13253 h 271670"/>
              <a:gd name="connsiteX1" fmla="*/ 139148 w 208722"/>
              <a:gd name="connsiteY1" fmla="*/ 43070 h 271670"/>
              <a:gd name="connsiteX2" fmla="*/ 208722 w 208722"/>
              <a:gd name="connsiteY2" fmla="*/ 271670 h 271670"/>
              <a:gd name="connsiteX0" fmla="*/ 0 w 318053"/>
              <a:gd name="connsiteY0" fmla="*/ 6627 h 175592"/>
              <a:gd name="connsiteX1" fmla="*/ 139148 w 318053"/>
              <a:gd name="connsiteY1" fmla="*/ 36444 h 175592"/>
              <a:gd name="connsiteX2" fmla="*/ 318053 w 318053"/>
              <a:gd name="connsiteY2" fmla="*/ 175592 h 175592"/>
            </a:gdLst>
            <a:ahLst/>
            <a:cxnLst>
              <a:cxn ang="0">
                <a:pos x="connsiteX0" y="connsiteY0"/>
              </a:cxn>
              <a:cxn ang="0">
                <a:pos x="connsiteX1" y="connsiteY1"/>
              </a:cxn>
              <a:cxn ang="0">
                <a:pos x="connsiteX2" y="connsiteY2"/>
              </a:cxn>
            </a:cxnLst>
            <a:rect l="l" t="t" r="r" b="b"/>
            <a:pathLst>
              <a:path w="318053" h="175592">
                <a:moveTo>
                  <a:pt x="0" y="6627"/>
                </a:moveTo>
                <a:cubicBezTo>
                  <a:pt x="52180" y="0"/>
                  <a:pt x="86139" y="8283"/>
                  <a:pt x="139148" y="36444"/>
                </a:cubicBezTo>
                <a:cubicBezTo>
                  <a:pt x="192157" y="64605"/>
                  <a:pt x="300659" y="82827"/>
                  <a:pt x="318053" y="175592"/>
                </a:cubicBezTo>
              </a:path>
            </a:pathLst>
          </a:custGeom>
          <a:ln w="76200">
            <a:solidFill>
              <a:srgbClr val="FFFF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Oval 18"/>
          <p:cNvSpPr/>
          <p:nvPr/>
        </p:nvSpPr>
        <p:spPr>
          <a:xfrm>
            <a:off x="5446920" y="1620915"/>
            <a:ext cx="246610" cy="225828"/>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5847799" y="1952220"/>
            <a:ext cx="246610" cy="225828"/>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6109529" y="2184133"/>
            <a:ext cx="246610" cy="225828"/>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Arrow Connector 21"/>
          <p:cNvCxnSpPr/>
          <p:nvPr/>
        </p:nvCxnSpPr>
        <p:spPr>
          <a:xfrm rot="16200000" flipH="1">
            <a:off x="5693552" y="1817290"/>
            <a:ext cx="243729" cy="276246"/>
          </a:xfrm>
          <a:prstGeom prst="straightConnector1">
            <a:avLst/>
          </a:prstGeom>
          <a:ln w="76200">
            <a:solidFill>
              <a:srgbClr val="FFFF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a:off x="6003235" y="2126973"/>
            <a:ext cx="255381" cy="189952"/>
          </a:xfrm>
          <a:prstGeom prst="straightConnector1">
            <a:avLst/>
          </a:prstGeom>
          <a:ln w="76200">
            <a:solidFill>
              <a:srgbClr val="FFFF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2188564" y="4916774"/>
            <a:ext cx="1094282"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796977" y="5926112"/>
            <a:ext cx="1211705"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pic>
        <p:nvPicPr>
          <p:cNvPr id="25" name="Picture 2"/>
          <p:cNvPicPr>
            <a:picLocks noChangeAspect="1" noChangeArrowheads="1"/>
          </p:cNvPicPr>
          <p:nvPr/>
        </p:nvPicPr>
        <p:blipFill>
          <a:blip r:embed="rId3" cstate="print"/>
          <a:srcRect/>
          <a:stretch>
            <a:fillRect/>
          </a:stretch>
        </p:blipFill>
        <p:spPr bwMode="auto">
          <a:xfrm>
            <a:off x="0" y="1152206"/>
            <a:ext cx="9144000" cy="5705793"/>
          </a:xfrm>
          <a:prstGeom prst="rect">
            <a:avLst/>
          </a:prstGeom>
          <a:noFill/>
          <a:ln w="9525">
            <a:noFill/>
            <a:miter lim="800000"/>
            <a:headEnd/>
            <a:tailEnd/>
          </a:ln>
          <a:effectLst/>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left)">
                                      <p:cBhvr>
                                        <p:cTn id="7" dur="500"/>
                                        <p:tgtEl>
                                          <p:spTgt spid="24"/>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wipe(up)">
                                      <p:cBhvr>
                                        <p:cTn id="11" dur="500"/>
                                        <p:tgtEl>
                                          <p:spTgt spid="16"/>
                                        </p:tgtEl>
                                      </p:cBhvr>
                                    </p:animEffect>
                                  </p:childTnLst>
                                </p:cTn>
                              </p:par>
                            </p:childTnLst>
                          </p:cTn>
                        </p:par>
                        <p:par>
                          <p:cTn id="12" fill="hold">
                            <p:stCondLst>
                              <p:cond delay="1000"/>
                            </p:stCondLst>
                            <p:childTnLst>
                              <p:par>
                                <p:cTn id="13" presetID="14" presetClass="entr" presetSubtype="10" fill="hold" grpId="0"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randombar(horizontal)">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wipe(left)">
                                      <p:cBhvr>
                                        <p:cTn id="20" dur="500"/>
                                        <p:tgtEl>
                                          <p:spTgt spid="26"/>
                                        </p:tgtEl>
                                      </p:cBhvr>
                                    </p:animEffect>
                                  </p:childTnLst>
                                </p:cTn>
                              </p:par>
                            </p:childTnLst>
                          </p:cTn>
                        </p:par>
                        <p:par>
                          <p:cTn id="21" fill="hold">
                            <p:stCondLst>
                              <p:cond delay="500"/>
                            </p:stCondLst>
                            <p:childTnLst>
                              <p:par>
                                <p:cTn id="22" presetID="14" presetClass="entr" presetSubtype="10" fill="hold" grpId="0" nodeType="after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randombar(horizontal)">
                                      <p:cBhvr>
                                        <p:cTn id="2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6"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11– The Double-Back </a:t>
            </a:r>
            <a:r>
              <a:rPr lang="en-US" sz="2800" dirty="0" smtClean="0"/>
              <a:t>14:21b-28</a:t>
            </a:r>
            <a:endParaRPr lang="en-US" sz="2800" dirty="0"/>
          </a:p>
        </p:txBody>
      </p:sp>
      <p:sp>
        <p:nvSpPr>
          <p:cNvPr id="3" name="Content Placeholder 2"/>
          <p:cNvSpPr>
            <a:spLocks noGrp="1"/>
          </p:cNvSpPr>
          <p:nvPr>
            <p:ph idx="1"/>
          </p:nvPr>
        </p:nvSpPr>
        <p:spPr>
          <a:xfrm>
            <a:off x="725556" y="1277470"/>
            <a:ext cx="3886785" cy="4902482"/>
          </a:xfrm>
        </p:spPr>
        <p:txBody>
          <a:bodyPr/>
          <a:lstStyle/>
          <a:p>
            <a:pPr marL="0" indent="0">
              <a:lnSpc>
                <a:spcPts val="3900"/>
              </a:lnSpc>
            </a:pPr>
            <a:r>
              <a:rPr lang="en-US" baseline="30000" dirty="0" smtClean="0"/>
              <a:t>26</a:t>
            </a:r>
            <a:r>
              <a:rPr lang="en-US" dirty="0" smtClean="0"/>
              <a:t> From </a:t>
            </a:r>
            <a:r>
              <a:rPr lang="en-US" dirty="0" err="1" smtClean="0"/>
              <a:t>Attalia</a:t>
            </a:r>
            <a:r>
              <a:rPr lang="en-US" dirty="0" smtClean="0"/>
              <a:t> they sailed back to Antioch, where they had been committed to the grace of God for the work they had now completed.</a:t>
            </a:r>
          </a:p>
          <a:p>
            <a:r>
              <a:rPr lang="en-US" dirty="0" smtClean="0"/>
              <a:t> </a:t>
            </a:r>
            <a:endParaRPr lang="en-US" dirty="0"/>
          </a:p>
        </p:txBody>
      </p:sp>
      <p:sp>
        <p:nvSpPr>
          <p:cNvPr id="4" name="5-Point Star 3"/>
          <p:cNvSpPr/>
          <p:nvPr/>
        </p:nvSpPr>
        <p:spPr>
          <a:xfrm>
            <a:off x="7032567" y="5569527"/>
            <a:ext cx="548623" cy="515389"/>
          </a:xfrm>
          <a:prstGeom prst="star5">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3"/>
          <p:cNvPicPr>
            <a:picLocks noChangeAspect="1" noChangeArrowheads="1"/>
          </p:cNvPicPr>
          <p:nvPr/>
        </p:nvPicPr>
        <p:blipFill>
          <a:blip r:embed="rId2" cstate="print"/>
          <a:srcRect t="18012" r="18114"/>
          <a:stretch>
            <a:fillRect/>
          </a:stretch>
        </p:blipFill>
        <p:spPr bwMode="auto">
          <a:xfrm>
            <a:off x="3408201" y="1157095"/>
            <a:ext cx="5419915" cy="5149091"/>
          </a:xfrm>
          <a:prstGeom prst="rect">
            <a:avLst/>
          </a:prstGeom>
          <a:noFill/>
          <a:ln w="9525">
            <a:noFill/>
            <a:miter lim="800000"/>
            <a:headEnd/>
            <a:tailEnd/>
          </a:ln>
          <a:effectLst/>
        </p:spPr>
      </p:pic>
      <p:sp>
        <p:nvSpPr>
          <p:cNvPr id="14" name="Oval 13"/>
          <p:cNvSpPr/>
          <p:nvPr/>
        </p:nvSpPr>
        <p:spPr>
          <a:xfrm>
            <a:off x="4774371" y="2329906"/>
            <a:ext cx="246610" cy="225828"/>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14"/>
          <p:cNvSpPr/>
          <p:nvPr/>
        </p:nvSpPr>
        <p:spPr>
          <a:xfrm>
            <a:off x="4873171" y="1632857"/>
            <a:ext cx="199572" cy="762000"/>
          </a:xfrm>
          <a:custGeom>
            <a:avLst/>
            <a:gdLst>
              <a:gd name="connsiteX0" fmla="*/ 47172 w 199572"/>
              <a:gd name="connsiteY0" fmla="*/ 762000 h 762000"/>
              <a:gd name="connsiteX1" fmla="*/ 25400 w 199572"/>
              <a:gd name="connsiteY1" fmla="*/ 522514 h 762000"/>
              <a:gd name="connsiteX2" fmla="*/ 199572 w 199572"/>
              <a:gd name="connsiteY2" fmla="*/ 304800 h 762000"/>
              <a:gd name="connsiteX3" fmla="*/ 199572 w 199572"/>
              <a:gd name="connsiteY3" fmla="*/ 304800 h 762000"/>
              <a:gd name="connsiteX4" fmla="*/ 177800 w 199572"/>
              <a:gd name="connsiteY4" fmla="*/ 0 h 76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572" h="762000">
                <a:moveTo>
                  <a:pt x="47172" y="762000"/>
                </a:moveTo>
                <a:cubicBezTo>
                  <a:pt x="23586" y="680357"/>
                  <a:pt x="0" y="598714"/>
                  <a:pt x="25400" y="522514"/>
                </a:cubicBezTo>
                <a:cubicBezTo>
                  <a:pt x="50800" y="446314"/>
                  <a:pt x="199572" y="304800"/>
                  <a:pt x="199572" y="304800"/>
                </a:cubicBezTo>
                <a:lnTo>
                  <a:pt x="199572" y="304800"/>
                </a:lnTo>
                <a:lnTo>
                  <a:pt x="177800" y="0"/>
                </a:ln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Freeform 15"/>
          <p:cNvSpPr/>
          <p:nvPr/>
        </p:nvSpPr>
        <p:spPr>
          <a:xfrm>
            <a:off x="4899991" y="1611086"/>
            <a:ext cx="126053" cy="724610"/>
          </a:xfrm>
          <a:custGeom>
            <a:avLst/>
            <a:gdLst>
              <a:gd name="connsiteX0" fmla="*/ 29029 w 221344"/>
              <a:gd name="connsiteY0" fmla="*/ 653143 h 653143"/>
              <a:gd name="connsiteX1" fmla="*/ 29029 w 221344"/>
              <a:gd name="connsiteY1" fmla="*/ 435428 h 653143"/>
              <a:gd name="connsiteX2" fmla="*/ 203201 w 221344"/>
              <a:gd name="connsiteY2" fmla="*/ 195943 h 653143"/>
              <a:gd name="connsiteX3" fmla="*/ 137887 w 221344"/>
              <a:gd name="connsiteY3" fmla="*/ 0 h 653143"/>
              <a:gd name="connsiteX4" fmla="*/ 137887 w 221344"/>
              <a:gd name="connsiteY4" fmla="*/ 0 h 653143"/>
              <a:gd name="connsiteX0" fmla="*/ 18143 w 127001"/>
              <a:gd name="connsiteY0" fmla="*/ 653143 h 653143"/>
              <a:gd name="connsiteX1" fmla="*/ 18143 w 127001"/>
              <a:gd name="connsiteY1" fmla="*/ 435428 h 653143"/>
              <a:gd name="connsiteX2" fmla="*/ 127001 w 127001"/>
              <a:gd name="connsiteY2" fmla="*/ 0 h 653143"/>
              <a:gd name="connsiteX3" fmla="*/ 127001 w 127001"/>
              <a:gd name="connsiteY3" fmla="*/ 0 h 653143"/>
              <a:gd name="connsiteX0" fmla="*/ 14515 w 141989"/>
              <a:gd name="connsiteY0" fmla="*/ 653143 h 653143"/>
              <a:gd name="connsiteX1" fmla="*/ 123846 w 141989"/>
              <a:gd name="connsiteY1" fmla="*/ 425489 h 653143"/>
              <a:gd name="connsiteX2" fmla="*/ 123373 w 141989"/>
              <a:gd name="connsiteY2" fmla="*/ 0 h 653143"/>
              <a:gd name="connsiteX3" fmla="*/ 123373 w 141989"/>
              <a:gd name="connsiteY3" fmla="*/ 0 h 653143"/>
              <a:gd name="connsiteX0" fmla="*/ 14515 w 154925"/>
              <a:gd name="connsiteY0" fmla="*/ 653143 h 653143"/>
              <a:gd name="connsiteX1" fmla="*/ 123846 w 154925"/>
              <a:gd name="connsiteY1" fmla="*/ 425489 h 653143"/>
              <a:gd name="connsiteX2" fmla="*/ 123373 w 154925"/>
              <a:gd name="connsiteY2" fmla="*/ 0 h 653143"/>
              <a:gd name="connsiteX3" fmla="*/ 123373 w 154925"/>
              <a:gd name="connsiteY3" fmla="*/ 0 h 653143"/>
              <a:gd name="connsiteX0" fmla="*/ 14515 w 141989"/>
              <a:gd name="connsiteY0" fmla="*/ 653143 h 653143"/>
              <a:gd name="connsiteX1" fmla="*/ 123846 w 141989"/>
              <a:gd name="connsiteY1" fmla="*/ 425489 h 653143"/>
              <a:gd name="connsiteX2" fmla="*/ 123373 w 141989"/>
              <a:gd name="connsiteY2" fmla="*/ 0 h 653143"/>
              <a:gd name="connsiteX3" fmla="*/ 123373 w 141989"/>
              <a:gd name="connsiteY3" fmla="*/ 0 h 653143"/>
            </a:gdLst>
            <a:ahLst/>
            <a:cxnLst>
              <a:cxn ang="0">
                <a:pos x="connsiteX0" y="connsiteY0"/>
              </a:cxn>
              <a:cxn ang="0">
                <a:pos x="connsiteX1" y="connsiteY1"/>
              </a:cxn>
              <a:cxn ang="0">
                <a:pos x="connsiteX2" y="connsiteY2"/>
              </a:cxn>
              <a:cxn ang="0">
                <a:pos x="connsiteX3" y="connsiteY3"/>
              </a:cxn>
            </a:cxnLst>
            <a:rect l="l" t="t" r="r" b="b"/>
            <a:pathLst>
              <a:path w="141989" h="653143">
                <a:moveTo>
                  <a:pt x="14515" y="653143"/>
                </a:moveTo>
                <a:cubicBezTo>
                  <a:pt x="0" y="582385"/>
                  <a:pt x="105703" y="534346"/>
                  <a:pt x="123846" y="425489"/>
                </a:cubicBezTo>
                <a:cubicBezTo>
                  <a:pt x="141989" y="316632"/>
                  <a:pt x="125108" y="162024"/>
                  <a:pt x="123373" y="0"/>
                </a:cubicBezTo>
                <a:lnTo>
                  <a:pt x="123373" y="0"/>
                </a:lnTo>
              </a:path>
            </a:pathLst>
          </a:custGeom>
          <a:ln w="76200">
            <a:solidFill>
              <a:srgbClr val="FFFF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Oval 16"/>
          <p:cNvSpPr/>
          <p:nvPr/>
        </p:nvSpPr>
        <p:spPr>
          <a:xfrm>
            <a:off x="4906893" y="1438697"/>
            <a:ext cx="246610" cy="225828"/>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17"/>
          <p:cNvSpPr/>
          <p:nvPr/>
        </p:nvSpPr>
        <p:spPr>
          <a:xfrm>
            <a:off x="5178287" y="1523999"/>
            <a:ext cx="318053" cy="175592"/>
          </a:xfrm>
          <a:custGeom>
            <a:avLst/>
            <a:gdLst>
              <a:gd name="connsiteX0" fmla="*/ 0 w 208722"/>
              <a:gd name="connsiteY0" fmla="*/ 13253 h 271670"/>
              <a:gd name="connsiteX1" fmla="*/ 139148 w 208722"/>
              <a:gd name="connsiteY1" fmla="*/ 43070 h 271670"/>
              <a:gd name="connsiteX2" fmla="*/ 208722 w 208722"/>
              <a:gd name="connsiteY2" fmla="*/ 271670 h 271670"/>
              <a:gd name="connsiteX0" fmla="*/ 0 w 318053"/>
              <a:gd name="connsiteY0" fmla="*/ 6627 h 175592"/>
              <a:gd name="connsiteX1" fmla="*/ 139148 w 318053"/>
              <a:gd name="connsiteY1" fmla="*/ 36444 h 175592"/>
              <a:gd name="connsiteX2" fmla="*/ 318053 w 318053"/>
              <a:gd name="connsiteY2" fmla="*/ 175592 h 175592"/>
            </a:gdLst>
            <a:ahLst/>
            <a:cxnLst>
              <a:cxn ang="0">
                <a:pos x="connsiteX0" y="connsiteY0"/>
              </a:cxn>
              <a:cxn ang="0">
                <a:pos x="connsiteX1" y="connsiteY1"/>
              </a:cxn>
              <a:cxn ang="0">
                <a:pos x="connsiteX2" y="connsiteY2"/>
              </a:cxn>
            </a:cxnLst>
            <a:rect l="l" t="t" r="r" b="b"/>
            <a:pathLst>
              <a:path w="318053" h="175592">
                <a:moveTo>
                  <a:pt x="0" y="6627"/>
                </a:moveTo>
                <a:cubicBezTo>
                  <a:pt x="52180" y="0"/>
                  <a:pt x="86139" y="8283"/>
                  <a:pt x="139148" y="36444"/>
                </a:cubicBezTo>
                <a:cubicBezTo>
                  <a:pt x="192157" y="64605"/>
                  <a:pt x="300659" y="82827"/>
                  <a:pt x="318053" y="175592"/>
                </a:cubicBezTo>
              </a:path>
            </a:pathLst>
          </a:custGeom>
          <a:ln w="76200">
            <a:solidFill>
              <a:srgbClr val="FFFF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Oval 18"/>
          <p:cNvSpPr/>
          <p:nvPr/>
        </p:nvSpPr>
        <p:spPr>
          <a:xfrm>
            <a:off x="5446920" y="1620915"/>
            <a:ext cx="246610" cy="225828"/>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5847799" y="1952220"/>
            <a:ext cx="246610" cy="225828"/>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6109529" y="2184133"/>
            <a:ext cx="246610" cy="225828"/>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Arrow Connector 21"/>
          <p:cNvCxnSpPr/>
          <p:nvPr/>
        </p:nvCxnSpPr>
        <p:spPr>
          <a:xfrm rot="16200000" flipH="1">
            <a:off x="5693552" y="1817290"/>
            <a:ext cx="243729" cy="276246"/>
          </a:xfrm>
          <a:prstGeom prst="straightConnector1">
            <a:avLst/>
          </a:prstGeom>
          <a:ln w="76200">
            <a:solidFill>
              <a:srgbClr val="FFFF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a:off x="6003235" y="2126973"/>
            <a:ext cx="255381" cy="189952"/>
          </a:xfrm>
          <a:prstGeom prst="straightConnector1">
            <a:avLst/>
          </a:prstGeom>
          <a:ln w="76200">
            <a:solidFill>
              <a:srgbClr val="FFFF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24" name="Freeform 23"/>
          <p:cNvSpPr/>
          <p:nvPr/>
        </p:nvSpPr>
        <p:spPr>
          <a:xfrm>
            <a:off x="4760259" y="2743200"/>
            <a:ext cx="3146611" cy="661148"/>
          </a:xfrm>
          <a:custGeom>
            <a:avLst/>
            <a:gdLst>
              <a:gd name="connsiteX0" fmla="*/ 0 w 3502958"/>
              <a:gd name="connsiteY0" fmla="*/ 0 h 661148"/>
              <a:gd name="connsiteX1" fmla="*/ 1183341 w 3502958"/>
              <a:gd name="connsiteY1" fmla="*/ 605118 h 661148"/>
              <a:gd name="connsiteX2" fmla="*/ 3146611 w 3502958"/>
              <a:gd name="connsiteY2" fmla="*/ 336177 h 661148"/>
              <a:gd name="connsiteX3" fmla="*/ 3321423 w 3502958"/>
              <a:gd name="connsiteY3" fmla="*/ 268941 h 661148"/>
            </a:gdLst>
            <a:ahLst/>
            <a:cxnLst>
              <a:cxn ang="0">
                <a:pos x="connsiteX0" y="connsiteY0"/>
              </a:cxn>
              <a:cxn ang="0">
                <a:pos x="connsiteX1" y="connsiteY1"/>
              </a:cxn>
              <a:cxn ang="0">
                <a:pos x="connsiteX2" y="connsiteY2"/>
              </a:cxn>
              <a:cxn ang="0">
                <a:pos x="connsiteX3" y="connsiteY3"/>
              </a:cxn>
            </a:cxnLst>
            <a:rect l="l" t="t" r="r" b="b"/>
            <a:pathLst>
              <a:path w="3502958" h="661148">
                <a:moveTo>
                  <a:pt x="0" y="0"/>
                </a:moveTo>
                <a:cubicBezTo>
                  <a:pt x="329453" y="274544"/>
                  <a:pt x="658906" y="549089"/>
                  <a:pt x="1183341" y="605118"/>
                </a:cubicBezTo>
                <a:cubicBezTo>
                  <a:pt x="1707776" y="661148"/>
                  <a:pt x="2790264" y="392207"/>
                  <a:pt x="3146611" y="336177"/>
                </a:cubicBezTo>
                <a:cubicBezTo>
                  <a:pt x="3502958" y="280148"/>
                  <a:pt x="3412190" y="274544"/>
                  <a:pt x="3321423" y="268941"/>
                </a:cubicBezTo>
              </a:path>
            </a:pathLst>
          </a:custGeom>
          <a:ln w="76200">
            <a:solidFill>
              <a:srgbClr val="FFFF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7" name="Oval 26"/>
          <p:cNvSpPr/>
          <p:nvPr/>
        </p:nvSpPr>
        <p:spPr>
          <a:xfrm>
            <a:off x="7776110" y="2800455"/>
            <a:ext cx="237341" cy="251702"/>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4557982" y="2559588"/>
            <a:ext cx="246610" cy="225828"/>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5" name="Straight Connector 24"/>
          <p:cNvCxnSpPr/>
          <p:nvPr/>
        </p:nvCxnSpPr>
        <p:spPr>
          <a:xfrm>
            <a:off x="854440" y="2308485"/>
            <a:ext cx="2428406"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856938" y="2820649"/>
            <a:ext cx="1346616"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pic>
        <p:nvPicPr>
          <p:cNvPr id="26" name="Picture 2"/>
          <p:cNvPicPr>
            <a:picLocks noChangeAspect="1" noChangeArrowheads="1"/>
          </p:cNvPicPr>
          <p:nvPr/>
        </p:nvPicPr>
        <p:blipFill>
          <a:blip r:embed="rId3" cstate="print"/>
          <a:srcRect/>
          <a:stretch>
            <a:fillRect/>
          </a:stretch>
        </p:blipFill>
        <p:spPr bwMode="auto">
          <a:xfrm>
            <a:off x="0" y="1152206"/>
            <a:ext cx="9144000" cy="5705793"/>
          </a:xfrm>
          <a:prstGeom prst="rect">
            <a:avLst/>
          </a:prstGeom>
          <a:noFill/>
          <a:ln w="9525">
            <a:noFill/>
            <a:miter lim="800000"/>
            <a:headEnd/>
            <a:tailEnd/>
          </a:ln>
          <a:effectLst/>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left)">
                                      <p:cBhvr>
                                        <p:cTn id="7" dur="500"/>
                                        <p:tgtEl>
                                          <p:spTgt spid="25"/>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8"/>
                                        </p:tgtEl>
                                        <p:attrNameLst>
                                          <p:attrName>style.visibility</p:attrName>
                                        </p:attrNameLst>
                                      </p:cBhvr>
                                      <p:to>
                                        <p:strVal val="visible"/>
                                      </p:to>
                                    </p:set>
                                    <p:animEffect transition="in" filter="wipe(left)">
                                      <p:cBhvr>
                                        <p:cTn id="11" dur="500"/>
                                        <p:tgtEl>
                                          <p:spTgt spid="28"/>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wipe(left)">
                                      <p:cBhvr>
                                        <p:cTn id="15" dur="500"/>
                                        <p:tgtEl>
                                          <p:spTgt spid="24"/>
                                        </p:tgtEl>
                                      </p:cBhvr>
                                    </p:animEffect>
                                  </p:childTnLst>
                                </p:cTn>
                              </p:par>
                            </p:childTnLst>
                          </p:cTn>
                        </p:par>
                        <p:par>
                          <p:cTn id="16" fill="hold">
                            <p:stCondLst>
                              <p:cond delay="1500"/>
                            </p:stCondLst>
                            <p:childTnLst>
                              <p:par>
                                <p:cTn id="17" presetID="14" presetClass="entr" presetSubtype="10" fill="hold" grpId="0" nodeType="after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randombar(horizontal)">
                                      <p:cBhvr>
                                        <p:cTn id="1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7"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11– The Double-Back </a:t>
            </a:r>
            <a:r>
              <a:rPr lang="en-US" sz="2800" dirty="0" smtClean="0"/>
              <a:t>14:21b-28</a:t>
            </a:r>
            <a:endParaRPr lang="en-US" sz="2800" dirty="0"/>
          </a:p>
        </p:txBody>
      </p:sp>
      <p:sp>
        <p:nvSpPr>
          <p:cNvPr id="4" name="5-Point Star 3"/>
          <p:cNvSpPr/>
          <p:nvPr/>
        </p:nvSpPr>
        <p:spPr>
          <a:xfrm>
            <a:off x="7032567" y="5569527"/>
            <a:ext cx="548623" cy="515389"/>
          </a:xfrm>
          <a:prstGeom prst="star5">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3"/>
          <p:cNvPicPr>
            <a:picLocks noChangeAspect="1" noChangeArrowheads="1"/>
          </p:cNvPicPr>
          <p:nvPr/>
        </p:nvPicPr>
        <p:blipFill>
          <a:blip r:embed="rId2" cstate="print"/>
          <a:srcRect t="18012" r="18114"/>
          <a:stretch>
            <a:fillRect/>
          </a:stretch>
        </p:blipFill>
        <p:spPr bwMode="auto">
          <a:xfrm>
            <a:off x="3408201" y="1157095"/>
            <a:ext cx="5419915" cy="5149091"/>
          </a:xfrm>
          <a:prstGeom prst="rect">
            <a:avLst/>
          </a:prstGeom>
          <a:noFill/>
          <a:ln w="9525">
            <a:noFill/>
            <a:miter lim="800000"/>
            <a:headEnd/>
            <a:tailEnd/>
          </a:ln>
          <a:effectLst/>
        </p:spPr>
      </p:pic>
      <p:sp>
        <p:nvSpPr>
          <p:cNvPr id="14" name="Oval 13"/>
          <p:cNvSpPr/>
          <p:nvPr/>
        </p:nvSpPr>
        <p:spPr>
          <a:xfrm>
            <a:off x="4774371" y="2329906"/>
            <a:ext cx="246610" cy="225828"/>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14"/>
          <p:cNvSpPr/>
          <p:nvPr/>
        </p:nvSpPr>
        <p:spPr>
          <a:xfrm>
            <a:off x="4873171" y="1632857"/>
            <a:ext cx="199572" cy="762000"/>
          </a:xfrm>
          <a:custGeom>
            <a:avLst/>
            <a:gdLst>
              <a:gd name="connsiteX0" fmla="*/ 47172 w 199572"/>
              <a:gd name="connsiteY0" fmla="*/ 762000 h 762000"/>
              <a:gd name="connsiteX1" fmla="*/ 25400 w 199572"/>
              <a:gd name="connsiteY1" fmla="*/ 522514 h 762000"/>
              <a:gd name="connsiteX2" fmla="*/ 199572 w 199572"/>
              <a:gd name="connsiteY2" fmla="*/ 304800 h 762000"/>
              <a:gd name="connsiteX3" fmla="*/ 199572 w 199572"/>
              <a:gd name="connsiteY3" fmla="*/ 304800 h 762000"/>
              <a:gd name="connsiteX4" fmla="*/ 177800 w 199572"/>
              <a:gd name="connsiteY4" fmla="*/ 0 h 76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572" h="762000">
                <a:moveTo>
                  <a:pt x="47172" y="762000"/>
                </a:moveTo>
                <a:cubicBezTo>
                  <a:pt x="23586" y="680357"/>
                  <a:pt x="0" y="598714"/>
                  <a:pt x="25400" y="522514"/>
                </a:cubicBezTo>
                <a:cubicBezTo>
                  <a:pt x="50800" y="446314"/>
                  <a:pt x="199572" y="304800"/>
                  <a:pt x="199572" y="304800"/>
                </a:cubicBezTo>
                <a:lnTo>
                  <a:pt x="199572" y="304800"/>
                </a:lnTo>
                <a:lnTo>
                  <a:pt x="177800" y="0"/>
                </a:ln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Freeform 15"/>
          <p:cNvSpPr/>
          <p:nvPr/>
        </p:nvSpPr>
        <p:spPr>
          <a:xfrm>
            <a:off x="4899991" y="1611086"/>
            <a:ext cx="126053" cy="724610"/>
          </a:xfrm>
          <a:custGeom>
            <a:avLst/>
            <a:gdLst>
              <a:gd name="connsiteX0" fmla="*/ 29029 w 221344"/>
              <a:gd name="connsiteY0" fmla="*/ 653143 h 653143"/>
              <a:gd name="connsiteX1" fmla="*/ 29029 w 221344"/>
              <a:gd name="connsiteY1" fmla="*/ 435428 h 653143"/>
              <a:gd name="connsiteX2" fmla="*/ 203201 w 221344"/>
              <a:gd name="connsiteY2" fmla="*/ 195943 h 653143"/>
              <a:gd name="connsiteX3" fmla="*/ 137887 w 221344"/>
              <a:gd name="connsiteY3" fmla="*/ 0 h 653143"/>
              <a:gd name="connsiteX4" fmla="*/ 137887 w 221344"/>
              <a:gd name="connsiteY4" fmla="*/ 0 h 653143"/>
              <a:gd name="connsiteX0" fmla="*/ 18143 w 127001"/>
              <a:gd name="connsiteY0" fmla="*/ 653143 h 653143"/>
              <a:gd name="connsiteX1" fmla="*/ 18143 w 127001"/>
              <a:gd name="connsiteY1" fmla="*/ 435428 h 653143"/>
              <a:gd name="connsiteX2" fmla="*/ 127001 w 127001"/>
              <a:gd name="connsiteY2" fmla="*/ 0 h 653143"/>
              <a:gd name="connsiteX3" fmla="*/ 127001 w 127001"/>
              <a:gd name="connsiteY3" fmla="*/ 0 h 653143"/>
              <a:gd name="connsiteX0" fmla="*/ 14515 w 141989"/>
              <a:gd name="connsiteY0" fmla="*/ 653143 h 653143"/>
              <a:gd name="connsiteX1" fmla="*/ 123846 w 141989"/>
              <a:gd name="connsiteY1" fmla="*/ 425489 h 653143"/>
              <a:gd name="connsiteX2" fmla="*/ 123373 w 141989"/>
              <a:gd name="connsiteY2" fmla="*/ 0 h 653143"/>
              <a:gd name="connsiteX3" fmla="*/ 123373 w 141989"/>
              <a:gd name="connsiteY3" fmla="*/ 0 h 653143"/>
              <a:gd name="connsiteX0" fmla="*/ 14515 w 154925"/>
              <a:gd name="connsiteY0" fmla="*/ 653143 h 653143"/>
              <a:gd name="connsiteX1" fmla="*/ 123846 w 154925"/>
              <a:gd name="connsiteY1" fmla="*/ 425489 h 653143"/>
              <a:gd name="connsiteX2" fmla="*/ 123373 w 154925"/>
              <a:gd name="connsiteY2" fmla="*/ 0 h 653143"/>
              <a:gd name="connsiteX3" fmla="*/ 123373 w 154925"/>
              <a:gd name="connsiteY3" fmla="*/ 0 h 653143"/>
              <a:gd name="connsiteX0" fmla="*/ 14515 w 141989"/>
              <a:gd name="connsiteY0" fmla="*/ 653143 h 653143"/>
              <a:gd name="connsiteX1" fmla="*/ 123846 w 141989"/>
              <a:gd name="connsiteY1" fmla="*/ 425489 h 653143"/>
              <a:gd name="connsiteX2" fmla="*/ 123373 w 141989"/>
              <a:gd name="connsiteY2" fmla="*/ 0 h 653143"/>
              <a:gd name="connsiteX3" fmla="*/ 123373 w 141989"/>
              <a:gd name="connsiteY3" fmla="*/ 0 h 653143"/>
            </a:gdLst>
            <a:ahLst/>
            <a:cxnLst>
              <a:cxn ang="0">
                <a:pos x="connsiteX0" y="connsiteY0"/>
              </a:cxn>
              <a:cxn ang="0">
                <a:pos x="connsiteX1" y="connsiteY1"/>
              </a:cxn>
              <a:cxn ang="0">
                <a:pos x="connsiteX2" y="connsiteY2"/>
              </a:cxn>
              <a:cxn ang="0">
                <a:pos x="connsiteX3" y="connsiteY3"/>
              </a:cxn>
            </a:cxnLst>
            <a:rect l="l" t="t" r="r" b="b"/>
            <a:pathLst>
              <a:path w="141989" h="653143">
                <a:moveTo>
                  <a:pt x="14515" y="653143"/>
                </a:moveTo>
                <a:cubicBezTo>
                  <a:pt x="0" y="582385"/>
                  <a:pt x="105703" y="534346"/>
                  <a:pt x="123846" y="425489"/>
                </a:cubicBezTo>
                <a:cubicBezTo>
                  <a:pt x="141989" y="316632"/>
                  <a:pt x="125108" y="162024"/>
                  <a:pt x="123373" y="0"/>
                </a:cubicBezTo>
                <a:lnTo>
                  <a:pt x="123373" y="0"/>
                </a:lnTo>
              </a:path>
            </a:pathLst>
          </a:custGeom>
          <a:ln w="76200">
            <a:solidFill>
              <a:srgbClr val="FFFF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Oval 16"/>
          <p:cNvSpPr/>
          <p:nvPr/>
        </p:nvSpPr>
        <p:spPr>
          <a:xfrm>
            <a:off x="4906893" y="1438697"/>
            <a:ext cx="246610" cy="225828"/>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17"/>
          <p:cNvSpPr/>
          <p:nvPr/>
        </p:nvSpPr>
        <p:spPr>
          <a:xfrm>
            <a:off x="5178287" y="1523999"/>
            <a:ext cx="318053" cy="175592"/>
          </a:xfrm>
          <a:custGeom>
            <a:avLst/>
            <a:gdLst>
              <a:gd name="connsiteX0" fmla="*/ 0 w 208722"/>
              <a:gd name="connsiteY0" fmla="*/ 13253 h 271670"/>
              <a:gd name="connsiteX1" fmla="*/ 139148 w 208722"/>
              <a:gd name="connsiteY1" fmla="*/ 43070 h 271670"/>
              <a:gd name="connsiteX2" fmla="*/ 208722 w 208722"/>
              <a:gd name="connsiteY2" fmla="*/ 271670 h 271670"/>
              <a:gd name="connsiteX0" fmla="*/ 0 w 318053"/>
              <a:gd name="connsiteY0" fmla="*/ 6627 h 175592"/>
              <a:gd name="connsiteX1" fmla="*/ 139148 w 318053"/>
              <a:gd name="connsiteY1" fmla="*/ 36444 h 175592"/>
              <a:gd name="connsiteX2" fmla="*/ 318053 w 318053"/>
              <a:gd name="connsiteY2" fmla="*/ 175592 h 175592"/>
            </a:gdLst>
            <a:ahLst/>
            <a:cxnLst>
              <a:cxn ang="0">
                <a:pos x="connsiteX0" y="connsiteY0"/>
              </a:cxn>
              <a:cxn ang="0">
                <a:pos x="connsiteX1" y="connsiteY1"/>
              </a:cxn>
              <a:cxn ang="0">
                <a:pos x="connsiteX2" y="connsiteY2"/>
              </a:cxn>
            </a:cxnLst>
            <a:rect l="l" t="t" r="r" b="b"/>
            <a:pathLst>
              <a:path w="318053" h="175592">
                <a:moveTo>
                  <a:pt x="0" y="6627"/>
                </a:moveTo>
                <a:cubicBezTo>
                  <a:pt x="52180" y="0"/>
                  <a:pt x="86139" y="8283"/>
                  <a:pt x="139148" y="36444"/>
                </a:cubicBezTo>
                <a:cubicBezTo>
                  <a:pt x="192157" y="64605"/>
                  <a:pt x="300659" y="82827"/>
                  <a:pt x="318053" y="175592"/>
                </a:cubicBezTo>
              </a:path>
            </a:pathLst>
          </a:custGeom>
          <a:ln w="76200">
            <a:solidFill>
              <a:srgbClr val="FFFF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Oval 18"/>
          <p:cNvSpPr/>
          <p:nvPr/>
        </p:nvSpPr>
        <p:spPr>
          <a:xfrm>
            <a:off x="5446920" y="1620915"/>
            <a:ext cx="246610" cy="225828"/>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5847799" y="1952220"/>
            <a:ext cx="246610" cy="225828"/>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6109529" y="2184133"/>
            <a:ext cx="246610" cy="225828"/>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Arrow Connector 21"/>
          <p:cNvCxnSpPr/>
          <p:nvPr/>
        </p:nvCxnSpPr>
        <p:spPr>
          <a:xfrm rot="16200000" flipH="1">
            <a:off x="5693552" y="1817290"/>
            <a:ext cx="243729" cy="276246"/>
          </a:xfrm>
          <a:prstGeom prst="straightConnector1">
            <a:avLst/>
          </a:prstGeom>
          <a:ln w="76200">
            <a:solidFill>
              <a:srgbClr val="FFFF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a:off x="6003235" y="2126973"/>
            <a:ext cx="255381" cy="189952"/>
          </a:xfrm>
          <a:prstGeom prst="straightConnector1">
            <a:avLst/>
          </a:prstGeom>
          <a:ln w="76200">
            <a:solidFill>
              <a:srgbClr val="FFFF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24" name="Freeform 23"/>
          <p:cNvSpPr/>
          <p:nvPr/>
        </p:nvSpPr>
        <p:spPr>
          <a:xfrm>
            <a:off x="4760259" y="2743200"/>
            <a:ext cx="3146611" cy="661148"/>
          </a:xfrm>
          <a:custGeom>
            <a:avLst/>
            <a:gdLst>
              <a:gd name="connsiteX0" fmla="*/ 0 w 3502958"/>
              <a:gd name="connsiteY0" fmla="*/ 0 h 661148"/>
              <a:gd name="connsiteX1" fmla="*/ 1183341 w 3502958"/>
              <a:gd name="connsiteY1" fmla="*/ 605118 h 661148"/>
              <a:gd name="connsiteX2" fmla="*/ 3146611 w 3502958"/>
              <a:gd name="connsiteY2" fmla="*/ 336177 h 661148"/>
              <a:gd name="connsiteX3" fmla="*/ 3321423 w 3502958"/>
              <a:gd name="connsiteY3" fmla="*/ 268941 h 661148"/>
            </a:gdLst>
            <a:ahLst/>
            <a:cxnLst>
              <a:cxn ang="0">
                <a:pos x="connsiteX0" y="connsiteY0"/>
              </a:cxn>
              <a:cxn ang="0">
                <a:pos x="connsiteX1" y="connsiteY1"/>
              </a:cxn>
              <a:cxn ang="0">
                <a:pos x="connsiteX2" y="connsiteY2"/>
              </a:cxn>
              <a:cxn ang="0">
                <a:pos x="connsiteX3" y="connsiteY3"/>
              </a:cxn>
            </a:cxnLst>
            <a:rect l="l" t="t" r="r" b="b"/>
            <a:pathLst>
              <a:path w="3502958" h="661148">
                <a:moveTo>
                  <a:pt x="0" y="0"/>
                </a:moveTo>
                <a:cubicBezTo>
                  <a:pt x="329453" y="274544"/>
                  <a:pt x="658906" y="549089"/>
                  <a:pt x="1183341" y="605118"/>
                </a:cubicBezTo>
                <a:cubicBezTo>
                  <a:pt x="1707776" y="661148"/>
                  <a:pt x="2790264" y="392207"/>
                  <a:pt x="3146611" y="336177"/>
                </a:cubicBezTo>
                <a:cubicBezTo>
                  <a:pt x="3502958" y="280148"/>
                  <a:pt x="3412190" y="274544"/>
                  <a:pt x="3321423" y="268941"/>
                </a:cubicBezTo>
              </a:path>
            </a:pathLst>
          </a:custGeom>
          <a:ln w="76200">
            <a:solidFill>
              <a:srgbClr val="FFFF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7" name="Oval 26"/>
          <p:cNvSpPr/>
          <p:nvPr/>
        </p:nvSpPr>
        <p:spPr>
          <a:xfrm>
            <a:off x="7776110" y="2800455"/>
            <a:ext cx="237341" cy="251702"/>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4557982" y="2559588"/>
            <a:ext cx="246610" cy="225828"/>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8" name="Group 27"/>
          <p:cNvGrpSpPr/>
          <p:nvPr/>
        </p:nvGrpSpPr>
        <p:grpSpPr>
          <a:xfrm>
            <a:off x="730624" y="2660412"/>
            <a:ext cx="3626223" cy="1253686"/>
            <a:chOff x="730624" y="2660412"/>
            <a:chExt cx="3626223" cy="1253686"/>
          </a:xfrm>
        </p:grpSpPr>
        <p:sp>
          <p:nvSpPr>
            <p:cNvPr id="25" name="Rectangle 24"/>
            <p:cNvSpPr/>
            <p:nvPr/>
          </p:nvSpPr>
          <p:spPr>
            <a:xfrm>
              <a:off x="1425389" y="2660412"/>
              <a:ext cx="2433917" cy="765110"/>
            </a:xfrm>
            <a:prstGeom prst="rect">
              <a:avLst/>
            </a:prstGeom>
            <a:solidFill>
              <a:srgbClr val="FF0000"/>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730624" y="3148988"/>
              <a:ext cx="3626223" cy="765110"/>
            </a:xfrm>
            <a:prstGeom prst="rect">
              <a:avLst/>
            </a:prstGeom>
            <a:solidFill>
              <a:srgbClr val="FF0000"/>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Content Placeholder 2"/>
          <p:cNvSpPr>
            <a:spLocks noGrp="1"/>
          </p:cNvSpPr>
          <p:nvPr>
            <p:ph idx="1"/>
          </p:nvPr>
        </p:nvSpPr>
        <p:spPr>
          <a:xfrm>
            <a:off x="725556" y="1277470"/>
            <a:ext cx="3752315" cy="4902482"/>
          </a:xfrm>
        </p:spPr>
        <p:txBody>
          <a:bodyPr/>
          <a:lstStyle/>
          <a:p>
            <a:pPr marL="0" indent="0">
              <a:lnSpc>
                <a:spcPts val="3900"/>
              </a:lnSpc>
            </a:pPr>
            <a:r>
              <a:rPr lang="en-US" baseline="30000" dirty="0" smtClean="0"/>
              <a:t>27</a:t>
            </a:r>
            <a:r>
              <a:rPr lang="en-US" dirty="0" smtClean="0"/>
              <a:t> On arriving there, they gathered the church together and </a:t>
            </a:r>
            <a:r>
              <a:rPr lang="en-US" dirty="0" smtClean="0">
                <a:solidFill>
                  <a:schemeClr val="bg1"/>
                </a:solidFill>
              </a:rPr>
              <a:t>reported all that God had done </a:t>
            </a:r>
            <a:r>
              <a:rPr lang="en-US" dirty="0" smtClean="0"/>
              <a:t>through them and how he had opened the door of faith to the Gentiles.</a:t>
            </a:r>
            <a:endParaRPr lang="en-US" dirty="0"/>
          </a:p>
        </p:txBody>
      </p:sp>
      <p:pic>
        <p:nvPicPr>
          <p:cNvPr id="29" name="Picture 2"/>
          <p:cNvPicPr>
            <a:picLocks noChangeAspect="1" noChangeArrowheads="1"/>
          </p:cNvPicPr>
          <p:nvPr/>
        </p:nvPicPr>
        <p:blipFill>
          <a:blip r:embed="rId3" cstate="print"/>
          <a:srcRect/>
          <a:stretch>
            <a:fillRect/>
          </a:stretch>
        </p:blipFill>
        <p:spPr bwMode="auto">
          <a:xfrm>
            <a:off x="0" y="1152206"/>
            <a:ext cx="9144000" cy="5705793"/>
          </a:xfrm>
          <a:prstGeom prst="rect">
            <a:avLst/>
          </a:prstGeom>
          <a:noFill/>
          <a:ln w="9525">
            <a:noFill/>
            <a:miter lim="800000"/>
            <a:headEnd/>
            <a:tailEnd/>
          </a:ln>
          <a:effectLst/>
        </p:spPr>
      </p:pic>
    </p:spTree>
  </p:cSld>
  <p:clrMapOvr>
    <a:masterClrMapping/>
  </p:clrMapOvr>
  <p:transition>
    <p:zoom/>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11– The Double-Back </a:t>
            </a:r>
            <a:r>
              <a:rPr lang="en-US" sz="2800" dirty="0" smtClean="0"/>
              <a:t>14:21b-28</a:t>
            </a:r>
            <a:endParaRPr lang="en-US" sz="2800" dirty="0"/>
          </a:p>
        </p:txBody>
      </p:sp>
      <p:sp>
        <p:nvSpPr>
          <p:cNvPr id="4" name="5-Point Star 3"/>
          <p:cNvSpPr/>
          <p:nvPr/>
        </p:nvSpPr>
        <p:spPr>
          <a:xfrm>
            <a:off x="7032567" y="5569527"/>
            <a:ext cx="548623" cy="515389"/>
          </a:xfrm>
          <a:prstGeom prst="star5">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3"/>
          <p:cNvPicPr>
            <a:picLocks noChangeAspect="1" noChangeArrowheads="1"/>
          </p:cNvPicPr>
          <p:nvPr/>
        </p:nvPicPr>
        <p:blipFill>
          <a:blip r:embed="rId2" cstate="print"/>
          <a:srcRect t="18012" r="18114"/>
          <a:stretch>
            <a:fillRect/>
          </a:stretch>
        </p:blipFill>
        <p:spPr bwMode="auto">
          <a:xfrm>
            <a:off x="3408201" y="1157095"/>
            <a:ext cx="5419915" cy="5149091"/>
          </a:xfrm>
          <a:prstGeom prst="rect">
            <a:avLst/>
          </a:prstGeom>
          <a:noFill/>
          <a:ln w="9525">
            <a:noFill/>
            <a:miter lim="800000"/>
            <a:headEnd/>
            <a:tailEnd/>
          </a:ln>
          <a:effectLst/>
        </p:spPr>
      </p:pic>
      <p:sp>
        <p:nvSpPr>
          <p:cNvPr id="14" name="Oval 13"/>
          <p:cNvSpPr/>
          <p:nvPr/>
        </p:nvSpPr>
        <p:spPr>
          <a:xfrm>
            <a:off x="4774371" y="2329906"/>
            <a:ext cx="246610" cy="225828"/>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14"/>
          <p:cNvSpPr/>
          <p:nvPr/>
        </p:nvSpPr>
        <p:spPr>
          <a:xfrm>
            <a:off x="4873171" y="1632857"/>
            <a:ext cx="199572" cy="762000"/>
          </a:xfrm>
          <a:custGeom>
            <a:avLst/>
            <a:gdLst>
              <a:gd name="connsiteX0" fmla="*/ 47172 w 199572"/>
              <a:gd name="connsiteY0" fmla="*/ 762000 h 762000"/>
              <a:gd name="connsiteX1" fmla="*/ 25400 w 199572"/>
              <a:gd name="connsiteY1" fmla="*/ 522514 h 762000"/>
              <a:gd name="connsiteX2" fmla="*/ 199572 w 199572"/>
              <a:gd name="connsiteY2" fmla="*/ 304800 h 762000"/>
              <a:gd name="connsiteX3" fmla="*/ 199572 w 199572"/>
              <a:gd name="connsiteY3" fmla="*/ 304800 h 762000"/>
              <a:gd name="connsiteX4" fmla="*/ 177800 w 199572"/>
              <a:gd name="connsiteY4" fmla="*/ 0 h 76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572" h="762000">
                <a:moveTo>
                  <a:pt x="47172" y="762000"/>
                </a:moveTo>
                <a:cubicBezTo>
                  <a:pt x="23586" y="680357"/>
                  <a:pt x="0" y="598714"/>
                  <a:pt x="25400" y="522514"/>
                </a:cubicBezTo>
                <a:cubicBezTo>
                  <a:pt x="50800" y="446314"/>
                  <a:pt x="199572" y="304800"/>
                  <a:pt x="199572" y="304800"/>
                </a:cubicBezTo>
                <a:lnTo>
                  <a:pt x="199572" y="304800"/>
                </a:lnTo>
                <a:lnTo>
                  <a:pt x="177800" y="0"/>
                </a:ln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Freeform 15"/>
          <p:cNvSpPr/>
          <p:nvPr/>
        </p:nvSpPr>
        <p:spPr>
          <a:xfrm>
            <a:off x="4899991" y="1611086"/>
            <a:ext cx="126053" cy="724610"/>
          </a:xfrm>
          <a:custGeom>
            <a:avLst/>
            <a:gdLst>
              <a:gd name="connsiteX0" fmla="*/ 29029 w 221344"/>
              <a:gd name="connsiteY0" fmla="*/ 653143 h 653143"/>
              <a:gd name="connsiteX1" fmla="*/ 29029 w 221344"/>
              <a:gd name="connsiteY1" fmla="*/ 435428 h 653143"/>
              <a:gd name="connsiteX2" fmla="*/ 203201 w 221344"/>
              <a:gd name="connsiteY2" fmla="*/ 195943 h 653143"/>
              <a:gd name="connsiteX3" fmla="*/ 137887 w 221344"/>
              <a:gd name="connsiteY3" fmla="*/ 0 h 653143"/>
              <a:gd name="connsiteX4" fmla="*/ 137887 w 221344"/>
              <a:gd name="connsiteY4" fmla="*/ 0 h 653143"/>
              <a:gd name="connsiteX0" fmla="*/ 18143 w 127001"/>
              <a:gd name="connsiteY0" fmla="*/ 653143 h 653143"/>
              <a:gd name="connsiteX1" fmla="*/ 18143 w 127001"/>
              <a:gd name="connsiteY1" fmla="*/ 435428 h 653143"/>
              <a:gd name="connsiteX2" fmla="*/ 127001 w 127001"/>
              <a:gd name="connsiteY2" fmla="*/ 0 h 653143"/>
              <a:gd name="connsiteX3" fmla="*/ 127001 w 127001"/>
              <a:gd name="connsiteY3" fmla="*/ 0 h 653143"/>
              <a:gd name="connsiteX0" fmla="*/ 14515 w 141989"/>
              <a:gd name="connsiteY0" fmla="*/ 653143 h 653143"/>
              <a:gd name="connsiteX1" fmla="*/ 123846 w 141989"/>
              <a:gd name="connsiteY1" fmla="*/ 425489 h 653143"/>
              <a:gd name="connsiteX2" fmla="*/ 123373 w 141989"/>
              <a:gd name="connsiteY2" fmla="*/ 0 h 653143"/>
              <a:gd name="connsiteX3" fmla="*/ 123373 w 141989"/>
              <a:gd name="connsiteY3" fmla="*/ 0 h 653143"/>
              <a:gd name="connsiteX0" fmla="*/ 14515 w 154925"/>
              <a:gd name="connsiteY0" fmla="*/ 653143 h 653143"/>
              <a:gd name="connsiteX1" fmla="*/ 123846 w 154925"/>
              <a:gd name="connsiteY1" fmla="*/ 425489 h 653143"/>
              <a:gd name="connsiteX2" fmla="*/ 123373 w 154925"/>
              <a:gd name="connsiteY2" fmla="*/ 0 h 653143"/>
              <a:gd name="connsiteX3" fmla="*/ 123373 w 154925"/>
              <a:gd name="connsiteY3" fmla="*/ 0 h 653143"/>
              <a:gd name="connsiteX0" fmla="*/ 14515 w 141989"/>
              <a:gd name="connsiteY0" fmla="*/ 653143 h 653143"/>
              <a:gd name="connsiteX1" fmla="*/ 123846 w 141989"/>
              <a:gd name="connsiteY1" fmla="*/ 425489 h 653143"/>
              <a:gd name="connsiteX2" fmla="*/ 123373 w 141989"/>
              <a:gd name="connsiteY2" fmla="*/ 0 h 653143"/>
              <a:gd name="connsiteX3" fmla="*/ 123373 w 141989"/>
              <a:gd name="connsiteY3" fmla="*/ 0 h 653143"/>
            </a:gdLst>
            <a:ahLst/>
            <a:cxnLst>
              <a:cxn ang="0">
                <a:pos x="connsiteX0" y="connsiteY0"/>
              </a:cxn>
              <a:cxn ang="0">
                <a:pos x="connsiteX1" y="connsiteY1"/>
              </a:cxn>
              <a:cxn ang="0">
                <a:pos x="connsiteX2" y="connsiteY2"/>
              </a:cxn>
              <a:cxn ang="0">
                <a:pos x="connsiteX3" y="connsiteY3"/>
              </a:cxn>
            </a:cxnLst>
            <a:rect l="l" t="t" r="r" b="b"/>
            <a:pathLst>
              <a:path w="141989" h="653143">
                <a:moveTo>
                  <a:pt x="14515" y="653143"/>
                </a:moveTo>
                <a:cubicBezTo>
                  <a:pt x="0" y="582385"/>
                  <a:pt x="105703" y="534346"/>
                  <a:pt x="123846" y="425489"/>
                </a:cubicBezTo>
                <a:cubicBezTo>
                  <a:pt x="141989" y="316632"/>
                  <a:pt x="125108" y="162024"/>
                  <a:pt x="123373" y="0"/>
                </a:cubicBezTo>
                <a:lnTo>
                  <a:pt x="123373" y="0"/>
                </a:lnTo>
              </a:path>
            </a:pathLst>
          </a:custGeom>
          <a:ln w="76200">
            <a:solidFill>
              <a:srgbClr val="FFFF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Oval 16"/>
          <p:cNvSpPr/>
          <p:nvPr/>
        </p:nvSpPr>
        <p:spPr>
          <a:xfrm>
            <a:off x="4906893" y="1438697"/>
            <a:ext cx="246610" cy="225828"/>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17"/>
          <p:cNvSpPr/>
          <p:nvPr/>
        </p:nvSpPr>
        <p:spPr>
          <a:xfrm>
            <a:off x="5178287" y="1523999"/>
            <a:ext cx="318053" cy="175592"/>
          </a:xfrm>
          <a:custGeom>
            <a:avLst/>
            <a:gdLst>
              <a:gd name="connsiteX0" fmla="*/ 0 w 208722"/>
              <a:gd name="connsiteY0" fmla="*/ 13253 h 271670"/>
              <a:gd name="connsiteX1" fmla="*/ 139148 w 208722"/>
              <a:gd name="connsiteY1" fmla="*/ 43070 h 271670"/>
              <a:gd name="connsiteX2" fmla="*/ 208722 w 208722"/>
              <a:gd name="connsiteY2" fmla="*/ 271670 h 271670"/>
              <a:gd name="connsiteX0" fmla="*/ 0 w 318053"/>
              <a:gd name="connsiteY0" fmla="*/ 6627 h 175592"/>
              <a:gd name="connsiteX1" fmla="*/ 139148 w 318053"/>
              <a:gd name="connsiteY1" fmla="*/ 36444 h 175592"/>
              <a:gd name="connsiteX2" fmla="*/ 318053 w 318053"/>
              <a:gd name="connsiteY2" fmla="*/ 175592 h 175592"/>
            </a:gdLst>
            <a:ahLst/>
            <a:cxnLst>
              <a:cxn ang="0">
                <a:pos x="connsiteX0" y="connsiteY0"/>
              </a:cxn>
              <a:cxn ang="0">
                <a:pos x="connsiteX1" y="connsiteY1"/>
              </a:cxn>
              <a:cxn ang="0">
                <a:pos x="connsiteX2" y="connsiteY2"/>
              </a:cxn>
            </a:cxnLst>
            <a:rect l="l" t="t" r="r" b="b"/>
            <a:pathLst>
              <a:path w="318053" h="175592">
                <a:moveTo>
                  <a:pt x="0" y="6627"/>
                </a:moveTo>
                <a:cubicBezTo>
                  <a:pt x="52180" y="0"/>
                  <a:pt x="86139" y="8283"/>
                  <a:pt x="139148" y="36444"/>
                </a:cubicBezTo>
                <a:cubicBezTo>
                  <a:pt x="192157" y="64605"/>
                  <a:pt x="300659" y="82827"/>
                  <a:pt x="318053" y="175592"/>
                </a:cubicBezTo>
              </a:path>
            </a:pathLst>
          </a:custGeom>
          <a:ln w="76200">
            <a:solidFill>
              <a:srgbClr val="FFFF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Oval 18"/>
          <p:cNvSpPr/>
          <p:nvPr/>
        </p:nvSpPr>
        <p:spPr>
          <a:xfrm>
            <a:off x="5446920" y="1620915"/>
            <a:ext cx="246610" cy="225828"/>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5847799" y="1952220"/>
            <a:ext cx="246610" cy="225828"/>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6109529" y="2184133"/>
            <a:ext cx="246610" cy="225828"/>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Arrow Connector 21"/>
          <p:cNvCxnSpPr/>
          <p:nvPr/>
        </p:nvCxnSpPr>
        <p:spPr>
          <a:xfrm rot="16200000" flipH="1">
            <a:off x="5693552" y="1817290"/>
            <a:ext cx="243729" cy="276246"/>
          </a:xfrm>
          <a:prstGeom prst="straightConnector1">
            <a:avLst/>
          </a:prstGeom>
          <a:ln w="76200">
            <a:solidFill>
              <a:srgbClr val="FFFF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a:off x="6003235" y="2126973"/>
            <a:ext cx="255381" cy="189952"/>
          </a:xfrm>
          <a:prstGeom prst="straightConnector1">
            <a:avLst/>
          </a:prstGeom>
          <a:ln w="76200">
            <a:solidFill>
              <a:srgbClr val="FFFF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24" name="Freeform 23"/>
          <p:cNvSpPr/>
          <p:nvPr/>
        </p:nvSpPr>
        <p:spPr>
          <a:xfrm>
            <a:off x="4760259" y="2743200"/>
            <a:ext cx="3146611" cy="661148"/>
          </a:xfrm>
          <a:custGeom>
            <a:avLst/>
            <a:gdLst>
              <a:gd name="connsiteX0" fmla="*/ 0 w 3502958"/>
              <a:gd name="connsiteY0" fmla="*/ 0 h 661148"/>
              <a:gd name="connsiteX1" fmla="*/ 1183341 w 3502958"/>
              <a:gd name="connsiteY1" fmla="*/ 605118 h 661148"/>
              <a:gd name="connsiteX2" fmla="*/ 3146611 w 3502958"/>
              <a:gd name="connsiteY2" fmla="*/ 336177 h 661148"/>
              <a:gd name="connsiteX3" fmla="*/ 3321423 w 3502958"/>
              <a:gd name="connsiteY3" fmla="*/ 268941 h 661148"/>
            </a:gdLst>
            <a:ahLst/>
            <a:cxnLst>
              <a:cxn ang="0">
                <a:pos x="connsiteX0" y="connsiteY0"/>
              </a:cxn>
              <a:cxn ang="0">
                <a:pos x="connsiteX1" y="connsiteY1"/>
              </a:cxn>
              <a:cxn ang="0">
                <a:pos x="connsiteX2" y="connsiteY2"/>
              </a:cxn>
              <a:cxn ang="0">
                <a:pos x="connsiteX3" y="connsiteY3"/>
              </a:cxn>
            </a:cxnLst>
            <a:rect l="l" t="t" r="r" b="b"/>
            <a:pathLst>
              <a:path w="3502958" h="661148">
                <a:moveTo>
                  <a:pt x="0" y="0"/>
                </a:moveTo>
                <a:cubicBezTo>
                  <a:pt x="329453" y="274544"/>
                  <a:pt x="658906" y="549089"/>
                  <a:pt x="1183341" y="605118"/>
                </a:cubicBezTo>
                <a:cubicBezTo>
                  <a:pt x="1707776" y="661148"/>
                  <a:pt x="2790264" y="392207"/>
                  <a:pt x="3146611" y="336177"/>
                </a:cubicBezTo>
                <a:cubicBezTo>
                  <a:pt x="3502958" y="280148"/>
                  <a:pt x="3412190" y="274544"/>
                  <a:pt x="3321423" y="268941"/>
                </a:cubicBezTo>
              </a:path>
            </a:pathLst>
          </a:custGeom>
          <a:ln w="76200">
            <a:solidFill>
              <a:srgbClr val="FFFF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7" name="Oval 26"/>
          <p:cNvSpPr/>
          <p:nvPr/>
        </p:nvSpPr>
        <p:spPr>
          <a:xfrm>
            <a:off x="7776110" y="2800455"/>
            <a:ext cx="237341" cy="251702"/>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4557982" y="2559588"/>
            <a:ext cx="246610" cy="225828"/>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1408398" y="4227226"/>
            <a:ext cx="3133622" cy="1235293"/>
          </a:xfrm>
          <a:prstGeom prst="rect">
            <a:avLst/>
          </a:prstGeom>
          <a:solidFill>
            <a:srgbClr val="FF0000"/>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644577" y="4797905"/>
            <a:ext cx="2488367" cy="1153190"/>
          </a:xfrm>
          <a:prstGeom prst="rect">
            <a:avLst/>
          </a:prstGeom>
          <a:solidFill>
            <a:srgbClr val="FF0000"/>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725556" y="1277470"/>
            <a:ext cx="3752315" cy="4902482"/>
          </a:xfrm>
        </p:spPr>
        <p:txBody>
          <a:bodyPr/>
          <a:lstStyle/>
          <a:p>
            <a:pPr marL="0" indent="0">
              <a:lnSpc>
                <a:spcPts val="3900"/>
              </a:lnSpc>
            </a:pPr>
            <a:r>
              <a:rPr lang="en-US" baseline="30000" dirty="0" smtClean="0"/>
              <a:t>27</a:t>
            </a:r>
            <a:r>
              <a:rPr lang="en-US" dirty="0" smtClean="0"/>
              <a:t> On arriving there, they gathered the church together and reported all that God had done through them and how </a:t>
            </a:r>
            <a:r>
              <a:rPr lang="en-US" dirty="0" smtClean="0">
                <a:solidFill>
                  <a:schemeClr val="bg1"/>
                </a:solidFill>
              </a:rPr>
              <a:t>he had opened the door of faith to the Gentiles</a:t>
            </a:r>
            <a:r>
              <a:rPr lang="en-US" dirty="0" smtClean="0"/>
              <a:t>.</a:t>
            </a:r>
            <a:endParaRPr lang="en-US" dirty="0"/>
          </a:p>
        </p:txBody>
      </p:sp>
      <p:pic>
        <p:nvPicPr>
          <p:cNvPr id="28" name="Picture 2"/>
          <p:cNvPicPr>
            <a:picLocks noChangeAspect="1" noChangeArrowheads="1"/>
          </p:cNvPicPr>
          <p:nvPr/>
        </p:nvPicPr>
        <p:blipFill>
          <a:blip r:embed="rId3" cstate="print"/>
          <a:srcRect/>
          <a:stretch>
            <a:fillRect/>
          </a:stretch>
        </p:blipFill>
        <p:spPr bwMode="auto">
          <a:xfrm>
            <a:off x="0" y="1152206"/>
            <a:ext cx="9144000" cy="5705793"/>
          </a:xfrm>
          <a:prstGeom prst="rect">
            <a:avLst/>
          </a:prstGeom>
          <a:noFill/>
          <a:ln w="9525">
            <a:noFill/>
            <a:miter lim="800000"/>
            <a:headEnd/>
            <a:tailEnd/>
          </a:ln>
          <a:effectLst/>
        </p:spPr>
      </p:pic>
    </p:spTree>
  </p:cSld>
  <p:clrMapOvr>
    <a:masterClrMapping/>
  </p:clrMapOvr>
  <p:transition>
    <p:zoom/>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What’s the Point?</a:t>
            </a:r>
            <a:endParaRPr lang="en-US" dirty="0"/>
          </a:p>
        </p:txBody>
      </p:sp>
      <p:sp>
        <p:nvSpPr>
          <p:cNvPr id="3" name="Content Placeholder 2"/>
          <p:cNvSpPr>
            <a:spLocks noGrp="1"/>
          </p:cNvSpPr>
          <p:nvPr>
            <p:ph idx="1"/>
          </p:nvPr>
        </p:nvSpPr>
        <p:spPr/>
        <p:txBody>
          <a:bodyPr/>
          <a:lstStyle/>
          <a:p>
            <a:pPr indent="-222250">
              <a:buFont typeface="Arial" pitchFamily="34" charset="0"/>
              <a:buChar char="•"/>
            </a:pPr>
            <a:r>
              <a:rPr lang="en-US" dirty="0" smtClean="0"/>
              <a:t>You were called to serve.</a:t>
            </a:r>
          </a:p>
          <a:p>
            <a:pPr indent="-222250">
              <a:buFont typeface="Arial" pitchFamily="34" charset="0"/>
              <a:buChar char="•"/>
            </a:pPr>
            <a:r>
              <a:rPr lang="en-US" dirty="0" smtClean="0"/>
              <a:t>Serving the Lord will take you out of your comfort zone! </a:t>
            </a:r>
          </a:p>
          <a:p>
            <a:pPr indent="-222250">
              <a:buFont typeface="Arial" pitchFamily="34" charset="0"/>
              <a:buChar char="•"/>
            </a:pPr>
            <a:r>
              <a:rPr lang="en-US" dirty="0" smtClean="0"/>
              <a:t>Biblical serving means sharing the “Good News.”</a:t>
            </a:r>
          </a:p>
          <a:p>
            <a:pPr indent="-222250">
              <a:buFont typeface="Arial" pitchFamily="34" charset="0"/>
              <a:buChar char="•"/>
            </a:pPr>
            <a:r>
              <a:rPr lang="en-US" dirty="0" smtClean="0"/>
              <a:t>Serving may become hostile to your well being. </a:t>
            </a:r>
          </a:p>
          <a:p>
            <a:pPr indent="-222250">
              <a:buFont typeface="Arial" pitchFamily="34" charset="0"/>
              <a:buChar char="•"/>
            </a:pPr>
            <a:r>
              <a:rPr lang="en-US" dirty="0" smtClean="0"/>
              <a:t>Therefore, …</a:t>
            </a:r>
            <a:endParaRPr lang="en-US" dirty="0"/>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randombar(horizont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randombar(horizontal)">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3" cstate="print"/>
          <a:srcRect t="9349" b="25543"/>
          <a:stretch>
            <a:fillRect/>
          </a:stretch>
        </p:blipFill>
        <p:spPr bwMode="auto">
          <a:xfrm>
            <a:off x="659567" y="2143593"/>
            <a:ext cx="7875178" cy="2878111"/>
          </a:xfrm>
          <a:prstGeom prst="rect">
            <a:avLst/>
          </a:prstGeom>
          <a:noFill/>
          <a:ln w="9525">
            <a:noFill/>
            <a:miter lim="800000"/>
            <a:headEnd/>
            <a:tailEnd/>
          </a:ln>
          <a:effectLst/>
        </p:spPr>
      </p:pic>
      <p:pic>
        <p:nvPicPr>
          <p:cNvPr id="11" name="Picture 2"/>
          <p:cNvPicPr>
            <a:picLocks noChangeAspect="1" noChangeArrowheads="1"/>
          </p:cNvPicPr>
          <p:nvPr/>
        </p:nvPicPr>
        <p:blipFill>
          <a:blip r:embed="rId4" cstate="print"/>
          <a:srcRect/>
          <a:stretch>
            <a:fillRect/>
          </a:stretch>
        </p:blipFill>
        <p:spPr bwMode="auto">
          <a:xfrm>
            <a:off x="0" y="1152206"/>
            <a:ext cx="9144000" cy="5705793"/>
          </a:xfrm>
          <a:prstGeom prst="rect">
            <a:avLst/>
          </a:prstGeom>
          <a:noFill/>
          <a:ln w="9525">
            <a:noFill/>
            <a:miter lim="800000"/>
            <a:headEnd/>
            <a:tailEnd/>
          </a:ln>
          <a:effectLst/>
        </p:spPr>
      </p:pic>
      <p:sp>
        <p:nvSpPr>
          <p:cNvPr id="8" name="Title 7"/>
          <p:cNvSpPr>
            <a:spLocks noGrp="1"/>
          </p:cNvSpPr>
          <p:nvPr>
            <p:ph type="ctrTitle"/>
          </p:nvPr>
        </p:nvSpPr>
        <p:spPr>
          <a:xfrm>
            <a:off x="532015" y="2194560"/>
            <a:ext cx="8129847" cy="2780852"/>
          </a:xfrm>
        </p:spPr>
        <p:txBody>
          <a:bodyPr/>
          <a:lstStyle/>
          <a:p>
            <a:r>
              <a:rPr lang="en-US" sz="6000" dirty="0" smtClean="0">
                <a:solidFill>
                  <a:schemeClr val="tx1"/>
                </a:solidFill>
              </a:rPr>
              <a:t>You Are About to Enter</a:t>
            </a:r>
            <a:br>
              <a:rPr lang="en-US" sz="6000" dirty="0" smtClean="0">
                <a:solidFill>
                  <a:schemeClr val="tx1"/>
                </a:solidFill>
              </a:rPr>
            </a:br>
            <a:r>
              <a:rPr lang="en-US" sz="6000" dirty="0" smtClean="0">
                <a:solidFill>
                  <a:schemeClr val="tx1"/>
                </a:solidFill>
              </a:rPr>
              <a:t/>
            </a:r>
            <a:br>
              <a:rPr lang="en-US" sz="6000" dirty="0" smtClean="0">
                <a:solidFill>
                  <a:schemeClr val="tx1"/>
                </a:solidFill>
              </a:rPr>
            </a:br>
            <a:r>
              <a:rPr lang="en-US" sz="6000" dirty="0" smtClean="0">
                <a:solidFill>
                  <a:schemeClr val="tx1"/>
                </a:solidFill>
              </a:rPr>
              <a:t> </a:t>
            </a:r>
            <a:r>
              <a:rPr lang="en-US" sz="6600" dirty="0" smtClean="0">
                <a:solidFill>
                  <a:schemeClr val="tx1"/>
                </a:solidFill>
              </a:rPr>
              <a:t/>
            </a:r>
            <a:br>
              <a:rPr lang="en-US" sz="6600" dirty="0" smtClean="0">
                <a:solidFill>
                  <a:schemeClr val="tx1"/>
                </a:solidFill>
              </a:rPr>
            </a:br>
            <a:r>
              <a:rPr lang="en-US" sz="6600" dirty="0" smtClean="0">
                <a:solidFill>
                  <a:schemeClr val="tx1"/>
                </a:solidFill>
              </a:rPr>
              <a:t/>
            </a:r>
            <a:br>
              <a:rPr lang="en-US" sz="6600" dirty="0" smtClean="0">
                <a:solidFill>
                  <a:schemeClr val="tx1"/>
                </a:solidFill>
              </a:rPr>
            </a:br>
            <a:r>
              <a:rPr lang="en-US" sz="6600" dirty="0" smtClean="0">
                <a:solidFill>
                  <a:schemeClr val="tx1"/>
                </a:solidFill>
              </a:rPr>
              <a:t>the Mission Field</a:t>
            </a:r>
            <a:endParaRPr lang="en-US" sz="6600" dirty="0">
              <a:solidFill>
                <a:schemeClr val="tx1"/>
              </a:solidFill>
              <a:latin typeface="Arial Black" pitchFamily="34" charset="0"/>
            </a:endParaRPr>
          </a:p>
        </p:txBody>
      </p:sp>
      <p:pic>
        <p:nvPicPr>
          <p:cNvPr id="2052" name="Picture 4"/>
          <p:cNvPicPr>
            <a:picLocks noChangeAspect="1" noChangeArrowheads="1"/>
          </p:cNvPicPr>
          <p:nvPr/>
        </p:nvPicPr>
        <p:blipFill>
          <a:blip r:embed="rId5" cstate="print"/>
          <a:srcRect/>
          <a:stretch>
            <a:fillRect/>
          </a:stretch>
        </p:blipFill>
        <p:spPr bwMode="auto">
          <a:xfrm>
            <a:off x="350519" y="249987"/>
            <a:ext cx="8483334" cy="914492"/>
          </a:xfrm>
          <a:prstGeom prst="rect">
            <a:avLst/>
          </a:prstGeom>
          <a:noFill/>
          <a:ln w="9525">
            <a:noFill/>
            <a:miter lim="800000"/>
            <a:headEnd/>
            <a:tailEnd/>
          </a:ln>
          <a:effectLst/>
        </p:spPr>
      </p:pic>
    </p:spTree>
  </p:cSld>
  <p:clrMapOvr>
    <a:masterClrMapping/>
  </p:clrMapOvr>
  <p:transition>
    <p:zoom/>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p:cNvPicPr>
            <a:picLocks noChangeAspect="1" noChangeArrowheads="1"/>
          </p:cNvPicPr>
          <p:nvPr/>
        </p:nvPicPr>
        <p:blipFill>
          <a:blip r:embed="rId3" cstate="print"/>
          <a:srcRect/>
          <a:stretch>
            <a:fillRect/>
          </a:stretch>
        </p:blipFill>
        <p:spPr bwMode="auto">
          <a:xfrm>
            <a:off x="0" y="1152206"/>
            <a:ext cx="9144000" cy="5705793"/>
          </a:xfrm>
          <a:prstGeom prst="rect">
            <a:avLst/>
          </a:prstGeom>
          <a:noFill/>
          <a:ln w="9525">
            <a:noFill/>
            <a:miter lim="800000"/>
            <a:headEnd/>
            <a:tailEnd/>
          </a:ln>
          <a:effectLst/>
        </p:spPr>
      </p:pic>
      <p:sp>
        <p:nvSpPr>
          <p:cNvPr id="9" name="TextBox 8"/>
          <p:cNvSpPr txBox="1"/>
          <p:nvPr/>
        </p:nvSpPr>
        <p:spPr>
          <a:xfrm>
            <a:off x="5638800" y="5619400"/>
            <a:ext cx="2667000" cy="646331"/>
          </a:xfrm>
          <a:prstGeom prst="rect">
            <a:avLst/>
          </a:prstGeom>
          <a:noFill/>
        </p:spPr>
        <p:txBody>
          <a:bodyPr wrap="square" rtlCol="0">
            <a:spAutoFit/>
          </a:bodyPr>
          <a:lstStyle/>
          <a:p>
            <a:pPr algn="r"/>
            <a:r>
              <a:rPr lang="en-US" sz="3600" dirty="0" smtClean="0">
                <a:solidFill>
                  <a:schemeClr val="accent6">
                    <a:lumMod val="50000"/>
                  </a:schemeClr>
                </a:solidFill>
                <a:latin typeface="Impact" pitchFamily="34" charset="0"/>
              </a:rPr>
              <a:t>ACTS 13-14</a:t>
            </a:r>
            <a:endParaRPr lang="en-US" sz="3600" dirty="0">
              <a:solidFill>
                <a:schemeClr val="accent6">
                  <a:lumMod val="50000"/>
                </a:schemeClr>
              </a:solidFill>
              <a:latin typeface="Impact" pitchFamily="34" charset="0"/>
            </a:endParaRPr>
          </a:p>
        </p:txBody>
      </p:sp>
      <p:sp>
        <p:nvSpPr>
          <p:cNvPr id="8" name="Title 7"/>
          <p:cNvSpPr>
            <a:spLocks noGrp="1"/>
          </p:cNvSpPr>
          <p:nvPr>
            <p:ph type="ctrTitle"/>
          </p:nvPr>
        </p:nvSpPr>
        <p:spPr>
          <a:xfrm>
            <a:off x="532015" y="2194561"/>
            <a:ext cx="8129847" cy="2543690"/>
          </a:xfrm>
        </p:spPr>
        <p:txBody>
          <a:bodyPr/>
          <a:lstStyle/>
          <a:p>
            <a:r>
              <a:rPr lang="en-US" sz="6600" dirty="0" smtClean="0">
                <a:solidFill>
                  <a:schemeClr val="tx1"/>
                </a:solidFill>
              </a:rPr>
              <a:t>You Are </a:t>
            </a:r>
            <a:br>
              <a:rPr lang="en-US" sz="6600" dirty="0" smtClean="0">
                <a:solidFill>
                  <a:schemeClr val="tx1"/>
                </a:solidFill>
              </a:rPr>
            </a:br>
            <a:r>
              <a:rPr lang="en-US" sz="6600" dirty="0" smtClean="0">
                <a:solidFill>
                  <a:schemeClr val="tx1"/>
                </a:solidFill>
              </a:rPr>
              <a:t>About to Leave </a:t>
            </a:r>
            <a:r>
              <a:rPr lang="en-US" sz="6600" dirty="0" smtClean="0">
                <a:solidFill>
                  <a:schemeClr val="tx1"/>
                </a:solidFill>
                <a:latin typeface="Arial Black" pitchFamily="34" charset="0"/>
              </a:rPr>
              <a:t>YOUR</a:t>
            </a:r>
            <a:br>
              <a:rPr lang="en-US" sz="6600" dirty="0" smtClean="0">
                <a:solidFill>
                  <a:schemeClr val="tx1"/>
                </a:solidFill>
                <a:latin typeface="Arial Black" pitchFamily="34" charset="0"/>
              </a:rPr>
            </a:br>
            <a:r>
              <a:rPr lang="en-US" sz="6600" dirty="0" smtClean="0">
                <a:solidFill>
                  <a:schemeClr val="tx1"/>
                </a:solidFill>
                <a:latin typeface="Arial Black" pitchFamily="34" charset="0"/>
              </a:rPr>
              <a:t>COMFORT ZONE!</a:t>
            </a:r>
            <a:endParaRPr lang="en-US" sz="6600" dirty="0">
              <a:solidFill>
                <a:schemeClr val="tx1"/>
              </a:solidFill>
              <a:latin typeface="Arial Black" pitchFamily="34" charset="0"/>
            </a:endParaRPr>
          </a:p>
        </p:txBody>
      </p:sp>
      <p:pic>
        <p:nvPicPr>
          <p:cNvPr id="2052" name="Picture 4"/>
          <p:cNvPicPr>
            <a:picLocks noChangeAspect="1" noChangeArrowheads="1"/>
          </p:cNvPicPr>
          <p:nvPr/>
        </p:nvPicPr>
        <p:blipFill>
          <a:blip r:embed="rId4" cstate="print"/>
          <a:srcRect/>
          <a:stretch>
            <a:fillRect/>
          </a:stretch>
        </p:blipFill>
        <p:spPr bwMode="auto">
          <a:xfrm>
            <a:off x="350519" y="249987"/>
            <a:ext cx="8483334" cy="914492"/>
          </a:xfrm>
          <a:prstGeom prst="rect">
            <a:avLst/>
          </a:prstGeom>
          <a:noFill/>
          <a:ln w="9525">
            <a:noFill/>
            <a:miter lim="800000"/>
            <a:headEnd/>
            <a:tailEnd/>
          </a:ln>
          <a:effectLst/>
        </p:spPr>
      </p:pic>
    </p:spTree>
  </p:cSld>
  <p:clrMapOvr>
    <a:masterClrMapping/>
  </p:clrMapOvr>
  <p:transition>
    <p:zoom/>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Let’s Pray!</a:t>
            </a:r>
            <a:endParaRPr lang="en-US" dirty="0"/>
          </a:p>
        </p:txBody>
      </p:sp>
      <p:sp>
        <p:nvSpPr>
          <p:cNvPr id="3" name="Content Placeholder 2"/>
          <p:cNvSpPr>
            <a:spLocks noGrp="1"/>
          </p:cNvSpPr>
          <p:nvPr>
            <p:ph idx="1"/>
          </p:nvPr>
        </p:nvSpPr>
        <p:spPr/>
        <p:txBody>
          <a:bodyPr/>
          <a:lstStyle/>
          <a:p>
            <a:endParaRPr lang="en-US"/>
          </a:p>
        </p:txBody>
      </p:sp>
    </p:spTree>
  </p:cSld>
  <p:clrMapOvr>
    <a:masterClrMapping/>
  </p:clrMapOvr>
  <p:transition>
    <p:zoom/>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Rectangle 3"/>
          <p:cNvSpPr/>
          <p:nvPr/>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 The Commission </a:t>
            </a:r>
            <a:r>
              <a:rPr lang="en-US" sz="3200" dirty="0" smtClean="0"/>
              <a:t>13:3-6 </a:t>
            </a:r>
            <a:endParaRPr lang="en-US" dirty="0"/>
          </a:p>
        </p:txBody>
      </p:sp>
      <p:pic>
        <p:nvPicPr>
          <p:cNvPr id="11" name="Picture 3"/>
          <p:cNvPicPr>
            <a:picLocks noChangeAspect="1" noChangeArrowheads="1"/>
          </p:cNvPicPr>
          <p:nvPr/>
        </p:nvPicPr>
        <p:blipFill>
          <a:blip r:embed="rId3" cstate="print"/>
          <a:srcRect t="18012" r="18114"/>
          <a:stretch>
            <a:fillRect/>
          </a:stretch>
        </p:blipFill>
        <p:spPr bwMode="auto">
          <a:xfrm>
            <a:off x="3408201" y="1147156"/>
            <a:ext cx="5419915" cy="5149091"/>
          </a:xfrm>
          <a:prstGeom prst="rect">
            <a:avLst/>
          </a:prstGeom>
          <a:noFill/>
          <a:ln w="9525">
            <a:noFill/>
            <a:miter lim="800000"/>
            <a:headEnd/>
            <a:tailEnd/>
          </a:ln>
          <a:effectLst/>
        </p:spPr>
      </p:pic>
      <p:cxnSp>
        <p:nvCxnSpPr>
          <p:cNvPr id="17" name="Straight Arrow Connector 16"/>
          <p:cNvCxnSpPr/>
          <p:nvPr/>
        </p:nvCxnSpPr>
        <p:spPr>
          <a:xfrm>
            <a:off x="-3208713" y="-532015"/>
            <a:ext cx="914400" cy="914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a:stCxn id="12" idx="7"/>
          </p:cNvCxnSpPr>
          <p:nvPr/>
        </p:nvCxnSpPr>
        <p:spPr>
          <a:xfrm rot="16200000" flipH="1" flipV="1">
            <a:off x="7619189" y="2815959"/>
            <a:ext cx="338147" cy="380860"/>
          </a:xfrm>
          <a:prstGeom prst="straightConnector1">
            <a:avLst/>
          </a:prstGeom>
          <a:ln w="76200">
            <a:solidFill>
              <a:srgbClr val="FFFF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2" name="Oval 11"/>
          <p:cNvSpPr/>
          <p:nvPr/>
        </p:nvSpPr>
        <p:spPr>
          <a:xfrm>
            <a:off x="7776110" y="2800455"/>
            <a:ext cx="237341" cy="251702"/>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p:cNvPicPr>
            <a:picLocks noChangeAspect="1" noChangeArrowheads="1"/>
          </p:cNvPicPr>
          <p:nvPr/>
        </p:nvPicPr>
        <p:blipFill>
          <a:blip r:embed="rId4" cstate="print"/>
          <a:srcRect r="29327" b="9561"/>
          <a:stretch>
            <a:fillRect/>
          </a:stretch>
        </p:blipFill>
        <p:spPr bwMode="auto">
          <a:xfrm rot="20769627">
            <a:off x="5239661" y="3236293"/>
            <a:ext cx="3363069" cy="3660171"/>
          </a:xfrm>
          <a:prstGeom prst="rect">
            <a:avLst/>
          </a:prstGeom>
          <a:noFill/>
          <a:ln w="9525">
            <a:noFill/>
            <a:miter lim="800000"/>
            <a:headEnd/>
            <a:tailEnd/>
          </a:ln>
          <a:effectLst/>
        </p:spPr>
      </p:pic>
      <p:sp>
        <p:nvSpPr>
          <p:cNvPr id="14" name="Rectangle 13"/>
          <p:cNvSpPr/>
          <p:nvPr/>
        </p:nvSpPr>
        <p:spPr>
          <a:xfrm>
            <a:off x="2490952" y="1718441"/>
            <a:ext cx="1655379" cy="740979"/>
          </a:xfrm>
          <a:prstGeom prst="rect">
            <a:avLst/>
          </a:prstGeom>
          <a:solidFill>
            <a:srgbClr val="FF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615142" y="1143000"/>
            <a:ext cx="3707476" cy="4983163"/>
          </a:xfrm>
        </p:spPr>
        <p:txBody>
          <a:bodyPr/>
          <a:lstStyle/>
          <a:p>
            <a:pPr marL="0" indent="0"/>
            <a:r>
              <a:rPr lang="en-US" baseline="30000" dirty="0" smtClean="0"/>
              <a:t>3</a:t>
            </a:r>
            <a:r>
              <a:rPr lang="en-US" dirty="0" smtClean="0"/>
              <a:t> So after they had fasted and </a:t>
            </a:r>
            <a:r>
              <a:rPr lang="en-US" dirty="0" smtClean="0">
                <a:solidFill>
                  <a:schemeClr val="bg1"/>
                </a:solidFill>
              </a:rPr>
              <a:t>prayed</a:t>
            </a:r>
            <a:r>
              <a:rPr lang="en-US" dirty="0" smtClean="0"/>
              <a:t>, they placed their hands on them and sent them off. ….</a:t>
            </a:r>
            <a:endParaRPr lang="en-US" dirty="0"/>
          </a:p>
        </p:txBody>
      </p:sp>
      <p:cxnSp>
        <p:nvCxnSpPr>
          <p:cNvPr id="16" name="Straight Connector 15"/>
          <p:cNvCxnSpPr/>
          <p:nvPr/>
        </p:nvCxnSpPr>
        <p:spPr>
          <a:xfrm>
            <a:off x="740979" y="3957145"/>
            <a:ext cx="2932387"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pic>
        <p:nvPicPr>
          <p:cNvPr id="6" name="Picture 2"/>
          <p:cNvPicPr>
            <a:picLocks noChangeAspect="1" noChangeArrowheads="1"/>
          </p:cNvPicPr>
          <p:nvPr/>
        </p:nvPicPr>
        <p:blipFill>
          <a:blip r:embed="rId5" cstate="print"/>
          <a:srcRect/>
          <a:stretch>
            <a:fillRect/>
          </a:stretch>
        </p:blipFill>
        <p:spPr bwMode="auto">
          <a:xfrm>
            <a:off x="0" y="1152206"/>
            <a:ext cx="9144000" cy="5705793"/>
          </a:xfrm>
          <a:prstGeom prst="rect">
            <a:avLst/>
          </a:prstGeom>
          <a:noFill/>
          <a:ln w="9525">
            <a:noFill/>
            <a:miter lim="800000"/>
            <a:headEnd/>
            <a:tailEnd/>
          </a:ln>
          <a:effectLst/>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par>
                                <p:cTn id="8" presetID="14" presetClass="exit" presetSubtype="10" fill="hold" nodeType="withEffect">
                                  <p:stCondLst>
                                    <p:cond delay="0"/>
                                  </p:stCondLst>
                                  <p:childTnLst>
                                    <p:animEffect transition="out" filter="randombar(horizontal)">
                                      <p:cBhvr>
                                        <p:cTn id="9" dur="500"/>
                                        <p:tgtEl>
                                          <p:spTgt spid="2050"/>
                                        </p:tgtEl>
                                      </p:cBhvr>
                                    </p:animEffect>
                                    <p:set>
                                      <p:cBhvr>
                                        <p:cTn id="10" dur="1" fill="hold">
                                          <p:stCondLst>
                                            <p:cond delay="499"/>
                                          </p:stCondLst>
                                        </p:cTn>
                                        <p:tgtEl>
                                          <p:spTgt spid="2050"/>
                                        </p:tgtEl>
                                        <p:attrNameLst>
                                          <p:attrName>style.visibility</p:attrName>
                                        </p:attrNameLst>
                                      </p:cBhvr>
                                      <p:to>
                                        <p:strVal val="hidden"/>
                                      </p:to>
                                    </p:set>
                                  </p:childTnLst>
                                </p:cTn>
                              </p:par>
                            </p:childTnLst>
                          </p:cTn>
                        </p:par>
                        <p:par>
                          <p:cTn id="11" fill="hold">
                            <p:stCondLst>
                              <p:cond delay="500"/>
                            </p:stCondLst>
                            <p:childTnLst>
                              <p:par>
                                <p:cTn id="12" presetID="14" presetClass="entr" presetSubtype="10" fill="hold" nodeType="after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randombar(horizontal)">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3– The Commencement </a:t>
            </a:r>
            <a:r>
              <a:rPr lang="en-US" sz="3200" dirty="0" smtClean="0"/>
              <a:t>13:3-6 </a:t>
            </a:r>
            <a:endParaRPr lang="en-US" dirty="0"/>
          </a:p>
        </p:txBody>
      </p:sp>
      <p:pic>
        <p:nvPicPr>
          <p:cNvPr id="11" name="Picture 3"/>
          <p:cNvPicPr>
            <a:picLocks noChangeAspect="1" noChangeArrowheads="1"/>
          </p:cNvPicPr>
          <p:nvPr/>
        </p:nvPicPr>
        <p:blipFill>
          <a:blip r:embed="rId2" cstate="print"/>
          <a:srcRect t="18012" r="18114"/>
          <a:stretch>
            <a:fillRect/>
          </a:stretch>
        </p:blipFill>
        <p:spPr bwMode="auto">
          <a:xfrm>
            <a:off x="3408201" y="1147156"/>
            <a:ext cx="5419915" cy="5149091"/>
          </a:xfrm>
          <a:prstGeom prst="rect">
            <a:avLst/>
          </a:prstGeom>
          <a:noFill/>
          <a:ln w="9525">
            <a:noFill/>
            <a:miter lim="800000"/>
            <a:headEnd/>
            <a:tailEnd/>
          </a:ln>
          <a:effectLst/>
        </p:spPr>
      </p:pic>
      <p:pic>
        <p:nvPicPr>
          <p:cNvPr id="6" name="Picture 2"/>
          <p:cNvPicPr>
            <a:picLocks noChangeAspect="1" noChangeArrowheads="1"/>
          </p:cNvPicPr>
          <p:nvPr/>
        </p:nvPicPr>
        <p:blipFill>
          <a:blip r:embed="rId3" cstate="print"/>
          <a:srcRect/>
          <a:stretch>
            <a:fillRect/>
          </a:stretch>
        </p:blipFill>
        <p:spPr bwMode="auto">
          <a:xfrm>
            <a:off x="0" y="1152206"/>
            <a:ext cx="9144000" cy="5705793"/>
          </a:xfrm>
          <a:prstGeom prst="rect">
            <a:avLst/>
          </a:prstGeom>
          <a:noFill/>
          <a:ln w="9525">
            <a:noFill/>
            <a:miter lim="800000"/>
            <a:headEnd/>
            <a:tailEnd/>
          </a:ln>
          <a:effectLst/>
        </p:spPr>
      </p:pic>
      <p:sp>
        <p:nvSpPr>
          <p:cNvPr id="3" name="Content Placeholder 2"/>
          <p:cNvSpPr>
            <a:spLocks noGrp="1"/>
          </p:cNvSpPr>
          <p:nvPr>
            <p:ph idx="1"/>
          </p:nvPr>
        </p:nvSpPr>
        <p:spPr>
          <a:xfrm>
            <a:off x="615142" y="1143000"/>
            <a:ext cx="3707476" cy="4983163"/>
          </a:xfrm>
        </p:spPr>
        <p:txBody>
          <a:bodyPr/>
          <a:lstStyle/>
          <a:p>
            <a:pPr marL="0" indent="0"/>
            <a:r>
              <a:rPr lang="en-US" baseline="30000" dirty="0" smtClean="0"/>
              <a:t>4</a:t>
            </a:r>
            <a:r>
              <a:rPr lang="en-US" dirty="0" smtClean="0"/>
              <a:t> The two of them, sent on their way by the Holy Spirit, went down to Seleucia and sailed from there to Cyprus. </a:t>
            </a:r>
            <a:endParaRPr lang="en-US" dirty="0"/>
          </a:p>
        </p:txBody>
      </p:sp>
      <p:cxnSp>
        <p:nvCxnSpPr>
          <p:cNvPr id="14" name="Straight Arrow Connector 13"/>
          <p:cNvCxnSpPr>
            <a:stCxn id="16" idx="7"/>
          </p:cNvCxnSpPr>
          <p:nvPr/>
        </p:nvCxnSpPr>
        <p:spPr>
          <a:xfrm rot="16200000" flipH="1" flipV="1">
            <a:off x="7619189" y="2815959"/>
            <a:ext cx="338147" cy="380860"/>
          </a:xfrm>
          <a:prstGeom prst="straightConnector1">
            <a:avLst/>
          </a:prstGeom>
          <a:ln w="76200">
            <a:solidFill>
              <a:srgbClr val="FFFF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6" name="Oval 15"/>
          <p:cNvSpPr/>
          <p:nvPr/>
        </p:nvSpPr>
        <p:spPr>
          <a:xfrm>
            <a:off x="7776110" y="2800455"/>
            <a:ext cx="237341" cy="251702"/>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16"/>
          <p:cNvSpPr/>
          <p:nvPr/>
        </p:nvSpPr>
        <p:spPr>
          <a:xfrm>
            <a:off x="6633556" y="3225339"/>
            <a:ext cx="947651" cy="548639"/>
          </a:xfrm>
          <a:custGeom>
            <a:avLst/>
            <a:gdLst>
              <a:gd name="connsiteX0" fmla="*/ 1296785 w 1296785"/>
              <a:gd name="connsiteY0" fmla="*/ 0 h 676101"/>
              <a:gd name="connsiteX1" fmla="*/ 748145 w 1296785"/>
              <a:gd name="connsiteY1" fmla="*/ 565265 h 676101"/>
              <a:gd name="connsiteX2" fmla="*/ 0 w 1296785"/>
              <a:gd name="connsiteY2" fmla="*/ 665018 h 676101"/>
            </a:gdLst>
            <a:ahLst/>
            <a:cxnLst>
              <a:cxn ang="0">
                <a:pos x="connsiteX0" y="connsiteY0"/>
              </a:cxn>
              <a:cxn ang="0">
                <a:pos x="connsiteX1" y="connsiteY1"/>
              </a:cxn>
              <a:cxn ang="0">
                <a:pos x="connsiteX2" y="connsiteY2"/>
              </a:cxn>
            </a:cxnLst>
            <a:rect l="l" t="t" r="r" b="b"/>
            <a:pathLst>
              <a:path w="1296785" h="676101">
                <a:moveTo>
                  <a:pt x="1296785" y="0"/>
                </a:moveTo>
                <a:cubicBezTo>
                  <a:pt x="1130530" y="227214"/>
                  <a:pt x="964276" y="454429"/>
                  <a:pt x="748145" y="565265"/>
                </a:cubicBezTo>
                <a:cubicBezTo>
                  <a:pt x="532014" y="676101"/>
                  <a:pt x="266007" y="670559"/>
                  <a:pt x="0" y="665018"/>
                </a:cubicBezTo>
              </a:path>
            </a:pathLst>
          </a:custGeom>
          <a:ln w="76200">
            <a:solidFill>
              <a:srgbClr val="FFFF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Oval 18"/>
          <p:cNvSpPr/>
          <p:nvPr/>
        </p:nvSpPr>
        <p:spPr>
          <a:xfrm>
            <a:off x="7498080" y="2999511"/>
            <a:ext cx="246610" cy="225828"/>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Connector 17"/>
          <p:cNvCxnSpPr/>
          <p:nvPr/>
        </p:nvCxnSpPr>
        <p:spPr>
          <a:xfrm flipV="1">
            <a:off x="719958" y="5039710"/>
            <a:ext cx="1450428" cy="15766"/>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20" name="Freeform 19"/>
          <p:cNvSpPr/>
          <p:nvPr/>
        </p:nvSpPr>
        <p:spPr>
          <a:xfrm>
            <a:off x="709449" y="3213540"/>
            <a:ext cx="6574221" cy="740979"/>
          </a:xfrm>
          <a:custGeom>
            <a:avLst/>
            <a:gdLst>
              <a:gd name="connsiteX0" fmla="*/ 0 w 6574221"/>
              <a:gd name="connsiteY0" fmla="*/ 740979 h 740979"/>
              <a:gd name="connsiteX1" fmla="*/ 1450427 w 6574221"/>
              <a:gd name="connsiteY1" fmla="*/ 740979 h 740979"/>
              <a:gd name="connsiteX2" fmla="*/ 6574221 w 6574221"/>
              <a:gd name="connsiteY2" fmla="*/ 0 h 740979"/>
              <a:gd name="connsiteX3" fmla="*/ 6574221 w 6574221"/>
              <a:gd name="connsiteY3" fmla="*/ 0 h 740979"/>
              <a:gd name="connsiteX4" fmla="*/ 6574221 w 6574221"/>
              <a:gd name="connsiteY4" fmla="*/ 0 h 7409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4221" h="740979">
                <a:moveTo>
                  <a:pt x="0" y="740979"/>
                </a:moveTo>
                <a:lnTo>
                  <a:pt x="1450427" y="740979"/>
                </a:lnTo>
                <a:lnTo>
                  <a:pt x="6574221" y="0"/>
                </a:lnTo>
                <a:lnTo>
                  <a:pt x="6574221" y="0"/>
                </a:lnTo>
                <a:lnTo>
                  <a:pt x="6574221" y="0"/>
                </a:lnTo>
              </a:path>
            </a:pathLst>
          </a:custGeom>
          <a:ln w="762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randombar(horizontal)">
                                      <p:cBhvr>
                                        <p:cTn id="11" dur="500"/>
                                        <p:tgtEl>
                                          <p:spTgt spid="19"/>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wipe(left)">
                                      <p:cBhvr>
                                        <p:cTn id="16" dur="500"/>
                                        <p:tgtEl>
                                          <p:spTgt spid="18"/>
                                        </p:tgtEl>
                                      </p:cBhvr>
                                    </p:animEffect>
                                  </p:childTnLst>
                                </p:cTn>
                              </p:par>
                            </p:childTnLst>
                          </p:cTn>
                        </p:par>
                        <p:par>
                          <p:cTn id="17" fill="hold">
                            <p:stCondLst>
                              <p:cond delay="500"/>
                            </p:stCondLst>
                            <p:childTnLst>
                              <p:par>
                                <p:cTn id="18" presetID="22" presetClass="entr" presetSubtype="2" fill="hold" nodeType="after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wipe(right)">
                                      <p:cBhvr>
                                        <p:cTn id="20" dur="500"/>
                                        <p:tgtEl>
                                          <p:spTgt spid="17"/>
                                        </p:tgtEl>
                                      </p:cBhvr>
                                    </p:animEffect>
                                  </p:childTnLst>
                                </p:cTn>
                              </p:par>
                              <p:par>
                                <p:cTn id="21" presetID="14" presetClass="exit" presetSubtype="10" fill="hold" grpId="1" nodeType="withEffect">
                                  <p:stCondLst>
                                    <p:cond delay="0"/>
                                  </p:stCondLst>
                                  <p:childTnLst>
                                    <p:animEffect transition="out" filter="randombar(horizontal)">
                                      <p:cBhvr>
                                        <p:cTn id="22" dur="500"/>
                                        <p:tgtEl>
                                          <p:spTgt spid="20"/>
                                        </p:tgtEl>
                                      </p:cBhvr>
                                    </p:animEffect>
                                    <p:set>
                                      <p:cBhvr>
                                        <p:cTn id="23" dur="1" fill="hold">
                                          <p:stCondLst>
                                            <p:cond delay="499"/>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0"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3– The Commencement </a:t>
            </a:r>
            <a:r>
              <a:rPr lang="en-US" sz="3200" dirty="0" smtClean="0"/>
              <a:t>13:3-6 </a:t>
            </a:r>
            <a:endParaRPr lang="en-US" dirty="0"/>
          </a:p>
        </p:txBody>
      </p:sp>
      <p:pic>
        <p:nvPicPr>
          <p:cNvPr id="11" name="Picture 3"/>
          <p:cNvPicPr>
            <a:picLocks noChangeAspect="1" noChangeArrowheads="1"/>
          </p:cNvPicPr>
          <p:nvPr/>
        </p:nvPicPr>
        <p:blipFill>
          <a:blip r:embed="rId3" cstate="print"/>
          <a:srcRect t="18012" r="18114"/>
          <a:stretch>
            <a:fillRect/>
          </a:stretch>
        </p:blipFill>
        <p:spPr bwMode="auto">
          <a:xfrm>
            <a:off x="3408201" y="1147156"/>
            <a:ext cx="5419915" cy="5149091"/>
          </a:xfrm>
          <a:prstGeom prst="rect">
            <a:avLst/>
          </a:prstGeom>
          <a:noFill/>
          <a:ln w="9525">
            <a:noFill/>
            <a:miter lim="800000"/>
            <a:headEnd/>
            <a:tailEnd/>
          </a:ln>
          <a:effectLst/>
        </p:spPr>
      </p:pic>
      <p:pic>
        <p:nvPicPr>
          <p:cNvPr id="16" name="Picture 2"/>
          <p:cNvPicPr>
            <a:picLocks noChangeAspect="1" noChangeArrowheads="1"/>
          </p:cNvPicPr>
          <p:nvPr/>
        </p:nvPicPr>
        <p:blipFill>
          <a:blip r:embed="rId4" cstate="print"/>
          <a:srcRect/>
          <a:stretch>
            <a:fillRect/>
          </a:stretch>
        </p:blipFill>
        <p:spPr bwMode="auto">
          <a:xfrm>
            <a:off x="0" y="3462449"/>
            <a:ext cx="9144000" cy="2830286"/>
          </a:xfrm>
          <a:prstGeom prst="rect">
            <a:avLst/>
          </a:prstGeom>
          <a:noFill/>
          <a:ln w="9525">
            <a:noFill/>
            <a:miter lim="800000"/>
            <a:headEnd/>
            <a:tailEnd/>
          </a:ln>
          <a:effectLst/>
        </p:spPr>
      </p:pic>
      <p:sp>
        <p:nvSpPr>
          <p:cNvPr id="3" name="Content Placeholder 2"/>
          <p:cNvSpPr>
            <a:spLocks noGrp="1"/>
          </p:cNvSpPr>
          <p:nvPr>
            <p:ph idx="1"/>
          </p:nvPr>
        </p:nvSpPr>
        <p:spPr>
          <a:xfrm>
            <a:off x="615141" y="1143000"/>
            <a:ext cx="4172989" cy="4983163"/>
          </a:xfrm>
        </p:spPr>
        <p:txBody>
          <a:bodyPr/>
          <a:lstStyle/>
          <a:p>
            <a:pPr marL="0" indent="0">
              <a:lnSpc>
                <a:spcPts val="3800"/>
              </a:lnSpc>
            </a:pPr>
            <a:r>
              <a:rPr lang="en-US" baseline="30000" dirty="0" smtClean="0"/>
              <a:t>5</a:t>
            </a:r>
            <a:r>
              <a:rPr lang="en-US" dirty="0" smtClean="0"/>
              <a:t> When they arrived </a:t>
            </a:r>
            <a:br>
              <a:rPr lang="en-US" dirty="0" smtClean="0"/>
            </a:br>
            <a:r>
              <a:rPr lang="en-US" dirty="0" smtClean="0"/>
              <a:t>at Salamis, they proclaimed the word of God in the Jewish synagogues. John was with them as their helper. </a:t>
            </a:r>
            <a:endParaRPr lang="en-US" dirty="0"/>
          </a:p>
        </p:txBody>
      </p:sp>
      <p:pic>
        <p:nvPicPr>
          <p:cNvPr id="6" name="Picture 2"/>
          <p:cNvPicPr>
            <a:picLocks noChangeAspect="1" noChangeArrowheads="1"/>
          </p:cNvPicPr>
          <p:nvPr/>
        </p:nvPicPr>
        <p:blipFill>
          <a:blip r:embed="rId5" cstate="print"/>
          <a:srcRect/>
          <a:stretch>
            <a:fillRect/>
          </a:stretch>
        </p:blipFill>
        <p:spPr bwMode="auto">
          <a:xfrm>
            <a:off x="0" y="1152206"/>
            <a:ext cx="9144000" cy="5705793"/>
          </a:xfrm>
          <a:prstGeom prst="rect">
            <a:avLst/>
          </a:prstGeom>
          <a:noFill/>
          <a:ln w="9525">
            <a:noFill/>
            <a:miter lim="800000"/>
            <a:headEnd/>
            <a:tailEnd/>
          </a:ln>
          <a:effectLst/>
        </p:spPr>
      </p:pic>
      <p:cxnSp>
        <p:nvCxnSpPr>
          <p:cNvPr id="17" name="Straight Arrow Connector 16"/>
          <p:cNvCxnSpPr>
            <a:stCxn id="19" idx="7"/>
          </p:cNvCxnSpPr>
          <p:nvPr/>
        </p:nvCxnSpPr>
        <p:spPr>
          <a:xfrm rot="16200000" flipH="1" flipV="1">
            <a:off x="7619189" y="2815959"/>
            <a:ext cx="338147" cy="380860"/>
          </a:xfrm>
          <a:prstGeom prst="straightConnector1">
            <a:avLst/>
          </a:prstGeom>
          <a:ln w="76200">
            <a:solidFill>
              <a:srgbClr val="FFFF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9" name="Oval 18"/>
          <p:cNvSpPr/>
          <p:nvPr/>
        </p:nvSpPr>
        <p:spPr>
          <a:xfrm>
            <a:off x="7776110" y="2800455"/>
            <a:ext cx="237341" cy="251702"/>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19"/>
          <p:cNvSpPr/>
          <p:nvPr/>
        </p:nvSpPr>
        <p:spPr>
          <a:xfrm>
            <a:off x="6633556" y="3225339"/>
            <a:ext cx="947651" cy="548639"/>
          </a:xfrm>
          <a:custGeom>
            <a:avLst/>
            <a:gdLst>
              <a:gd name="connsiteX0" fmla="*/ 1296785 w 1296785"/>
              <a:gd name="connsiteY0" fmla="*/ 0 h 676101"/>
              <a:gd name="connsiteX1" fmla="*/ 748145 w 1296785"/>
              <a:gd name="connsiteY1" fmla="*/ 565265 h 676101"/>
              <a:gd name="connsiteX2" fmla="*/ 0 w 1296785"/>
              <a:gd name="connsiteY2" fmla="*/ 665018 h 676101"/>
            </a:gdLst>
            <a:ahLst/>
            <a:cxnLst>
              <a:cxn ang="0">
                <a:pos x="connsiteX0" y="connsiteY0"/>
              </a:cxn>
              <a:cxn ang="0">
                <a:pos x="connsiteX1" y="connsiteY1"/>
              </a:cxn>
              <a:cxn ang="0">
                <a:pos x="connsiteX2" y="connsiteY2"/>
              </a:cxn>
            </a:cxnLst>
            <a:rect l="l" t="t" r="r" b="b"/>
            <a:pathLst>
              <a:path w="1296785" h="676101">
                <a:moveTo>
                  <a:pt x="1296785" y="0"/>
                </a:moveTo>
                <a:cubicBezTo>
                  <a:pt x="1130530" y="227214"/>
                  <a:pt x="964276" y="454429"/>
                  <a:pt x="748145" y="565265"/>
                </a:cubicBezTo>
                <a:cubicBezTo>
                  <a:pt x="532014" y="676101"/>
                  <a:pt x="266007" y="670559"/>
                  <a:pt x="0" y="665018"/>
                </a:cubicBezTo>
              </a:path>
            </a:pathLst>
          </a:custGeom>
          <a:ln w="76200">
            <a:solidFill>
              <a:srgbClr val="FFFF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Oval 20"/>
          <p:cNvSpPr/>
          <p:nvPr/>
        </p:nvSpPr>
        <p:spPr>
          <a:xfrm>
            <a:off x="7498080" y="2999511"/>
            <a:ext cx="246610" cy="225828"/>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6486698" y="3634049"/>
            <a:ext cx="246610" cy="225828"/>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14"/>
          <p:cNvSpPr/>
          <p:nvPr/>
        </p:nvSpPr>
        <p:spPr>
          <a:xfrm>
            <a:off x="1069213" y="2140710"/>
            <a:ext cx="5225106" cy="1364490"/>
          </a:xfrm>
          <a:custGeom>
            <a:avLst/>
            <a:gdLst>
              <a:gd name="connsiteX0" fmla="*/ 0 w 6574221"/>
              <a:gd name="connsiteY0" fmla="*/ 740979 h 740979"/>
              <a:gd name="connsiteX1" fmla="*/ 1450427 w 6574221"/>
              <a:gd name="connsiteY1" fmla="*/ 740979 h 740979"/>
              <a:gd name="connsiteX2" fmla="*/ 6574221 w 6574221"/>
              <a:gd name="connsiteY2" fmla="*/ 0 h 740979"/>
              <a:gd name="connsiteX3" fmla="*/ 6574221 w 6574221"/>
              <a:gd name="connsiteY3" fmla="*/ 0 h 740979"/>
              <a:gd name="connsiteX4" fmla="*/ 6574221 w 6574221"/>
              <a:gd name="connsiteY4" fmla="*/ 0 h 740979"/>
              <a:gd name="connsiteX0" fmla="*/ 0 w 6574221"/>
              <a:gd name="connsiteY0" fmla="*/ 740979 h 2105470"/>
              <a:gd name="connsiteX1" fmla="*/ 1450427 w 6574221"/>
              <a:gd name="connsiteY1" fmla="*/ 740979 h 2105470"/>
              <a:gd name="connsiteX2" fmla="*/ 6574221 w 6574221"/>
              <a:gd name="connsiteY2" fmla="*/ 0 h 2105470"/>
              <a:gd name="connsiteX3" fmla="*/ 6574221 w 6574221"/>
              <a:gd name="connsiteY3" fmla="*/ 0 h 2105470"/>
              <a:gd name="connsiteX4" fmla="*/ 5330037 w 6574221"/>
              <a:gd name="connsiteY4" fmla="*/ 2105470 h 2105470"/>
              <a:gd name="connsiteX0" fmla="*/ 0 w 6574221"/>
              <a:gd name="connsiteY0" fmla="*/ 740979 h 2105470"/>
              <a:gd name="connsiteX1" fmla="*/ 1450427 w 6574221"/>
              <a:gd name="connsiteY1" fmla="*/ 740979 h 2105470"/>
              <a:gd name="connsiteX2" fmla="*/ 6574221 w 6574221"/>
              <a:gd name="connsiteY2" fmla="*/ 0 h 2105470"/>
              <a:gd name="connsiteX3" fmla="*/ 5330037 w 6574221"/>
              <a:gd name="connsiteY3" fmla="*/ 2105470 h 2105470"/>
              <a:gd name="connsiteX0" fmla="*/ 0 w 5330037"/>
              <a:gd name="connsiteY0" fmla="*/ 0 h 1364491"/>
              <a:gd name="connsiteX1" fmla="*/ 1450427 w 5330037"/>
              <a:gd name="connsiteY1" fmla="*/ 0 h 1364491"/>
              <a:gd name="connsiteX2" fmla="*/ 5330037 w 5330037"/>
              <a:gd name="connsiteY2" fmla="*/ 1364491 h 1364491"/>
              <a:gd name="connsiteX0" fmla="*/ 0 w 5225106"/>
              <a:gd name="connsiteY0" fmla="*/ 0 h 1364490"/>
              <a:gd name="connsiteX1" fmla="*/ 1450427 w 5225106"/>
              <a:gd name="connsiteY1" fmla="*/ 0 h 1364490"/>
              <a:gd name="connsiteX2" fmla="*/ 5225106 w 5225106"/>
              <a:gd name="connsiteY2" fmla="*/ 1364490 h 1364490"/>
            </a:gdLst>
            <a:ahLst/>
            <a:cxnLst>
              <a:cxn ang="0">
                <a:pos x="connsiteX0" y="connsiteY0"/>
              </a:cxn>
              <a:cxn ang="0">
                <a:pos x="connsiteX1" y="connsiteY1"/>
              </a:cxn>
              <a:cxn ang="0">
                <a:pos x="connsiteX2" y="connsiteY2"/>
              </a:cxn>
            </a:cxnLst>
            <a:rect l="l" t="t" r="r" b="b"/>
            <a:pathLst>
              <a:path w="5225106" h="1364490">
                <a:moveTo>
                  <a:pt x="0" y="0"/>
                </a:moveTo>
                <a:lnTo>
                  <a:pt x="1450427" y="0"/>
                </a:lnTo>
                <a:lnTo>
                  <a:pt x="5225106" y="1364490"/>
                </a:lnTo>
              </a:path>
            </a:pathLst>
          </a:custGeom>
          <a:ln w="762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randombar(horizontal)">
                                      <p:cBhvr>
                                        <p:cTn id="11" dur="500"/>
                                        <p:tgtEl>
                                          <p:spTgt spid="23"/>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nodeType="click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randombar(horizontal)">
                                      <p:cBhvr>
                                        <p:cTn id="16" dur="500"/>
                                        <p:tgtEl>
                                          <p:spTgt spid="16"/>
                                        </p:tgtEl>
                                      </p:cBhvr>
                                    </p:animEffect>
                                  </p:childTnLst>
                                </p:cTn>
                              </p:par>
                              <p:par>
                                <p:cTn id="17" presetID="14" presetClass="exit" presetSubtype="10" fill="hold" grpId="1" nodeType="withEffect">
                                  <p:stCondLst>
                                    <p:cond delay="0"/>
                                  </p:stCondLst>
                                  <p:childTnLst>
                                    <p:animEffect transition="out" filter="randombar(horizontal)">
                                      <p:cBhvr>
                                        <p:cTn id="18" dur="500"/>
                                        <p:tgtEl>
                                          <p:spTgt spid="15"/>
                                        </p:tgtEl>
                                      </p:cBhvr>
                                    </p:animEffect>
                                    <p:set>
                                      <p:cBhvr>
                                        <p:cTn id="19" dur="1" fill="hold">
                                          <p:stCondLst>
                                            <p:cond delay="4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15" grpId="0" animBg="1"/>
      <p:bldP spid="15"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p:cNvPicPr>
            <a:picLocks noChangeAspect="1" noChangeArrowheads="1"/>
          </p:cNvPicPr>
          <p:nvPr/>
        </p:nvPicPr>
        <p:blipFill>
          <a:blip r:embed="rId2" cstate="print"/>
          <a:srcRect t="18012" r="18114"/>
          <a:stretch>
            <a:fillRect/>
          </a:stretch>
        </p:blipFill>
        <p:spPr bwMode="auto">
          <a:xfrm>
            <a:off x="3408201" y="1147156"/>
            <a:ext cx="5419915" cy="5149091"/>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smtClean="0"/>
              <a:t>4– The Perversion </a:t>
            </a:r>
            <a:r>
              <a:rPr lang="en-US" sz="2800" dirty="0" smtClean="0"/>
              <a:t>13:6-12</a:t>
            </a:r>
            <a:endParaRPr lang="en-US" sz="2800" dirty="0"/>
          </a:p>
        </p:txBody>
      </p:sp>
      <p:sp>
        <p:nvSpPr>
          <p:cNvPr id="3" name="Content Placeholder 2"/>
          <p:cNvSpPr>
            <a:spLocks noGrp="1"/>
          </p:cNvSpPr>
          <p:nvPr>
            <p:ph idx="1"/>
          </p:nvPr>
        </p:nvSpPr>
        <p:spPr>
          <a:xfrm>
            <a:off x="615142" y="1143000"/>
            <a:ext cx="3956858" cy="4983163"/>
          </a:xfrm>
        </p:spPr>
        <p:txBody>
          <a:bodyPr/>
          <a:lstStyle/>
          <a:p>
            <a:pPr marL="0" indent="0"/>
            <a:r>
              <a:rPr lang="en-US" baseline="30000" dirty="0" smtClean="0"/>
              <a:t>6</a:t>
            </a:r>
            <a:r>
              <a:rPr lang="en-US" dirty="0" smtClean="0"/>
              <a:t> They traveled through the whole island until they came to </a:t>
            </a:r>
            <a:r>
              <a:rPr lang="en-US" dirty="0" err="1" smtClean="0"/>
              <a:t>Paphos</a:t>
            </a:r>
            <a:r>
              <a:rPr lang="en-US" dirty="0" smtClean="0"/>
              <a:t>. There they met a Jewish sorcerer and false prophet named Bar-Jesus,  …</a:t>
            </a:r>
            <a:endParaRPr lang="en-US" dirty="0"/>
          </a:p>
        </p:txBody>
      </p:sp>
      <p:cxnSp>
        <p:nvCxnSpPr>
          <p:cNvPr id="15" name="Straight Arrow Connector 14"/>
          <p:cNvCxnSpPr>
            <a:stCxn id="18" idx="7"/>
          </p:cNvCxnSpPr>
          <p:nvPr/>
        </p:nvCxnSpPr>
        <p:spPr>
          <a:xfrm rot="16200000" flipH="1" flipV="1">
            <a:off x="7619189" y="2815959"/>
            <a:ext cx="338147" cy="380860"/>
          </a:xfrm>
          <a:prstGeom prst="straightConnector1">
            <a:avLst/>
          </a:prstGeom>
          <a:ln w="76200">
            <a:solidFill>
              <a:srgbClr val="FFFF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8" name="Oval 17"/>
          <p:cNvSpPr/>
          <p:nvPr/>
        </p:nvSpPr>
        <p:spPr>
          <a:xfrm>
            <a:off x="7776110" y="2800455"/>
            <a:ext cx="237341" cy="251702"/>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18"/>
          <p:cNvSpPr/>
          <p:nvPr/>
        </p:nvSpPr>
        <p:spPr>
          <a:xfrm>
            <a:off x="6633556" y="3225339"/>
            <a:ext cx="947651" cy="548639"/>
          </a:xfrm>
          <a:custGeom>
            <a:avLst/>
            <a:gdLst>
              <a:gd name="connsiteX0" fmla="*/ 1296785 w 1296785"/>
              <a:gd name="connsiteY0" fmla="*/ 0 h 676101"/>
              <a:gd name="connsiteX1" fmla="*/ 748145 w 1296785"/>
              <a:gd name="connsiteY1" fmla="*/ 565265 h 676101"/>
              <a:gd name="connsiteX2" fmla="*/ 0 w 1296785"/>
              <a:gd name="connsiteY2" fmla="*/ 665018 h 676101"/>
            </a:gdLst>
            <a:ahLst/>
            <a:cxnLst>
              <a:cxn ang="0">
                <a:pos x="connsiteX0" y="connsiteY0"/>
              </a:cxn>
              <a:cxn ang="0">
                <a:pos x="connsiteX1" y="connsiteY1"/>
              </a:cxn>
              <a:cxn ang="0">
                <a:pos x="connsiteX2" y="connsiteY2"/>
              </a:cxn>
            </a:cxnLst>
            <a:rect l="l" t="t" r="r" b="b"/>
            <a:pathLst>
              <a:path w="1296785" h="676101">
                <a:moveTo>
                  <a:pt x="1296785" y="0"/>
                </a:moveTo>
                <a:cubicBezTo>
                  <a:pt x="1130530" y="227214"/>
                  <a:pt x="964276" y="454429"/>
                  <a:pt x="748145" y="565265"/>
                </a:cubicBezTo>
                <a:cubicBezTo>
                  <a:pt x="532014" y="676101"/>
                  <a:pt x="266007" y="670559"/>
                  <a:pt x="0" y="665018"/>
                </a:cubicBezTo>
              </a:path>
            </a:pathLst>
          </a:custGeom>
          <a:ln w="76200">
            <a:solidFill>
              <a:srgbClr val="FFFF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Oval 19"/>
          <p:cNvSpPr/>
          <p:nvPr/>
        </p:nvSpPr>
        <p:spPr>
          <a:xfrm>
            <a:off x="7498080" y="2999511"/>
            <a:ext cx="246610" cy="225828"/>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Arrow Connector 20"/>
          <p:cNvCxnSpPr/>
          <p:nvPr/>
        </p:nvCxnSpPr>
        <p:spPr>
          <a:xfrm rot="10800000" flipV="1">
            <a:off x="5935288" y="3757353"/>
            <a:ext cx="581891" cy="116378"/>
          </a:xfrm>
          <a:prstGeom prst="straightConnector1">
            <a:avLst/>
          </a:prstGeom>
          <a:ln w="76200">
            <a:solidFill>
              <a:srgbClr val="FFFF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2" name="Oval 21"/>
          <p:cNvSpPr/>
          <p:nvPr/>
        </p:nvSpPr>
        <p:spPr>
          <a:xfrm>
            <a:off x="6486698" y="3634049"/>
            <a:ext cx="246610" cy="225828"/>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5741323" y="3769823"/>
            <a:ext cx="246610" cy="225828"/>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13"/>
          <p:cNvSpPr/>
          <p:nvPr/>
        </p:nvSpPr>
        <p:spPr>
          <a:xfrm>
            <a:off x="2163495" y="3385281"/>
            <a:ext cx="3276385" cy="473224"/>
          </a:xfrm>
          <a:custGeom>
            <a:avLst/>
            <a:gdLst>
              <a:gd name="connsiteX0" fmla="*/ 0 w 6574221"/>
              <a:gd name="connsiteY0" fmla="*/ 740979 h 740979"/>
              <a:gd name="connsiteX1" fmla="*/ 1450427 w 6574221"/>
              <a:gd name="connsiteY1" fmla="*/ 740979 h 740979"/>
              <a:gd name="connsiteX2" fmla="*/ 6574221 w 6574221"/>
              <a:gd name="connsiteY2" fmla="*/ 0 h 740979"/>
              <a:gd name="connsiteX3" fmla="*/ 6574221 w 6574221"/>
              <a:gd name="connsiteY3" fmla="*/ 0 h 740979"/>
              <a:gd name="connsiteX4" fmla="*/ 6574221 w 6574221"/>
              <a:gd name="connsiteY4" fmla="*/ 0 h 740979"/>
              <a:gd name="connsiteX0" fmla="*/ 0 w 6574221"/>
              <a:gd name="connsiteY0" fmla="*/ 740979 h 1214203"/>
              <a:gd name="connsiteX1" fmla="*/ 1450427 w 6574221"/>
              <a:gd name="connsiteY1" fmla="*/ 740979 h 1214203"/>
              <a:gd name="connsiteX2" fmla="*/ 6574221 w 6574221"/>
              <a:gd name="connsiteY2" fmla="*/ 0 h 1214203"/>
              <a:gd name="connsiteX3" fmla="*/ 6574221 w 6574221"/>
              <a:gd name="connsiteY3" fmla="*/ 0 h 1214203"/>
              <a:gd name="connsiteX4" fmla="*/ 3276385 w 6574221"/>
              <a:gd name="connsiteY4" fmla="*/ 1214203 h 1214203"/>
              <a:gd name="connsiteX0" fmla="*/ 0 w 6574221"/>
              <a:gd name="connsiteY0" fmla="*/ 740979 h 1214203"/>
              <a:gd name="connsiteX1" fmla="*/ 1450427 w 6574221"/>
              <a:gd name="connsiteY1" fmla="*/ 740979 h 1214203"/>
              <a:gd name="connsiteX2" fmla="*/ 6574221 w 6574221"/>
              <a:gd name="connsiteY2" fmla="*/ 0 h 1214203"/>
              <a:gd name="connsiteX3" fmla="*/ 3276385 w 6574221"/>
              <a:gd name="connsiteY3" fmla="*/ 1214203 h 1214203"/>
              <a:gd name="connsiteX0" fmla="*/ 0 w 3276385"/>
              <a:gd name="connsiteY0" fmla="*/ 0 h 473224"/>
              <a:gd name="connsiteX1" fmla="*/ 1450427 w 3276385"/>
              <a:gd name="connsiteY1" fmla="*/ 0 h 473224"/>
              <a:gd name="connsiteX2" fmla="*/ 3276385 w 3276385"/>
              <a:gd name="connsiteY2" fmla="*/ 473224 h 473224"/>
            </a:gdLst>
            <a:ahLst/>
            <a:cxnLst>
              <a:cxn ang="0">
                <a:pos x="connsiteX0" y="connsiteY0"/>
              </a:cxn>
              <a:cxn ang="0">
                <a:pos x="connsiteX1" y="connsiteY1"/>
              </a:cxn>
              <a:cxn ang="0">
                <a:pos x="connsiteX2" y="connsiteY2"/>
              </a:cxn>
            </a:cxnLst>
            <a:rect l="l" t="t" r="r" b="b"/>
            <a:pathLst>
              <a:path w="3276385" h="473224">
                <a:moveTo>
                  <a:pt x="0" y="0"/>
                </a:moveTo>
                <a:lnTo>
                  <a:pt x="1450427" y="0"/>
                </a:lnTo>
                <a:lnTo>
                  <a:pt x="3276385" y="473224"/>
                </a:lnTo>
              </a:path>
            </a:pathLst>
          </a:custGeom>
          <a:ln w="762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7" name="Picture 2"/>
          <p:cNvPicPr>
            <a:picLocks noChangeAspect="1" noChangeArrowheads="1"/>
          </p:cNvPicPr>
          <p:nvPr/>
        </p:nvPicPr>
        <p:blipFill>
          <a:blip r:embed="rId3" cstate="print"/>
          <a:srcRect/>
          <a:stretch>
            <a:fillRect/>
          </a:stretch>
        </p:blipFill>
        <p:spPr bwMode="auto">
          <a:xfrm>
            <a:off x="0" y="1152206"/>
            <a:ext cx="9144000" cy="5705793"/>
          </a:xfrm>
          <a:prstGeom prst="rect">
            <a:avLst/>
          </a:prstGeom>
          <a:noFill/>
          <a:ln w="9525">
            <a:noFill/>
            <a:miter lim="800000"/>
            <a:headEnd/>
            <a:tailEnd/>
          </a:ln>
          <a:effectLst/>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right)">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cTn>
                              </p:par>
                            </p:childTnLst>
                          </p:cTn>
                        </p:par>
                        <p:par>
                          <p:cTn id="13" fill="hold">
                            <p:stCondLst>
                              <p:cond delay="500"/>
                            </p:stCondLst>
                            <p:childTnLst>
                              <p:par>
                                <p:cTn id="14" presetID="14" presetClass="entr" presetSubtype="10" fill="hold" grpId="0" nodeType="after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randombar(horizontal)">
                                      <p:cBhvr>
                                        <p:cTn id="1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1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p:cNvPicPr>
            <a:picLocks noChangeAspect="1" noChangeArrowheads="1"/>
          </p:cNvPicPr>
          <p:nvPr/>
        </p:nvPicPr>
        <p:blipFill>
          <a:blip r:embed="rId3" cstate="print"/>
          <a:srcRect t="18012" r="18114"/>
          <a:stretch>
            <a:fillRect/>
          </a:stretch>
        </p:blipFill>
        <p:spPr bwMode="auto">
          <a:xfrm>
            <a:off x="3408201" y="1147156"/>
            <a:ext cx="5419915" cy="5149091"/>
          </a:xfrm>
          <a:prstGeom prst="rect">
            <a:avLst/>
          </a:prstGeom>
          <a:noFill/>
          <a:ln w="9525">
            <a:noFill/>
            <a:miter lim="800000"/>
            <a:headEnd/>
            <a:tailEnd/>
          </a:ln>
          <a:effectLst/>
        </p:spPr>
      </p:pic>
      <p:sp>
        <p:nvSpPr>
          <p:cNvPr id="9" name="5-Point Star 8"/>
          <p:cNvSpPr/>
          <p:nvPr/>
        </p:nvSpPr>
        <p:spPr>
          <a:xfrm>
            <a:off x="7032567" y="5569527"/>
            <a:ext cx="548623" cy="515389"/>
          </a:xfrm>
          <a:prstGeom prst="star5">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4– The Perversion </a:t>
            </a:r>
            <a:r>
              <a:rPr lang="en-US" sz="2800" dirty="0" smtClean="0"/>
              <a:t>13:6-12</a:t>
            </a:r>
            <a:endParaRPr lang="en-US" sz="2800" dirty="0"/>
          </a:p>
        </p:txBody>
      </p:sp>
      <p:cxnSp>
        <p:nvCxnSpPr>
          <p:cNvPr id="15" name="Straight Arrow Connector 14"/>
          <p:cNvCxnSpPr>
            <a:stCxn id="18" idx="7"/>
          </p:cNvCxnSpPr>
          <p:nvPr/>
        </p:nvCxnSpPr>
        <p:spPr>
          <a:xfrm rot="16200000" flipH="1" flipV="1">
            <a:off x="7619189" y="2815959"/>
            <a:ext cx="338147" cy="380860"/>
          </a:xfrm>
          <a:prstGeom prst="straightConnector1">
            <a:avLst/>
          </a:prstGeom>
          <a:ln w="76200">
            <a:solidFill>
              <a:srgbClr val="FFFF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8" name="Oval 17"/>
          <p:cNvSpPr/>
          <p:nvPr/>
        </p:nvSpPr>
        <p:spPr>
          <a:xfrm>
            <a:off x="7776110" y="2800455"/>
            <a:ext cx="237341" cy="251702"/>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18"/>
          <p:cNvSpPr/>
          <p:nvPr/>
        </p:nvSpPr>
        <p:spPr>
          <a:xfrm>
            <a:off x="6633556" y="3225339"/>
            <a:ext cx="947651" cy="548639"/>
          </a:xfrm>
          <a:custGeom>
            <a:avLst/>
            <a:gdLst>
              <a:gd name="connsiteX0" fmla="*/ 1296785 w 1296785"/>
              <a:gd name="connsiteY0" fmla="*/ 0 h 676101"/>
              <a:gd name="connsiteX1" fmla="*/ 748145 w 1296785"/>
              <a:gd name="connsiteY1" fmla="*/ 565265 h 676101"/>
              <a:gd name="connsiteX2" fmla="*/ 0 w 1296785"/>
              <a:gd name="connsiteY2" fmla="*/ 665018 h 676101"/>
            </a:gdLst>
            <a:ahLst/>
            <a:cxnLst>
              <a:cxn ang="0">
                <a:pos x="connsiteX0" y="connsiteY0"/>
              </a:cxn>
              <a:cxn ang="0">
                <a:pos x="connsiteX1" y="connsiteY1"/>
              </a:cxn>
              <a:cxn ang="0">
                <a:pos x="connsiteX2" y="connsiteY2"/>
              </a:cxn>
            </a:cxnLst>
            <a:rect l="l" t="t" r="r" b="b"/>
            <a:pathLst>
              <a:path w="1296785" h="676101">
                <a:moveTo>
                  <a:pt x="1296785" y="0"/>
                </a:moveTo>
                <a:cubicBezTo>
                  <a:pt x="1130530" y="227214"/>
                  <a:pt x="964276" y="454429"/>
                  <a:pt x="748145" y="565265"/>
                </a:cubicBezTo>
                <a:cubicBezTo>
                  <a:pt x="532014" y="676101"/>
                  <a:pt x="266007" y="670559"/>
                  <a:pt x="0" y="665018"/>
                </a:cubicBezTo>
              </a:path>
            </a:pathLst>
          </a:custGeom>
          <a:ln w="76200">
            <a:solidFill>
              <a:srgbClr val="FFFF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Oval 19"/>
          <p:cNvSpPr/>
          <p:nvPr/>
        </p:nvSpPr>
        <p:spPr>
          <a:xfrm>
            <a:off x="7498080" y="2999511"/>
            <a:ext cx="246610" cy="225828"/>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Arrow Connector 20"/>
          <p:cNvCxnSpPr/>
          <p:nvPr/>
        </p:nvCxnSpPr>
        <p:spPr>
          <a:xfrm rot="10800000" flipV="1">
            <a:off x="5935288" y="3757353"/>
            <a:ext cx="581891" cy="116378"/>
          </a:xfrm>
          <a:prstGeom prst="straightConnector1">
            <a:avLst/>
          </a:prstGeom>
          <a:ln w="76200">
            <a:solidFill>
              <a:srgbClr val="FFFF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2" name="Oval 21"/>
          <p:cNvSpPr/>
          <p:nvPr/>
        </p:nvSpPr>
        <p:spPr>
          <a:xfrm>
            <a:off x="6486698" y="3634049"/>
            <a:ext cx="246610" cy="225828"/>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5741323" y="3769823"/>
            <a:ext cx="246610" cy="225828"/>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6" name="Picture 4"/>
          <p:cNvPicPr>
            <a:picLocks noChangeAspect="1" noChangeArrowheads="1"/>
          </p:cNvPicPr>
          <p:nvPr/>
        </p:nvPicPr>
        <p:blipFill>
          <a:blip r:embed="rId4" cstate="print"/>
          <a:srcRect r="16608" b="34889"/>
          <a:stretch>
            <a:fillRect/>
          </a:stretch>
        </p:blipFill>
        <p:spPr bwMode="auto">
          <a:xfrm>
            <a:off x="5435887" y="2499141"/>
            <a:ext cx="3708113" cy="4358859"/>
          </a:xfrm>
          <a:prstGeom prst="rect">
            <a:avLst/>
          </a:prstGeom>
          <a:noFill/>
          <a:ln w="9525">
            <a:noFill/>
            <a:miter lim="800000"/>
            <a:headEnd/>
            <a:tailEnd/>
          </a:ln>
          <a:effectLst/>
        </p:spPr>
      </p:pic>
      <p:sp>
        <p:nvSpPr>
          <p:cNvPr id="16" name="Rectangle 15"/>
          <p:cNvSpPr/>
          <p:nvPr/>
        </p:nvSpPr>
        <p:spPr>
          <a:xfrm>
            <a:off x="587201" y="4956316"/>
            <a:ext cx="2245940" cy="740979"/>
          </a:xfrm>
          <a:prstGeom prst="rect">
            <a:avLst/>
          </a:prstGeom>
          <a:solidFill>
            <a:srgbClr val="FF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615142" y="1143000"/>
            <a:ext cx="3956858" cy="4983163"/>
          </a:xfrm>
        </p:spPr>
        <p:txBody>
          <a:bodyPr/>
          <a:lstStyle/>
          <a:p>
            <a:pPr marL="0" indent="0"/>
            <a:r>
              <a:rPr lang="en-US" baseline="30000" dirty="0" smtClean="0"/>
              <a:t>6</a:t>
            </a:r>
            <a:r>
              <a:rPr lang="en-US" dirty="0" smtClean="0"/>
              <a:t> They traveled through the whole island until they came to </a:t>
            </a:r>
            <a:r>
              <a:rPr lang="en-US" dirty="0" err="1" smtClean="0"/>
              <a:t>Paphos</a:t>
            </a:r>
            <a:r>
              <a:rPr lang="en-US" dirty="0" smtClean="0"/>
              <a:t>. There they met a Jewish sorcerer and false prophet named </a:t>
            </a:r>
            <a:r>
              <a:rPr lang="en-US" dirty="0" smtClean="0">
                <a:solidFill>
                  <a:schemeClr val="bg1"/>
                </a:solidFill>
              </a:rPr>
              <a:t>Bar-Jesus</a:t>
            </a:r>
            <a:r>
              <a:rPr lang="en-US" dirty="0" smtClean="0"/>
              <a:t>,  …</a:t>
            </a:r>
            <a:endParaRPr lang="en-US" dirty="0"/>
          </a:p>
        </p:txBody>
      </p:sp>
      <p:pic>
        <p:nvPicPr>
          <p:cNvPr id="7" name="Picture 2"/>
          <p:cNvPicPr>
            <a:picLocks noChangeAspect="1" noChangeArrowheads="1"/>
          </p:cNvPicPr>
          <p:nvPr/>
        </p:nvPicPr>
        <p:blipFill>
          <a:blip r:embed="rId5" cstate="print"/>
          <a:srcRect/>
          <a:stretch>
            <a:fillRect/>
          </a:stretch>
        </p:blipFill>
        <p:spPr bwMode="auto">
          <a:xfrm>
            <a:off x="0" y="1152206"/>
            <a:ext cx="9144000" cy="5705793"/>
          </a:xfrm>
          <a:prstGeom prst="rect">
            <a:avLst/>
          </a:prstGeom>
          <a:noFill/>
          <a:ln w="9525">
            <a:noFill/>
            <a:miter lim="800000"/>
            <a:headEnd/>
            <a:tailEnd/>
          </a:ln>
          <a:effectLst/>
        </p:spPr>
      </p:pic>
    </p:spTree>
  </p:cSld>
  <p:clrMapOvr>
    <a:masterClrMapping/>
  </p:clrMapOvr>
  <p:transition>
    <p:zoom/>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3848</TotalTime>
  <Words>2386</Words>
  <Application>Microsoft Office PowerPoint</Application>
  <PresentationFormat>On-screen Show (4:3)</PresentationFormat>
  <Paragraphs>237</Paragraphs>
  <Slides>49</Slides>
  <Notes>19</Notes>
  <HiddenSlides>0</HiddenSlides>
  <MMClips>0</MMClips>
  <ScaleCrop>false</ScaleCrop>
  <HeadingPairs>
    <vt:vector size="4" baseType="variant">
      <vt:variant>
        <vt:lpstr>Theme</vt:lpstr>
      </vt:variant>
      <vt:variant>
        <vt:i4>1</vt:i4>
      </vt:variant>
      <vt:variant>
        <vt:lpstr>Slide Titles</vt:lpstr>
      </vt:variant>
      <vt:variant>
        <vt:i4>49</vt:i4>
      </vt:variant>
    </vt:vector>
  </HeadingPairs>
  <TitlesOfParts>
    <vt:vector size="50" baseType="lpstr">
      <vt:lpstr>Office Theme</vt:lpstr>
      <vt:lpstr>Slide 1</vt:lpstr>
      <vt:lpstr>You Are  About to Leave YOUR COMFORT ZONE!</vt:lpstr>
      <vt:lpstr>The Situation</vt:lpstr>
      <vt:lpstr>1– The Call 13:2 </vt:lpstr>
      <vt:lpstr>2– The Commission 13:3-6 </vt:lpstr>
      <vt:lpstr>3– The Commencement 13:3-6 </vt:lpstr>
      <vt:lpstr>3– The Commencement 13:3-6 </vt:lpstr>
      <vt:lpstr>4– The Perversion 13:6-12</vt:lpstr>
      <vt:lpstr>4– The Perversion 13:6-12</vt:lpstr>
      <vt:lpstr>4– The Perversion 13:6-12</vt:lpstr>
      <vt:lpstr>4– The Perversion 13:6-12</vt:lpstr>
      <vt:lpstr>4– The Perversion 13:6-12</vt:lpstr>
      <vt:lpstr>4– The Perversion 13:6-12</vt:lpstr>
      <vt:lpstr>4– The Perversion 13:6-12</vt:lpstr>
      <vt:lpstr>5– The Desertion 13:13</vt:lpstr>
      <vt:lpstr>5– The Desertion 13:13</vt:lpstr>
      <vt:lpstr>6– The Message 13:14-42</vt:lpstr>
      <vt:lpstr>6– The Message 13:14-43</vt:lpstr>
      <vt:lpstr>6– The Message 13:14-42</vt:lpstr>
      <vt:lpstr>6– The Message 13:14-42</vt:lpstr>
      <vt:lpstr>6– The Message 13:14-42</vt:lpstr>
      <vt:lpstr>7—The Challenge 13:44-52</vt:lpstr>
      <vt:lpstr>8—The Defense 13:43-52</vt:lpstr>
      <vt:lpstr>8—The Defense 13:43-52</vt:lpstr>
      <vt:lpstr>8—The Defense 13:43-52</vt:lpstr>
      <vt:lpstr>9– The Division 14:1-7</vt:lpstr>
      <vt:lpstr>9– The Division 14:1-7</vt:lpstr>
      <vt:lpstr>9– The Division 14:1-7</vt:lpstr>
      <vt:lpstr>10– The Delusion 14:8-21a</vt:lpstr>
      <vt:lpstr>10– The Delusion 14:8-21a</vt:lpstr>
      <vt:lpstr>10– The Delusion 14:8-21a</vt:lpstr>
      <vt:lpstr>10– The Delusion 14:8-21a</vt:lpstr>
      <vt:lpstr>10– The Delusion 14:8-21a</vt:lpstr>
      <vt:lpstr>10– The Delusion 14:8-21a</vt:lpstr>
      <vt:lpstr>10– The Delusion 14:8-21a</vt:lpstr>
      <vt:lpstr>10– The Delusion 14:8-21a</vt:lpstr>
      <vt:lpstr>10– The Delusion 14:8-21a</vt:lpstr>
      <vt:lpstr>11– The Double-Back 14:21b-28</vt:lpstr>
      <vt:lpstr>11– The Double-Back 14:21b-28</vt:lpstr>
      <vt:lpstr>11– The Double-Back 14:21b-28</vt:lpstr>
      <vt:lpstr>11– The Double-Back 14:21b-28</vt:lpstr>
      <vt:lpstr>11– The Double-Back 14:21b-28</vt:lpstr>
      <vt:lpstr>11– The Double-Back 14:21b-28</vt:lpstr>
      <vt:lpstr>11– The Double-Back 14:21b-28</vt:lpstr>
      <vt:lpstr>What’s the Point?</vt:lpstr>
      <vt:lpstr>You Are About to Enter     the Mission Field</vt:lpstr>
      <vt:lpstr>You Are  About to Leave YOUR COMFORT ZONE!</vt:lpstr>
      <vt:lpstr>Let’s Pray!</vt:lpstr>
      <vt:lpstr>Slide 49</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DennisH</dc:creator>
  <cp:lastModifiedBy>DennisH</cp:lastModifiedBy>
  <cp:revision>302</cp:revision>
  <dcterms:created xsi:type="dcterms:W3CDTF">2011-07-04T13:56:46Z</dcterms:created>
  <dcterms:modified xsi:type="dcterms:W3CDTF">2011-10-15T20:27:21Z</dcterms:modified>
</cp:coreProperties>
</file>