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50" r:id="rId2"/>
    <p:sldId id="349" r:id="rId3"/>
    <p:sldId id="258" r:id="rId4"/>
    <p:sldId id="257" r:id="rId5"/>
    <p:sldId id="261" r:id="rId6"/>
    <p:sldId id="259" r:id="rId7"/>
    <p:sldId id="260" r:id="rId8"/>
    <p:sldId id="262" r:id="rId9"/>
    <p:sldId id="263" r:id="rId10"/>
    <p:sldId id="264" r:id="rId11"/>
    <p:sldId id="265" r:id="rId12"/>
    <p:sldId id="348"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83" r:id="rId30"/>
    <p:sldId id="332" r:id="rId31"/>
    <p:sldId id="28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343" autoAdjust="0"/>
    <p:restoredTop sz="86355" autoAdjust="0"/>
  </p:normalViewPr>
  <p:slideViewPr>
    <p:cSldViewPr showGuides="1">
      <p:cViewPr>
        <p:scale>
          <a:sx n="37" d="100"/>
          <a:sy n="37" d="100"/>
        </p:scale>
        <p:origin x="-114" y="-318"/>
      </p:cViewPr>
      <p:guideLst>
        <p:guide orient="horz" pos="2208"/>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3DEAE6-DB31-4273-A714-152239965179}" type="datetimeFigureOut">
              <a:rPr lang="en-US" smtClean="0"/>
              <a:pPr/>
              <a:t>11/10/2011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9A5E2C-B8E5-49E9-A732-73FA5AC3E5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Temple = See previous lessons.</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House = FREE for reuse from http://www.sxc.hu/browse.phtml?f=download&amp;id=1316780</a:t>
            </a:r>
          </a:p>
          <a:p>
            <a:endParaRPr lang="en-US" dirty="0" smtClean="0"/>
          </a:p>
          <a:p>
            <a:r>
              <a:rPr lang="en-US" dirty="0" smtClean="0"/>
              <a:t>Door = FREE for reuse from http://www.sxc.hu/browse.phtml?f=download&amp;id=1344803</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as human as they are.  </a:t>
            </a:r>
          </a:p>
          <a:p>
            <a:endParaRPr lang="en-US" dirty="0" smtClean="0"/>
          </a:p>
          <a:p>
            <a:r>
              <a:rPr lang="en-US" dirty="0" smtClean="0"/>
              <a:t>Last year we were</a:t>
            </a:r>
            <a:r>
              <a:rPr lang="en-US" baseline="0" dirty="0" smtClean="0"/>
              <a:t> studying James 5  “anointing with oil” etc.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Prison bars = FREE</a:t>
            </a:r>
            <a:r>
              <a:rPr lang="en-US" baseline="0" dirty="0" smtClean="0"/>
              <a:t> FOR REUSE = </a:t>
            </a:r>
            <a:r>
              <a:rPr lang="en-US" dirty="0" smtClean="0"/>
              <a:t>from http://www.sxc.hu/photo/1226063</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Book of Acts = FREE for reuse </a:t>
            </a:r>
            <a:r>
              <a:rPr lang="en-US" baseline="0" smtClean="0"/>
              <a:t>from = </a:t>
            </a:r>
            <a:r>
              <a:rPr lang="en-US" baseline="0" dirty="0" smtClean="0"/>
              <a:t>http://www.sxc.hu/browse.phtml?f=download&amp;id=1336835</a:t>
            </a:r>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Herod = free from = http://commons.wikimedia.org/wiki/File:Lybaert_7.jpg</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Romans licensed</a:t>
            </a:r>
            <a:r>
              <a:rPr lang="en-US" baseline="0" dirty="0" smtClean="0"/>
              <a:t> from </a:t>
            </a:r>
            <a:r>
              <a:rPr lang="en-US" baseline="0" dirty="0" err="1" smtClean="0"/>
              <a:t>i</a:t>
            </a:r>
            <a:r>
              <a:rPr lang="en-US" baseline="0" dirty="0" smtClean="0"/>
              <a:t>-stock photo image = 3820420 –Not to be reused.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 hands = http://www.sxc.hu/browse.phtml?f=download&amp;id=946931</a:t>
            </a:r>
          </a:p>
          <a:p>
            <a:endParaRPr lang="en-US" dirty="0" smtClean="0"/>
          </a:p>
          <a:p>
            <a:r>
              <a:rPr lang="en-US" dirty="0" smtClean="0"/>
              <a:t>Earnestly = </a:t>
            </a:r>
            <a:r>
              <a:rPr lang="en-US" sz="1200" kern="1200" baseline="0" dirty="0" smtClean="0">
                <a:solidFill>
                  <a:schemeClr val="tx1"/>
                </a:solidFill>
                <a:latin typeface="+mn-lt"/>
                <a:ea typeface="+mn-ea"/>
                <a:cs typeface="+mn-cs"/>
              </a:rPr>
              <a:t>strictly </a:t>
            </a:r>
            <a:r>
              <a:rPr lang="en-US" sz="1200" i="1" kern="1200" baseline="0" dirty="0" smtClean="0">
                <a:solidFill>
                  <a:schemeClr val="tx1"/>
                </a:solidFill>
                <a:latin typeface="+mn-lt"/>
                <a:ea typeface="+mn-ea"/>
                <a:cs typeface="+mn-cs"/>
              </a:rPr>
              <a:t>in an extended way </a:t>
            </a:r>
            <a:r>
              <a:rPr lang="en-US" sz="1200" i="0" kern="1200" baseline="0" dirty="0" err="1" smtClean="0">
                <a:solidFill>
                  <a:schemeClr val="tx1"/>
                </a:solidFill>
                <a:latin typeface="+mn-lt"/>
                <a:ea typeface="+mn-ea"/>
                <a:cs typeface="+mn-cs"/>
              </a:rPr>
              <a:t>Frieberg</a:t>
            </a:r>
            <a:r>
              <a:rPr lang="en-US" sz="1200" i="0" kern="1200" baseline="0" dirty="0" smtClean="0">
                <a:solidFill>
                  <a:schemeClr val="tx1"/>
                </a:solidFill>
                <a:latin typeface="+mn-lt"/>
                <a:ea typeface="+mn-ea"/>
                <a:cs typeface="+mn-cs"/>
              </a:rPr>
              <a:t> Analytical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I don’t know exactly what they said, “Free, Peter”  or “Remove Herod?”  Whatever it was intense “ in an extended way.”</a:t>
            </a:r>
            <a:endParaRPr lang="en-US" i="0"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Angel free from: http://upload.wikimedia.org/wikipedia/commons/0/0a/Angel_statue.jpg</a:t>
            </a:r>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Angel free from: http://upload.wikimedia.org/wikipedia/commons/0/0a/Angel_statue.jpg</a:t>
            </a:r>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Angel free from: http://upload.wikimedia.org/wikipedia/commons/0/0a/Angel_statue.jpg</a:t>
            </a:r>
          </a:p>
          <a:p>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DDA1C-32DB-47CC-9B67-C2F752DF8599}" type="datetimeFigureOut">
              <a:rPr lang="en-US" smtClean="0"/>
              <a:pPr/>
              <a:t>11/10/2011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7"/>
          <p:cNvPicPr>
            <a:picLocks noChangeAspect="1" noChangeArrowheads="1"/>
          </p:cNvPicPr>
          <p:nvPr userDrawn="1"/>
        </p:nvPicPr>
        <p:blipFill>
          <a:blip r:embed="rId13" cstate="print">
            <a:lum bright="-9000"/>
          </a:blip>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DDA1C-32DB-47CC-9B67-C2F752DF8599}" type="datetimeFigureOut">
              <a:rPr lang="en-US" smtClean="0"/>
              <a:pPr/>
              <a:t>11/10/2011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22664-24E5-4114-A921-C5B31BF786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600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2133600" y="4419600"/>
            <a:ext cx="5334000" cy="1538883"/>
          </a:xfrm>
          <a:prstGeom prst="rect">
            <a:avLst/>
          </a:prstGeom>
          <a:noFill/>
          <a:ln w="9525">
            <a:noFill/>
            <a:miter lim="800000"/>
            <a:headEnd/>
            <a:tailEnd/>
          </a:ln>
          <a:effectLst/>
        </p:spPr>
        <p:txBody>
          <a:bodyPr wrap="square">
            <a:spAutoFit/>
          </a:bodyPr>
          <a:lstStyle/>
          <a:p>
            <a:pPr algn="ctr"/>
            <a:r>
              <a:rPr lang="en-US" sz="5400" b="1" dirty="0" smtClean="0">
                <a:solidFill>
                  <a:schemeClr val="bg1"/>
                </a:solidFill>
                <a:effectLst>
                  <a:outerShdw blurRad="38100" dist="38100" dir="2700000" algn="tl">
                    <a:srgbClr val="000000">
                      <a:alpha val="43137"/>
                    </a:srgbClr>
                  </a:outerShdw>
                </a:effectLst>
                <a:latin typeface="Arial" charset="0"/>
              </a:rPr>
              <a:t>ACTS 12:1-25</a:t>
            </a: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r="6897" b="18009"/>
          <a:stretch>
            <a:fillRect/>
          </a:stretch>
        </p:blipFill>
        <p:spPr bwMode="auto">
          <a:xfrm>
            <a:off x="5029200" y="950938"/>
            <a:ext cx="4114800" cy="5907062"/>
          </a:xfrm>
          <a:prstGeom prst="rect">
            <a:avLst/>
          </a:prstGeom>
          <a:noFill/>
          <a:ln w="9525">
            <a:noFill/>
            <a:miter lim="800000"/>
            <a:headEnd/>
            <a:tailEnd/>
          </a:ln>
          <a:effectLst/>
        </p:spPr>
      </p:pic>
      <p:sp>
        <p:nvSpPr>
          <p:cNvPr id="7" name="Rounded Rectangular Callout 6"/>
          <p:cNvSpPr/>
          <p:nvPr/>
        </p:nvSpPr>
        <p:spPr>
          <a:xfrm>
            <a:off x="381000" y="3657600"/>
            <a:ext cx="3810000" cy="1828800"/>
          </a:xfrm>
          <a:prstGeom prst="wedgeRoundRectCallout">
            <a:avLst>
              <a:gd name="adj1" fmla="val 108744"/>
              <a:gd name="adj2" fmla="val -98501"/>
              <a:gd name="adj3" fmla="val 16667"/>
            </a:avLst>
          </a:prstGeom>
          <a:solidFill>
            <a:schemeClr val="bg1"/>
          </a:solidFill>
          <a:effectLst>
            <a:outerShdw blurRad="50800" dist="203200" dir="540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457200" y="1752600"/>
            <a:ext cx="4114800" cy="1219200"/>
          </a:xfrm>
          <a:prstGeom prst="wedgeRoundRectCallout">
            <a:avLst>
              <a:gd name="adj1" fmla="val 92783"/>
              <a:gd name="adj2" fmla="val 11499"/>
              <a:gd name="adj3" fmla="val 16667"/>
            </a:avLst>
          </a:prstGeom>
          <a:solidFill>
            <a:schemeClr val="bg1"/>
          </a:solidFill>
          <a:effectLst>
            <a:outerShdw blurRad="50800" dist="203200" dir="540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r>
              <a:rPr lang="en-US" dirty="0" smtClean="0"/>
              <a:t> </a:t>
            </a:r>
            <a:r>
              <a:rPr lang="en-US" baseline="30000" dirty="0"/>
              <a:t>8</a:t>
            </a:r>
            <a:r>
              <a:rPr lang="en-US" dirty="0"/>
              <a:t> Then the angel said to him, </a:t>
            </a:r>
            <a:endParaRPr lang="en-US" dirty="0" smtClean="0"/>
          </a:p>
          <a:p>
            <a:pPr marL="0" indent="0"/>
            <a:r>
              <a:rPr lang="en-US" dirty="0" smtClean="0">
                <a:solidFill>
                  <a:schemeClr val="tx1"/>
                </a:solidFill>
              </a:rPr>
              <a:t>"</a:t>
            </a:r>
            <a:r>
              <a:rPr lang="en-US" dirty="0">
                <a:solidFill>
                  <a:schemeClr val="tx1"/>
                </a:solidFill>
              </a:rPr>
              <a:t>Put on your clothes </a:t>
            </a:r>
            <a:br>
              <a:rPr lang="en-US" dirty="0">
                <a:solidFill>
                  <a:schemeClr val="tx1"/>
                </a:solidFill>
              </a:rPr>
            </a:br>
            <a:r>
              <a:rPr lang="en-US" dirty="0" smtClean="0">
                <a:solidFill>
                  <a:schemeClr val="tx1"/>
                </a:solidFill>
              </a:rPr>
              <a:t>and </a:t>
            </a:r>
            <a:r>
              <a:rPr lang="en-US" dirty="0">
                <a:solidFill>
                  <a:schemeClr val="tx1"/>
                </a:solidFill>
              </a:rPr>
              <a:t>sandals." </a:t>
            </a:r>
            <a:endParaRPr lang="en-US" dirty="0" smtClean="0">
              <a:solidFill>
                <a:schemeClr val="tx1"/>
              </a:solidFill>
            </a:endParaRPr>
          </a:p>
          <a:p>
            <a:pPr marL="0" indent="0"/>
            <a:r>
              <a:rPr lang="en-US" dirty="0" smtClean="0"/>
              <a:t>And </a:t>
            </a:r>
            <a:r>
              <a:rPr lang="en-US" dirty="0"/>
              <a:t>Peter did so. </a:t>
            </a:r>
            <a:endParaRPr lang="en-US" dirty="0" smtClean="0"/>
          </a:p>
          <a:p>
            <a:pPr marL="0" indent="0"/>
            <a:r>
              <a:rPr lang="en-US" dirty="0" smtClean="0">
                <a:solidFill>
                  <a:schemeClr val="tx1"/>
                </a:solidFill>
              </a:rPr>
              <a:t>"</a:t>
            </a:r>
            <a:r>
              <a:rPr lang="en-US" dirty="0">
                <a:solidFill>
                  <a:schemeClr val="tx1"/>
                </a:solidFill>
              </a:rPr>
              <a:t>Wrap your cloak </a:t>
            </a:r>
            <a:r>
              <a:rPr lang="en-US" dirty="0" smtClean="0">
                <a:solidFill>
                  <a:schemeClr val="tx1"/>
                </a:solidFill>
              </a:rPr>
              <a:t/>
            </a:r>
            <a:br>
              <a:rPr lang="en-US" dirty="0" smtClean="0">
                <a:solidFill>
                  <a:schemeClr val="tx1"/>
                </a:solidFill>
              </a:rPr>
            </a:br>
            <a:r>
              <a:rPr lang="en-US" dirty="0" smtClean="0">
                <a:solidFill>
                  <a:schemeClr val="tx1"/>
                </a:solidFill>
              </a:rPr>
              <a:t>around </a:t>
            </a:r>
            <a:r>
              <a:rPr lang="en-US" dirty="0">
                <a:solidFill>
                  <a:schemeClr val="tx1"/>
                </a:solidFill>
              </a:rPr>
              <a:t>you and </a:t>
            </a:r>
            <a:r>
              <a:rPr lang="en-US" dirty="0" smtClean="0">
                <a:solidFill>
                  <a:schemeClr val="tx1"/>
                </a:solidFill>
              </a:rPr>
              <a:t/>
            </a:r>
            <a:br>
              <a:rPr lang="en-US" dirty="0" smtClean="0">
                <a:solidFill>
                  <a:schemeClr val="tx1"/>
                </a:solidFill>
              </a:rPr>
            </a:br>
            <a:r>
              <a:rPr lang="en-US" dirty="0" smtClean="0">
                <a:solidFill>
                  <a:schemeClr val="tx1"/>
                </a:solidFill>
              </a:rPr>
              <a:t>follow </a:t>
            </a:r>
            <a:r>
              <a:rPr lang="en-US" dirty="0">
                <a:solidFill>
                  <a:schemeClr val="tx1"/>
                </a:solidFill>
              </a:rPr>
              <a:t>me," </a:t>
            </a:r>
            <a:r>
              <a:rPr lang="en-US" sz="1800" dirty="0"/>
              <a:t/>
            </a:r>
            <a:br>
              <a:rPr lang="en-US" sz="1800" dirty="0"/>
            </a:br>
            <a:r>
              <a:rPr lang="en-US" sz="1800" dirty="0" smtClean="0"/>
              <a:t/>
            </a:r>
            <a:br>
              <a:rPr lang="en-US" sz="1800" dirty="0" smtClean="0"/>
            </a:br>
            <a:r>
              <a:rPr lang="en-US" dirty="0" smtClean="0"/>
              <a:t>the </a:t>
            </a:r>
            <a:r>
              <a:rPr lang="en-US" dirty="0"/>
              <a:t>angel told him</a:t>
            </a:r>
            <a:r>
              <a:rPr lang="en-US" dirty="0" smtClean="0"/>
              <a:t>.</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r="6897" b="18009"/>
          <a:stretch>
            <a:fillRect/>
          </a:stretch>
        </p:blipFill>
        <p:spPr bwMode="auto">
          <a:xfrm>
            <a:off x="5029200" y="950938"/>
            <a:ext cx="4114800" cy="59070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r>
              <a:rPr lang="en-US" baseline="30000" dirty="0" smtClean="0"/>
              <a:t>9</a:t>
            </a:r>
            <a:r>
              <a:rPr lang="en-US" dirty="0" smtClean="0"/>
              <a:t> </a:t>
            </a:r>
            <a:r>
              <a:rPr lang="en-US" dirty="0"/>
              <a:t>Peter followed him out of the prison, but he had no idea that what </a:t>
            </a:r>
            <a:r>
              <a:rPr lang="en-US" dirty="0" smtClean="0"/>
              <a:t/>
            </a:r>
            <a:br>
              <a:rPr lang="en-US" dirty="0" smtClean="0"/>
            </a:br>
            <a:r>
              <a:rPr lang="en-US" dirty="0" smtClean="0"/>
              <a:t>the </a:t>
            </a:r>
            <a:r>
              <a:rPr lang="en-US" dirty="0"/>
              <a:t>angel was doing was </a:t>
            </a:r>
            <a:r>
              <a:rPr lang="en-US" dirty="0" smtClean="0"/>
              <a:t/>
            </a:r>
            <a:br>
              <a:rPr lang="en-US" dirty="0" smtClean="0"/>
            </a:br>
            <a:r>
              <a:rPr lang="en-US" dirty="0" smtClean="0"/>
              <a:t>really </a:t>
            </a:r>
            <a:r>
              <a:rPr lang="en-US" dirty="0"/>
              <a:t>happening; he </a:t>
            </a:r>
            <a:r>
              <a:rPr lang="en-US" dirty="0" smtClean="0"/>
              <a:t/>
            </a:r>
            <a:br>
              <a:rPr lang="en-US" dirty="0" smtClean="0"/>
            </a:br>
            <a:r>
              <a:rPr lang="en-US" dirty="0" smtClean="0"/>
              <a:t>thought </a:t>
            </a:r>
            <a:r>
              <a:rPr lang="en-US" dirty="0"/>
              <a:t>he was seeing </a:t>
            </a:r>
            <a:r>
              <a:rPr lang="en-US" dirty="0" smtClean="0"/>
              <a:t/>
            </a:r>
            <a:br>
              <a:rPr lang="en-US" dirty="0" smtClean="0"/>
            </a:br>
            <a:r>
              <a:rPr lang="en-US" dirty="0" smtClean="0"/>
              <a:t>a </a:t>
            </a:r>
            <a:r>
              <a:rPr lang="en-US" dirty="0"/>
              <a:t>vision</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b="26957"/>
          <a:stretch>
            <a:fillRect/>
          </a:stretch>
        </p:blipFill>
        <p:spPr bwMode="auto">
          <a:xfrm>
            <a:off x="0" y="2819400"/>
            <a:ext cx="9218613"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lnSpc>
                <a:spcPts val="3800"/>
              </a:lnSpc>
            </a:pPr>
            <a:r>
              <a:rPr lang="en-US" baseline="30000" dirty="0" smtClean="0"/>
              <a:t>10</a:t>
            </a:r>
            <a:r>
              <a:rPr lang="en-US" dirty="0" smtClean="0"/>
              <a:t> </a:t>
            </a:r>
            <a:r>
              <a:rPr lang="en-US" dirty="0"/>
              <a:t>They passed the first and second guards and came to the iron gate </a:t>
            </a:r>
            <a:r>
              <a:rPr lang="en-US" dirty="0" smtClean="0"/>
              <a:t>leading </a:t>
            </a:r>
            <a:r>
              <a:rPr lang="en-US" dirty="0"/>
              <a:t>to the city. </a:t>
            </a:r>
            <a:r>
              <a:rPr lang="en-US" dirty="0" smtClean="0"/>
              <a:t>It </a:t>
            </a:r>
            <a:r>
              <a:rPr lang="en-US" dirty="0"/>
              <a:t>opened for them by itself, </a:t>
            </a:r>
            <a:r>
              <a:rPr lang="en-US" dirty="0" smtClean="0"/>
              <a:t>and </a:t>
            </a:r>
            <a:r>
              <a:rPr lang="en-US" dirty="0"/>
              <a:t>they went through it. </a:t>
            </a:r>
          </a:p>
        </p:txBody>
      </p:sp>
      <p:sp>
        <p:nvSpPr>
          <p:cNvPr id="7" name="Freeform 6"/>
          <p:cNvSpPr/>
          <p:nvPr/>
        </p:nvSpPr>
        <p:spPr>
          <a:xfrm>
            <a:off x="6455434" y="3336985"/>
            <a:ext cx="2536166" cy="2225615"/>
          </a:xfrm>
          <a:custGeom>
            <a:avLst/>
            <a:gdLst>
              <a:gd name="connsiteX0" fmla="*/ 1414732 w 2536166"/>
              <a:gd name="connsiteY0" fmla="*/ 0 h 2225615"/>
              <a:gd name="connsiteX1" fmla="*/ 1414732 w 2536166"/>
              <a:gd name="connsiteY1" fmla="*/ 0 h 2225615"/>
              <a:gd name="connsiteX2" fmla="*/ 86264 w 2536166"/>
              <a:gd name="connsiteY2" fmla="*/ 34506 h 2225615"/>
              <a:gd name="connsiteX3" fmla="*/ 0 w 2536166"/>
              <a:gd name="connsiteY3" fmla="*/ 1345721 h 2225615"/>
              <a:gd name="connsiteX4" fmla="*/ 724619 w 2536166"/>
              <a:gd name="connsiteY4" fmla="*/ 2225615 h 2225615"/>
              <a:gd name="connsiteX5" fmla="*/ 2536166 w 2536166"/>
              <a:gd name="connsiteY5" fmla="*/ 2070340 h 2225615"/>
              <a:gd name="connsiteX6" fmla="*/ 2449902 w 2536166"/>
              <a:gd name="connsiteY6" fmla="*/ 672860 h 2225615"/>
              <a:gd name="connsiteX7" fmla="*/ 1414732 w 2536166"/>
              <a:gd name="connsiteY7" fmla="*/ 0 h 222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6166" h="2225615">
                <a:moveTo>
                  <a:pt x="1414732" y="0"/>
                </a:moveTo>
                <a:lnTo>
                  <a:pt x="1414732" y="0"/>
                </a:lnTo>
                <a:lnTo>
                  <a:pt x="86264" y="34506"/>
                </a:lnTo>
                <a:lnTo>
                  <a:pt x="0" y="1345721"/>
                </a:lnTo>
                <a:lnTo>
                  <a:pt x="724619" y="2225615"/>
                </a:lnTo>
                <a:lnTo>
                  <a:pt x="2536166" y="2070340"/>
                </a:lnTo>
                <a:lnTo>
                  <a:pt x="2449902" y="672860"/>
                </a:lnTo>
                <a:lnTo>
                  <a:pt x="1414732" y="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b="26957"/>
          <a:stretch>
            <a:fillRect/>
          </a:stretch>
        </p:blipFill>
        <p:spPr bwMode="auto">
          <a:xfrm>
            <a:off x="0" y="2819400"/>
            <a:ext cx="9218613"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lnSpc>
                <a:spcPts val="3800"/>
              </a:lnSpc>
            </a:pPr>
            <a:r>
              <a:rPr lang="en-US" dirty="0" smtClean="0"/>
              <a:t/>
            </a:r>
            <a:br>
              <a:rPr lang="en-US" dirty="0" smtClean="0"/>
            </a:br>
            <a:r>
              <a:rPr lang="en-US" dirty="0" smtClean="0"/>
              <a:t>When </a:t>
            </a:r>
            <a:r>
              <a:rPr lang="en-US" dirty="0"/>
              <a:t>they had walked the </a:t>
            </a:r>
            <a:r>
              <a:rPr lang="en-US" dirty="0" smtClean="0"/>
              <a:t>length </a:t>
            </a:r>
            <a:r>
              <a:rPr lang="en-US" dirty="0"/>
              <a:t>of one street, </a:t>
            </a:r>
            <a:r>
              <a:rPr lang="en-US" dirty="0" smtClean="0"/>
              <a:t>suddenly </a:t>
            </a:r>
            <a:r>
              <a:rPr lang="en-US" dirty="0"/>
              <a:t>the angel left him.</a:t>
            </a:r>
          </a:p>
          <a:p>
            <a:r>
              <a:rPr lang="en-US" baseline="0" dirty="0" smtClean="0"/>
              <a:t> </a:t>
            </a:r>
            <a:endParaRPr lang="en-US"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304800" y="1981200"/>
            <a:ext cx="5029200" cy="4343400"/>
          </a:xfrm>
          <a:prstGeom prst="wedgeRoundRectCallout">
            <a:avLst>
              <a:gd name="adj1" fmla="val 68864"/>
              <a:gd name="adj2" fmla="val 14313"/>
              <a:gd name="adj3" fmla="val 16667"/>
            </a:avLst>
          </a:prstGeom>
          <a:solidFill>
            <a:schemeClr val="bg1"/>
          </a:solidFill>
          <a:effectLst>
            <a:outerShdw blurRad="50800" dist="254000" dir="2700000" algn="ctr" rotWithShape="0">
              <a:schemeClr val="tx1">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Escape</a:t>
            </a:r>
            <a:endParaRPr lang="en-US" dirty="0"/>
          </a:p>
        </p:txBody>
      </p:sp>
      <p:sp>
        <p:nvSpPr>
          <p:cNvPr id="3" name="Content Placeholder 2"/>
          <p:cNvSpPr>
            <a:spLocks noGrp="1"/>
          </p:cNvSpPr>
          <p:nvPr>
            <p:ph idx="1"/>
          </p:nvPr>
        </p:nvSpPr>
        <p:spPr>
          <a:xfrm>
            <a:off x="457200" y="1265237"/>
            <a:ext cx="8229600" cy="4983163"/>
          </a:xfrm>
        </p:spPr>
        <p:txBody>
          <a:bodyPr/>
          <a:lstStyle/>
          <a:p>
            <a:pPr marL="223838" indent="-223838">
              <a:lnSpc>
                <a:spcPts val="3800"/>
              </a:lnSpc>
            </a:pPr>
            <a:r>
              <a:rPr lang="en-US" baseline="30000" dirty="0"/>
              <a:t>11</a:t>
            </a:r>
            <a:r>
              <a:rPr lang="en-US" dirty="0"/>
              <a:t> Then Peter came to himself and said, </a:t>
            </a:r>
            <a:r>
              <a:rPr lang="en-US" dirty="0" smtClean="0"/>
              <a:t/>
            </a:r>
            <a:br>
              <a:rPr lang="en-US" dirty="0" smtClean="0"/>
            </a:br>
            <a:r>
              <a:rPr lang="en-US" dirty="0" smtClean="0"/>
              <a:t/>
            </a:r>
            <a:br>
              <a:rPr lang="en-US" dirty="0" smtClean="0"/>
            </a:br>
            <a:r>
              <a:rPr lang="en-US" dirty="0" smtClean="0">
                <a:solidFill>
                  <a:schemeClr val="tx1"/>
                </a:solidFill>
              </a:rPr>
              <a:t>"</a:t>
            </a:r>
            <a:r>
              <a:rPr lang="en-US" dirty="0">
                <a:solidFill>
                  <a:schemeClr val="tx1"/>
                </a:solidFill>
              </a:rPr>
              <a:t>Now I know without </a:t>
            </a:r>
            <a:r>
              <a:rPr lang="en-US" dirty="0" smtClean="0">
                <a:solidFill>
                  <a:schemeClr val="tx1"/>
                </a:solidFill>
              </a:rPr>
              <a:t/>
            </a:r>
            <a:br>
              <a:rPr lang="en-US" dirty="0" smtClean="0">
                <a:solidFill>
                  <a:schemeClr val="tx1"/>
                </a:solidFill>
              </a:rPr>
            </a:br>
            <a:r>
              <a:rPr lang="en-US" dirty="0" smtClean="0">
                <a:solidFill>
                  <a:schemeClr val="tx1"/>
                </a:solidFill>
              </a:rPr>
              <a:t>a </a:t>
            </a:r>
            <a:r>
              <a:rPr lang="en-US" dirty="0">
                <a:solidFill>
                  <a:schemeClr val="tx1"/>
                </a:solidFill>
              </a:rPr>
              <a:t>doubt that the Lord </a:t>
            </a:r>
            <a:r>
              <a:rPr lang="en-US" dirty="0" smtClean="0">
                <a:solidFill>
                  <a:schemeClr val="tx1"/>
                </a:solidFill>
              </a:rPr>
              <a:t/>
            </a:r>
            <a:br>
              <a:rPr lang="en-US" dirty="0" smtClean="0">
                <a:solidFill>
                  <a:schemeClr val="tx1"/>
                </a:solidFill>
              </a:rPr>
            </a:br>
            <a:r>
              <a:rPr lang="en-US" dirty="0" smtClean="0">
                <a:solidFill>
                  <a:schemeClr val="tx1"/>
                </a:solidFill>
              </a:rPr>
              <a:t>sent </a:t>
            </a:r>
            <a:r>
              <a:rPr lang="en-US" dirty="0">
                <a:solidFill>
                  <a:schemeClr val="tx1"/>
                </a:solidFill>
              </a:rPr>
              <a:t>his angel and </a:t>
            </a:r>
            <a:r>
              <a:rPr lang="en-US" dirty="0" smtClean="0">
                <a:solidFill>
                  <a:schemeClr val="tx1"/>
                </a:solidFill>
              </a:rPr>
              <a:t/>
            </a:r>
            <a:br>
              <a:rPr lang="en-US" dirty="0" smtClean="0">
                <a:solidFill>
                  <a:schemeClr val="tx1"/>
                </a:solidFill>
              </a:rPr>
            </a:br>
            <a:r>
              <a:rPr lang="en-US" dirty="0" smtClean="0">
                <a:solidFill>
                  <a:schemeClr val="tx1"/>
                </a:solidFill>
              </a:rPr>
              <a:t>rescued </a:t>
            </a:r>
            <a:r>
              <a:rPr lang="en-US" dirty="0">
                <a:solidFill>
                  <a:schemeClr val="tx1"/>
                </a:solidFill>
              </a:rPr>
              <a:t>me from </a:t>
            </a:r>
            <a:r>
              <a:rPr lang="en-US" dirty="0" smtClean="0">
                <a:solidFill>
                  <a:schemeClr val="tx1"/>
                </a:solidFill>
              </a:rPr>
              <a:t/>
            </a:r>
            <a:br>
              <a:rPr lang="en-US" dirty="0" smtClean="0">
                <a:solidFill>
                  <a:schemeClr val="tx1"/>
                </a:solidFill>
              </a:rPr>
            </a:br>
            <a:r>
              <a:rPr lang="en-US" dirty="0" smtClean="0">
                <a:solidFill>
                  <a:schemeClr val="tx1"/>
                </a:solidFill>
              </a:rPr>
              <a:t>Herod's </a:t>
            </a:r>
            <a:r>
              <a:rPr lang="en-US" dirty="0">
                <a:solidFill>
                  <a:schemeClr val="tx1"/>
                </a:solidFill>
              </a:rPr>
              <a:t>clutches </a:t>
            </a:r>
            <a:r>
              <a:rPr lang="en-US" dirty="0" smtClean="0">
                <a:solidFill>
                  <a:schemeClr val="tx1"/>
                </a:solidFill>
              </a:rPr>
              <a:t>and</a:t>
            </a:r>
            <a:br>
              <a:rPr lang="en-US" dirty="0" smtClean="0">
                <a:solidFill>
                  <a:schemeClr val="tx1"/>
                </a:solidFill>
              </a:rPr>
            </a:br>
            <a:r>
              <a:rPr lang="en-US" dirty="0" smtClean="0">
                <a:solidFill>
                  <a:schemeClr val="tx1"/>
                </a:solidFill>
              </a:rPr>
              <a:t>from </a:t>
            </a:r>
            <a:r>
              <a:rPr lang="en-US" dirty="0">
                <a:solidFill>
                  <a:schemeClr val="tx1"/>
                </a:solidFill>
              </a:rPr>
              <a:t>everything the </a:t>
            </a:r>
            <a:r>
              <a:rPr lang="en-US" dirty="0" smtClean="0">
                <a:solidFill>
                  <a:schemeClr val="tx1"/>
                </a:solidFill>
              </a:rPr>
              <a:t/>
            </a:r>
            <a:br>
              <a:rPr lang="en-US" dirty="0" smtClean="0">
                <a:solidFill>
                  <a:schemeClr val="tx1"/>
                </a:solidFill>
              </a:rPr>
            </a:br>
            <a:r>
              <a:rPr lang="en-US" dirty="0" smtClean="0">
                <a:solidFill>
                  <a:schemeClr val="tx1"/>
                </a:solidFill>
              </a:rPr>
              <a:t>Jewish </a:t>
            </a:r>
            <a:r>
              <a:rPr lang="en-US" dirty="0">
                <a:solidFill>
                  <a:schemeClr val="tx1"/>
                </a:solidFill>
              </a:rPr>
              <a:t>people were </a:t>
            </a:r>
            <a:r>
              <a:rPr lang="en-US" dirty="0" smtClean="0">
                <a:solidFill>
                  <a:schemeClr val="tx1"/>
                </a:solidFill>
              </a:rPr>
              <a:t/>
            </a:r>
            <a:br>
              <a:rPr lang="en-US" dirty="0" smtClean="0">
                <a:solidFill>
                  <a:schemeClr val="tx1"/>
                </a:solidFill>
              </a:rPr>
            </a:br>
            <a:r>
              <a:rPr lang="en-US" dirty="0" smtClean="0">
                <a:solidFill>
                  <a:schemeClr val="tx1"/>
                </a:solidFill>
              </a:rPr>
              <a:t>anticipating."</a:t>
            </a:r>
            <a:endParaRPr lang="en-US" dirty="0">
              <a:solidFill>
                <a:schemeClr val="tx1"/>
              </a:solidFill>
            </a:endParaRPr>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r="9569"/>
          <a:stretch>
            <a:fillRect/>
          </a:stretch>
        </p:blipFill>
        <p:spPr bwMode="auto">
          <a:xfrm>
            <a:off x="5459942" y="2590800"/>
            <a:ext cx="3684058" cy="4267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20588"/>
          <a:stretch>
            <a:fillRect/>
          </a:stretch>
        </p:blipFill>
        <p:spPr bwMode="auto">
          <a:xfrm>
            <a:off x="609600" y="2743200"/>
            <a:ext cx="8001000" cy="4114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Escape</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12</a:t>
            </a:r>
            <a:r>
              <a:rPr lang="en-US" dirty="0"/>
              <a:t> When this had dawned on him, he went to the house of Mary the mother of John, also called Mark, where many people had gathered and were praying. </a:t>
            </a:r>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cstate="print"/>
          <a:srcRect/>
          <a:stretch>
            <a:fillRect/>
          </a:stretch>
        </p:blipFill>
        <p:spPr bwMode="auto">
          <a:xfrm>
            <a:off x="2362200" y="3886200"/>
            <a:ext cx="1085850" cy="18526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b="20588"/>
          <a:stretch>
            <a:fillRect/>
          </a:stretch>
        </p:blipFill>
        <p:spPr bwMode="auto">
          <a:xfrm>
            <a:off x="609600" y="2743200"/>
            <a:ext cx="8001000" cy="4114800"/>
          </a:xfrm>
          <a:prstGeom prst="rect">
            <a:avLst/>
          </a:prstGeom>
          <a:noFill/>
          <a:ln w="9525">
            <a:noFill/>
            <a:miter lim="800000"/>
            <a:headEnd/>
            <a:tailEnd/>
          </a:ln>
          <a:effectLst/>
        </p:spPr>
      </p:pic>
      <p:pic>
        <p:nvPicPr>
          <p:cNvPr id="12" name="Picture 4"/>
          <p:cNvPicPr>
            <a:picLocks noChangeAspect="1" noChangeArrowheads="1"/>
          </p:cNvPicPr>
          <p:nvPr/>
        </p:nvPicPr>
        <p:blipFill>
          <a:blip r:embed="rId3" cstate="print"/>
          <a:srcRect/>
          <a:stretch>
            <a:fillRect/>
          </a:stretch>
        </p:blipFill>
        <p:spPr bwMode="auto">
          <a:xfrm>
            <a:off x="2362200" y="3886200"/>
            <a:ext cx="1085850" cy="1852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smtClean="0"/>
              <a:t>The Great Surprise</a:t>
            </a:r>
            <a:r>
              <a:rPr lang="en-US" dirty="0" smtClean="0"/>
              <a:t> to …</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1143000"/>
            <a:ext cx="13716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1676400"/>
            <a:ext cx="16002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43000"/>
            <a:ext cx="8077200" cy="4983163"/>
          </a:xfrm>
        </p:spPr>
        <p:txBody>
          <a:bodyPr/>
          <a:lstStyle/>
          <a:p>
            <a:pPr marL="0" indent="0"/>
            <a:r>
              <a:rPr lang="en-US" dirty="0"/>
              <a:t> </a:t>
            </a:r>
            <a:r>
              <a:rPr lang="en-US" baseline="30000" dirty="0"/>
              <a:t>13</a:t>
            </a:r>
            <a:r>
              <a:rPr lang="en-US" dirty="0"/>
              <a:t> Peter knocked at the outer entrance, and a servant girl named Rhoda came to answer the door.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b="20588"/>
          <a:stretch>
            <a:fillRect/>
          </a:stretch>
        </p:blipFill>
        <p:spPr bwMode="auto">
          <a:xfrm>
            <a:off x="609600" y="2743200"/>
            <a:ext cx="8001000" cy="4114800"/>
          </a:xfrm>
          <a:prstGeom prst="rect">
            <a:avLst/>
          </a:prstGeom>
          <a:noFill/>
          <a:ln w="9525">
            <a:noFill/>
            <a:miter lim="800000"/>
            <a:headEnd/>
            <a:tailEnd/>
          </a:ln>
          <a:effectLst/>
        </p:spPr>
      </p:pic>
      <p:pic>
        <p:nvPicPr>
          <p:cNvPr id="9" name="Picture 4"/>
          <p:cNvPicPr>
            <a:picLocks noChangeAspect="1" noChangeArrowheads="1"/>
          </p:cNvPicPr>
          <p:nvPr/>
        </p:nvPicPr>
        <p:blipFill>
          <a:blip r:embed="rId3" cstate="print"/>
          <a:srcRect/>
          <a:stretch>
            <a:fillRect/>
          </a:stretch>
        </p:blipFill>
        <p:spPr bwMode="auto">
          <a:xfrm>
            <a:off x="2362200" y="3886200"/>
            <a:ext cx="1085850" cy="1852613"/>
          </a:xfrm>
          <a:prstGeom prst="rect">
            <a:avLst/>
          </a:prstGeom>
          <a:noFill/>
          <a:ln w="9525">
            <a:noFill/>
            <a:miter lim="800000"/>
            <a:headEnd/>
            <a:tailEnd/>
          </a:ln>
          <a:effectLst/>
        </p:spPr>
      </p:pic>
      <p:sp>
        <p:nvSpPr>
          <p:cNvPr id="7" name="Rounded Rectangular Callout 6"/>
          <p:cNvSpPr/>
          <p:nvPr/>
        </p:nvSpPr>
        <p:spPr>
          <a:xfrm>
            <a:off x="3886200" y="2819400"/>
            <a:ext cx="4724400" cy="762000"/>
          </a:xfrm>
          <a:prstGeom prst="wedgeRoundRectCallout">
            <a:avLst>
              <a:gd name="adj1" fmla="val -9441"/>
              <a:gd name="adj2" fmla="val 93058"/>
              <a:gd name="adj3" fmla="val 16667"/>
            </a:avLst>
          </a:prstGeom>
          <a:solidFill>
            <a:schemeClr val="bg1"/>
          </a:solidFill>
          <a:effectLst>
            <a:outerShdw blurRad="50800" dist="1905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Surprise</a:t>
            </a:r>
            <a:endParaRPr lang="en-US" dirty="0"/>
          </a:p>
        </p:txBody>
      </p:sp>
      <p:sp>
        <p:nvSpPr>
          <p:cNvPr id="3" name="Content Placeholder 2"/>
          <p:cNvSpPr>
            <a:spLocks noGrp="1"/>
          </p:cNvSpPr>
          <p:nvPr>
            <p:ph idx="1"/>
          </p:nvPr>
        </p:nvSpPr>
        <p:spPr>
          <a:xfrm>
            <a:off x="457200" y="1371600"/>
            <a:ext cx="8077200" cy="4754563"/>
          </a:xfrm>
        </p:spPr>
        <p:txBody>
          <a:bodyPr/>
          <a:lstStyle/>
          <a:p>
            <a:pPr marL="0" indent="0">
              <a:lnSpc>
                <a:spcPts val="3800"/>
              </a:lnSpc>
            </a:pPr>
            <a:r>
              <a:rPr lang="en-US" baseline="30000" dirty="0"/>
              <a:t>14</a:t>
            </a:r>
            <a:r>
              <a:rPr lang="en-US" dirty="0"/>
              <a:t> When she recognized Peter's voice, she was so overjoyed she ran back without opening it and exclaimed, </a:t>
            </a:r>
            <a:endParaRPr lang="en-US" dirty="0" smtClean="0"/>
          </a:p>
          <a:p>
            <a:pPr marL="0" indent="0"/>
            <a:endParaRPr lang="en-US" dirty="0" smtClean="0"/>
          </a:p>
          <a:p>
            <a:pPr marL="0" indent="0"/>
            <a:r>
              <a:rPr lang="en-US" dirty="0" smtClean="0">
                <a:solidFill>
                  <a:schemeClr val="tx1"/>
                </a:solidFill>
              </a:rPr>
              <a:t>  </a:t>
            </a:r>
            <a:endParaRPr lang="en-US" dirty="0">
              <a:solidFill>
                <a:schemeClr val="tx1"/>
              </a:solidFill>
            </a:endParaRPr>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2819400"/>
            <a:ext cx="4110421" cy="646331"/>
          </a:xfrm>
          <a:prstGeom prst="rect">
            <a:avLst/>
          </a:prstGeom>
          <a:noFill/>
        </p:spPr>
        <p:txBody>
          <a:bodyPr wrap="none" rtlCol="0">
            <a:spAutoFit/>
          </a:bodyPr>
          <a:lstStyle/>
          <a:p>
            <a:r>
              <a:rPr lang="en-US" sz="3600" b="1" dirty="0" smtClean="0">
                <a:latin typeface="Arial Narrow" pitchFamily="34" charset="0"/>
              </a:rPr>
              <a:t>"Peter is at the door!”</a:t>
            </a:r>
            <a:endParaRPr lang="en-US" sz="3600" b="1" dirty="0">
              <a:latin typeface="Arial Narrow" pitchFamily="34" charset="0"/>
            </a:endParaRP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b="20588"/>
          <a:stretch>
            <a:fillRect/>
          </a:stretch>
        </p:blipFill>
        <p:spPr bwMode="auto">
          <a:xfrm>
            <a:off x="609600" y="2743200"/>
            <a:ext cx="8001000" cy="4114800"/>
          </a:xfrm>
          <a:prstGeom prst="rect">
            <a:avLst/>
          </a:prstGeom>
          <a:noFill/>
          <a:ln w="9525">
            <a:noFill/>
            <a:miter lim="800000"/>
            <a:headEnd/>
            <a:tailEnd/>
          </a:ln>
          <a:effectLst/>
        </p:spPr>
      </p:pic>
      <p:pic>
        <p:nvPicPr>
          <p:cNvPr id="11" name="Picture 4"/>
          <p:cNvPicPr>
            <a:picLocks noChangeAspect="1" noChangeArrowheads="1"/>
          </p:cNvPicPr>
          <p:nvPr/>
        </p:nvPicPr>
        <p:blipFill>
          <a:blip r:embed="rId3" cstate="print"/>
          <a:srcRect/>
          <a:stretch>
            <a:fillRect/>
          </a:stretch>
        </p:blipFill>
        <p:spPr bwMode="auto">
          <a:xfrm>
            <a:off x="2362200" y="3886200"/>
            <a:ext cx="1085850" cy="1852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304800" y="1447800"/>
            <a:ext cx="4572000" cy="1295400"/>
          </a:xfrm>
          <a:prstGeom prst="wedgeRoundRectCallout">
            <a:avLst>
              <a:gd name="adj1" fmla="val 71179"/>
              <a:gd name="adj2" fmla="val 146466"/>
              <a:gd name="adj3" fmla="val 16667"/>
            </a:avLst>
          </a:prstGeom>
          <a:solidFill>
            <a:schemeClr val="bg1"/>
          </a:solidFill>
          <a:effectLst>
            <a:outerShdw blurRad="50800" dist="1905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791200" y="4876800"/>
            <a:ext cx="2590800" cy="1143000"/>
          </a:xfrm>
          <a:prstGeom prst="wedgeRoundRectCallout">
            <a:avLst>
              <a:gd name="adj1" fmla="val 984"/>
              <a:gd name="adj2" fmla="val -110730"/>
              <a:gd name="adj3" fmla="val 16667"/>
            </a:avLst>
          </a:prstGeom>
          <a:solidFill>
            <a:schemeClr val="bg1"/>
          </a:solidFill>
          <a:effectLst>
            <a:outerShdw blurRad="50800" dist="1905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000"/>
            <a:ext cx="8077200" cy="4602163"/>
          </a:xfrm>
        </p:spPr>
        <p:txBody>
          <a:bodyPr/>
          <a:lstStyle/>
          <a:p>
            <a:pPr marL="0" indent="0">
              <a:lnSpc>
                <a:spcPts val="3800"/>
              </a:lnSpc>
            </a:pPr>
            <a:r>
              <a:rPr lang="en-US" baseline="30000" dirty="0" smtClean="0">
                <a:solidFill>
                  <a:schemeClr val="tx1"/>
                </a:solidFill>
              </a:rPr>
              <a:t>15</a:t>
            </a:r>
            <a:r>
              <a:rPr lang="en-US" dirty="0" smtClean="0">
                <a:solidFill>
                  <a:schemeClr val="tx1"/>
                </a:solidFill>
              </a:rPr>
              <a:t> </a:t>
            </a:r>
            <a:r>
              <a:rPr lang="en-US" dirty="0">
                <a:solidFill>
                  <a:schemeClr val="tx1"/>
                </a:solidFill>
              </a:rPr>
              <a:t>"You're out of your </a:t>
            </a:r>
            <a:r>
              <a:rPr lang="en-US" dirty="0" smtClean="0">
                <a:solidFill>
                  <a:schemeClr val="tx1"/>
                </a:solidFill>
              </a:rPr>
              <a:t/>
            </a:r>
            <a:br>
              <a:rPr lang="en-US" dirty="0" smtClean="0">
                <a:solidFill>
                  <a:schemeClr val="tx1"/>
                </a:solidFill>
              </a:rPr>
            </a:br>
            <a:r>
              <a:rPr lang="en-US" dirty="0" smtClean="0">
                <a:solidFill>
                  <a:schemeClr val="tx1"/>
                </a:solidFill>
              </a:rPr>
              <a:t>mind</a:t>
            </a:r>
            <a:r>
              <a:rPr lang="en-US" dirty="0">
                <a:solidFill>
                  <a:schemeClr val="tx1"/>
                </a:solidFill>
              </a:rPr>
              <a:t>," </a:t>
            </a:r>
            <a:endParaRPr lang="en-US" sz="1000" dirty="0" smtClean="0">
              <a:solidFill>
                <a:schemeClr val="tx1"/>
              </a:solidFill>
            </a:endParaRPr>
          </a:p>
          <a:p>
            <a:pPr marL="0" indent="0">
              <a:lnSpc>
                <a:spcPts val="3800"/>
              </a:lnSpc>
            </a:pPr>
            <a:endParaRPr lang="en-US" sz="1000" dirty="0">
              <a:solidFill>
                <a:schemeClr val="tx1"/>
              </a:solidFill>
            </a:endParaRPr>
          </a:p>
        </p:txBody>
      </p:sp>
      <p:sp>
        <p:nvSpPr>
          <p:cNvPr id="12" name="Content Placeholder 2"/>
          <p:cNvSpPr txBox="1">
            <a:spLocks/>
          </p:cNvSpPr>
          <p:nvPr/>
        </p:nvSpPr>
        <p:spPr>
          <a:xfrm>
            <a:off x="5029200" y="1371600"/>
            <a:ext cx="4038600" cy="483076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they told her. When she kept insisting that it was so,</a:t>
            </a:r>
            <a:b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b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they said, </a:t>
            </a:r>
            <a:r>
              <a:rPr kumimoji="0" lang="en-US" sz="1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a:r>
            <a:br>
              <a:rPr kumimoji="0" lang="en-US" sz="1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br>
            <a:endParaRPr kumimoji="0" lang="en-US" sz="1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endParaRPr lang="en-US" sz="1000" b="1" dirty="0" smtClean="0">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endParaRPr kumimoji="0" lang="en-US" sz="1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"It must be </a:t>
            </a:r>
            <a:b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b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his angel." </a:t>
            </a:r>
          </a:p>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1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b="20588"/>
          <a:stretch>
            <a:fillRect/>
          </a:stretch>
        </p:blipFill>
        <p:spPr bwMode="auto">
          <a:xfrm>
            <a:off x="609600" y="2743200"/>
            <a:ext cx="8001000" cy="4114800"/>
          </a:xfrm>
          <a:prstGeom prst="rect">
            <a:avLst/>
          </a:prstGeom>
          <a:noFill/>
          <a:ln w="9525">
            <a:noFill/>
            <a:miter lim="800000"/>
            <a:headEnd/>
            <a:tailEnd/>
          </a:ln>
          <a:effectLst/>
        </p:spPr>
      </p:pic>
      <p:sp>
        <p:nvSpPr>
          <p:cNvPr id="10" name="Rectangle 9"/>
          <p:cNvSpPr/>
          <p:nvPr/>
        </p:nvSpPr>
        <p:spPr>
          <a:xfrm>
            <a:off x="457200" y="2438400"/>
            <a:ext cx="35052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86600" y="1905000"/>
            <a:ext cx="13716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000"/>
            <a:ext cx="8305800" cy="4602163"/>
          </a:xfrm>
        </p:spPr>
        <p:txBody>
          <a:bodyPr/>
          <a:lstStyle/>
          <a:p>
            <a:pPr marL="0" indent="0">
              <a:lnSpc>
                <a:spcPts val="3800"/>
              </a:lnSpc>
            </a:pPr>
            <a:r>
              <a:rPr lang="en-US" baseline="30000" dirty="0"/>
              <a:t>16</a:t>
            </a:r>
            <a:r>
              <a:rPr lang="en-US" dirty="0"/>
              <a:t> But Peter kept on knocking, and when they opened the door and saw him, they were astonished. </a:t>
            </a:r>
            <a:endParaRPr lang="en-US" dirty="0">
              <a:solidFill>
                <a:schemeClr val="tx1"/>
              </a:solidFill>
            </a:endParaRPr>
          </a:p>
        </p:txBody>
      </p:sp>
      <p:grpSp>
        <p:nvGrpSpPr>
          <p:cNvPr id="9" name="Group 8"/>
          <p:cNvGrpSpPr/>
          <p:nvPr/>
        </p:nvGrpSpPr>
        <p:grpSpPr>
          <a:xfrm>
            <a:off x="4572000" y="3657600"/>
            <a:ext cx="4572000" cy="2286000"/>
            <a:chOff x="762000" y="3886200"/>
            <a:chExt cx="4572000" cy="2286000"/>
          </a:xfrm>
        </p:grpSpPr>
        <p:sp>
          <p:nvSpPr>
            <p:cNvPr id="8" name="Oval 7"/>
            <p:cNvSpPr/>
            <p:nvPr/>
          </p:nvSpPr>
          <p:spPr>
            <a:xfrm>
              <a:off x="762000" y="3886200"/>
              <a:ext cx="4572000" cy="2286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6800" y="4419600"/>
              <a:ext cx="3962400" cy="1200329"/>
            </a:xfrm>
            <a:prstGeom prst="rect">
              <a:avLst/>
            </a:prstGeom>
            <a:noFill/>
          </p:spPr>
          <p:txBody>
            <a:bodyPr wrap="square" rtlCol="0">
              <a:spAutoFit/>
            </a:bodyPr>
            <a:lstStyle/>
            <a:p>
              <a:pPr algn="ctr"/>
              <a:r>
                <a:rPr lang="en-US" sz="3600" b="1" dirty="0" smtClean="0">
                  <a:solidFill>
                    <a:schemeClr val="bg1"/>
                  </a:solidFill>
                </a:rPr>
                <a:t>Weren’t they a </a:t>
              </a:r>
              <a:br>
                <a:rPr lang="en-US" sz="3600" b="1" dirty="0" smtClean="0">
                  <a:solidFill>
                    <a:schemeClr val="bg1"/>
                  </a:solidFill>
                </a:rPr>
              </a:br>
              <a:r>
                <a:rPr lang="en-US" sz="3600" b="1" dirty="0" smtClean="0">
                  <a:solidFill>
                    <a:schemeClr val="bg1"/>
                  </a:solidFill>
                </a:rPr>
                <a:t>little like us?</a:t>
              </a:r>
              <a:endParaRPr lang="en-US" sz="3600" b="1" dirty="0">
                <a:solidFill>
                  <a:schemeClr val="bg1"/>
                </a:solidFill>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633537" y="685800"/>
            <a:ext cx="5876925" cy="3733218"/>
          </a:xfrm>
          <a:prstGeom prst="rect">
            <a:avLst/>
          </a:prstGeom>
          <a:noFill/>
          <a:ln w="9525">
            <a:noFill/>
            <a:miter lim="800000"/>
            <a:headEnd/>
            <a:tailEnd/>
          </a:ln>
          <a:effectLst/>
        </p:spPr>
      </p:pic>
      <p:sp>
        <p:nvSpPr>
          <p:cNvPr id="9" name="TextBox 8"/>
          <p:cNvSpPr txBox="1"/>
          <p:nvPr/>
        </p:nvSpPr>
        <p:spPr>
          <a:xfrm>
            <a:off x="5638800" y="5486400"/>
            <a:ext cx="2667000" cy="646331"/>
          </a:xfrm>
          <a:prstGeom prst="rect">
            <a:avLst/>
          </a:prstGeom>
          <a:noFill/>
        </p:spPr>
        <p:txBody>
          <a:bodyPr wrap="square" rtlCol="0">
            <a:spAutoFit/>
          </a:bodyPr>
          <a:lstStyle/>
          <a:p>
            <a:pPr algn="r"/>
            <a:r>
              <a:rPr lang="en-US" sz="3600" dirty="0" smtClean="0">
                <a:solidFill>
                  <a:schemeClr val="bg1"/>
                </a:solidFill>
                <a:latin typeface="Impact" pitchFamily="34" charset="0"/>
              </a:rPr>
              <a:t>ACTS 12</a:t>
            </a:r>
            <a:endParaRPr lang="en-US" sz="3600" dirty="0">
              <a:solidFill>
                <a:schemeClr val="bg1"/>
              </a:solidFill>
              <a:latin typeface="Impact" pitchFamily="34" charset="0"/>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09600" y="3124200"/>
            <a:ext cx="4572000" cy="1752600"/>
          </a:xfrm>
          <a:prstGeom prst="wedgeRoundRectCallout">
            <a:avLst>
              <a:gd name="adj1" fmla="val 76344"/>
              <a:gd name="adj2" fmla="val 41887"/>
              <a:gd name="adj3" fmla="val 16667"/>
            </a:avLst>
          </a:prstGeom>
          <a:solidFill>
            <a:schemeClr val="bg1"/>
          </a:solidFill>
          <a:effectLst>
            <a:outerShdw blurRad="50800" dist="1905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000"/>
            <a:ext cx="8229600" cy="4602163"/>
          </a:xfrm>
        </p:spPr>
        <p:txBody>
          <a:bodyPr/>
          <a:lstStyle/>
          <a:p>
            <a:pPr marL="0" indent="0">
              <a:lnSpc>
                <a:spcPts val="3800"/>
              </a:lnSpc>
            </a:pPr>
            <a:r>
              <a:rPr lang="en-US" baseline="30000" dirty="0"/>
              <a:t>17</a:t>
            </a:r>
            <a:r>
              <a:rPr lang="en-US" dirty="0"/>
              <a:t> Peter motioned with his hand for them to be quiet and described how the Lord had brought him out of prison. </a:t>
            </a:r>
            <a:endParaRPr lang="en-US" dirty="0" smtClean="0"/>
          </a:p>
          <a:p>
            <a:pPr marL="0" indent="0">
              <a:lnSpc>
                <a:spcPts val="3800"/>
              </a:lnSpc>
            </a:pPr>
            <a:r>
              <a:rPr lang="en-US" dirty="0" smtClean="0"/>
              <a:t/>
            </a:r>
            <a:br>
              <a:rPr lang="en-US" dirty="0" smtClean="0"/>
            </a:br>
            <a:r>
              <a:rPr lang="en-US" dirty="0" smtClean="0">
                <a:solidFill>
                  <a:schemeClr val="tx1"/>
                </a:solidFill>
              </a:rPr>
              <a:t>    "</a:t>
            </a:r>
            <a:r>
              <a:rPr lang="en-US" dirty="0">
                <a:solidFill>
                  <a:schemeClr val="tx1"/>
                </a:solidFill>
              </a:rPr>
              <a:t>Tell James and the </a:t>
            </a:r>
            <a:r>
              <a:rPr lang="en-US" dirty="0" smtClean="0">
                <a:solidFill>
                  <a:schemeClr val="tx1"/>
                </a:solidFill>
              </a:rPr>
              <a:t/>
            </a:r>
            <a:br>
              <a:rPr lang="en-US" dirty="0" smtClean="0">
                <a:solidFill>
                  <a:schemeClr val="tx1"/>
                </a:solidFill>
              </a:rPr>
            </a:br>
            <a:r>
              <a:rPr lang="en-US" dirty="0" smtClean="0">
                <a:solidFill>
                  <a:schemeClr val="tx1"/>
                </a:solidFill>
              </a:rPr>
              <a:t>    brothers  about </a:t>
            </a:r>
            <a:r>
              <a:rPr lang="en-US" dirty="0">
                <a:solidFill>
                  <a:schemeClr val="tx1"/>
                </a:solidFill>
              </a:rPr>
              <a:t>this," </a:t>
            </a:r>
            <a:r>
              <a:rPr lang="en-US" dirty="0" smtClean="0"/>
              <a:t/>
            </a:r>
            <a:br>
              <a:rPr lang="en-US" dirty="0" smtClean="0"/>
            </a:br>
            <a:r>
              <a:rPr lang="en-US" dirty="0" smtClean="0"/>
              <a:t/>
            </a:r>
            <a:br>
              <a:rPr lang="en-US" dirty="0" smtClean="0"/>
            </a:br>
            <a:r>
              <a:rPr lang="en-US" dirty="0" smtClean="0"/>
              <a:t>he </a:t>
            </a:r>
            <a:r>
              <a:rPr lang="en-US" dirty="0"/>
              <a:t>said, and then </a:t>
            </a:r>
            <a:r>
              <a:rPr lang="en-US" dirty="0" smtClean="0"/>
              <a:t/>
            </a:r>
            <a:br>
              <a:rPr lang="en-US" dirty="0" smtClean="0"/>
            </a:br>
            <a:r>
              <a:rPr lang="en-US" dirty="0" smtClean="0"/>
              <a:t>he </a:t>
            </a:r>
            <a:r>
              <a:rPr lang="en-US" dirty="0"/>
              <a:t>left for another place. </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bldLvl="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19050"/>
          <a:stretch>
            <a:fillRect/>
          </a:stretch>
        </p:blipFill>
        <p:spPr bwMode="auto">
          <a:xfrm>
            <a:off x="0" y="2324695"/>
            <a:ext cx="9144000" cy="4533305"/>
          </a:xfrm>
          <a:prstGeom prst="rect">
            <a:avLst/>
          </a:prstGeom>
          <a:noFill/>
          <a:ln w="9525">
            <a:noFill/>
            <a:miter lim="800000"/>
            <a:headEnd/>
            <a:tailEnd/>
          </a:ln>
          <a:effectLst>
            <a:outerShdw blurRad="50800" dist="177800" dir="15960000" algn="ctr" rotWithShape="0">
              <a:schemeClr val="tx1">
                <a:alpha val="51000"/>
              </a:schemeClr>
            </a:outerShdw>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1905000"/>
            <a:ext cx="19050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000"/>
            <a:ext cx="8229600" cy="4602163"/>
          </a:xfrm>
        </p:spPr>
        <p:txBody>
          <a:bodyPr/>
          <a:lstStyle/>
          <a:p>
            <a:pPr marL="0" indent="0">
              <a:lnSpc>
                <a:spcPts val="3800"/>
              </a:lnSpc>
            </a:pPr>
            <a:r>
              <a:rPr lang="en-US" baseline="30000" dirty="0"/>
              <a:t>18</a:t>
            </a:r>
            <a:r>
              <a:rPr lang="en-US" dirty="0"/>
              <a:t> In the morning, there was no small commotion among the soldiers as to what had become of Peter.</a:t>
            </a:r>
          </a:p>
          <a:p>
            <a:pPr marL="0" indent="0">
              <a:lnSpc>
                <a:spcPts val="3800"/>
              </a:lnSpc>
            </a:pPr>
            <a:r>
              <a:rPr lang="en-US" dirty="0"/>
              <a:t> </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l="24239" r="-6044" b="14311"/>
          <a:stretch>
            <a:fillRect/>
          </a:stretch>
        </p:blipFill>
        <p:spPr bwMode="auto">
          <a:xfrm>
            <a:off x="0" y="2286000"/>
            <a:ext cx="4114800"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28800" y="1295400"/>
            <a:ext cx="16002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r>
              <a:rPr lang="en-US" baseline="30000" dirty="0" smtClean="0"/>
              <a:t>19</a:t>
            </a:r>
            <a:r>
              <a:rPr lang="en-US" dirty="0" smtClean="0"/>
              <a:t> </a:t>
            </a:r>
            <a:r>
              <a:rPr lang="en-US" dirty="0"/>
              <a:t>After Herod had a thorough search made for him and did not find him, he </a:t>
            </a:r>
            <a:r>
              <a:rPr lang="en-US" dirty="0" smtClean="0"/>
              <a:t>			cross-examined </a:t>
            </a:r>
            <a:r>
              <a:rPr lang="en-US" dirty="0"/>
              <a:t>the guards </a:t>
            </a:r>
            <a:r>
              <a:rPr lang="en-US" dirty="0" smtClean="0"/>
              <a:t>			     and </a:t>
            </a:r>
            <a:r>
              <a:rPr lang="en-US" dirty="0"/>
              <a:t>ordered that they be </a:t>
            </a:r>
            <a:r>
              <a:rPr lang="en-US" dirty="0" smtClean="0"/>
              <a:t>				executed</a:t>
            </a:r>
            <a:r>
              <a:rPr lang="en-US" dirty="0"/>
              <a:t>. </a:t>
            </a:r>
            <a:endParaRPr lang="en-US" dirty="0" smtClean="0"/>
          </a:p>
          <a:p>
            <a:pPr marL="0" indent="0"/>
            <a:endParaRPr lang="en-US" dirty="0"/>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r="20076"/>
          <a:stretch>
            <a:fillRect/>
          </a:stretch>
        </p:blipFill>
        <p:spPr bwMode="auto">
          <a:xfrm>
            <a:off x="4411599" y="0"/>
            <a:ext cx="4732401" cy="6858000"/>
          </a:xfrm>
          <a:prstGeom prst="rect">
            <a:avLst/>
          </a:prstGeom>
          <a:noFill/>
          <a:ln w="9525">
            <a:noFill/>
            <a:miter lim="800000"/>
            <a:headEnd/>
            <a:tailEnd/>
          </a:ln>
          <a:effectLst/>
        </p:spPr>
      </p:pic>
      <p:sp>
        <p:nvSpPr>
          <p:cNvPr id="8" name="5-Point Star 7"/>
          <p:cNvSpPr/>
          <p:nvPr/>
        </p:nvSpPr>
        <p:spPr>
          <a:xfrm>
            <a:off x="7162800" y="5334000"/>
            <a:ext cx="472440" cy="457200"/>
          </a:xfrm>
          <a:prstGeom prst="star5">
            <a:avLst>
              <a:gd name="adj" fmla="val 19098"/>
              <a:gd name="hf" fmla="val 105146"/>
              <a:gd name="vf" fmla="val 11055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4" cstate="print"/>
          <a:srcRect l="24239" r="-6044" b="14311"/>
          <a:stretch>
            <a:fillRect/>
          </a:stretch>
        </p:blipFill>
        <p:spPr bwMode="auto">
          <a:xfrm>
            <a:off x="0" y="2286000"/>
            <a:ext cx="4114800"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r>
              <a:rPr lang="en-US" dirty="0" smtClean="0"/>
              <a:t>Then </a:t>
            </a:r>
            <a:r>
              <a:rPr lang="en-US" dirty="0"/>
              <a:t>Herod </a:t>
            </a:r>
            <a:r>
              <a:rPr lang="en-US" dirty="0" smtClean="0"/>
              <a:t>went </a:t>
            </a:r>
            <a:r>
              <a:rPr lang="en-US" dirty="0"/>
              <a:t>from Judea to </a:t>
            </a:r>
            <a:r>
              <a:rPr lang="en-US" dirty="0" smtClean="0"/>
              <a:t/>
            </a:r>
            <a:br>
              <a:rPr lang="en-US" dirty="0" smtClean="0"/>
            </a:br>
            <a:r>
              <a:rPr lang="en-US" dirty="0" smtClean="0"/>
              <a:t>Caesarea </a:t>
            </a:r>
            <a:r>
              <a:rPr lang="en-US" dirty="0"/>
              <a:t>and stayed </a:t>
            </a:r>
            <a:r>
              <a:rPr lang="en-US" dirty="0" smtClean="0"/>
              <a:t>there </a:t>
            </a:r>
            <a:r>
              <a:rPr lang="en-US" dirty="0"/>
              <a:t>a while</a:t>
            </a:r>
            <a:r>
              <a:rPr lang="en-US" dirty="0" smtClean="0"/>
              <a:t>.</a:t>
            </a:r>
          </a:p>
          <a:p>
            <a:pPr marL="0" indent="0"/>
            <a:endParaRPr lang="en-US" dirty="0"/>
          </a:p>
          <a:p>
            <a:pPr marL="0" indent="0"/>
            <a:endParaRPr lang="en-US" dirty="0" smtClean="0"/>
          </a:p>
          <a:p>
            <a:pPr marL="0" indent="0"/>
            <a:endParaRPr lang="en-US" dirty="0" smtClean="0"/>
          </a:p>
          <a:p>
            <a:pPr marL="0" indent="0"/>
            <a:endParaRPr lang="en-US" dirty="0"/>
          </a:p>
          <a:p>
            <a:pPr marL="0" indent="0"/>
            <a:endParaRPr lang="en-US" dirty="0" smtClean="0"/>
          </a:p>
          <a:p>
            <a:pPr marL="0" indent="0"/>
            <a:endParaRPr lang="en-US" dirty="0"/>
          </a:p>
        </p:txBody>
      </p:sp>
      <p:sp>
        <p:nvSpPr>
          <p:cNvPr id="9" name="Oval 8"/>
          <p:cNvSpPr/>
          <p:nvPr/>
        </p:nvSpPr>
        <p:spPr>
          <a:xfrm>
            <a:off x="6781800" y="3429000"/>
            <a:ext cx="304800" cy="304800"/>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rot="16200000" flipV="1">
            <a:off x="6438900" y="4457700"/>
            <a:ext cx="1524000" cy="381000"/>
          </a:xfrm>
          <a:prstGeom prst="straightConnector1">
            <a:avLst/>
          </a:prstGeom>
          <a:ln w="76200">
            <a:solidFill>
              <a:srgbClr val="FFFF00"/>
            </a:solidFill>
            <a:tailEnd type="arrow"/>
          </a:ln>
          <a:effectLst>
            <a:outerShdw blurRad="50800" dist="76200" dir="27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r="20076"/>
          <a:stretch>
            <a:fillRect/>
          </a:stretch>
        </p:blipFill>
        <p:spPr bwMode="auto">
          <a:xfrm>
            <a:off x="4411599" y="0"/>
            <a:ext cx="4732401" cy="6858000"/>
          </a:xfrm>
          <a:prstGeom prst="rect">
            <a:avLst/>
          </a:prstGeom>
          <a:noFill/>
          <a:ln w="9525">
            <a:noFill/>
            <a:miter lim="800000"/>
            <a:headEnd/>
            <a:tailEnd/>
          </a:ln>
          <a:effectLst/>
        </p:spPr>
      </p:pic>
      <p:sp>
        <p:nvSpPr>
          <p:cNvPr id="8" name="5-Point Star 7"/>
          <p:cNvSpPr/>
          <p:nvPr/>
        </p:nvSpPr>
        <p:spPr>
          <a:xfrm>
            <a:off x="7162800" y="5334000"/>
            <a:ext cx="472440" cy="457200"/>
          </a:xfrm>
          <a:prstGeom prst="star5">
            <a:avLst>
              <a:gd name="adj" fmla="val 19098"/>
              <a:gd name="hf" fmla="val 105146"/>
              <a:gd name="vf" fmla="val 11055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lnSpc>
                <a:spcPts val="3800"/>
              </a:lnSpc>
            </a:pPr>
            <a:r>
              <a:rPr lang="en-US" dirty="0" smtClean="0"/>
              <a:t> </a:t>
            </a:r>
            <a:r>
              <a:rPr lang="en-US" baseline="30000" dirty="0" smtClean="0"/>
              <a:t>20</a:t>
            </a:r>
            <a:r>
              <a:rPr lang="en-US" dirty="0" smtClean="0"/>
              <a:t> He had been quarreling with the people of </a:t>
            </a:r>
            <a:r>
              <a:rPr lang="en-US" dirty="0" err="1" smtClean="0"/>
              <a:t>Tyre</a:t>
            </a:r>
            <a:r>
              <a:rPr lang="en-US" dirty="0" smtClean="0"/>
              <a:t> and Sidon; they </a:t>
            </a:r>
            <a:br>
              <a:rPr lang="en-US" dirty="0" smtClean="0"/>
            </a:br>
            <a:r>
              <a:rPr lang="en-US" dirty="0" smtClean="0"/>
              <a:t>now </a:t>
            </a:r>
            <a:r>
              <a:rPr lang="en-US" dirty="0"/>
              <a:t>joined together and sought </a:t>
            </a:r>
            <a:r>
              <a:rPr lang="en-US" dirty="0" smtClean="0"/>
              <a:t/>
            </a:r>
            <a:br>
              <a:rPr lang="en-US" dirty="0" smtClean="0"/>
            </a:br>
            <a:r>
              <a:rPr lang="en-US" dirty="0" smtClean="0"/>
              <a:t>an </a:t>
            </a:r>
            <a:r>
              <a:rPr lang="en-US" dirty="0"/>
              <a:t>audience with him. Having </a:t>
            </a:r>
            <a:r>
              <a:rPr lang="en-US" dirty="0" smtClean="0"/>
              <a:t/>
            </a:r>
            <a:br>
              <a:rPr lang="en-US" dirty="0" smtClean="0"/>
            </a:br>
            <a:r>
              <a:rPr lang="en-US" dirty="0" smtClean="0"/>
              <a:t>secured </a:t>
            </a:r>
            <a:r>
              <a:rPr lang="en-US" dirty="0"/>
              <a:t>the support of </a:t>
            </a:r>
            <a:r>
              <a:rPr lang="en-US" dirty="0" err="1"/>
              <a:t>Blastus</a:t>
            </a:r>
            <a:r>
              <a:rPr lang="en-US" dirty="0"/>
              <a:t>, </a:t>
            </a:r>
            <a:r>
              <a:rPr lang="en-US" dirty="0" smtClean="0"/>
              <a:t/>
            </a:r>
            <a:br>
              <a:rPr lang="en-US" dirty="0" smtClean="0"/>
            </a:br>
            <a:r>
              <a:rPr lang="en-US" dirty="0" smtClean="0"/>
              <a:t>a </a:t>
            </a:r>
            <a:r>
              <a:rPr lang="en-US" dirty="0"/>
              <a:t>trusted personal servant of </a:t>
            </a:r>
            <a:r>
              <a:rPr lang="en-US" dirty="0" smtClean="0"/>
              <a:t>t</a:t>
            </a:r>
            <a:br>
              <a:rPr lang="en-US" dirty="0" smtClean="0"/>
            </a:br>
            <a:r>
              <a:rPr lang="en-US" dirty="0" smtClean="0"/>
              <a:t>he </a:t>
            </a:r>
            <a:r>
              <a:rPr lang="en-US" dirty="0"/>
              <a:t>king, they asked for peace, </a:t>
            </a:r>
            <a:r>
              <a:rPr lang="en-US" dirty="0" smtClean="0"/>
              <a:t/>
            </a:r>
            <a:br>
              <a:rPr lang="en-US" dirty="0" smtClean="0"/>
            </a:br>
            <a:r>
              <a:rPr lang="en-US" dirty="0" smtClean="0"/>
              <a:t>because </a:t>
            </a:r>
            <a:r>
              <a:rPr lang="en-US" dirty="0"/>
              <a:t>they depended on </a:t>
            </a:r>
            <a:r>
              <a:rPr lang="en-US" dirty="0" smtClean="0"/>
              <a:t/>
            </a:r>
            <a:br>
              <a:rPr lang="en-US" dirty="0" smtClean="0"/>
            </a:br>
            <a:r>
              <a:rPr lang="en-US" dirty="0" smtClean="0"/>
              <a:t>the </a:t>
            </a:r>
            <a:r>
              <a:rPr lang="en-US" dirty="0"/>
              <a:t>king's country for their </a:t>
            </a:r>
            <a:r>
              <a:rPr lang="en-US" dirty="0" smtClean="0"/>
              <a:t/>
            </a:r>
            <a:br>
              <a:rPr lang="en-US" dirty="0" smtClean="0"/>
            </a:br>
            <a:r>
              <a:rPr lang="en-US" dirty="0" smtClean="0"/>
              <a:t>food </a:t>
            </a:r>
            <a:r>
              <a:rPr lang="en-US" dirty="0"/>
              <a:t>supply</a:t>
            </a:r>
            <a:r>
              <a:rPr lang="en-US" dirty="0" smtClean="0"/>
              <a:t>.</a:t>
            </a:r>
            <a:endParaRPr lang="en-US" dirty="0">
              <a:solidFill>
                <a:schemeClr val="tx1"/>
              </a:solidFill>
            </a:endParaRPr>
          </a:p>
        </p:txBody>
      </p:sp>
      <p:sp>
        <p:nvSpPr>
          <p:cNvPr id="9" name="Oval 8"/>
          <p:cNvSpPr/>
          <p:nvPr/>
        </p:nvSpPr>
        <p:spPr>
          <a:xfrm>
            <a:off x="6781800" y="3429000"/>
            <a:ext cx="304800" cy="304800"/>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rot="5400000" flipH="1" flipV="1">
            <a:off x="6705600" y="2667000"/>
            <a:ext cx="1143000" cy="381000"/>
          </a:xfrm>
          <a:prstGeom prst="straightConnector1">
            <a:avLst/>
          </a:prstGeom>
          <a:ln w="76200">
            <a:solidFill>
              <a:srgbClr val="FFFF00"/>
            </a:solidFill>
            <a:headEnd type="arrow"/>
            <a:tailEnd type="arrow"/>
          </a:ln>
          <a:effectLst>
            <a:outerShdw blurRad="50800" dist="76200" dir="27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391400" y="1905000"/>
            <a:ext cx="304800" cy="304800"/>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43800" y="1447800"/>
            <a:ext cx="304800" cy="304800"/>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p:cNvSpPr/>
          <p:nvPr/>
        </p:nvSpPr>
        <p:spPr>
          <a:xfrm>
            <a:off x="3810000" y="3810000"/>
            <a:ext cx="4724400" cy="1295400"/>
          </a:xfrm>
          <a:prstGeom prst="wedgeRoundRectCallout">
            <a:avLst>
              <a:gd name="adj1" fmla="val 54436"/>
              <a:gd name="adj2" fmla="val 148775"/>
              <a:gd name="adj3" fmla="val 16667"/>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cstate="print"/>
          <a:srcRect l="24239" r="-6044" b="14311"/>
          <a:stretch>
            <a:fillRect/>
          </a:stretch>
        </p:blipFill>
        <p:spPr bwMode="auto">
          <a:xfrm>
            <a:off x="0" y="2286000"/>
            <a:ext cx="4114800"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r>
              <a:rPr lang="en-US" baseline="30000" dirty="0" smtClean="0"/>
              <a:t>21</a:t>
            </a:r>
            <a:r>
              <a:rPr lang="en-US" dirty="0" smtClean="0"/>
              <a:t> </a:t>
            </a:r>
            <a:r>
              <a:rPr lang="en-US" dirty="0"/>
              <a:t>On the appointed day Herod, </a:t>
            </a:r>
            <a:r>
              <a:rPr lang="en-US" dirty="0" smtClean="0"/>
              <a:t>wearing </a:t>
            </a:r>
            <a:r>
              <a:rPr lang="en-US" dirty="0"/>
              <a:t>his royal robes, sat on his </a:t>
            </a:r>
            <a:r>
              <a:rPr lang="en-US" dirty="0" smtClean="0"/>
              <a:t>throne </a:t>
            </a:r>
            <a:r>
              <a:rPr lang="en-US" dirty="0"/>
              <a:t>and delivered a </a:t>
            </a:r>
            <a:r>
              <a:rPr lang="en-US" dirty="0" smtClean="0"/>
              <a:t>public </a:t>
            </a:r>
            <a:r>
              <a:rPr lang="en-US" dirty="0"/>
              <a:t>address to the people.</a:t>
            </a:r>
          </a:p>
          <a:p>
            <a:pPr marL="0" indent="0"/>
            <a:r>
              <a:rPr lang="en-US" dirty="0" smtClean="0"/>
              <a:t>			 </a:t>
            </a:r>
            <a:r>
              <a:rPr lang="en-US" baseline="30000" dirty="0"/>
              <a:t>22</a:t>
            </a:r>
            <a:r>
              <a:rPr lang="en-US" dirty="0"/>
              <a:t> They shouted, </a:t>
            </a:r>
            <a:endParaRPr lang="en-US" dirty="0" smtClean="0"/>
          </a:p>
          <a:p>
            <a:pPr marL="0" indent="0"/>
            <a:r>
              <a:rPr lang="en-US" dirty="0"/>
              <a:t>	</a:t>
            </a:r>
            <a:r>
              <a:rPr lang="en-US" dirty="0" smtClean="0"/>
              <a:t>			</a:t>
            </a:r>
            <a:r>
              <a:rPr lang="en-US" dirty="0" smtClean="0">
                <a:solidFill>
                  <a:schemeClr val="tx1"/>
                </a:solidFill>
              </a:rPr>
              <a:t>"</a:t>
            </a:r>
            <a:r>
              <a:rPr lang="en-US" dirty="0">
                <a:solidFill>
                  <a:schemeClr val="tx1"/>
                </a:solidFill>
              </a:rPr>
              <a:t>This is the voice of a </a:t>
            </a:r>
            <a:r>
              <a:rPr lang="en-US" dirty="0" smtClean="0">
                <a:solidFill>
                  <a:schemeClr val="tx1"/>
                </a:solidFill>
              </a:rPr>
              <a:t/>
            </a:r>
            <a:br>
              <a:rPr lang="en-US" dirty="0" smtClean="0">
                <a:solidFill>
                  <a:schemeClr val="tx1"/>
                </a:solidFill>
              </a:rPr>
            </a:br>
            <a:r>
              <a:rPr lang="en-US" dirty="0" smtClean="0">
                <a:solidFill>
                  <a:schemeClr val="tx1"/>
                </a:solidFill>
              </a:rPr>
              <a:t>				  god</a:t>
            </a:r>
            <a:r>
              <a:rPr lang="en-US" dirty="0">
                <a:solidFill>
                  <a:schemeClr val="tx1"/>
                </a:solidFill>
              </a:rPr>
              <a:t>, not of a man."</a:t>
            </a:r>
          </a:p>
          <a:p>
            <a:pPr marL="0" indent="0"/>
            <a:r>
              <a:rPr lang="en-US" dirty="0"/>
              <a:t> </a:t>
            </a:r>
            <a:endParaRPr lang="en-US" dirty="0" smtClean="0"/>
          </a:p>
          <a:p>
            <a:pPr marL="0" indent="0"/>
            <a:endParaRPr lang="en-US" baseline="30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0" y="2438400"/>
            <a:ext cx="34290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8600" y="2971800"/>
            <a:ext cx="3505200" cy="8382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cstate="print"/>
          <a:srcRect l="24239" r="-6044" b="14311"/>
          <a:stretch>
            <a:fillRect/>
          </a:stretch>
        </p:blipFill>
        <p:spPr bwMode="auto">
          <a:xfrm>
            <a:off x="0" y="2286000"/>
            <a:ext cx="4114800"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r>
              <a:rPr lang="en-US" baseline="30000" dirty="0" smtClean="0"/>
              <a:t>23</a:t>
            </a:r>
            <a:r>
              <a:rPr lang="en-US" dirty="0" smtClean="0"/>
              <a:t> </a:t>
            </a:r>
            <a:r>
              <a:rPr lang="en-US" dirty="0"/>
              <a:t>Immediately, because Herod did not give praise to God, an angel of the Lord struck him down, and he was eaten by </a:t>
            </a:r>
            <a:r>
              <a:rPr lang="en-US" dirty="0" smtClean="0"/>
              <a:t>				worms </a:t>
            </a:r>
            <a:r>
              <a:rPr lang="en-US" dirty="0"/>
              <a:t>and died.</a:t>
            </a:r>
          </a:p>
          <a:p>
            <a:pPr marL="0" indent="0"/>
            <a:r>
              <a:rPr lang="en-US" dirty="0"/>
              <a:t> </a:t>
            </a:r>
            <a:endParaRPr lang="en-US" dirty="0">
              <a:solidFill>
                <a:schemeClr val="tx1"/>
              </a:solidFill>
            </a:endParaRPr>
          </a:p>
        </p:txBody>
      </p:sp>
      <p:sp>
        <p:nvSpPr>
          <p:cNvPr id="8" name="TextBox 7"/>
          <p:cNvSpPr txBox="1"/>
          <p:nvPr/>
        </p:nvSpPr>
        <p:spPr>
          <a:xfrm>
            <a:off x="3886200" y="3962400"/>
            <a:ext cx="5029200" cy="2308324"/>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Idiom for an unpleasant death similar to our </a:t>
            </a:r>
            <a:br>
              <a:rPr lang="en-US" sz="3600" b="1" dirty="0" smtClean="0">
                <a:solidFill>
                  <a:srgbClr val="FFFF00"/>
                </a:solidFill>
                <a:effectLst>
                  <a:outerShdw blurRad="38100" dist="38100" dir="2700000" algn="tl">
                    <a:srgbClr val="000000">
                      <a:alpha val="43137"/>
                    </a:srgbClr>
                  </a:outerShdw>
                </a:effectLst>
              </a:rPr>
            </a:br>
            <a:r>
              <a:rPr lang="en-US" sz="3600" b="1" dirty="0" smtClean="0">
                <a:solidFill>
                  <a:srgbClr val="FFFF00"/>
                </a:solidFill>
                <a:effectLst>
                  <a:outerShdw blurRad="38100" dist="38100" dir="2700000" algn="tl">
                    <a:srgbClr val="000000">
                      <a:alpha val="43137"/>
                    </a:srgbClr>
                  </a:outerShdw>
                </a:effectLst>
              </a:rPr>
              <a:t>“bite the dust” or </a:t>
            </a:r>
            <a:br>
              <a:rPr lang="en-US" sz="3600" b="1" dirty="0" smtClean="0">
                <a:solidFill>
                  <a:srgbClr val="FFFF00"/>
                </a:solidFill>
                <a:effectLst>
                  <a:outerShdw blurRad="38100" dist="38100" dir="2700000" algn="tl">
                    <a:srgbClr val="000000">
                      <a:alpha val="43137"/>
                    </a:srgbClr>
                  </a:outerShdw>
                </a:effectLst>
              </a:rPr>
            </a:br>
            <a:r>
              <a:rPr lang="en-US" sz="3600" b="1" dirty="0" smtClean="0">
                <a:solidFill>
                  <a:srgbClr val="FFFF00"/>
                </a:solidFill>
                <a:effectLst>
                  <a:outerShdw blurRad="38100" dist="38100" dir="2700000" algn="tl">
                    <a:srgbClr val="000000">
                      <a:alpha val="43137"/>
                    </a:srgbClr>
                  </a:outerShdw>
                </a:effectLst>
              </a:rPr>
              <a:t>“kick the bucket.”</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1295400"/>
            <a:ext cx="34290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b="30104"/>
          <a:stretch>
            <a:fillRect/>
          </a:stretch>
        </p:blipFill>
        <p:spPr bwMode="auto">
          <a:xfrm>
            <a:off x="0" y="3198563"/>
            <a:ext cx="9144000" cy="36594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Surprise</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229600" cy="4754563"/>
          </a:xfrm>
        </p:spPr>
        <p:txBody>
          <a:bodyPr/>
          <a:lstStyle/>
          <a:p>
            <a:pPr marL="0" indent="0"/>
            <a:r>
              <a:rPr lang="en-US" baseline="30000" dirty="0" smtClean="0"/>
              <a:t>24</a:t>
            </a:r>
            <a:r>
              <a:rPr lang="en-US" dirty="0" smtClean="0"/>
              <a:t> </a:t>
            </a:r>
            <a:r>
              <a:rPr lang="en-US" dirty="0"/>
              <a:t>But the word of God continued to increase and spread.</a:t>
            </a:r>
          </a:p>
          <a:p>
            <a:pPr marL="0" indent="0"/>
            <a:r>
              <a:rPr lang="en-US" dirty="0"/>
              <a:t> </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2438400"/>
            <a:ext cx="18288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cstate="print"/>
          <a:srcRect t="16840" r="9465" b="5274"/>
          <a:stretch>
            <a:fillRect/>
          </a:stretch>
        </p:blipFill>
        <p:spPr bwMode="auto">
          <a:xfrm>
            <a:off x="4042094" y="1219200"/>
            <a:ext cx="5101906" cy="5638800"/>
          </a:xfrm>
          <a:prstGeom prst="rect">
            <a:avLst/>
          </a:prstGeom>
          <a:noFill/>
          <a:ln w="9525">
            <a:noFill/>
            <a:miter lim="800000"/>
            <a:headEnd/>
            <a:tailEnd/>
          </a:ln>
          <a:effectLst/>
        </p:spPr>
      </p:pic>
      <p:sp>
        <p:nvSpPr>
          <p:cNvPr id="9" name="Oval 8"/>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 MISSION</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5181600" cy="4754563"/>
          </a:xfrm>
        </p:spPr>
        <p:txBody>
          <a:bodyPr/>
          <a:lstStyle/>
          <a:p>
            <a:pPr marL="0" indent="0"/>
            <a:r>
              <a:rPr lang="en-US" baseline="30000" dirty="0" smtClean="0"/>
              <a:t>25</a:t>
            </a:r>
            <a:r>
              <a:rPr lang="en-US" dirty="0" smtClean="0"/>
              <a:t> </a:t>
            </a:r>
            <a:r>
              <a:rPr lang="en-US" dirty="0"/>
              <a:t>When Barnabas and Saul had finished their mission, they returned from Jerusalem, taking with them John, also called Mark. </a:t>
            </a:r>
            <a:endParaRPr lang="en-US" dirty="0">
              <a:solidFill>
                <a:schemeClr val="tx1"/>
              </a:solidFill>
            </a:endParaRPr>
          </a:p>
        </p:txBody>
      </p:sp>
      <p:cxnSp>
        <p:nvCxnSpPr>
          <p:cNvPr id="13" name="Straight Arrow Connector 12"/>
          <p:cNvCxnSpPr/>
          <p:nvPr/>
        </p:nvCxnSpPr>
        <p:spPr>
          <a:xfrm rot="5400000" flipH="1" flipV="1">
            <a:off x="5715000" y="3505200"/>
            <a:ext cx="3505200" cy="609600"/>
          </a:xfrm>
          <a:prstGeom prst="straightConnector1">
            <a:avLst/>
          </a:prstGeom>
          <a:ln w="76200">
            <a:solidFill>
              <a:srgbClr val="FFFF00"/>
            </a:solidFill>
            <a:tailEnd type="arrow"/>
          </a:ln>
          <a:effectLst>
            <a:outerShdw blurRad="50800" dist="76200" dir="2700000" algn="ctr" rotWithShape="0">
              <a:schemeClr val="tx1">
                <a:alpha val="43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this …</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295400"/>
            <a:ext cx="8458200" cy="4754563"/>
          </a:xfrm>
        </p:spPr>
        <p:txBody>
          <a:bodyPr/>
          <a:lstStyle/>
          <a:p>
            <a:pPr marL="466725" indent="-466725">
              <a:lnSpc>
                <a:spcPts val="3800"/>
              </a:lnSpc>
            </a:pPr>
            <a:r>
              <a:rPr lang="en-US" dirty="0" smtClean="0"/>
              <a:t>1– While some  Christians experience blessings of the faith, others are persecuted  for the same faith.  We can never judge a Christian by his or her circumstances—only by the heart. </a:t>
            </a:r>
          </a:p>
          <a:p>
            <a:pPr marL="466725" indent="-466725">
              <a:lnSpc>
                <a:spcPts val="3800"/>
              </a:lnSpc>
            </a:pPr>
            <a:r>
              <a:rPr lang="en-US" dirty="0" smtClean="0"/>
              <a:t>2—When the people of God pray, God always hears.  </a:t>
            </a:r>
          </a:p>
          <a:p>
            <a:pPr marL="466725" indent="-466725">
              <a:lnSpc>
                <a:spcPts val="3800"/>
              </a:lnSpc>
            </a:pPr>
            <a:r>
              <a:rPr lang="en-US" dirty="0" smtClean="0"/>
              <a:t>3—Even godly people are surprised when God brings about a “Great Escape” in  answer to prayer.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8" name="Oval 7"/>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781800" y="5486400"/>
            <a:ext cx="457200" cy="4572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1143000"/>
            <a:ext cx="44196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371600"/>
          </a:xfrm>
        </p:spPr>
        <p:txBody>
          <a:bodyPr/>
          <a:lstStyle/>
          <a:p>
            <a:r>
              <a:rPr lang="en-US" dirty="0" smtClean="0"/>
              <a:t>The </a:t>
            </a:r>
            <a:r>
              <a:rPr lang="en-US" u="sng" dirty="0" smtClean="0"/>
              <a:t>Timing</a:t>
            </a:r>
            <a:r>
              <a:rPr lang="en-US" dirty="0" smtClean="0"/>
              <a:t> of the Great Escape</a:t>
            </a:r>
            <a:endParaRPr lang="en-US" dirty="0"/>
          </a:p>
        </p:txBody>
      </p:sp>
      <p:sp>
        <p:nvSpPr>
          <p:cNvPr id="3" name="Content Placeholder 2"/>
          <p:cNvSpPr>
            <a:spLocks noGrp="1"/>
          </p:cNvSpPr>
          <p:nvPr>
            <p:ph idx="1"/>
          </p:nvPr>
        </p:nvSpPr>
        <p:spPr/>
        <p:txBody>
          <a:bodyPr/>
          <a:lstStyle/>
          <a:p>
            <a:pPr marL="0" indent="0"/>
            <a:r>
              <a:rPr lang="en-US" dirty="0" smtClean="0"/>
              <a:t> </a:t>
            </a:r>
            <a:r>
              <a:rPr lang="en-US" baseline="30000" dirty="0" smtClean="0"/>
              <a:t>1</a:t>
            </a:r>
            <a:r>
              <a:rPr lang="en-US" dirty="0" smtClean="0"/>
              <a:t> It </a:t>
            </a:r>
            <a:r>
              <a:rPr lang="en-US" dirty="0"/>
              <a:t>was about this </a:t>
            </a:r>
            <a:r>
              <a:rPr lang="en-US" dirty="0" smtClean="0"/>
              <a:t>time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2438400"/>
            <a:ext cx="5486400" cy="3416320"/>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What Time?</a:t>
            </a:r>
          </a:p>
          <a:p>
            <a:endParaRPr lang="en-US" sz="3600" b="1" dirty="0">
              <a:solidFill>
                <a:schemeClr val="bg1"/>
              </a:solidFill>
              <a:effectLst>
                <a:outerShdw blurRad="38100" dist="38100" dir="2700000" algn="tl">
                  <a:srgbClr val="000000">
                    <a:alpha val="43137"/>
                  </a:srgbClr>
                </a:outerShdw>
              </a:effectLst>
            </a:endParaRPr>
          </a:p>
          <a:p>
            <a:r>
              <a:rPr lang="en-US" sz="3600" b="1" dirty="0" smtClean="0">
                <a:solidFill>
                  <a:schemeClr val="bg1"/>
                </a:solidFill>
                <a:effectLst>
                  <a:outerShdw blurRad="38100" dist="38100" dir="2700000" algn="tl">
                    <a:srgbClr val="000000">
                      <a:alpha val="43137"/>
                    </a:srgbClr>
                  </a:outerShdw>
                </a:effectLst>
              </a:rPr>
              <a:t>The “Time” when</a:t>
            </a:r>
          </a:p>
          <a:p>
            <a:r>
              <a:rPr lang="en-US" sz="3600" b="1" dirty="0" smtClean="0">
                <a:solidFill>
                  <a:schemeClr val="bg1"/>
                </a:solidFill>
                <a:effectLst>
                  <a:outerShdw blurRad="38100" dist="38100" dir="2700000" algn="tl">
                    <a:srgbClr val="000000">
                      <a:alpha val="43137"/>
                    </a:srgbClr>
                  </a:outerShdw>
                </a:effectLst>
              </a:rPr>
              <a:t>Antioch Church was</a:t>
            </a:r>
          </a:p>
          <a:p>
            <a:r>
              <a:rPr lang="en-US" sz="3600" b="1" dirty="0" smtClean="0">
                <a:solidFill>
                  <a:schemeClr val="bg1"/>
                </a:solidFill>
                <a:effectLst>
                  <a:outerShdw blurRad="38100" dist="38100" dir="2700000" algn="tl">
                    <a:srgbClr val="000000">
                      <a:alpha val="43137"/>
                    </a:srgbClr>
                  </a:outerShdw>
                </a:effectLst>
              </a:rPr>
              <a:t>Prospering!</a:t>
            </a:r>
          </a:p>
          <a:p>
            <a:r>
              <a:rPr lang="en-US" sz="3600" b="1" dirty="0" smtClean="0">
                <a:solidFill>
                  <a:schemeClr val="bg1"/>
                </a:solidFill>
                <a:effectLst>
                  <a:outerShdw blurRad="38100" dist="38100" dir="2700000" algn="tl">
                    <a:srgbClr val="000000">
                      <a:alpha val="43137"/>
                    </a:srgbClr>
                  </a:outerShdw>
                </a:effectLst>
              </a:rPr>
              <a:t>(11:24-30)</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5" dur="500"/>
                                        <p:tgtEl>
                                          <p:spTgt spid="6">
                                            <p:txEl>
                                              <p:pRg st="3" end="3"/>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8" dur="500"/>
                                        <p:tgtEl>
                                          <p:spTgt spid="6">
                                            <p:txEl>
                                              <p:pRg st="4" end="4"/>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1" dur="500"/>
                                        <p:tgtEl>
                                          <p:spTgt spid="6">
                                            <p:txEl>
                                              <p:pRg st="5" end="5"/>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will pray …</a:t>
            </a:r>
            <a:endParaRPr lang="en-US" dirty="0"/>
          </a:p>
        </p:txBody>
      </p:sp>
      <p:sp>
        <p:nvSpPr>
          <p:cNvPr id="6" name="Rectangle 5"/>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95400"/>
            <a:ext cx="8229600" cy="4754563"/>
          </a:xfrm>
        </p:spPr>
        <p:txBody>
          <a:bodyPr/>
          <a:lstStyle/>
          <a:p>
            <a:pPr marL="630238" indent="-630238"/>
            <a:r>
              <a:rPr lang="en-US" dirty="0" smtClean="0"/>
              <a:t>1– As the closing songs are sung we invite you to come for prayer.</a:t>
            </a:r>
          </a:p>
          <a:p>
            <a:pPr marL="568325" indent="-568325"/>
            <a:r>
              <a:rPr lang="en-US" dirty="0" smtClean="0"/>
              <a:t>2—Tell us succinctly what your request is and …</a:t>
            </a:r>
          </a:p>
          <a:p>
            <a:pPr marL="568325" indent="-568325"/>
            <a:r>
              <a:rPr lang="en-US" dirty="0" smtClean="0"/>
              <a:t>3—We will anoint with oil and  pray for you and your request. </a:t>
            </a:r>
          </a:p>
          <a:p>
            <a:pPr marL="568325" indent="-568325"/>
            <a:r>
              <a:rPr lang="en-US" dirty="0" smtClean="0"/>
              <a:t>4—We will expect God to surprise us too!</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3000"/>
            <a:ext cx="9144000" cy="1295400"/>
          </a:xfrm>
        </p:spPr>
        <p:txBody>
          <a:bodyPr/>
          <a:lstStyle/>
          <a:p>
            <a:r>
              <a:rPr lang="en-US" dirty="0" smtClean="0"/>
              <a:t>Let’s Pray &amp; Sing </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r="9105" b="14311"/>
          <a:stretch>
            <a:fillRect/>
          </a:stretch>
        </p:blipFill>
        <p:spPr bwMode="auto">
          <a:xfrm>
            <a:off x="4572000" y="2286000"/>
            <a:ext cx="4572000" cy="4572000"/>
          </a:xfrm>
          <a:prstGeom prst="rect">
            <a:avLst/>
          </a:prstGeom>
          <a:noFill/>
          <a:ln w="9525">
            <a:noFill/>
            <a:miter lim="800000"/>
            <a:headEnd/>
            <a:tailEnd/>
          </a:ln>
          <a:effectLst/>
        </p:spPr>
      </p:pic>
      <p:sp>
        <p:nvSpPr>
          <p:cNvPr id="5" name="Rectangle 4"/>
          <p:cNvSpPr/>
          <p:nvPr/>
        </p:nvSpPr>
        <p:spPr>
          <a:xfrm>
            <a:off x="5867400" y="1066800"/>
            <a:ext cx="25146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Timing of the Great Escape</a:t>
            </a:r>
            <a:endParaRPr lang="en-US" dirty="0"/>
          </a:p>
        </p:txBody>
      </p:sp>
      <p:sp>
        <p:nvSpPr>
          <p:cNvPr id="3" name="Content Placeholder 2"/>
          <p:cNvSpPr>
            <a:spLocks noGrp="1"/>
          </p:cNvSpPr>
          <p:nvPr>
            <p:ph idx="1"/>
          </p:nvPr>
        </p:nvSpPr>
        <p:spPr/>
        <p:txBody>
          <a:bodyPr/>
          <a:lstStyle/>
          <a:p>
            <a:pPr marL="0" indent="0"/>
            <a:r>
              <a:rPr lang="en-US" dirty="0" smtClean="0"/>
              <a:t> </a:t>
            </a:r>
            <a:r>
              <a:rPr lang="en-US" baseline="30000" dirty="0" smtClean="0"/>
              <a:t>1</a:t>
            </a:r>
            <a:r>
              <a:rPr lang="en-US" dirty="0" smtClean="0"/>
              <a:t> It </a:t>
            </a:r>
            <a:r>
              <a:rPr lang="en-US" dirty="0"/>
              <a:t>was about this time that King Herod arrested some who belonged to the church, intending to persecute them.</a:t>
            </a:r>
          </a:p>
          <a:p>
            <a:pPr marL="0" indent="0"/>
            <a:r>
              <a:rPr lang="en-US" dirty="0"/>
              <a:t> </a:t>
            </a:r>
            <a:r>
              <a:rPr lang="en-US" baseline="30000" dirty="0"/>
              <a:t>2</a:t>
            </a:r>
            <a:r>
              <a:rPr lang="en-US" dirty="0"/>
              <a:t> He had James, the brother of John, </a:t>
            </a:r>
            <a:r>
              <a:rPr lang="en-US" dirty="0" smtClean="0"/>
              <a:t/>
            </a:r>
            <a:br>
              <a:rPr lang="en-US" dirty="0" smtClean="0"/>
            </a:br>
            <a:r>
              <a:rPr lang="en-US" dirty="0" smtClean="0"/>
              <a:t>put </a:t>
            </a:r>
            <a:r>
              <a:rPr lang="en-US" dirty="0"/>
              <a:t>to death with the sword.</a:t>
            </a:r>
          </a:p>
          <a:p>
            <a:pPr marL="0" indent="0"/>
            <a:r>
              <a:rPr lang="en-US" dirty="0"/>
              <a:t> </a:t>
            </a:r>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r="9105" b="14311"/>
          <a:stretch>
            <a:fillRect/>
          </a:stretch>
        </p:blipFill>
        <p:spPr bwMode="auto">
          <a:xfrm>
            <a:off x="4572000" y="2286000"/>
            <a:ext cx="4572000"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a:t>
            </a:r>
            <a:r>
              <a:rPr lang="en-US" u="sng" dirty="0" smtClean="0"/>
              <a:t>Politics</a:t>
            </a:r>
            <a:r>
              <a:rPr lang="en-US" dirty="0" smtClean="0"/>
              <a:t> of 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53000" y="1143000"/>
            <a:ext cx="38100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r>
              <a:rPr lang="en-US" baseline="30000" dirty="0" smtClean="0"/>
              <a:t>3</a:t>
            </a:r>
            <a:r>
              <a:rPr lang="en-US" dirty="0" smtClean="0"/>
              <a:t> </a:t>
            </a:r>
            <a:r>
              <a:rPr lang="en-US" dirty="0"/>
              <a:t>When he saw that this pleased the Jews, he proceeded to seize Peter also. This happened during the Feast of Unleavened Bread. </a:t>
            </a:r>
            <a:endParaRPr lang="en-US" dirty="0" smtClean="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Politics of 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cstate="print"/>
          <a:srcRect b="19050"/>
          <a:stretch>
            <a:fillRect/>
          </a:stretch>
        </p:blipFill>
        <p:spPr bwMode="auto">
          <a:xfrm>
            <a:off x="0" y="2324695"/>
            <a:ext cx="9144000" cy="4533305"/>
          </a:xfrm>
          <a:prstGeom prst="rect">
            <a:avLst/>
          </a:prstGeom>
          <a:noFill/>
          <a:ln w="9525">
            <a:noFill/>
            <a:miter lim="800000"/>
            <a:headEnd/>
            <a:tailEnd/>
          </a:ln>
          <a:effectLst>
            <a:outerShdw blurRad="50800" dist="177800" dir="15960000" algn="ctr" rotWithShape="0">
              <a:schemeClr val="tx1">
                <a:alpha val="51000"/>
              </a:schemeClr>
            </a:outerShdw>
          </a:effectLst>
        </p:spPr>
      </p:pic>
      <p:sp>
        <p:nvSpPr>
          <p:cNvPr id="3" name="Content Placeholder 2"/>
          <p:cNvSpPr>
            <a:spLocks noGrp="1"/>
          </p:cNvSpPr>
          <p:nvPr>
            <p:ph idx="1"/>
          </p:nvPr>
        </p:nvSpPr>
        <p:spPr/>
        <p:txBody>
          <a:bodyPr/>
          <a:lstStyle/>
          <a:p>
            <a:pPr marL="0" indent="0"/>
            <a:r>
              <a:rPr lang="en-US" baseline="30000" dirty="0" smtClean="0"/>
              <a:t>4</a:t>
            </a:r>
            <a:r>
              <a:rPr lang="en-US" dirty="0" smtClean="0"/>
              <a:t> </a:t>
            </a:r>
            <a:r>
              <a:rPr lang="en-US" dirty="0"/>
              <a:t>After arresting him, he put him in prison, handing him over to be guarded by four squads of four soldiers </a:t>
            </a:r>
            <a:r>
              <a:rPr lang="en-US" dirty="0" smtClean="0"/>
              <a:t/>
            </a:r>
            <a:br>
              <a:rPr lang="en-US" dirty="0" smtClean="0"/>
            </a:br>
            <a:r>
              <a:rPr lang="en-US" dirty="0" smtClean="0"/>
              <a:t>each</a:t>
            </a:r>
            <a:r>
              <a:rPr lang="en-US" dirty="0"/>
              <a:t>. </a:t>
            </a:r>
            <a:endParaRPr lang="en-US" dirty="0" smtClean="0"/>
          </a:p>
          <a:p>
            <a:pPr marL="0" indent="0"/>
            <a:r>
              <a:rPr lang="en-US" dirty="0" smtClean="0"/>
              <a:t/>
            </a:r>
            <a:br>
              <a:rPr lang="en-US" dirty="0" smtClean="0"/>
            </a:br>
            <a:r>
              <a:rPr lang="en-US" dirty="0" smtClean="0"/>
              <a:t/>
            </a:r>
            <a:br>
              <a:rPr lang="en-US" dirty="0" smtClean="0"/>
            </a:br>
            <a:r>
              <a:rPr lang="en-US" dirty="0" smtClean="0"/>
              <a:t/>
            </a:r>
            <a:br>
              <a:rPr lang="en-US" dirty="0" smtClean="0"/>
            </a:br>
            <a:r>
              <a:rPr lang="en-US" dirty="0" smtClean="0"/>
              <a:t>Herod </a:t>
            </a:r>
            <a:r>
              <a:rPr lang="en-US" dirty="0"/>
              <a:t>intended to bring him out for public trial after the Passover</a:t>
            </a:r>
            <a:r>
              <a:rPr lang="en-US" dirty="0" smtClean="0"/>
              <a:t>.</a:t>
            </a:r>
            <a:endParaRPr lang="en-US" dirty="0"/>
          </a:p>
        </p:txBody>
      </p:sp>
      <p:sp>
        <p:nvSpPr>
          <p:cNvPr id="8" name="TextBox 7"/>
          <p:cNvSpPr txBox="1"/>
          <p:nvPr/>
        </p:nvSpPr>
        <p:spPr>
          <a:xfrm>
            <a:off x="2362200" y="4038600"/>
            <a:ext cx="4419600" cy="1015663"/>
          </a:xfrm>
          <a:prstGeom prst="rect">
            <a:avLst/>
          </a:prstGeom>
          <a:noFill/>
        </p:spPr>
        <p:txBody>
          <a:bodyPr wrap="square" rtlCol="0">
            <a:spAutoFit/>
          </a:bodyPr>
          <a:lstStyle/>
          <a:p>
            <a:pPr algn="ctr"/>
            <a:r>
              <a:rPr lang="en-US" sz="6000" b="1" dirty="0" smtClean="0">
                <a:ln>
                  <a:solidFill>
                    <a:schemeClr val="accent6">
                      <a:lumMod val="75000"/>
                    </a:schemeClr>
                  </a:solidFill>
                </a:ln>
                <a:solidFill>
                  <a:srgbClr val="FFFF00"/>
                </a:solidFill>
                <a:effectLst>
                  <a:outerShdw blurRad="50800" dist="101600" dir="2700000" algn="ctr" rotWithShape="0">
                    <a:schemeClr val="tx1">
                      <a:alpha val="74000"/>
                    </a:schemeClr>
                  </a:outerShdw>
                </a:effectLst>
              </a:rPr>
              <a:t>16 Romans</a:t>
            </a:r>
            <a:endParaRPr lang="en-US" sz="6000" b="1" dirty="0">
              <a:ln>
                <a:solidFill>
                  <a:schemeClr val="accent6">
                    <a:lumMod val="75000"/>
                  </a:schemeClr>
                </a:solidFill>
              </a:ln>
              <a:solidFill>
                <a:srgbClr val="FFFF00"/>
              </a:solidFill>
              <a:effectLst>
                <a:outerShdw blurRad="50800" dist="101600" dir="2700000" algn="ctr" rotWithShape="0">
                  <a:schemeClr val="tx1">
                    <a:alpha val="74000"/>
                  </a:scheme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676400"/>
            <a:ext cx="65532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a:stretch>
            <a:fillRect/>
          </a:stretch>
        </p:blipFill>
        <p:spPr bwMode="auto">
          <a:xfrm>
            <a:off x="0" y="0"/>
            <a:ext cx="9144000" cy="686694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a:t>
            </a:r>
            <a:r>
              <a:rPr lang="en-US" u="sng" dirty="0" smtClean="0"/>
              <a:t>Source</a:t>
            </a:r>
            <a:r>
              <a:rPr lang="en-US" dirty="0" smtClean="0"/>
              <a:t> of the Great Escape</a:t>
            </a:r>
            <a:endParaRPr lang="en-US" dirty="0"/>
          </a:p>
        </p:txBody>
      </p:sp>
      <p:sp>
        <p:nvSpPr>
          <p:cNvPr id="3" name="Content Placeholder 2"/>
          <p:cNvSpPr>
            <a:spLocks noGrp="1"/>
          </p:cNvSpPr>
          <p:nvPr>
            <p:ph idx="1"/>
          </p:nvPr>
        </p:nvSpPr>
        <p:spPr/>
        <p:txBody>
          <a:bodyPr/>
          <a:lstStyle/>
          <a:p>
            <a:pPr marL="0" indent="0"/>
            <a:r>
              <a:rPr lang="en-US" baseline="30000" dirty="0" smtClean="0"/>
              <a:t>     5</a:t>
            </a:r>
            <a:r>
              <a:rPr lang="en-US" dirty="0" smtClean="0"/>
              <a:t> </a:t>
            </a:r>
            <a:r>
              <a:rPr lang="en-US" dirty="0"/>
              <a:t>So Peter was kept in prison, but </a:t>
            </a:r>
            <a:r>
              <a:rPr lang="en-US" dirty="0" smtClean="0"/>
              <a:t/>
            </a:r>
            <a:br>
              <a:rPr lang="en-US" dirty="0" smtClean="0"/>
            </a:br>
            <a:r>
              <a:rPr lang="en-US" dirty="0" smtClean="0"/>
              <a:t>the </a:t>
            </a:r>
            <a:r>
              <a:rPr lang="en-US" dirty="0"/>
              <a:t>church was earnestly praying to God for him. </a:t>
            </a:r>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The Great Escape</a:t>
            </a:r>
            <a:endParaRPr lang="en-US" u="sng" dirty="0"/>
          </a:p>
        </p:txBody>
      </p:sp>
      <p:sp>
        <p:nvSpPr>
          <p:cNvPr id="3" name="Content Placeholder 2"/>
          <p:cNvSpPr>
            <a:spLocks noGrp="1"/>
          </p:cNvSpPr>
          <p:nvPr>
            <p:ph idx="1"/>
          </p:nvPr>
        </p:nvSpPr>
        <p:spPr/>
        <p:txBody>
          <a:bodyPr/>
          <a:lstStyle/>
          <a:p>
            <a:r>
              <a:rPr lang="en-US" baseline="30000" dirty="0"/>
              <a:t>6</a:t>
            </a:r>
            <a:r>
              <a:rPr lang="en-US" dirty="0"/>
              <a:t> The night before Herod was to bring him to trial, Peter was sleeping between two soldiers, bound with two chains, and sentries stood guard at the entrance.</a:t>
            </a:r>
          </a:p>
          <a:p>
            <a:r>
              <a:rPr lang="en-US" dirty="0"/>
              <a:t> </a:t>
            </a:r>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18009"/>
          <a:stretch>
            <a:fillRect/>
          </a:stretch>
        </p:blipFill>
        <p:spPr bwMode="auto">
          <a:xfrm>
            <a:off x="5029200" y="950938"/>
            <a:ext cx="4419600" cy="59070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Great Escape</a:t>
            </a:r>
            <a:endParaRPr lang="en-US" dirty="0"/>
          </a:p>
        </p:txBody>
      </p:sp>
      <p:sp>
        <p:nvSpPr>
          <p:cNvPr id="4" name="Rectangle 3"/>
          <p:cNvSpPr/>
          <p:nvPr/>
        </p:nvSpPr>
        <p:spPr>
          <a:xfrm>
            <a:off x="0" y="1066800"/>
            <a:ext cx="9144000" cy="228600"/>
          </a:xfrm>
          <a:prstGeom prst="rect">
            <a:avLst/>
          </a:prstGeom>
          <a:solidFill>
            <a:schemeClr val="tx1">
              <a:alpha val="4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457200" y="3657600"/>
            <a:ext cx="3505200" cy="1219200"/>
          </a:xfrm>
          <a:prstGeom prst="wedgeRoundRectCallout">
            <a:avLst>
              <a:gd name="adj1" fmla="val 115005"/>
              <a:gd name="adj2" fmla="val -111834"/>
              <a:gd name="adj3" fmla="val 16667"/>
            </a:avLst>
          </a:prstGeom>
          <a:solidFill>
            <a:schemeClr val="bg1"/>
          </a:solidFill>
          <a:effectLst>
            <a:outerShdw blurRad="50800" dist="203200" dir="540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r>
              <a:rPr lang="en-US" baseline="30000" dirty="0" smtClean="0"/>
              <a:t>7</a:t>
            </a:r>
            <a:r>
              <a:rPr lang="en-US" dirty="0" smtClean="0"/>
              <a:t> </a:t>
            </a:r>
            <a:r>
              <a:rPr lang="en-US" dirty="0"/>
              <a:t>Suddenly an angel of the Lord appeared and a light shone in the cell. </a:t>
            </a:r>
            <a:r>
              <a:rPr lang="en-US" dirty="0" smtClean="0"/>
              <a:t/>
            </a:r>
            <a:br>
              <a:rPr lang="en-US" dirty="0" smtClean="0"/>
            </a:br>
            <a:r>
              <a:rPr lang="en-US" dirty="0" smtClean="0"/>
              <a:t>He </a:t>
            </a:r>
            <a:r>
              <a:rPr lang="en-US" dirty="0"/>
              <a:t>struck Peter on the side </a:t>
            </a:r>
            <a:r>
              <a:rPr lang="en-US" dirty="0" smtClean="0"/>
              <a:t/>
            </a:r>
            <a:br>
              <a:rPr lang="en-US" dirty="0" smtClean="0"/>
            </a:br>
            <a:r>
              <a:rPr lang="en-US" dirty="0" smtClean="0"/>
              <a:t>and </a:t>
            </a:r>
            <a:r>
              <a:rPr lang="en-US" dirty="0"/>
              <a:t>woke him up. </a:t>
            </a:r>
            <a:endParaRPr lang="en-US" dirty="0" smtClean="0"/>
          </a:p>
          <a:p>
            <a:pPr marL="0" indent="0"/>
            <a:r>
              <a:rPr lang="en-US" dirty="0" smtClean="0"/>
              <a:t/>
            </a:r>
            <a:br>
              <a:rPr lang="en-US" dirty="0" smtClean="0"/>
            </a:br>
            <a:r>
              <a:rPr lang="en-US" dirty="0" smtClean="0"/>
              <a:t> </a:t>
            </a:r>
            <a:r>
              <a:rPr lang="en-US" dirty="0" smtClean="0">
                <a:solidFill>
                  <a:schemeClr val="tx1"/>
                </a:solidFill>
              </a:rPr>
              <a:t>"</a:t>
            </a:r>
            <a:r>
              <a:rPr lang="en-US" dirty="0">
                <a:solidFill>
                  <a:schemeClr val="tx1"/>
                </a:solidFill>
              </a:rPr>
              <a:t>Quick, get up!" </a:t>
            </a:r>
            <a:endParaRPr lang="en-US" dirty="0" smtClean="0">
              <a:solidFill>
                <a:schemeClr val="tx1"/>
              </a:solidFill>
            </a:endParaRPr>
          </a:p>
          <a:p>
            <a:pPr marL="0" indent="0"/>
            <a:r>
              <a:rPr lang="en-US" dirty="0" smtClean="0"/>
              <a:t/>
            </a:r>
            <a:br>
              <a:rPr lang="en-US" dirty="0" smtClean="0"/>
            </a:br>
            <a:r>
              <a:rPr lang="en-US" dirty="0" smtClean="0"/>
              <a:t>he </a:t>
            </a:r>
            <a:r>
              <a:rPr lang="en-US" dirty="0"/>
              <a:t>said, and the chains </a:t>
            </a:r>
            <a:r>
              <a:rPr lang="en-US" dirty="0" smtClean="0"/>
              <a:t/>
            </a:r>
            <a:br>
              <a:rPr lang="en-US" dirty="0" smtClean="0"/>
            </a:br>
            <a:r>
              <a:rPr lang="en-US" dirty="0" smtClean="0"/>
              <a:t>fell </a:t>
            </a:r>
            <a:r>
              <a:rPr lang="en-US" dirty="0"/>
              <a:t>off Peter's wrists</a:t>
            </a:r>
            <a:r>
              <a:rPr lang="en-US" dirty="0" smtClean="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bldLvl="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1797</TotalTime>
  <Words>1725</Words>
  <Application>Microsoft Office PowerPoint</Application>
  <PresentationFormat>On-screen Show (4:3)</PresentationFormat>
  <Paragraphs>175</Paragraphs>
  <Slides>31</Slides>
  <Notes>24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The Timing of the Great Escape</vt:lpstr>
      <vt:lpstr>The Timing of the Great Escape</vt:lpstr>
      <vt:lpstr>The Politics of the Great Escape</vt:lpstr>
      <vt:lpstr>The Politics of the Great Escape</vt:lpstr>
      <vt:lpstr>The Source of the Great Escape</vt:lpstr>
      <vt:lpstr>The Great Escape</vt:lpstr>
      <vt:lpstr>The Great Escape</vt:lpstr>
      <vt:lpstr>The Great Escape</vt:lpstr>
      <vt:lpstr>The Great Escape</vt:lpstr>
      <vt:lpstr>The Great Escape</vt:lpstr>
      <vt:lpstr>The Great Escape</vt:lpstr>
      <vt:lpstr>The Great Escape</vt:lpstr>
      <vt:lpstr>The Great Escape</vt:lpstr>
      <vt:lpstr>The Great Surprise to …</vt:lpstr>
      <vt:lpstr>The Great Surprise</vt:lpstr>
      <vt:lpstr>The Great Surprise</vt:lpstr>
      <vt:lpstr>The Great Surprise</vt:lpstr>
      <vt:lpstr>The Great Surprise</vt:lpstr>
      <vt:lpstr>The Great Surprise</vt:lpstr>
      <vt:lpstr>The Great Surprise</vt:lpstr>
      <vt:lpstr>The Great Surprise</vt:lpstr>
      <vt:lpstr>The Great Surprise</vt:lpstr>
      <vt:lpstr>The Great Surprise</vt:lpstr>
      <vt:lpstr>The Great Surprise</vt:lpstr>
      <vt:lpstr>The Great Surprise</vt:lpstr>
      <vt:lpstr>The Great MISSION</vt:lpstr>
      <vt:lpstr>Think about this …</vt:lpstr>
      <vt:lpstr>Today, we will pray …</vt:lpstr>
      <vt:lpstr>Let’s Pray &amp; Sing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152</cp:revision>
  <dcterms:created xsi:type="dcterms:W3CDTF">2011-07-04T13:56:46Z</dcterms:created>
  <dcterms:modified xsi:type="dcterms:W3CDTF">2011-11-11T02:48:04Z</dcterms:modified>
</cp:coreProperties>
</file>