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37" r:id="rId2"/>
    <p:sldId id="256" r:id="rId3"/>
    <p:sldId id="258" r:id="rId4"/>
    <p:sldId id="257" r:id="rId5"/>
    <p:sldId id="273" r:id="rId6"/>
    <p:sldId id="262" r:id="rId7"/>
    <p:sldId id="263" r:id="rId8"/>
    <p:sldId id="261" r:id="rId9"/>
    <p:sldId id="266" r:id="rId10"/>
    <p:sldId id="267" r:id="rId11"/>
    <p:sldId id="268" r:id="rId12"/>
    <p:sldId id="269" r:id="rId13"/>
    <p:sldId id="270" r:id="rId14"/>
    <p:sldId id="271" r:id="rId15"/>
    <p:sldId id="272" r:id="rId16"/>
    <p:sldId id="264" r:id="rId17"/>
    <p:sldId id="274" r:id="rId18"/>
    <p:sldId id="278" r:id="rId19"/>
    <p:sldId id="330" r:id="rId20"/>
    <p:sldId id="324" r:id="rId21"/>
    <p:sldId id="325" r:id="rId22"/>
    <p:sldId id="326" r:id="rId23"/>
    <p:sldId id="275" r:id="rId24"/>
    <p:sldId id="327" r:id="rId25"/>
    <p:sldId id="329" r:id="rId26"/>
    <p:sldId id="328" r:id="rId27"/>
    <p:sldId id="276" r:id="rId28"/>
    <p:sldId id="265" r:id="rId29"/>
    <p:sldId id="260" r:id="rId30"/>
    <p:sldId id="277" r:id="rId31"/>
    <p:sldId id="279" r:id="rId32"/>
    <p:sldId id="280" r:id="rId33"/>
    <p:sldId id="281" r:id="rId34"/>
    <p:sldId id="282" r:id="rId35"/>
    <p:sldId id="283" r:id="rId36"/>
    <p:sldId id="285" r:id="rId37"/>
    <p:sldId id="286" r:id="rId38"/>
    <p:sldId id="335"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925" autoAdjust="0"/>
  </p:normalViewPr>
  <p:slideViewPr>
    <p:cSldViewPr snapToGrid="0" showGuides="1">
      <p:cViewPr>
        <p:scale>
          <a:sx n="68" d="100"/>
          <a:sy n="68" d="100"/>
        </p:scale>
        <p:origin x="-1362" y="48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715119-B9FA-4C06-80E6-4DAEF7BD7089}" type="datetimeFigureOut">
              <a:rPr lang="en-US" smtClean="0"/>
              <a:pPr/>
              <a:t>10/15/2011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7BC4BA-2E65-4F8C-BC40-E607A788DFC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Images = SEE previous</a:t>
            </a:r>
            <a:r>
              <a:rPr lang="en-US" baseline="0" dirty="0" smtClean="0"/>
              <a:t> lesson</a:t>
            </a:r>
            <a:endParaRPr lang="en-US" dirty="0"/>
          </a:p>
        </p:txBody>
      </p:sp>
      <p:sp>
        <p:nvSpPr>
          <p:cNvPr id="4" name="Slide Number Placeholder 3"/>
          <p:cNvSpPr>
            <a:spLocks noGrp="1"/>
          </p:cNvSpPr>
          <p:nvPr>
            <p:ph type="sldNum" sz="quarter" idx="10"/>
          </p:nvPr>
        </p:nvSpPr>
        <p:spPr/>
        <p:txBody>
          <a:bodyPr/>
          <a:lstStyle/>
          <a:p>
            <a:fld id="{357BC4BA-2E65-4F8C-BC40-E607A788DFC5}"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Declaration of independence </a:t>
            </a:r>
            <a:r>
              <a:rPr lang="en-US" baseline="0" dirty="0" smtClean="0"/>
              <a:t>= FREE for reuse from http://upload.wikimedia.org/wikipedia/commons/0/07/Us_declaration_independence.jpg</a:t>
            </a:r>
            <a:endParaRPr lang="en-US" dirty="0"/>
          </a:p>
        </p:txBody>
      </p:sp>
      <p:sp>
        <p:nvSpPr>
          <p:cNvPr id="4" name="Slide Number Placeholder 3"/>
          <p:cNvSpPr>
            <a:spLocks noGrp="1"/>
          </p:cNvSpPr>
          <p:nvPr>
            <p:ph type="sldNum" sz="quarter" idx="10"/>
          </p:nvPr>
        </p:nvSpPr>
        <p:spPr/>
        <p:txBody>
          <a:bodyPr/>
          <a:lstStyle/>
          <a:p>
            <a:fld id="{357BC4BA-2E65-4F8C-BC40-E607A788DFC5}" type="slidenum">
              <a:rPr lang="en-US" smtClean="0"/>
              <a:pPr/>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Declaration of independence </a:t>
            </a:r>
            <a:r>
              <a:rPr lang="en-US" baseline="0" dirty="0" smtClean="0"/>
              <a:t>= FREE for reuse from http://upload.wikimedia.org/wikipedia/commons/0/07/Us_declaration_independence.jpg</a:t>
            </a:r>
            <a:endParaRPr lang="en-US" dirty="0" smtClean="0"/>
          </a:p>
          <a:p>
            <a:endParaRPr lang="en-US" baseline="0" dirty="0" smtClean="0"/>
          </a:p>
          <a:p>
            <a:r>
              <a:rPr lang="en-US" baseline="0" dirty="0" smtClean="0"/>
              <a:t>Called “We the people”  but signed by Patriots like John Hancock.</a:t>
            </a:r>
          </a:p>
          <a:p>
            <a:r>
              <a:rPr lang="en-US" baseline="0" dirty="0" smtClean="0"/>
              <a:t> Is there enough evidence in your life to support an accusation that you are a Christian?</a:t>
            </a:r>
            <a:endParaRPr lang="en-US" dirty="0"/>
          </a:p>
        </p:txBody>
      </p:sp>
      <p:sp>
        <p:nvSpPr>
          <p:cNvPr id="4" name="Slide Number Placeholder 3"/>
          <p:cNvSpPr>
            <a:spLocks noGrp="1"/>
          </p:cNvSpPr>
          <p:nvPr>
            <p:ph type="sldNum" sz="quarter" idx="10"/>
          </p:nvPr>
        </p:nvSpPr>
        <p:spPr/>
        <p:txBody>
          <a:bodyPr/>
          <a:lstStyle/>
          <a:p>
            <a:fld id="{357BC4BA-2E65-4F8C-BC40-E607A788DFC5}" type="slidenum">
              <a:rPr lang="en-US" smtClean="0"/>
              <a:pPr/>
              <a:t>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100 Dollar</a:t>
            </a:r>
            <a:r>
              <a:rPr lang="en-US" baseline="0" dirty="0" smtClean="0"/>
              <a:t> bills = FREE for reuse from </a:t>
            </a:r>
            <a:r>
              <a:rPr lang="en-US" baseline="0" dirty="0" err="1" smtClean="0"/>
              <a:t>Dreamstime</a:t>
            </a:r>
            <a:r>
              <a:rPr lang="en-US" baseline="0" smtClean="0"/>
              <a:t> photo #dreamstimefree_7866547</a:t>
            </a:r>
            <a:endParaRPr lang="en-US"/>
          </a:p>
        </p:txBody>
      </p:sp>
      <p:sp>
        <p:nvSpPr>
          <p:cNvPr id="4" name="Slide Number Placeholder 3"/>
          <p:cNvSpPr>
            <a:spLocks noGrp="1"/>
          </p:cNvSpPr>
          <p:nvPr>
            <p:ph type="sldNum" sz="quarter" idx="10"/>
          </p:nvPr>
        </p:nvSpPr>
        <p:spPr/>
        <p:txBody>
          <a:bodyPr/>
          <a:lstStyle/>
          <a:p>
            <a:fld id="{357BC4BA-2E65-4F8C-BC40-E607A788DFC5}" type="slidenum">
              <a:rPr lang="en-US" smtClean="0"/>
              <a:pPr/>
              <a:t>35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Flag background = free = http://www.sxc.hu/browse.phtml?f=download&amp;id=1193557</a:t>
            </a:r>
            <a:endParaRPr lang="en-US" dirty="0"/>
          </a:p>
        </p:txBody>
      </p:sp>
      <p:sp>
        <p:nvSpPr>
          <p:cNvPr id="4" name="Slide Number Placeholder 3"/>
          <p:cNvSpPr>
            <a:spLocks noGrp="1"/>
          </p:cNvSpPr>
          <p:nvPr>
            <p:ph type="sldNum" sz="quarter" idx="10"/>
          </p:nvPr>
        </p:nvSpPr>
        <p:spPr/>
        <p:txBody>
          <a:bodyPr/>
          <a:lstStyle/>
          <a:p>
            <a:fld id="{357BC4BA-2E65-4F8C-BC40-E607A788DFC5}" type="slidenum">
              <a:rPr lang="en-US" smtClean="0"/>
              <a:pPr/>
              <a:t>38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Flag background = free = http://www.sxc.hu/browse.phtml?f=download&amp;id=1193557</a:t>
            </a:r>
            <a:endParaRPr lang="en-US" dirty="0"/>
          </a:p>
        </p:txBody>
      </p:sp>
      <p:sp>
        <p:nvSpPr>
          <p:cNvPr id="4" name="Slide Number Placeholder 3"/>
          <p:cNvSpPr>
            <a:spLocks noGrp="1"/>
          </p:cNvSpPr>
          <p:nvPr>
            <p:ph type="sldNum" sz="quarter" idx="10"/>
          </p:nvPr>
        </p:nvSpPr>
        <p:spPr/>
        <p:txBody>
          <a:bodyPr/>
          <a:lstStyle/>
          <a:p>
            <a:fld id="{357BC4BA-2E65-4F8C-BC40-E607A788DFC5}"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Minuteman = Free = http://www.flickr.com/photos/calliope/1231343382/sizes/o/in/photostream/</a:t>
            </a:r>
            <a:endParaRPr lang="en-US" dirty="0"/>
          </a:p>
        </p:txBody>
      </p:sp>
      <p:sp>
        <p:nvSpPr>
          <p:cNvPr id="4" name="Slide Number Placeholder 3"/>
          <p:cNvSpPr>
            <a:spLocks noGrp="1"/>
          </p:cNvSpPr>
          <p:nvPr>
            <p:ph type="sldNum" sz="quarter" idx="10"/>
          </p:nvPr>
        </p:nvSpPr>
        <p:spPr/>
        <p:txBody>
          <a:bodyPr/>
          <a:lstStyle/>
          <a:p>
            <a:fld id="{357BC4BA-2E65-4F8C-BC40-E607A788DFC5}"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Animals = FREE = see previous lesson</a:t>
            </a:r>
            <a:endParaRPr lang="en-US" dirty="0"/>
          </a:p>
        </p:txBody>
      </p:sp>
      <p:sp>
        <p:nvSpPr>
          <p:cNvPr id="4" name="Slide Number Placeholder 3"/>
          <p:cNvSpPr>
            <a:spLocks noGrp="1"/>
          </p:cNvSpPr>
          <p:nvPr>
            <p:ph type="sldNum" sz="quarter" idx="10"/>
          </p:nvPr>
        </p:nvSpPr>
        <p:spPr/>
        <p:txBody>
          <a:bodyPr/>
          <a:lstStyle/>
          <a:p>
            <a:fld id="{357BC4BA-2E65-4F8C-BC40-E607A788DFC5}"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Romans Soldier = Licensed and NOT FOR REUSE from</a:t>
            </a:r>
            <a:r>
              <a:rPr lang="en-US" baseline="0" dirty="0" smtClean="0"/>
              <a:t> http://www.istockphoto.com/stock-photo-14398831-roman-army.php?st=852d6d1</a:t>
            </a:r>
            <a:endParaRPr lang="en-US" dirty="0" smtClean="0"/>
          </a:p>
          <a:p>
            <a:r>
              <a:rPr lang="en-US" dirty="0" smtClean="0"/>
              <a:t>Middle man = Licensed</a:t>
            </a:r>
            <a:r>
              <a:rPr lang="en-US" baseline="0" dirty="0" smtClean="0"/>
              <a:t> and NOT FOR REUSE from http://www.istockphoto.com/stock-photo-15682354-spiritual-man.php?st=5037f19</a:t>
            </a:r>
          </a:p>
          <a:p>
            <a:r>
              <a:rPr lang="en-US" baseline="0" smtClean="0"/>
              <a:t>Man in White = Licensed and NOT FOR REUSE from http://www.istockphoto.com/stock-photo-16998244-old-wise-man-dressed-in-toga.php?st=5037f19</a:t>
            </a:r>
            <a:endParaRPr lang="en-US" smtClean="0"/>
          </a:p>
          <a:p>
            <a:endParaRPr lang="en-US" dirty="0"/>
          </a:p>
        </p:txBody>
      </p:sp>
      <p:sp>
        <p:nvSpPr>
          <p:cNvPr id="4" name="Slide Number Placeholder 3"/>
          <p:cNvSpPr>
            <a:spLocks noGrp="1"/>
          </p:cNvSpPr>
          <p:nvPr>
            <p:ph type="sldNum" sz="quarter" idx="10"/>
          </p:nvPr>
        </p:nvSpPr>
        <p:spPr/>
        <p:txBody>
          <a:bodyPr/>
          <a:lstStyle/>
          <a:p>
            <a:fld id="{357BC4BA-2E65-4F8C-BC40-E607A788DFC5}"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7BC4BA-2E65-4F8C-BC40-E607A788DFC5}"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7BC4BA-2E65-4F8C-BC40-E607A788DFC5}"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Dove = Licensed = Not for reuse = from iStock_000009179621XSmall</a:t>
            </a:r>
          </a:p>
          <a:p>
            <a:endParaRPr lang="en-US" dirty="0"/>
          </a:p>
        </p:txBody>
      </p:sp>
      <p:sp>
        <p:nvSpPr>
          <p:cNvPr id="4" name="Slide Number Placeholder 3"/>
          <p:cNvSpPr>
            <a:spLocks noGrp="1"/>
          </p:cNvSpPr>
          <p:nvPr>
            <p:ph type="sldNum" sz="quarter" idx="10"/>
          </p:nvPr>
        </p:nvSpPr>
        <p:spPr/>
        <p:txBody>
          <a:bodyPr/>
          <a:lstStyle/>
          <a:p>
            <a:fld id="{357BC4BA-2E65-4F8C-BC40-E607A788DFC5}"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John</a:t>
            </a:r>
            <a:r>
              <a:rPr lang="en-US" baseline="0" dirty="0" smtClean="0"/>
              <a:t> Baptist = FREE for reuse from http://upload.wikimedia.org/wikipedia/commons/e/e6/StJohnXewkija.jpg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57BC4BA-2E65-4F8C-BC40-E607A788DFC5}"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1524000"/>
            <a:ext cx="9144000" cy="2895600"/>
          </a:xfrm>
          <a:prstGeom prst="rect">
            <a:avLst/>
          </a:prstGeom>
          <a:solidFill>
            <a:schemeClr val="bg1">
              <a:alpha val="9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130425"/>
            <a:ext cx="7772400" cy="1470025"/>
          </a:xfrm>
        </p:spPr>
        <p:txBody>
          <a:bodyPr/>
          <a:lstStyle>
            <a:lvl1pPr>
              <a:defRPr>
                <a:solidFill>
                  <a:srgbClr val="C000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05AA428C-9479-4DDF-A6EF-C4ED42785FAC}" type="datetimeFigureOut">
              <a:rPr lang="en-US" smtClean="0"/>
              <a:pPr/>
              <a:t>10/15/2011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DBA4B-8E7C-47D4-AD4B-7F8CED6F0EC9}"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AA428C-9479-4DDF-A6EF-C4ED42785FAC}" type="datetimeFigureOut">
              <a:rPr lang="en-US" smtClean="0"/>
              <a:pPr/>
              <a:t>10/15/2011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8DBA4B-8E7C-47D4-AD4B-7F8CED6F0EC9}"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AA428C-9479-4DDF-A6EF-C4ED42785FAC}" type="datetimeFigureOut">
              <a:rPr lang="en-US" smtClean="0"/>
              <a:pPr/>
              <a:t>10/15/2011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DBA4B-8E7C-47D4-AD4B-7F8CED6F0EC9}" type="slidenum">
              <a:rPr lang="en-US" smtClean="0"/>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AA428C-9479-4DDF-A6EF-C4ED42785FAC}" type="datetimeFigureOut">
              <a:rPr lang="en-US" smtClean="0"/>
              <a:pPr/>
              <a:t>10/15/2011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DBA4B-8E7C-47D4-AD4B-7F8CED6F0EC9}" type="slidenum">
              <a:rPr lang="en-US" smtClean="0"/>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012513-51A7-4130-9172-81286A16C8F0}" type="datetimeFigureOut">
              <a:rPr lang="en-US" smtClean="0"/>
              <a:pPr/>
              <a:t>10/15/2011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D8B8AC-EC6B-4245-96FE-1AF31C75497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AA428C-9479-4DDF-A6EF-C4ED42785FAC}" type="datetimeFigureOut">
              <a:rPr lang="en-US" smtClean="0"/>
              <a:pPr/>
              <a:t>10/15/2011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DBA4B-8E7C-47D4-AD4B-7F8CED6F0EC9}" type="slidenum">
              <a:rPr lang="en-US" smtClean="0"/>
              <a:pPr/>
              <a:t>‹#›</a:t>
            </a:fld>
            <a:endParaRPr lang="en-US"/>
          </a:p>
        </p:txBody>
      </p:sp>
      <p:sp>
        <p:nvSpPr>
          <p:cNvPr id="7" name="Rectangle 6"/>
          <p:cNvSpPr/>
          <p:nvPr userDrawn="1"/>
        </p:nvSpPr>
        <p:spPr>
          <a:xfrm>
            <a:off x="1371600" y="152400"/>
            <a:ext cx="6324600" cy="990600"/>
          </a:xfrm>
          <a:prstGeom prst="rect">
            <a:avLst/>
          </a:prstGeom>
          <a:solidFill>
            <a:schemeClr val="bg1">
              <a:alpha val="9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52400" y="1219200"/>
            <a:ext cx="8686800" cy="5638800"/>
          </a:xfrm>
          <a:prstGeom prst="rect">
            <a:avLst/>
          </a:prstGeom>
          <a:solidFill>
            <a:schemeClr val="bg1">
              <a:alpha val="9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alpha val="9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AA428C-9479-4DDF-A6EF-C4ED42785FAC}" type="datetimeFigureOut">
              <a:rPr lang="en-US" smtClean="0"/>
              <a:pPr/>
              <a:t>10/15/2011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DBA4B-8E7C-47D4-AD4B-7F8CED6F0EC9}"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AA428C-9479-4DDF-A6EF-C4ED42785FAC}" type="datetimeFigureOut">
              <a:rPr lang="en-US" smtClean="0"/>
              <a:pPr/>
              <a:t>10/15/2011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DBA4B-8E7C-47D4-AD4B-7F8CED6F0EC9}"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AA428C-9479-4DDF-A6EF-C4ED42785FAC}" type="datetimeFigureOut">
              <a:rPr lang="en-US" smtClean="0"/>
              <a:pPr/>
              <a:t>10/15/2011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8DBA4B-8E7C-47D4-AD4B-7F8CED6F0EC9}"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AA428C-9479-4DDF-A6EF-C4ED42785FAC}" type="datetimeFigureOut">
              <a:rPr lang="en-US" smtClean="0"/>
              <a:pPr/>
              <a:t>10/15/2011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8DBA4B-8E7C-47D4-AD4B-7F8CED6F0EC9}"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AA428C-9479-4DDF-A6EF-C4ED42785FAC}" type="datetimeFigureOut">
              <a:rPr lang="en-US" smtClean="0"/>
              <a:pPr/>
              <a:t>10/15/2011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8DBA4B-8E7C-47D4-AD4B-7F8CED6F0EC9}"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AA428C-9479-4DDF-A6EF-C4ED42785FAC}" type="datetimeFigureOut">
              <a:rPr lang="en-US" smtClean="0"/>
              <a:pPr/>
              <a:t>10/15/2011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8DBA4B-8E7C-47D4-AD4B-7F8CED6F0EC9}"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AA428C-9479-4DDF-A6EF-C4ED42785FAC}" type="datetimeFigureOut">
              <a:rPr lang="en-US" smtClean="0"/>
              <a:pPr/>
              <a:t>10/15/2011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8DBA4B-8E7C-47D4-AD4B-7F8CED6F0EC9}"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15" cstate="print"/>
          <a:srcRect/>
          <a:stretch>
            <a:fillRect/>
          </a:stretch>
        </p:blipFill>
        <p:spPr bwMode="auto">
          <a:xfrm>
            <a:off x="0" y="0"/>
            <a:ext cx="9144000" cy="6858357"/>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AA428C-9479-4DDF-A6EF-C4ED42785FAC}" type="datetimeFigureOut">
              <a:rPr lang="en-US" smtClean="0"/>
              <a:pPr/>
              <a:t>10/15/2011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8DBA4B-8E7C-47D4-AD4B-7F8CED6F0EC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ransition/>
  <p:txStyles>
    <p:titleStyle>
      <a:lvl1pPr algn="ctr" defTabSz="914400" rtl="0" eaLnBrk="1" latinLnBrk="0" hangingPunct="1">
        <a:spcBef>
          <a:spcPct val="0"/>
        </a:spcBef>
        <a:buNone/>
        <a:defRPr sz="4400" kern="1200">
          <a:ln>
            <a:solidFill>
              <a:schemeClr val="bg1"/>
            </a:solidFill>
          </a:ln>
          <a:solidFill>
            <a:srgbClr val="C00000"/>
          </a:solidFill>
          <a:effectLst>
            <a:outerShdw blurRad="50800" dist="50800" dir="2700000" algn="ctr" rotWithShape="0">
              <a:srgbClr val="000000">
                <a:alpha val="43137"/>
              </a:srgbClr>
            </a:outerShdw>
          </a:effectLst>
          <a:latin typeface="Arial Black" pitchFamily="34" charset="0"/>
          <a:ea typeface="+mj-ea"/>
          <a:cs typeface="+mj-cs"/>
        </a:defRPr>
      </a:lvl1pPr>
    </p:titleStyle>
    <p:bodyStyle>
      <a:lvl1pPr marL="342900" indent="-342900" algn="l" defTabSz="914400" rtl="0" eaLnBrk="1" latinLnBrk="0" hangingPunct="1">
        <a:spcBef>
          <a:spcPct val="20000"/>
        </a:spcBef>
        <a:buFont typeface="Arial" pitchFamily="34" charset="0"/>
        <a:buNone/>
        <a:defRPr sz="3600" b="1" kern="1200">
          <a:solidFill>
            <a:srgbClr val="002060"/>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3600" b="1" kern="1200">
          <a:solidFill>
            <a:srgbClr val="002060"/>
          </a:solidFill>
          <a:effectLst>
            <a:outerShdw blurRad="38100" dist="381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3600" b="1" kern="1200">
          <a:solidFill>
            <a:srgbClr val="002060"/>
          </a:solidFill>
          <a:effectLst>
            <a:outerShdw blurRad="38100" dist="381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3600" b="1" kern="1200">
          <a:solidFill>
            <a:srgbClr val="002060"/>
          </a:solidFill>
          <a:effectLst>
            <a:outerShdw blurRad="38100" dist="381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3600" b="1" kern="1200">
          <a:solidFill>
            <a:srgbClr val="002060"/>
          </a:solidFill>
          <a:effectLst>
            <a:outerShdw blurRad="38100" dist="381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1736188" y="4653891"/>
            <a:ext cx="5334000" cy="1538883"/>
          </a:xfrm>
          <a:prstGeom prst="rect">
            <a:avLst/>
          </a:prstGeom>
          <a:noFill/>
          <a:ln w="9525">
            <a:noFill/>
            <a:miter lim="800000"/>
            <a:headEnd/>
            <a:tailEnd/>
          </a:ln>
          <a:effectLst/>
        </p:spPr>
        <p:txBody>
          <a:bodyPr wrap="square">
            <a:spAutoFit/>
          </a:bodyPr>
          <a:lstStyle/>
          <a:p>
            <a:pPr algn="ctr"/>
            <a:r>
              <a:rPr lang="en-US" sz="5400" b="1" dirty="0" smtClean="0">
                <a:effectLst>
                  <a:outerShdw blurRad="38100" dist="38100" dir="2700000" algn="tl">
                    <a:srgbClr val="000000">
                      <a:alpha val="43137"/>
                    </a:srgbClr>
                  </a:outerShdw>
                </a:effectLst>
                <a:latin typeface="Arial" charset="0"/>
              </a:rPr>
              <a:t>ACTS 11:1-30</a:t>
            </a:r>
          </a:p>
          <a:p>
            <a:pPr algn="ctr"/>
            <a:r>
              <a:rPr lang="en-US" sz="2000" b="1" dirty="0" smtClean="0">
                <a:effectLst>
                  <a:outerShdw blurRad="38100" dist="38100" dir="2700000" algn="tl">
                    <a:srgbClr val="000000">
                      <a:alpha val="43137"/>
                    </a:srgbClr>
                  </a:outerShdw>
                </a:effectLst>
                <a:latin typeface="Arial" charset="0"/>
              </a:rPr>
              <a:t>www.BiblePoint.com</a:t>
            </a:r>
          </a:p>
          <a:p>
            <a:pPr algn="ctr"/>
            <a:r>
              <a:rPr lang="en-US" sz="2000" b="1" dirty="0" smtClean="0">
                <a:effectLst>
                  <a:outerShdw blurRad="38100" dist="38100" dir="2700000" algn="tl">
                    <a:srgbClr val="000000">
                      <a:alpha val="43137"/>
                    </a:srgbClr>
                  </a:outerShdw>
                </a:effectLst>
              </a:rPr>
              <a:t>2011 ©</a:t>
            </a:r>
            <a:r>
              <a:rPr lang="en-US" sz="2000" b="1" dirty="0" smtClean="0">
                <a:effectLst>
                  <a:outerShdw blurRad="38100" dist="38100" dir="2700000" algn="tl">
                    <a:srgbClr val="000000">
                      <a:alpha val="43137"/>
                    </a:srgbClr>
                  </a:outerShdw>
                </a:effectLst>
                <a:latin typeface="Arial" charset="0"/>
              </a:rPr>
              <a:t> Single Initiative LLC</a:t>
            </a:r>
            <a:endParaRPr lang="en-US" sz="2000" b="1" dirty="0" smtClean="0">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a:blip r:embed="rId3" cstate="print"/>
          <a:srcRect/>
          <a:stretch>
            <a:fillRect/>
          </a:stretch>
        </p:blipFill>
        <p:spPr bwMode="auto">
          <a:xfrm>
            <a:off x="1951831" y="1900486"/>
            <a:ext cx="5240337" cy="2417762"/>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1—DEFENDING  </a:t>
            </a:r>
            <a:r>
              <a:rPr lang="en-US" sz="3600" dirty="0" smtClean="0"/>
              <a:t>(11:1-18) </a:t>
            </a:r>
            <a:endParaRPr lang="en-US" sz="3600" dirty="0"/>
          </a:p>
        </p:txBody>
      </p:sp>
      <p:sp>
        <p:nvSpPr>
          <p:cNvPr id="4" name="Content Placeholder 3"/>
          <p:cNvSpPr>
            <a:spLocks noGrp="1"/>
          </p:cNvSpPr>
          <p:nvPr>
            <p:ph idx="1"/>
          </p:nvPr>
        </p:nvSpPr>
        <p:spPr>
          <a:xfrm>
            <a:off x="457200" y="1447800"/>
            <a:ext cx="8229600" cy="4678363"/>
          </a:xfrm>
        </p:spPr>
        <p:txBody>
          <a:bodyPr/>
          <a:lstStyle/>
          <a:p>
            <a:r>
              <a:rPr lang="en-US" baseline="30000" dirty="0" smtClean="0"/>
              <a:t>12 </a:t>
            </a:r>
            <a:r>
              <a:rPr lang="en-US" dirty="0" smtClean="0"/>
              <a:t>… </a:t>
            </a:r>
            <a:r>
              <a:rPr lang="en-US" dirty="0"/>
              <a:t>six brothers also went with me, and we entered the man's house. </a:t>
            </a:r>
            <a:endParaRPr lang="en-US" dirty="0">
              <a:solidFill>
                <a:schemeClr val="tx1"/>
              </a:solidFill>
            </a:endParaRPr>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r="9569"/>
          <a:stretch>
            <a:fillRect/>
          </a:stretch>
        </p:blipFill>
        <p:spPr bwMode="auto">
          <a:xfrm>
            <a:off x="5459942" y="2590800"/>
            <a:ext cx="3684058" cy="4267200"/>
          </a:xfrm>
          <a:prstGeom prst="rect">
            <a:avLst/>
          </a:prstGeom>
          <a:noFill/>
          <a:ln w="9525">
            <a:noFill/>
            <a:miter lim="800000"/>
            <a:headEnd/>
            <a:tailEnd/>
          </a:ln>
          <a:effectLst/>
        </p:spPr>
      </p:pic>
      <p:sp>
        <p:nvSpPr>
          <p:cNvPr id="9" name="Rectangle 8"/>
          <p:cNvSpPr/>
          <p:nvPr/>
        </p:nvSpPr>
        <p:spPr>
          <a:xfrm>
            <a:off x="-464234" y="2307102"/>
            <a:ext cx="4107766" cy="5345723"/>
          </a:xfrm>
          <a:prstGeom prst="rect">
            <a:avLst/>
          </a:prstGeom>
          <a:solidFill>
            <a:srgbClr val="C0000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a:blip r:embed="rId4" cstate="print"/>
          <a:srcRect/>
          <a:stretch>
            <a:fillRect/>
          </a:stretch>
        </p:blipFill>
        <p:spPr bwMode="auto">
          <a:xfrm>
            <a:off x="367580" y="2589430"/>
            <a:ext cx="2966463" cy="426856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64234" y="2307102"/>
            <a:ext cx="4107766" cy="5345723"/>
          </a:xfrm>
          <a:prstGeom prst="rect">
            <a:avLst/>
          </a:prstGeom>
          <a:solidFill>
            <a:srgbClr val="C0000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3" cstate="print"/>
          <a:srcRect r="9569"/>
          <a:stretch>
            <a:fillRect/>
          </a:stretch>
        </p:blipFill>
        <p:spPr bwMode="auto">
          <a:xfrm>
            <a:off x="5459942" y="2590800"/>
            <a:ext cx="3684058" cy="42672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1—DEFENDING  </a:t>
            </a:r>
            <a:r>
              <a:rPr lang="en-US" sz="3600" dirty="0" smtClean="0"/>
              <a:t>(11:1-18) </a:t>
            </a:r>
            <a:endParaRPr lang="en-US" sz="3600" dirty="0"/>
          </a:p>
        </p:txBody>
      </p:sp>
      <p:sp>
        <p:nvSpPr>
          <p:cNvPr id="4" name="Content Placeholder 3"/>
          <p:cNvSpPr>
            <a:spLocks noGrp="1"/>
          </p:cNvSpPr>
          <p:nvPr>
            <p:ph idx="1"/>
          </p:nvPr>
        </p:nvSpPr>
        <p:spPr>
          <a:xfrm>
            <a:off x="457200" y="1447800"/>
            <a:ext cx="8229600" cy="4678363"/>
          </a:xfrm>
        </p:spPr>
        <p:txBody>
          <a:bodyPr/>
          <a:lstStyle/>
          <a:p>
            <a:pPr>
              <a:tabLst>
                <a:tab pos="3208338" algn="l"/>
              </a:tabLst>
            </a:pPr>
            <a:r>
              <a:rPr lang="en-US" baseline="30000" dirty="0"/>
              <a:t>13</a:t>
            </a:r>
            <a:r>
              <a:rPr lang="en-US" dirty="0"/>
              <a:t> </a:t>
            </a:r>
            <a:r>
              <a:rPr lang="en-US" dirty="0" smtClean="0"/>
              <a:t>[Cornelius] … told </a:t>
            </a:r>
            <a:r>
              <a:rPr lang="en-US" dirty="0"/>
              <a:t>us how he had seen an angel appear in his house and say, </a:t>
            </a:r>
            <a:endParaRPr lang="en-US" dirty="0">
              <a:solidFill>
                <a:schemeClr val="tx1"/>
              </a:solidFill>
            </a:endParaRPr>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352800" y="2819400"/>
            <a:ext cx="5334000" cy="3581400"/>
          </a:xfrm>
          <a:prstGeom prst="wedgeRoundRectCallout">
            <a:avLst>
              <a:gd name="adj1" fmla="val 46895"/>
              <a:gd name="adj2" fmla="val -116642"/>
              <a:gd name="adj3" fmla="val 16667"/>
            </a:avLst>
          </a:prstGeom>
          <a:solidFill>
            <a:schemeClr val="bg1"/>
          </a:solidFill>
          <a:ln w="57150"/>
          <a:effectLst>
            <a:outerShdw blurRad="1524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581400" y="5562600"/>
            <a:ext cx="2209800" cy="685800"/>
          </a:xfrm>
          <a:prstGeom prst="rect">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3"/>
          <p:cNvSpPr txBox="1">
            <a:spLocks/>
          </p:cNvSpPr>
          <p:nvPr/>
        </p:nvSpPr>
        <p:spPr>
          <a:xfrm>
            <a:off x="457200" y="1981200"/>
            <a:ext cx="8229600" cy="42973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tab pos="3208338" algn="l"/>
              </a:tabLst>
              <a:defRPr/>
            </a:pPr>
            <a:r>
              <a:rPr kumimoji="0" lang="en-US" sz="36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t>  </a:t>
            </a:r>
            <a:r>
              <a:rPr kumimoji="0" lang="en-US" sz="20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t/>
            </a:r>
            <a:br>
              <a:rPr kumimoji="0" lang="en-US" sz="20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br>
            <a:r>
              <a:rPr kumimoji="0" lang="en-US" sz="20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t/>
            </a:r>
            <a:br>
              <a:rPr kumimoji="0" lang="en-US" sz="20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br>
            <a:r>
              <a:rPr kumimoji="0" lang="en-US" sz="20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t>	</a:t>
            </a:r>
            <a:r>
              <a:rPr kumimoji="0" lang="en-US" sz="36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t>'Send to Joppa for Simon </a:t>
            </a:r>
            <a:br>
              <a:rPr kumimoji="0" lang="en-US" sz="36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br>
            <a:r>
              <a:rPr kumimoji="0" lang="en-US" sz="36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t>	who is called Peter.  </a:t>
            </a:r>
            <a:r>
              <a:rPr kumimoji="0" lang="en-US" sz="3600" b="1" i="0" u="none" strike="noStrike" kern="1200" cap="none" spc="0" normalizeH="0" baseline="3000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t>14</a:t>
            </a:r>
            <a:r>
              <a:rPr kumimoji="0" lang="en-US" sz="36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t> He </a:t>
            </a:r>
            <a:br>
              <a:rPr kumimoji="0" lang="en-US" sz="36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br>
            <a:r>
              <a:rPr kumimoji="0" lang="en-US" sz="36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t>	will bring you a message </a:t>
            </a:r>
            <a:br>
              <a:rPr kumimoji="0" lang="en-US" sz="36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br>
            <a:r>
              <a:rPr kumimoji="0" lang="en-US" sz="36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t>	through which you and </a:t>
            </a:r>
            <a:br>
              <a:rPr kumimoji="0" lang="en-US" sz="36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br>
            <a:r>
              <a:rPr kumimoji="0" lang="en-US" sz="36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t>	all your household will </a:t>
            </a:r>
            <a:br>
              <a:rPr kumimoji="0" lang="en-US" sz="36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br>
            <a:r>
              <a:rPr kumimoji="0" lang="en-US" sz="36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t>	</a:t>
            </a:r>
            <a:r>
              <a:rPr kumimoji="0" lang="en-US" sz="36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n-ea"/>
                <a:cs typeface="+mn-cs"/>
              </a:rPr>
              <a:t>be saved.’</a:t>
            </a:r>
          </a:p>
        </p:txBody>
      </p:sp>
      <p:pic>
        <p:nvPicPr>
          <p:cNvPr id="14" name="Picture 2"/>
          <p:cNvPicPr>
            <a:picLocks noChangeAspect="1" noChangeArrowheads="1"/>
          </p:cNvPicPr>
          <p:nvPr/>
        </p:nvPicPr>
        <p:blipFill>
          <a:blip r:embed="rId4" cstate="print"/>
          <a:srcRect/>
          <a:stretch>
            <a:fillRect/>
          </a:stretch>
        </p:blipFill>
        <p:spPr bwMode="auto">
          <a:xfrm>
            <a:off x="367580" y="2589430"/>
            <a:ext cx="2966463" cy="4268569"/>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xit" presetSubtype="10" fill="hold" nodeType="withEffect">
                                  <p:stCondLst>
                                    <p:cond delay="0"/>
                                  </p:stCondLst>
                                  <p:childTnLst>
                                    <p:animEffect transition="out" filter="randombar(horizontal)">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flipH="1">
            <a:off x="1066800" y="3200400"/>
            <a:ext cx="4267200" cy="34353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1—DEFENDING  </a:t>
            </a:r>
            <a:r>
              <a:rPr lang="en-US" sz="3600" dirty="0" smtClean="0"/>
              <a:t>(11:1-18) </a:t>
            </a:r>
            <a:endParaRPr lang="en-US" sz="3600" dirty="0"/>
          </a:p>
        </p:txBody>
      </p:sp>
      <p:sp>
        <p:nvSpPr>
          <p:cNvPr id="4" name="Content Placeholder 3"/>
          <p:cNvSpPr>
            <a:spLocks noGrp="1"/>
          </p:cNvSpPr>
          <p:nvPr>
            <p:ph idx="1"/>
          </p:nvPr>
        </p:nvSpPr>
        <p:spPr>
          <a:xfrm>
            <a:off x="457200" y="1447800"/>
            <a:ext cx="8229600" cy="4678363"/>
          </a:xfrm>
        </p:spPr>
        <p:txBody>
          <a:bodyPr/>
          <a:lstStyle/>
          <a:p>
            <a:r>
              <a:rPr lang="en-US" baseline="30000" dirty="0"/>
              <a:t>15</a:t>
            </a:r>
            <a:r>
              <a:rPr lang="en-US" dirty="0"/>
              <a:t> "As I began to speak, the Holy Spirit came on them as he had come on us at the beginning</a:t>
            </a:r>
            <a:r>
              <a:rPr lang="en-US" dirty="0" smtClean="0"/>
              <a:t>.</a:t>
            </a:r>
          </a:p>
          <a:p>
            <a:endParaRPr lang="en-US" dirty="0"/>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4" cstate="print"/>
          <a:srcRect r="9569"/>
          <a:stretch>
            <a:fillRect/>
          </a:stretch>
        </p:blipFill>
        <p:spPr bwMode="auto">
          <a:xfrm>
            <a:off x="5459942" y="2590800"/>
            <a:ext cx="3684058" cy="4267200"/>
          </a:xfrm>
          <a:prstGeom prst="rect">
            <a:avLst/>
          </a:prstGeom>
          <a:noFill/>
          <a:ln w="9525">
            <a:noFill/>
            <a:miter lim="800000"/>
            <a:headEnd/>
            <a:tailEnd/>
          </a:ln>
          <a:effectLst/>
        </p:spPr>
      </p:pic>
      <p:sp>
        <p:nvSpPr>
          <p:cNvPr id="9" name="Explosion 2 8"/>
          <p:cNvSpPr/>
          <p:nvPr/>
        </p:nvSpPr>
        <p:spPr>
          <a:xfrm>
            <a:off x="3124200" y="1752600"/>
            <a:ext cx="3276600" cy="2209800"/>
          </a:xfrm>
          <a:prstGeom prst="irregularSeal2">
            <a:avLst/>
          </a:prstGeom>
          <a:effectLst>
            <a:outerShdw blurRad="50800" dist="762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rot="20101750">
            <a:off x="3591519" y="2506818"/>
            <a:ext cx="1924694" cy="830997"/>
          </a:xfrm>
          <a:prstGeom prst="rect">
            <a:avLst/>
          </a:prstGeom>
        </p:spPr>
        <p:txBody>
          <a:bodyPr wrap="square">
            <a:spAutoFit/>
          </a:bodyPr>
          <a:lstStyle/>
          <a:p>
            <a:r>
              <a:rPr lang="en-US" sz="4800" b="1" dirty="0" smtClean="0">
                <a:solidFill>
                  <a:schemeClr val="bg1"/>
                </a:solidFill>
                <a:effectLst>
                  <a:outerShdw blurRad="38100" dist="38100" dir="2700000" algn="tl">
                    <a:srgbClr val="000000">
                      <a:alpha val="43137"/>
                    </a:srgbClr>
                  </a:outerShdw>
                </a:effectLst>
              </a:rPr>
              <a:t>ACTS 2</a:t>
            </a:r>
            <a:endParaRPr lang="en-US" sz="48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0" y="3723325"/>
            <a:ext cx="4121834" cy="3134675"/>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r="9569"/>
          <a:stretch>
            <a:fillRect/>
          </a:stretch>
        </p:blipFill>
        <p:spPr bwMode="auto">
          <a:xfrm>
            <a:off x="5459942" y="2590800"/>
            <a:ext cx="3684058" cy="42672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1—DEFENDING  </a:t>
            </a:r>
            <a:r>
              <a:rPr lang="en-US" sz="3600" dirty="0" smtClean="0"/>
              <a:t>(11:1-18) </a:t>
            </a:r>
            <a:endParaRPr lang="en-US" sz="3600" dirty="0"/>
          </a:p>
        </p:txBody>
      </p:sp>
      <p:sp>
        <p:nvSpPr>
          <p:cNvPr id="4" name="Content Placeholder 3"/>
          <p:cNvSpPr>
            <a:spLocks noGrp="1"/>
          </p:cNvSpPr>
          <p:nvPr>
            <p:ph idx="1"/>
          </p:nvPr>
        </p:nvSpPr>
        <p:spPr>
          <a:xfrm>
            <a:off x="457200" y="1447800"/>
            <a:ext cx="8229600" cy="4678363"/>
          </a:xfrm>
        </p:spPr>
        <p:txBody>
          <a:bodyPr/>
          <a:lstStyle/>
          <a:p>
            <a:r>
              <a:rPr lang="en-US" dirty="0" smtClean="0"/>
              <a:t> </a:t>
            </a:r>
            <a:r>
              <a:rPr lang="en-US" baseline="30000" dirty="0"/>
              <a:t>16</a:t>
            </a:r>
            <a:r>
              <a:rPr lang="en-US" dirty="0"/>
              <a:t> Then I remembered what the Lord had said: 'John baptized with water, </a:t>
            </a:r>
            <a:r>
              <a:rPr lang="en-US" dirty="0" smtClean="0"/>
              <a:t/>
            </a:r>
            <a:br>
              <a:rPr lang="en-US" dirty="0" smtClean="0"/>
            </a:br>
            <a:r>
              <a:rPr lang="en-US" dirty="0" smtClean="0"/>
              <a:t>but </a:t>
            </a:r>
            <a:r>
              <a:rPr lang="en-US" dirty="0"/>
              <a:t>you will be baptized with </a:t>
            </a:r>
            <a:r>
              <a:rPr lang="en-US" dirty="0" smtClean="0"/>
              <a:t/>
            </a:r>
            <a:br>
              <a:rPr lang="en-US" dirty="0" smtClean="0"/>
            </a:br>
            <a:r>
              <a:rPr lang="en-US" dirty="0" smtClean="0"/>
              <a:t>the </a:t>
            </a:r>
            <a:r>
              <a:rPr lang="en-US" dirty="0"/>
              <a:t>Holy Spirit.'</a:t>
            </a:r>
          </a:p>
          <a:p>
            <a:r>
              <a:rPr lang="en-US" dirty="0"/>
              <a:t> </a:t>
            </a:r>
            <a:endParaRPr lang="en-US" dirty="0">
              <a:solidFill>
                <a:schemeClr val="tx1"/>
              </a:solidFill>
            </a:endParaRPr>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xplosion 2 8"/>
          <p:cNvSpPr/>
          <p:nvPr/>
        </p:nvSpPr>
        <p:spPr>
          <a:xfrm>
            <a:off x="0" y="533400"/>
            <a:ext cx="3581400" cy="2133600"/>
          </a:xfrm>
          <a:prstGeom prst="irregularSeal2">
            <a:avLst/>
          </a:prstGeom>
          <a:effectLst>
            <a:outerShdw blurRad="50800" dist="762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rot="20101750">
            <a:off x="442584" y="1252117"/>
            <a:ext cx="2453889" cy="830997"/>
          </a:xfrm>
          <a:prstGeom prst="rect">
            <a:avLst/>
          </a:prstGeom>
        </p:spPr>
        <p:txBody>
          <a:bodyPr wrap="square">
            <a:spAutoFit/>
          </a:bodyPr>
          <a:lstStyle/>
          <a:p>
            <a:r>
              <a:rPr lang="en-US" sz="4800" b="1" dirty="0" smtClean="0">
                <a:solidFill>
                  <a:schemeClr val="bg1"/>
                </a:solidFill>
                <a:effectLst>
                  <a:outerShdw blurRad="38100" dist="38100" dir="2700000" algn="tl">
                    <a:srgbClr val="000000">
                      <a:alpha val="43137"/>
                    </a:srgbClr>
                  </a:outerShdw>
                </a:effectLst>
              </a:rPr>
              <a:t>ACTS 1:5</a:t>
            </a:r>
            <a:endParaRPr lang="en-US" sz="4800" b="1" dirty="0">
              <a:solidFill>
                <a:schemeClr val="bg1"/>
              </a:solidFill>
              <a:effectLst>
                <a:outerShdw blurRad="38100" dist="38100" dir="2700000" algn="tl">
                  <a:srgbClr val="000000">
                    <a:alpha val="43137"/>
                  </a:srgbClr>
                </a:outerShdw>
              </a:effectLst>
            </a:endParaRPr>
          </a:p>
        </p:txBody>
      </p:sp>
      <p:pic>
        <p:nvPicPr>
          <p:cNvPr id="11" name="Picture 2"/>
          <p:cNvPicPr>
            <a:picLocks noChangeAspect="1" noChangeArrowheads="1"/>
          </p:cNvPicPr>
          <p:nvPr/>
        </p:nvPicPr>
        <p:blipFill>
          <a:blip r:embed="rId5" cstate="print"/>
          <a:srcRect/>
          <a:stretch>
            <a:fillRect/>
          </a:stretch>
        </p:blipFill>
        <p:spPr bwMode="auto">
          <a:xfrm flipH="1">
            <a:off x="3505200" y="3429000"/>
            <a:ext cx="2590800" cy="208574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172200" y="1371600"/>
            <a:ext cx="1066800" cy="8382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r="9569"/>
          <a:stretch>
            <a:fillRect/>
          </a:stretch>
        </p:blipFill>
        <p:spPr bwMode="auto">
          <a:xfrm>
            <a:off x="5459942" y="2590800"/>
            <a:ext cx="3684058" cy="42672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1—DEFENDING  </a:t>
            </a:r>
            <a:r>
              <a:rPr lang="en-US" sz="3600" dirty="0" smtClean="0"/>
              <a:t>(11:1-18) </a:t>
            </a:r>
            <a:endParaRPr lang="en-US" sz="3600" dirty="0"/>
          </a:p>
        </p:txBody>
      </p:sp>
      <p:sp>
        <p:nvSpPr>
          <p:cNvPr id="4" name="Content Placeholder 3"/>
          <p:cNvSpPr>
            <a:spLocks noGrp="1"/>
          </p:cNvSpPr>
          <p:nvPr>
            <p:ph idx="1"/>
          </p:nvPr>
        </p:nvSpPr>
        <p:spPr>
          <a:xfrm>
            <a:off x="457200" y="1447800"/>
            <a:ext cx="8229600" cy="4678363"/>
          </a:xfrm>
        </p:spPr>
        <p:txBody>
          <a:bodyPr/>
          <a:lstStyle/>
          <a:p>
            <a:r>
              <a:rPr lang="en-US" baseline="30000" dirty="0" smtClean="0"/>
              <a:t>17</a:t>
            </a:r>
            <a:r>
              <a:rPr lang="en-US" dirty="0" smtClean="0"/>
              <a:t> </a:t>
            </a:r>
            <a:r>
              <a:rPr lang="en-US" dirty="0"/>
              <a:t>So if God gave them the same </a:t>
            </a:r>
            <a:r>
              <a:rPr lang="en-US" dirty="0">
                <a:solidFill>
                  <a:schemeClr val="bg1"/>
                </a:solidFill>
              </a:rPr>
              <a:t>gift</a:t>
            </a:r>
            <a:r>
              <a:rPr lang="en-US" dirty="0"/>
              <a:t> as he gave us, who believed in the Lord Jesus Christ, who was I to think </a:t>
            </a:r>
            <a:r>
              <a:rPr lang="en-US" dirty="0" smtClean="0"/>
              <a:t/>
            </a:r>
            <a:br>
              <a:rPr lang="en-US" dirty="0" smtClean="0"/>
            </a:br>
            <a:r>
              <a:rPr lang="en-US" dirty="0" smtClean="0"/>
              <a:t>that </a:t>
            </a:r>
            <a:r>
              <a:rPr lang="en-US" dirty="0"/>
              <a:t>I could oppose God</a:t>
            </a:r>
            <a:r>
              <a:rPr lang="en-US" dirty="0" smtClean="0"/>
              <a:t>?”</a:t>
            </a:r>
            <a:endParaRPr lang="en-US" dirty="0"/>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0" y="3962400"/>
            <a:ext cx="2038947" cy="2599765"/>
            <a:chOff x="193636" y="3483684"/>
            <a:chExt cx="2038947" cy="2599765"/>
          </a:xfrm>
        </p:grpSpPr>
        <p:sp>
          <p:nvSpPr>
            <p:cNvPr id="10" name="Rectangle 9"/>
            <p:cNvSpPr/>
            <p:nvPr/>
          </p:nvSpPr>
          <p:spPr>
            <a:xfrm>
              <a:off x="193636" y="3483684"/>
              <a:ext cx="2038947" cy="2599765"/>
            </a:xfrm>
            <a:prstGeom prst="rect">
              <a:avLst/>
            </a:prstGeom>
            <a:ln>
              <a:solidFill>
                <a:schemeClr val="bg1"/>
              </a:solidFill>
            </a:ln>
            <a:effectLst>
              <a:outerShdw blurRad="50800" dist="177800" dir="2700000" algn="ctr" rotWithShape="0">
                <a:srgbClr val="0000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2"/>
            <p:cNvGrpSpPr/>
            <p:nvPr/>
          </p:nvGrpSpPr>
          <p:grpSpPr>
            <a:xfrm>
              <a:off x="365760" y="3749040"/>
              <a:ext cx="1839818" cy="2118360"/>
              <a:chOff x="506150" y="4145280"/>
              <a:chExt cx="1901770" cy="2118360"/>
            </a:xfrm>
          </p:grpSpPr>
          <p:sp>
            <p:nvSpPr>
              <p:cNvPr id="12" name="Heart 11"/>
              <p:cNvSpPr/>
              <p:nvPr/>
            </p:nvSpPr>
            <p:spPr>
              <a:xfrm>
                <a:off x="548640" y="4145280"/>
                <a:ext cx="1859280" cy="2118360"/>
              </a:xfrm>
              <a:prstGeom prst="heart">
                <a:avLst/>
              </a:prstGeom>
              <a:solidFill>
                <a:srgbClr val="C00000"/>
              </a:solidFill>
              <a:scene3d>
                <a:camera prst="orthographicFront"/>
                <a:lightRig rig="threePt" dir="t"/>
              </a:scene3d>
              <a:sp3d>
                <a:bevelT w="254000" h="254000"/>
                <a:bevelB w="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06150" y="4709160"/>
                <a:ext cx="1890381" cy="646331"/>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rPr>
                  <a:t>BELIEVE</a:t>
                </a:r>
                <a:endParaRPr lang="en-US" sz="3600" b="1" dirty="0">
                  <a:solidFill>
                    <a:schemeClr val="bg1"/>
                  </a:solidFill>
                  <a:effectLst>
                    <a:outerShdw blurRad="38100" dist="38100" dir="2700000" algn="tl">
                      <a:srgbClr val="000000">
                        <a:alpha val="43137"/>
                      </a:srgbClr>
                    </a:outerShdw>
                  </a:effectLst>
                </a:endParaRPr>
              </a:p>
            </p:txBody>
          </p:sp>
        </p:grpSp>
      </p:grpSp>
      <p:grpSp>
        <p:nvGrpSpPr>
          <p:cNvPr id="14" name="Group 13"/>
          <p:cNvGrpSpPr/>
          <p:nvPr/>
        </p:nvGrpSpPr>
        <p:grpSpPr>
          <a:xfrm>
            <a:off x="4378364" y="3964193"/>
            <a:ext cx="2071035" cy="2599765"/>
            <a:chOff x="3146618" y="3523129"/>
            <a:chExt cx="2895594" cy="2599765"/>
          </a:xfrm>
        </p:grpSpPr>
        <p:grpSp>
          <p:nvGrpSpPr>
            <p:cNvPr id="15" name="Group 18"/>
            <p:cNvGrpSpPr/>
            <p:nvPr/>
          </p:nvGrpSpPr>
          <p:grpSpPr>
            <a:xfrm>
              <a:off x="3146618" y="3523129"/>
              <a:ext cx="2895594" cy="2599765"/>
              <a:chOff x="3146618" y="3523129"/>
              <a:chExt cx="2895594" cy="2599765"/>
            </a:xfrm>
          </p:grpSpPr>
          <p:sp>
            <p:nvSpPr>
              <p:cNvPr id="17" name="Rectangle 16"/>
              <p:cNvSpPr/>
              <p:nvPr/>
            </p:nvSpPr>
            <p:spPr>
              <a:xfrm>
                <a:off x="3146618" y="3523129"/>
                <a:ext cx="2868706" cy="2599765"/>
              </a:xfrm>
              <a:prstGeom prst="rect">
                <a:avLst/>
              </a:prstGeom>
              <a:ln>
                <a:solidFill>
                  <a:schemeClr val="bg1"/>
                </a:solidFill>
              </a:ln>
              <a:effectLst>
                <a:outerShdw blurRad="50800" dist="177800" dir="2700000" algn="ctr" rotWithShape="0">
                  <a:srgbClr val="0000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8"/>
              <p:cNvPicPr>
                <a:picLocks noChangeAspect="1" noChangeArrowheads="1"/>
              </p:cNvPicPr>
              <p:nvPr/>
            </p:nvPicPr>
            <p:blipFill>
              <a:blip r:embed="rId4" cstate="print"/>
              <a:srcRect b="21693"/>
              <a:stretch>
                <a:fillRect/>
              </a:stretch>
            </p:blipFill>
            <p:spPr bwMode="auto">
              <a:xfrm>
                <a:off x="3186054" y="4589929"/>
                <a:ext cx="2856158" cy="1506070"/>
              </a:xfrm>
              <a:prstGeom prst="rect">
                <a:avLst/>
              </a:prstGeom>
              <a:noFill/>
              <a:ln w="9525">
                <a:noFill/>
                <a:miter lim="800000"/>
                <a:headEnd/>
                <a:tailEnd/>
              </a:ln>
              <a:effectLst/>
            </p:spPr>
          </p:pic>
        </p:grpSp>
        <p:sp>
          <p:nvSpPr>
            <p:cNvPr id="16" name="TextBox 15"/>
            <p:cNvSpPr txBox="1"/>
            <p:nvPr/>
          </p:nvSpPr>
          <p:spPr>
            <a:xfrm>
              <a:off x="3810053" y="3763384"/>
              <a:ext cx="1249061" cy="1077218"/>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rPr>
                <a:t>HOLY</a:t>
              </a:r>
              <a:br>
                <a:rPr lang="en-US" sz="3200" b="1" dirty="0" smtClean="0">
                  <a:solidFill>
                    <a:schemeClr val="bg1"/>
                  </a:solidFill>
                  <a:effectLst>
                    <a:outerShdw blurRad="38100" dist="38100" dir="2700000" algn="tl">
                      <a:srgbClr val="000000">
                        <a:alpha val="43137"/>
                      </a:srgbClr>
                    </a:outerShdw>
                  </a:effectLst>
                </a:rPr>
              </a:br>
              <a:r>
                <a:rPr lang="en-US" sz="3200" b="1" dirty="0" smtClean="0">
                  <a:solidFill>
                    <a:schemeClr val="bg1"/>
                  </a:solidFill>
                  <a:effectLst>
                    <a:outerShdw blurRad="38100" dist="38100" dir="2700000" algn="tl">
                      <a:srgbClr val="000000">
                        <a:alpha val="43137"/>
                      </a:srgbClr>
                    </a:outerShdw>
                  </a:effectLst>
                </a:rPr>
                <a:t>SPIRIT</a:t>
              </a:r>
              <a:endParaRPr lang="en-US" sz="3200" b="1" dirty="0">
                <a:solidFill>
                  <a:schemeClr val="bg1"/>
                </a:solidFill>
                <a:effectLst>
                  <a:outerShdw blurRad="38100" dist="38100" dir="2700000" algn="tl">
                    <a:srgbClr val="000000">
                      <a:alpha val="43137"/>
                    </a:srgbClr>
                  </a:outerShdw>
                </a:effectLst>
              </a:endParaRPr>
            </a:p>
          </p:txBody>
        </p:sp>
      </p:grpSp>
      <p:grpSp>
        <p:nvGrpSpPr>
          <p:cNvPr id="19" name="Group 18"/>
          <p:cNvGrpSpPr/>
          <p:nvPr/>
        </p:nvGrpSpPr>
        <p:grpSpPr>
          <a:xfrm>
            <a:off x="6591377" y="3953436"/>
            <a:ext cx="2038947" cy="2599765"/>
            <a:chOff x="6203578" y="3514164"/>
            <a:chExt cx="2868706" cy="2599765"/>
          </a:xfrm>
        </p:grpSpPr>
        <p:grpSp>
          <p:nvGrpSpPr>
            <p:cNvPr id="20" name="Group 23"/>
            <p:cNvGrpSpPr/>
            <p:nvPr/>
          </p:nvGrpSpPr>
          <p:grpSpPr>
            <a:xfrm>
              <a:off x="6203578" y="3514164"/>
              <a:ext cx="2868706" cy="2599765"/>
              <a:chOff x="6203578" y="3514164"/>
              <a:chExt cx="2868706" cy="2599765"/>
            </a:xfrm>
          </p:grpSpPr>
          <p:sp>
            <p:nvSpPr>
              <p:cNvPr id="22" name="Rectangle 21"/>
              <p:cNvSpPr/>
              <p:nvPr/>
            </p:nvSpPr>
            <p:spPr>
              <a:xfrm>
                <a:off x="6203578" y="3514164"/>
                <a:ext cx="2868706" cy="2599765"/>
              </a:xfrm>
              <a:prstGeom prst="rect">
                <a:avLst/>
              </a:prstGeom>
              <a:ln>
                <a:solidFill>
                  <a:schemeClr val="bg1"/>
                </a:solidFill>
              </a:ln>
              <a:effectLst>
                <a:outerShdw blurRad="50800" dist="177800" dir="2700000" algn="ctr" rotWithShape="0">
                  <a:srgbClr val="0000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3"/>
              <p:cNvPicPr>
                <a:picLocks noChangeAspect="1" noChangeArrowheads="1"/>
              </p:cNvPicPr>
              <p:nvPr/>
            </p:nvPicPr>
            <p:blipFill>
              <a:blip r:embed="rId5" cstate="print"/>
              <a:srcRect t="12387" b="14668"/>
              <a:stretch>
                <a:fillRect/>
              </a:stretch>
            </p:blipFill>
            <p:spPr bwMode="auto">
              <a:xfrm>
                <a:off x="6257361" y="3554506"/>
                <a:ext cx="2779693" cy="2523565"/>
              </a:xfrm>
              <a:prstGeom prst="rect">
                <a:avLst/>
              </a:prstGeom>
              <a:noFill/>
              <a:ln w="9525">
                <a:noFill/>
                <a:miter lim="800000"/>
                <a:headEnd/>
                <a:tailEnd/>
              </a:ln>
              <a:effectLst/>
            </p:spPr>
          </p:pic>
        </p:grpSp>
        <p:sp>
          <p:nvSpPr>
            <p:cNvPr id="21" name="TextBox 20"/>
            <p:cNvSpPr txBox="1"/>
            <p:nvPr/>
          </p:nvSpPr>
          <p:spPr>
            <a:xfrm>
              <a:off x="6773805" y="4528073"/>
              <a:ext cx="1742336" cy="1077218"/>
            </a:xfrm>
            <a:prstGeom prst="rect">
              <a:avLst/>
            </a:prstGeom>
            <a:noFill/>
          </p:spPr>
          <p:txBody>
            <a:bodyPr wrap="none" rtlCol="0">
              <a:spAutoFit/>
            </a:bodyPr>
            <a:lstStyle/>
            <a:p>
              <a:pPr algn="ctr"/>
              <a:r>
                <a:rPr lang="en-US" sz="3200" b="1" dirty="0" smtClean="0">
                  <a:solidFill>
                    <a:schemeClr val="bg1"/>
                  </a:solidFill>
                  <a:effectLst>
                    <a:outerShdw blurRad="38100" dist="38100" dir="2700000" algn="tl">
                      <a:srgbClr val="000000">
                        <a:alpha val="43137"/>
                      </a:srgbClr>
                    </a:outerShdw>
                  </a:effectLst>
                </a:rPr>
                <a:t>WATER</a:t>
              </a:r>
            </a:p>
            <a:p>
              <a:pPr algn="ctr"/>
              <a:r>
                <a:rPr lang="en-US" sz="3200" b="1" dirty="0" smtClean="0">
                  <a:solidFill>
                    <a:schemeClr val="bg1"/>
                  </a:solidFill>
                  <a:effectLst>
                    <a:outerShdw blurRad="38100" dist="38100" dir="2700000" algn="tl">
                      <a:srgbClr val="000000">
                        <a:alpha val="43137"/>
                      </a:srgbClr>
                    </a:outerShdw>
                  </a:effectLst>
                </a:rPr>
                <a:t>BAPTISM</a:t>
              </a:r>
              <a:endParaRPr lang="en-US" sz="3200" b="1" dirty="0">
                <a:solidFill>
                  <a:schemeClr val="bg1"/>
                </a:solidFill>
                <a:effectLst>
                  <a:outerShdw blurRad="38100" dist="38100" dir="2700000" algn="tl">
                    <a:srgbClr val="000000">
                      <a:alpha val="43137"/>
                    </a:srgbClr>
                  </a:outerShdw>
                </a:effectLst>
              </a:endParaRPr>
            </a:p>
          </p:txBody>
        </p:sp>
      </p:grpSp>
      <p:grpSp>
        <p:nvGrpSpPr>
          <p:cNvPr id="24" name="Group 23"/>
          <p:cNvGrpSpPr/>
          <p:nvPr/>
        </p:nvGrpSpPr>
        <p:grpSpPr>
          <a:xfrm>
            <a:off x="2183804" y="3962400"/>
            <a:ext cx="2054413" cy="2599765"/>
            <a:chOff x="2377440" y="3483684"/>
            <a:chExt cx="2054413" cy="2599765"/>
          </a:xfrm>
        </p:grpSpPr>
        <p:sp>
          <p:nvSpPr>
            <p:cNvPr id="25" name="Rectangle 24"/>
            <p:cNvSpPr/>
            <p:nvPr/>
          </p:nvSpPr>
          <p:spPr>
            <a:xfrm>
              <a:off x="2392906" y="3483684"/>
              <a:ext cx="2038947" cy="2599765"/>
            </a:xfrm>
            <a:prstGeom prst="rect">
              <a:avLst/>
            </a:prstGeom>
            <a:ln>
              <a:solidFill>
                <a:schemeClr val="bg1"/>
              </a:solidFill>
            </a:ln>
            <a:effectLst>
              <a:outerShdw blurRad="50800" dist="177800" dir="2700000" algn="ctr" rotWithShape="0">
                <a:srgbClr val="000000">
                  <a:alpha val="7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8"/>
            <p:cNvSpPr txBox="1"/>
            <p:nvPr/>
          </p:nvSpPr>
          <p:spPr>
            <a:xfrm>
              <a:off x="2377440" y="3764280"/>
              <a:ext cx="2042160" cy="1077218"/>
            </a:xfrm>
            <a:prstGeom prst="rect">
              <a:avLst/>
            </a:prstGeom>
            <a:noFill/>
          </p:spPr>
          <p:txBody>
            <a:bodyPr wrap="square" rtlCol="0">
              <a:spAutoFit/>
            </a:bodyPr>
            <a:lstStyle/>
            <a:p>
              <a:pPr algn="ctr"/>
              <a:r>
                <a:rPr lang="en-US" sz="3200" b="1" dirty="0" smtClean="0">
                  <a:solidFill>
                    <a:schemeClr val="bg1"/>
                  </a:solidFill>
                  <a:effectLst>
                    <a:outerShdw blurRad="38100" dist="38100" dir="2700000" algn="tl">
                      <a:srgbClr val="000000">
                        <a:alpha val="43137"/>
                      </a:srgbClr>
                    </a:outerShdw>
                  </a:effectLst>
                </a:rPr>
                <a:t>FORGIVEN </a:t>
              </a:r>
              <a:br>
                <a:rPr lang="en-US" sz="3200" b="1" dirty="0" smtClean="0">
                  <a:solidFill>
                    <a:schemeClr val="bg1"/>
                  </a:solidFill>
                  <a:effectLst>
                    <a:outerShdw blurRad="38100" dist="38100" dir="2700000" algn="tl">
                      <a:srgbClr val="000000">
                        <a:alpha val="43137"/>
                      </a:srgbClr>
                    </a:outerShdw>
                  </a:effectLst>
                </a:rPr>
              </a:br>
              <a:r>
                <a:rPr lang="en-US" sz="3200" b="1" dirty="0" smtClean="0">
                  <a:solidFill>
                    <a:schemeClr val="bg1"/>
                  </a:solidFill>
                  <a:effectLst>
                    <a:outerShdw blurRad="38100" dist="38100" dir="2700000" algn="tl">
                      <a:srgbClr val="000000">
                        <a:alpha val="43137"/>
                      </a:srgbClr>
                    </a:outerShdw>
                  </a:effectLst>
                </a:rPr>
                <a:t>SINS </a:t>
              </a:r>
              <a:endParaRPr lang="en-US" sz="3200" b="1" dirty="0">
                <a:solidFill>
                  <a:schemeClr val="bg1"/>
                </a:solidFill>
                <a:effectLst>
                  <a:outerShdw blurRad="38100" dist="38100" dir="2700000" algn="tl">
                    <a:srgbClr val="000000">
                      <a:alpha val="43137"/>
                    </a:srgbClr>
                  </a:outerShdw>
                </a:effectLst>
              </a:endParaRPr>
            </a:p>
          </p:txBody>
        </p:sp>
        <p:pic>
          <p:nvPicPr>
            <p:cNvPr id="27" name="Picture 3"/>
            <p:cNvPicPr>
              <a:picLocks noChangeAspect="1" noChangeArrowheads="1"/>
            </p:cNvPicPr>
            <p:nvPr/>
          </p:nvPicPr>
          <p:blipFill>
            <a:blip r:embed="rId6" cstate="print"/>
            <a:srcRect/>
            <a:stretch>
              <a:fillRect/>
            </a:stretch>
          </p:blipFill>
          <p:spPr bwMode="auto">
            <a:xfrm>
              <a:off x="2432146" y="4861120"/>
              <a:ext cx="1844478" cy="1054539"/>
            </a:xfrm>
            <a:prstGeom prst="rect">
              <a:avLst/>
            </a:prstGeom>
            <a:noFill/>
            <a:ln w="9525">
              <a:noFill/>
              <a:miter lim="800000"/>
              <a:headEnd/>
              <a:tailEnd/>
            </a:ln>
            <a:effectLst/>
          </p:spPr>
        </p:pic>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2" cstate="print"/>
          <a:srcRect/>
          <a:stretch>
            <a:fillRect/>
          </a:stretch>
        </p:blipFill>
        <p:spPr bwMode="auto">
          <a:xfrm>
            <a:off x="606425" y="3200400"/>
            <a:ext cx="7931150" cy="24542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1—DEFENDING  </a:t>
            </a:r>
            <a:r>
              <a:rPr lang="en-US" sz="3600" dirty="0" smtClean="0"/>
              <a:t>(11:1-18) </a:t>
            </a:r>
            <a:endParaRPr lang="en-US" sz="3600" dirty="0"/>
          </a:p>
        </p:txBody>
      </p:sp>
      <p:sp>
        <p:nvSpPr>
          <p:cNvPr id="4" name="Content Placeholder 3"/>
          <p:cNvSpPr>
            <a:spLocks noGrp="1"/>
          </p:cNvSpPr>
          <p:nvPr>
            <p:ph idx="1"/>
          </p:nvPr>
        </p:nvSpPr>
        <p:spPr>
          <a:xfrm>
            <a:off x="457200" y="1447800"/>
            <a:ext cx="8229600" cy="4678363"/>
          </a:xfrm>
        </p:spPr>
        <p:txBody>
          <a:bodyPr/>
          <a:lstStyle/>
          <a:p>
            <a:r>
              <a:rPr lang="en-US" baseline="30000" dirty="0"/>
              <a:t>18</a:t>
            </a:r>
            <a:r>
              <a:rPr lang="en-US" dirty="0"/>
              <a:t> When they heard this, they had no further objections and praised God, saying, </a:t>
            </a:r>
            <a:endParaRPr lang="en-US" dirty="0" smtClean="0"/>
          </a:p>
          <a:p>
            <a:pPr marL="0" indent="0" algn="ctr"/>
            <a:r>
              <a:rPr lang="en-US" dirty="0" smtClean="0"/>
              <a:t/>
            </a:r>
            <a:br>
              <a:rPr lang="en-US" dirty="0" smtClean="0"/>
            </a:br>
            <a:r>
              <a:rPr lang="en-US" dirty="0" smtClean="0">
                <a:solidFill>
                  <a:schemeClr val="tx1"/>
                </a:solidFill>
              </a:rPr>
              <a:t>"</a:t>
            </a:r>
            <a:r>
              <a:rPr lang="en-US" dirty="0">
                <a:solidFill>
                  <a:schemeClr val="tx1"/>
                </a:solidFill>
              </a:rPr>
              <a:t>So then, God has granted even the </a:t>
            </a:r>
            <a:r>
              <a:rPr lang="en-US" dirty="0" smtClean="0">
                <a:solidFill>
                  <a:schemeClr val="tx1"/>
                </a:solidFill>
              </a:rPr>
              <a:t/>
            </a:r>
            <a:br>
              <a:rPr lang="en-US" dirty="0" smtClean="0">
                <a:solidFill>
                  <a:schemeClr val="tx1"/>
                </a:solidFill>
              </a:rPr>
            </a:br>
            <a:r>
              <a:rPr lang="en-US" dirty="0" smtClean="0">
                <a:solidFill>
                  <a:schemeClr val="tx1"/>
                </a:solidFill>
              </a:rPr>
              <a:t>Gentiles </a:t>
            </a:r>
            <a:r>
              <a:rPr lang="en-US" dirty="0">
                <a:solidFill>
                  <a:schemeClr val="tx1"/>
                </a:solidFill>
              </a:rPr>
              <a:t>repentance unto life</a:t>
            </a:r>
            <a:r>
              <a:rPr lang="en-US" dirty="0" smtClean="0">
                <a:solidFill>
                  <a:schemeClr val="tx1"/>
                </a:solidFill>
              </a:rPr>
              <a:t>.”</a:t>
            </a:r>
            <a:endParaRPr lang="en-US" dirty="0">
              <a:solidFill>
                <a:schemeClr val="tx1"/>
              </a:solidFill>
            </a:endParaRPr>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2130425"/>
            <a:ext cx="8382000" cy="1470025"/>
          </a:xfrm>
        </p:spPr>
        <p:txBody>
          <a:bodyPr/>
          <a:lstStyle/>
          <a:p>
            <a:r>
              <a:rPr lang="en-US" dirty="0" smtClean="0"/>
              <a:t>Like Independence Day</a:t>
            </a:r>
            <a:br>
              <a:rPr lang="en-US" dirty="0" smtClean="0"/>
            </a:br>
            <a:r>
              <a:rPr lang="en-US" dirty="0" smtClean="0"/>
              <a:t>Some things are worth …</a:t>
            </a:r>
            <a:endParaRPr lang="en-US" dirty="0"/>
          </a:p>
        </p:txBody>
      </p: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2—DECLARING </a:t>
            </a:r>
            <a:r>
              <a:rPr lang="en-US" sz="3600" dirty="0" smtClean="0"/>
              <a:t>(11:19-21)</a:t>
            </a:r>
            <a:r>
              <a:rPr lang="en-US" dirty="0" smtClean="0"/>
              <a:t> </a:t>
            </a:r>
            <a:endParaRPr lang="en-US" dirty="0"/>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cstate="print"/>
          <a:srcRect/>
          <a:stretch>
            <a:fillRect/>
          </a:stretch>
        </p:blipFill>
        <p:spPr bwMode="auto">
          <a:xfrm>
            <a:off x="921214" y="1458275"/>
            <a:ext cx="7209911" cy="852048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67000" y="5105400"/>
            <a:ext cx="1600200" cy="8382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2—DECLARING </a:t>
            </a:r>
            <a:r>
              <a:rPr lang="en-US" sz="3600" dirty="0" smtClean="0"/>
              <a:t>(11:19-21)</a:t>
            </a:r>
            <a:r>
              <a:rPr lang="en-US" dirty="0" smtClean="0"/>
              <a:t> </a:t>
            </a:r>
            <a:endParaRPr lang="en-US" dirty="0"/>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86200" y="2895600"/>
            <a:ext cx="1600200" cy="3276600"/>
          </a:xfrm>
          <a:prstGeom prst="rect">
            <a:avLst/>
          </a:prstGeom>
          <a:solidFill>
            <a:schemeClr val="bg1">
              <a:alpha val="8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457200" y="2408237"/>
            <a:ext cx="5029200" cy="4525963"/>
          </a:xfrm>
        </p:spPr>
        <p:txBody>
          <a:bodyPr/>
          <a:lstStyle/>
          <a:p>
            <a:pPr marL="0" indent="0"/>
            <a:r>
              <a:rPr lang="en-US" dirty="0"/>
              <a:t> </a:t>
            </a:r>
            <a:r>
              <a:rPr lang="en-US" baseline="30000" dirty="0"/>
              <a:t>19</a:t>
            </a:r>
            <a:r>
              <a:rPr lang="en-US" dirty="0"/>
              <a:t> Now those who had been scattered by the persecution in connection with Stephen traveled as far as Phoenicia, Cyprus and Antioch, </a:t>
            </a:r>
            <a:r>
              <a:rPr lang="en-US" dirty="0">
                <a:solidFill>
                  <a:schemeClr val="bg1"/>
                </a:solidFill>
              </a:rPr>
              <a:t>telling</a:t>
            </a:r>
            <a:r>
              <a:rPr lang="en-US" dirty="0"/>
              <a:t> the message only to Jews</a:t>
            </a:r>
            <a:r>
              <a:rPr lang="en-US" dirty="0" smtClean="0"/>
              <a:t>.</a:t>
            </a:r>
          </a:p>
        </p:txBody>
      </p:sp>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67000" y="5105400"/>
            <a:ext cx="1600200" cy="8382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2" cstate="print"/>
          <a:srcRect r="9465" b="5274"/>
          <a:stretch>
            <a:fillRect/>
          </a:stretch>
        </p:blipFill>
        <p:spPr bwMode="auto">
          <a:xfrm>
            <a:off x="4042094" y="0"/>
            <a:ext cx="510190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2—DECLARING </a:t>
            </a:r>
            <a:r>
              <a:rPr lang="en-US" sz="3600" dirty="0" smtClean="0"/>
              <a:t>(11:19-21)</a:t>
            </a:r>
            <a:r>
              <a:rPr lang="en-US" dirty="0" smtClean="0"/>
              <a:t> </a:t>
            </a:r>
            <a:endParaRPr lang="en-US" dirty="0"/>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86200" y="2895600"/>
            <a:ext cx="1600200" cy="3276600"/>
          </a:xfrm>
          <a:prstGeom prst="rect">
            <a:avLst/>
          </a:prstGeom>
          <a:solidFill>
            <a:schemeClr val="bg1">
              <a:alpha val="8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6858000" y="5562600"/>
            <a:ext cx="381000" cy="38100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447800" y="4572000"/>
            <a:ext cx="2286000" cy="762000"/>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457200" y="2408237"/>
            <a:ext cx="5029200" cy="4525963"/>
          </a:xfrm>
        </p:spPr>
        <p:txBody>
          <a:bodyPr/>
          <a:lstStyle/>
          <a:p>
            <a:pPr marL="0" indent="0"/>
            <a:r>
              <a:rPr lang="en-US" dirty="0"/>
              <a:t> </a:t>
            </a:r>
            <a:r>
              <a:rPr lang="en-US" baseline="30000" dirty="0"/>
              <a:t>19</a:t>
            </a:r>
            <a:r>
              <a:rPr lang="en-US" dirty="0"/>
              <a:t> Now those who had been scattered by the persecution in connection with Stephen traveled as far as Phoenicia, Cyprus and Antioch, </a:t>
            </a:r>
            <a:r>
              <a:rPr lang="en-US" dirty="0">
                <a:solidFill>
                  <a:schemeClr val="bg1"/>
                </a:solidFill>
              </a:rPr>
              <a:t>telling</a:t>
            </a:r>
            <a:r>
              <a:rPr lang="en-US" dirty="0"/>
              <a:t> the message only to Jews</a:t>
            </a:r>
            <a:r>
              <a:rPr lang="en-US" dirty="0" smtClean="0"/>
              <a:t>.</a:t>
            </a:r>
          </a:p>
        </p:txBody>
      </p:sp>
      <p:grpSp>
        <p:nvGrpSpPr>
          <p:cNvPr id="12" name="Group 11"/>
          <p:cNvGrpSpPr/>
          <p:nvPr/>
        </p:nvGrpSpPr>
        <p:grpSpPr>
          <a:xfrm>
            <a:off x="3505200" y="2435541"/>
            <a:ext cx="4267200" cy="2288859"/>
            <a:chOff x="3505200" y="2435541"/>
            <a:chExt cx="4267200" cy="2288859"/>
          </a:xfrm>
        </p:grpSpPr>
        <p:sp>
          <p:nvSpPr>
            <p:cNvPr id="10" name="Freeform 9"/>
            <p:cNvSpPr/>
            <p:nvPr/>
          </p:nvSpPr>
          <p:spPr>
            <a:xfrm>
              <a:off x="6895475" y="2435541"/>
              <a:ext cx="876925" cy="2061507"/>
            </a:xfrm>
            <a:custGeom>
              <a:avLst/>
              <a:gdLst>
                <a:gd name="connsiteX0" fmla="*/ 44971 w 839450"/>
                <a:gd name="connsiteY0" fmla="*/ 1499016 h 1499016"/>
                <a:gd name="connsiteX1" fmla="*/ 284814 w 839450"/>
                <a:gd name="connsiteY1" fmla="*/ 1454046 h 1499016"/>
                <a:gd name="connsiteX2" fmla="*/ 389745 w 839450"/>
                <a:gd name="connsiteY2" fmla="*/ 1334124 h 1499016"/>
                <a:gd name="connsiteX3" fmla="*/ 719528 w 839450"/>
                <a:gd name="connsiteY3" fmla="*/ 1199213 h 1499016"/>
                <a:gd name="connsiteX4" fmla="*/ 794479 w 839450"/>
                <a:gd name="connsiteY4" fmla="*/ 1049311 h 1499016"/>
                <a:gd name="connsiteX5" fmla="*/ 599607 w 839450"/>
                <a:gd name="connsiteY5" fmla="*/ 884419 h 1499016"/>
                <a:gd name="connsiteX6" fmla="*/ 839450 w 839450"/>
                <a:gd name="connsiteY6" fmla="*/ 404734 h 1499016"/>
                <a:gd name="connsiteX7" fmla="*/ 824459 w 839450"/>
                <a:gd name="connsiteY7" fmla="*/ 89941 h 1499016"/>
                <a:gd name="connsiteX8" fmla="*/ 704538 w 839450"/>
                <a:gd name="connsiteY8" fmla="*/ 0 h 1499016"/>
                <a:gd name="connsiteX9" fmla="*/ 704538 w 839450"/>
                <a:gd name="connsiteY9" fmla="*/ 0 h 1499016"/>
                <a:gd name="connsiteX10" fmla="*/ 659568 w 839450"/>
                <a:gd name="connsiteY10" fmla="*/ 149901 h 1499016"/>
                <a:gd name="connsiteX11" fmla="*/ 539646 w 839450"/>
                <a:gd name="connsiteY11" fmla="*/ 314793 h 1499016"/>
                <a:gd name="connsiteX12" fmla="*/ 404735 w 839450"/>
                <a:gd name="connsiteY12" fmla="*/ 554636 h 1499016"/>
                <a:gd name="connsiteX13" fmla="*/ 389745 w 839450"/>
                <a:gd name="connsiteY13" fmla="*/ 734518 h 1499016"/>
                <a:gd name="connsiteX14" fmla="*/ 314794 w 839450"/>
                <a:gd name="connsiteY14" fmla="*/ 719528 h 1499016"/>
                <a:gd name="connsiteX15" fmla="*/ 224853 w 839450"/>
                <a:gd name="connsiteY15" fmla="*/ 1034321 h 1499016"/>
                <a:gd name="connsiteX16" fmla="*/ 149902 w 839450"/>
                <a:gd name="connsiteY16" fmla="*/ 1199213 h 1499016"/>
                <a:gd name="connsiteX17" fmla="*/ 119922 w 839450"/>
                <a:gd name="connsiteY17" fmla="*/ 1379095 h 1499016"/>
                <a:gd name="connsiteX18" fmla="*/ 0 w 839450"/>
                <a:gd name="connsiteY18" fmla="*/ 1439056 h 1499016"/>
                <a:gd name="connsiteX19" fmla="*/ 44971 w 839450"/>
                <a:gd name="connsiteY19" fmla="*/ 1499016 h 1499016"/>
                <a:gd name="connsiteX0" fmla="*/ 44971 w 876925"/>
                <a:gd name="connsiteY0" fmla="*/ 2061507 h 2061507"/>
                <a:gd name="connsiteX1" fmla="*/ 284814 w 876925"/>
                <a:gd name="connsiteY1" fmla="*/ 2016537 h 2061507"/>
                <a:gd name="connsiteX2" fmla="*/ 389745 w 876925"/>
                <a:gd name="connsiteY2" fmla="*/ 1896615 h 2061507"/>
                <a:gd name="connsiteX3" fmla="*/ 719528 w 876925"/>
                <a:gd name="connsiteY3" fmla="*/ 1761704 h 2061507"/>
                <a:gd name="connsiteX4" fmla="*/ 794479 w 876925"/>
                <a:gd name="connsiteY4" fmla="*/ 1611802 h 2061507"/>
                <a:gd name="connsiteX5" fmla="*/ 599607 w 876925"/>
                <a:gd name="connsiteY5" fmla="*/ 1446910 h 2061507"/>
                <a:gd name="connsiteX6" fmla="*/ 839450 w 876925"/>
                <a:gd name="connsiteY6" fmla="*/ 967225 h 2061507"/>
                <a:gd name="connsiteX7" fmla="*/ 876925 w 876925"/>
                <a:gd name="connsiteY7" fmla="*/ 79058 h 2061507"/>
                <a:gd name="connsiteX8" fmla="*/ 704538 w 876925"/>
                <a:gd name="connsiteY8" fmla="*/ 562491 h 2061507"/>
                <a:gd name="connsiteX9" fmla="*/ 704538 w 876925"/>
                <a:gd name="connsiteY9" fmla="*/ 562491 h 2061507"/>
                <a:gd name="connsiteX10" fmla="*/ 659568 w 876925"/>
                <a:gd name="connsiteY10" fmla="*/ 712392 h 2061507"/>
                <a:gd name="connsiteX11" fmla="*/ 539646 w 876925"/>
                <a:gd name="connsiteY11" fmla="*/ 877284 h 2061507"/>
                <a:gd name="connsiteX12" fmla="*/ 404735 w 876925"/>
                <a:gd name="connsiteY12" fmla="*/ 1117127 h 2061507"/>
                <a:gd name="connsiteX13" fmla="*/ 389745 w 876925"/>
                <a:gd name="connsiteY13" fmla="*/ 1297009 h 2061507"/>
                <a:gd name="connsiteX14" fmla="*/ 314794 w 876925"/>
                <a:gd name="connsiteY14" fmla="*/ 1282019 h 2061507"/>
                <a:gd name="connsiteX15" fmla="*/ 224853 w 876925"/>
                <a:gd name="connsiteY15" fmla="*/ 1596812 h 2061507"/>
                <a:gd name="connsiteX16" fmla="*/ 149902 w 876925"/>
                <a:gd name="connsiteY16" fmla="*/ 1761704 h 2061507"/>
                <a:gd name="connsiteX17" fmla="*/ 119922 w 876925"/>
                <a:gd name="connsiteY17" fmla="*/ 1941586 h 2061507"/>
                <a:gd name="connsiteX18" fmla="*/ 0 w 876925"/>
                <a:gd name="connsiteY18" fmla="*/ 2001547 h 2061507"/>
                <a:gd name="connsiteX19" fmla="*/ 44971 w 876925"/>
                <a:gd name="connsiteY19" fmla="*/ 2061507 h 2061507"/>
                <a:gd name="connsiteX0" fmla="*/ 44971 w 876925"/>
                <a:gd name="connsiteY0" fmla="*/ 2061507 h 2061507"/>
                <a:gd name="connsiteX1" fmla="*/ 284814 w 876925"/>
                <a:gd name="connsiteY1" fmla="*/ 2016537 h 2061507"/>
                <a:gd name="connsiteX2" fmla="*/ 389745 w 876925"/>
                <a:gd name="connsiteY2" fmla="*/ 1896615 h 2061507"/>
                <a:gd name="connsiteX3" fmla="*/ 719528 w 876925"/>
                <a:gd name="connsiteY3" fmla="*/ 1761704 h 2061507"/>
                <a:gd name="connsiteX4" fmla="*/ 794479 w 876925"/>
                <a:gd name="connsiteY4" fmla="*/ 1611802 h 2061507"/>
                <a:gd name="connsiteX5" fmla="*/ 599607 w 876925"/>
                <a:gd name="connsiteY5" fmla="*/ 1446910 h 2061507"/>
                <a:gd name="connsiteX6" fmla="*/ 839450 w 876925"/>
                <a:gd name="connsiteY6" fmla="*/ 967225 h 2061507"/>
                <a:gd name="connsiteX7" fmla="*/ 876925 w 876925"/>
                <a:gd name="connsiteY7" fmla="*/ 79058 h 2061507"/>
                <a:gd name="connsiteX8" fmla="*/ 704538 w 876925"/>
                <a:gd name="connsiteY8" fmla="*/ 562491 h 2061507"/>
                <a:gd name="connsiteX9" fmla="*/ 572125 w 876925"/>
                <a:gd name="connsiteY9" fmla="*/ 307659 h 2061507"/>
                <a:gd name="connsiteX10" fmla="*/ 659568 w 876925"/>
                <a:gd name="connsiteY10" fmla="*/ 712392 h 2061507"/>
                <a:gd name="connsiteX11" fmla="*/ 539646 w 876925"/>
                <a:gd name="connsiteY11" fmla="*/ 877284 h 2061507"/>
                <a:gd name="connsiteX12" fmla="*/ 404735 w 876925"/>
                <a:gd name="connsiteY12" fmla="*/ 1117127 h 2061507"/>
                <a:gd name="connsiteX13" fmla="*/ 389745 w 876925"/>
                <a:gd name="connsiteY13" fmla="*/ 1297009 h 2061507"/>
                <a:gd name="connsiteX14" fmla="*/ 314794 w 876925"/>
                <a:gd name="connsiteY14" fmla="*/ 1282019 h 2061507"/>
                <a:gd name="connsiteX15" fmla="*/ 224853 w 876925"/>
                <a:gd name="connsiteY15" fmla="*/ 1596812 h 2061507"/>
                <a:gd name="connsiteX16" fmla="*/ 149902 w 876925"/>
                <a:gd name="connsiteY16" fmla="*/ 1761704 h 2061507"/>
                <a:gd name="connsiteX17" fmla="*/ 119922 w 876925"/>
                <a:gd name="connsiteY17" fmla="*/ 1941586 h 2061507"/>
                <a:gd name="connsiteX18" fmla="*/ 0 w 876925"/>
                <a:gd name="connsiteY18" fmla="*/ 2001547 h 2061507"/>
                <a:gd name="connsiteX19" fmla="*/ 44971 w 876925"/>
                <a:gd name="connsiteY19" fmla="*/ 2061507 h 2061507"/>
                <a:gd name="connsiteX0" fmla="*/ 44971 w 876925"/>
                <a:gd name="connsiteY0" fmla="*/ 2061507 h 2061507"/>
                <a:gd name="connsiteX1" fmla="*/ 284814 w 876925"/>
                <a:gd name="connsiteY1" fmla="*/ 2016537 h 2061507"/>
                <a:gd name="connsiteX2" fmla="*/ 389745 w 876925"/>
                <a:gd name="connsiteY2" fmla="*/ 1896615 h 2061507"/>
                <a:gd name="connsiteX3" fmla="*/ 719528 w 876925"/>
                <a:gd name="connsiteY3" fmla="*/ 1761704 h 2061507"/>
                <a:gd name="connsiteX4" fmla="*/ 794479 w 876925"/>
                <a:gd name="connsiteY4" fmla="*/ 1611802 h 2061507"/>
                <a:gd name="connsiteX5" fmla="*/ 599607 w 876925"/>
                <a:gd name="connsiteY5" fmla="*/ 1446910 h 2061507"/>
                <a:gd name="connsiteX6" fmla="*/ 839450 w 876925"/>
                <a:gd name="connsiteY6" fmla="*/ 967225 h 2061507"/>
                <a:gd name="connsiteX7" fmla="*/ 876925 w 876925"/>
                <a:gd name="connsiteY7" fmla="*/ 79058 h 2061507"/>
                <a:gd name="connsiteX8" fmla="*/ 648325 w 876925"/>
                <a:gd name="connsiteY8" fmla="*/ 2859 h 2061507"/>
                <a:gd name="connsiteX9" fmla="*/ 572125 w 876925"/>
                <a:gd name="connsiteY9" fmla="*/ 307659 h 2061507"/>
                <a:gd name="connsiteX10" fmla="*/ 659568 w 876925"/>
                <a:gd name="connsiteY10" fmla="*/ 712392 h 2061507"/>
                <a:gd name="connsiteX11" fmla="*/ 539646 w 876925"/>
                <a:gd name="connsiteY11" fmla="*/ 877284 h 2061507"/>
                <a:gd name="connsiteX12" fmla="*/ 404735 w 876925"/>
                <a:gd name="connsiteY12" fmla="*/ 1117127 h 2061507"/>
                <a:gd name="connsiteX13" fmla="*/ 389745 w 876925"/>
                <a:gd name="connsiteY13" fmla="*/ 1297009 h 2061507"/>
                <a:gd name="connsiteX14" fmla="*/ 314794 w 876925"/>
                <a:gd name="connsiteY14" fmla="*/ 1282019 h 2061507"/>
                <a:gd name="connsiteX15" fmla="*/ 224853 w 876925"/>
                <a:gd name="connsiteY15" fmla="*/ 1596812 h 2061507"/>
                <a:gd name="connsiteX16" fmla="*/ 149902 w 876925"/>
                <a:gd name="connsiteY16" fmla="*/ 1761704 h 2061507"/>
                <a:gd name="connsiteX17" fmla="*/ 119922 w 876925"/>
                <a:gd name="connsiteY17" fmla="*/ 1941586 h 2061507"/>
                <a:gd name="connsiteX18" fmla="*/ 0 w 876925"/>
                <a:gd name="connsiteY18" fmla="*/ 2001547 h 2061507"/>
                <a:gd name="connsiteX19" fmla="*/ 44971 w 876925"/>
                <a:gd name="connsiteY19" fmla="*/ 2061507 h 206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6925" h="2061507">
                  <a:moveTo>
                    <a:pt x="44971" y="2061507"/>
                  </a:moveTo>
                  <a:lnTo>
                    <a:pt x="284814" y="2016537"/>
                  </a:lnTo>
                  <a:lnTo>
                    <a:pt x="389745" y="1896615"/>
                  </a:lnTo>
                  <a:lnTo>
                    <a:pt x="719528" y="1761704"/>
                  </a:lnTo>
                  <a:lnTo>
                    <a:pt x="794479" y="1611802"/>
                  </a:lnTo>
                  <a:lnTo>
                    <a:pt x="599607" y="1446910"/>
                  </a:lnTo>
                  <a:lnTo>
                    <a:pt x="839450" y="967225"/>
                  </a:lnTo>
                  <a:lnTo>
                    <a:pt x="876925" y="79058"/>
                  </a:lnTo>
                  <a:cubicBezTo>
                    <a:pt x="766244" y="0"/>
                    <a:pt x="693709" y="48243"/>
                    <a:pt x="648325" y="2859"/>
                  </a:cubicBezTo>
                  <a:lnTo>
                    <a:pt x="572125" y="307659"/>
                  </a:lnTo>
                  <a:lnTo>
                    <a:pt x="659568" y="712392"/>
                  </a:lnTo>
                  <a:lnTo>
                    <a:pt x="539646" y="877284"/>
                  </a:lnTo>
                  <a:lnTo>
                    <a:pt x="404735" y="1117127"/>
                  </a:lnTo>
                  <a:lnTo>
                    <a:pt x="389745" y="1297009"/>
                  </a:lnTo>
                  <a:lnTo>
                    <a:pt x="314794" y="1282019"/>
                  </a:lnTo>
                  <a:lnTo>
                    <a:pt x="224853" y="1596812"/>
                  </a:lnTo>
                  <a:lnTo>
                    <a:pt x="149902" y="1761704"/>
                  </a:lnTo>
                  <a:lnTo>
                    <a:pt x="119922" y="1941586"/>
                  </a:lnTo>
                  <a:lnTo>
                    <a:pt x="0" y="2001547"/>
                  </a:lnTo>
                  <a:lnTo>
                    <a:pt x="44971" y="2061507"/>
                  </a:lnTo>
                  <a:close/>
                </a:path>
              </a:pathLst>
            </a:custGeom>
            <a:solidFill>
              <a:srgbClr val="FFFF00">
                <a:alpha val="8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3505200" y="3886200"/>
              <a:ext cx="3505200" cy="838200"/>
            </a:xfrm>
            <a:prstGeom prst="straightConnector1">
              <a:avLst/>
            </a:prstGeom>
            <a:ln w="76200">
              <a:solidFill>
                <a:srgbClr val="FFFF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4294967295"/>
          </p:nvPr>
        </p:nvSpPr>
        <p:spPr>
          <a:xfrm>
            <a:off x="1371600" y="3886200"/>
            <a:ext cx="6400800" cy="1752600"/>
          </a:xfrm>
        </p:spPr>
        <p:txBody>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0" y="0"/>
            <a:ext cx="9144000" cy="6858357"/>
          </a:xfrm>
          <a:prstGeom prst="rect">
            <a:avLst/>
          </a:prstGeom>
          <a:noFill/>
          <a:ln w="9525">
            <a:noFill/>
            <a:miter lim="800000"/>
            <a:headEnd/>
            <a:tailEnd/>
          </a:ln>
          <a:effectLst/>
        </p:spPr>
      </p:pic>
      <p:sp>
        <p:nvSpPr>
          <p:cNvPr id="5" name="TextBox 4"/>
          <p:cNvSpPr txBox="1"/>
          <p:nvPr/>
        </p:nvSpPr>
        <p:spPr>
          <a:xfrm>
            <a:off x="533400" y="4419600"/>
            <a:ext cx="8077200" cy="1938992"/>
          </a:xfrm>
          <a:prstGeom prst="rect">
            <a:avLst/>
          </a:prstGeom>
          <a:noFill/>
        </p:spPr>
        <p:txBody>
          <a:bodyPr wrap="square" rtlCol="0">
            <a:spAutoFit/>
          </a:bodyPr>
          <a:lstStyle/>
          <a:p>
            <a:pPr algn="ctr"/>
            <a:r>
              <a:rPr lang="en-US" sz="6000" b="1" dirty="0" smtClean="0">
                <a:ln>
                  <a:solidFill>
                    <a:schemeClr val="bg1"/>
                  </a:solidFill>
                </a:ln>
                <a:solidFill>
                  <a:srgbClr val="002060"/>
                </a:solidFill>
                <a:effectLst>
                  <a:outerShdw blurRad="50800" dist="101600" dir="2700000" algn="ctr" rotWithShape="0">
                    <a:schemeClr val="bg1">
                      <a:alpha val="72000"/>
                    </a:schemeClr>
                  </a:outerShdw>
                </a:effectLst>
                <a:latin typeface="Arial Black" pitchFamily="34" charset="0"/>
              </a:rPr>
              <a:t>Independence Day </a:t>
            </a:r>
          </a:p>
          <a:p>
            <a:pPr algn="ctr"/>
            <a:r>
              <a:rPr lang="en-US" sz="6000" b="1" dirty="0" smtClean="0">
                <a:ln>
                  <a:solidFill>
                    <a:schemeClr val="bg1"/>
                  </a:solidFill>
                </a:ln>
                <a:solidFill>
                  <a:srgbClr val="002060"/>
                </a:solidFill>
                <a:effectLst>
                  <a:outerShdw blurRad="50800" dist="101600" dir="2700000" algn="ctr" rotWithShape="0">
                    <a:schemeClr val="bg1">
                      <a:alpha val="72000"/>
                    </a:schemeClr>
                  </a:outerShdw>
                </a:effectLst>
                <a:latin typeface="Arial Black" pitchFamily="34" charset="0"/>
              </a:rPr>
              <a:t>2011</a:t>
            </a:r>
            <a:endParaRPr lang="en-US" sz="6000" b="1" dirty="0">
              <a:ln>
                <a:solidFill>
                  <a:schemeClr val="bg1"/>
                </a:solidFill>
              </a:ln>
              <a:solidFill>
                <a:srgbClr val="002060"/>
              </a:solidFill>
              <a:effectLst>
                <a:outerShdw blurRad="50800" dist="101600" dir="2700000" algn="ctr" rotWithShape="0">
                  <a:schemeClr val="bg1">
                    <a:alpha val="72000"/>
                  </a:schemeClr>
                </a:outerShdw>
              </a:effectLst>
              <a:latin typeface="Arial Black" pitchFamily="34" charset="0"/>
            </a:endParaRPr>
          </a:p>
        </p:txBody>
      </p:sp>
      <p:sp>
        <p:nvSpPr>
          <p:cNvPr id="6" name="Rectangle 5"/>
          <p:cNvSpPr/>
          <p:nvPr/>
        </p:nvSpPr>
        <p:spPr>
          <a:xfrm>
            <a:off x="0" y="0"/>
            <a:ext cx="9144000" cy="68580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67000" y="5105400"/>
            <a:ext cx="1600200" cy="8382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2" cstate="print"/>
          <a:srcRect r="9465" b="5274"/>
          <a:stretch>
            <a:fillRect/>
          </a:stretch>
        </p:blipFill>
        <p:spPr bwMode="auto">
          <a:xfrm>
            <a:off x="4042094" y="0"/>
            <a:ext cx="510190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2—DECLARING </a:t>
            </a:r>
            <a:r>
              <a:rPr lang="en-US" sz="3600" dirty="0" smtClean="0"/>
              <a:t>(11:19-21)</a:t>
            </a:r>
            <a:r>
              <a:rPr lang="en-US" dirty="0" smtClean="0"/>
              <a:t> </a:t>
            </a:r>
            <a:endParaRPr lang="en-US" dirty="0"/>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86200" y="2895600"/>
            <a:ext cx="1600200" cy="3276600"/>
          </a:xfrm>
          <a:prstGeom prst="rect">
            <a:avLst/>
          </a:prstGeom>
          <a:solidFill>
            <a:schemeClr val="bg1">
              <a:alpha val="8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895475" y="2435541"/>
            <a:ext cx="876925" cy="2061507"/>
          </a:xfrm>
          <a:custGeom>
            <a:avLst/>
            <a:gdLst>
              <a:gd name="connsiteX0" fmla="*/ 44971 w 839450"/>
              <a:gd name="connsiteY0" fmla="*/ 1499016 h 1499016"/>
              <a:gd name="connsiteX1" fmla="*/ 284814 w 839450"/>
              <a:gd name="connsiteY1" fmla="*/ 1454046 h 1499016"/>
              <a:gd name="connsiteX2" fmla="*/ 389745 w 839450"/>
              <a:gd name="connsiteY2" fmla="*/ 1334124 h 1499016"/>
              <a:gd name="connsiteX3" fmla="*/ 719528 w 839450"/>
              <a:gd name="connsiteY3" fmla="*/ 1199213 h 1499016"/>
              <a:gd name="connsiteX4" fmla="*/ 794479 w 839450"/>
              <a:gd name="connsiteY4" fmla="*/ 1049311 h 1499016"/>
              <a:gd name="connsiteX5" fmla="*/ 599607 w 839450"/>
              <a:gd name="connsiteY5" fmla="*/ 884419 h 1499016"/>
              <a:gd name="connsiteX6" fmla="*/ 839450 w 839450"/>
              <a:gd name="connsiteY6" fmla="*/ 404734 h 1499016"/>
              <a:gd name="connsiteX7" fmla="*/ 824459 w 839450"/>
              <a:gd name="connsiteY7" fmla="*/ 89941 h 1499016"/>
              <a:gd name="connsiteX8" fmla="*/ 704538 w 839450"/>
              <a:gd name="connsiteY8" fmla="*/ 0 h 1499016"/>
              <a:gd name="connsiteX9" fmla="*/ 704538 w 839450"/>
              <a:gd name="connsiteY9" fmla="*/ 0 h 1499016"/>
              <a:gd name="connsiteX10" fmla="*/ 659568 w 839450"/>
              <a:gd name="connsiteY10" fmla="*/ 149901 h 1499016"/>
              <a:gd name="connsiteX11" fmla="*/ 539646 w 839450"/>
              <a:gd name="connsiteY11" fmla="*/ 314793 h 1499016"/>
              <a:gd name="connsiteX12" fmla="*/ 404735 w 839450"/>
              <a:gd name="connsiteY12" fmla="*/ 554636 h 1499016"/>
              <a:gd name="connsiteX13" fmla="*/ 389745 w 839450"/>
              <a:gd name="connsiteY13" fmla="*/ 734518 h 1499016"/>
              <a:gd name="connsiteX14" fmla="*/ 314794 w 839450"/>
              <a:gd name="connsiteY14" fmla="*/ 719528 h 1499016"/>
              <a:gd name="connsiteX15" fmla="*/ 224853 w 839450"/>
              <a:gd name="connsiteY15" fmla="*/ 1034321 h 1499016"/>
              <a:gd name="connsiteX16" fmla="*/ 149902 w 839450"/>
              <a:gd name="connsiteY16" fmla="*/ 1199213 h 1499016"/>
              <a:gd name="connsiteX17" fmla="*/ 119922 w 839450"/>
              <a:gd name="connsiteY17" fmla="*/ 1379095 h 1499016"/>
              <a:gd name="connsiteX18" fmla="*/ 0 w 839450"/>
              <a:gd name="connsiteY18" fmla="*/ 1439056 h 1499016"/>
              <a:gd name="connsiteX19" fmla="*/ 44971 w 839450"/>
              <a:gd name="connsiteY19" fmla="*/ 1499016 h 1499016"/>
              <a:gd name="connsiteX0" fmla="*/ 44971 w 876925"/>
              <a:gd name="connsiteY0" fmla="*/ 2061507 h 2061507"/>
              <a:gd name="connsiteX1" fmla="*/ 284814 w 876925"/>
              <a:gd name="connsiteY1" fmla="*/ 2016537 h 2061507"/>
              <a:gd name="connsiteX2" fmla="*/ 389745 w 876925"/>
              <a:gd name="connsiteY2" fmla="*/ 1896615 h 2061507"/>
              <a:gd name="connsiteX3" fmla="*/ 719528 w 876925"/>
              <a:gd name="connsiteY3" fmla="*/ 1761704 h 2061507"/>
              <a:gd name="connsiteX4" fmla="*/ 794479 w 876925"/>
              <a:gd name="connsiteY4" fmla="*/ 1611802 h 2061507"/>
              <a:gd name="connsiteX5" fmla="*/ 599607 w 876925"/>
              <a:gd name="connsiteY5" fmla="*/ 1446910 h 2061507"/>
              <a:gd name="connsiteX6" fmla="*/ 839450 w 876925"/>
              <a:gd name="connsiteY6" fmla="*/ 967225 h 2061507"/>
              <a:gd name="connsiteX7" fmla="*/ 876925 w 876925"/>
              <a:gd name="connsiteY7" fmla="*/ 79058 h 2061507"/>
              <a:gd name="connsiteX8" fmla="*/ 704538 w 876925"/>
              <a:gd name="connsiteY8" fmla="*/ 562491 h 2061507"/>
              <a:gd name="connsiteX9" fmla="*/ 704538 w 876925"/>
              <a:gd name="connsiteY9" fmla="*/ 562491 h 2061507"/>
              <a:gd name="connsiteX10" fmla="*/ 659568 w 876925"/>
              <a:gd name="connsiteY10" fmla="*/ 712392 h 2061507"/>
              <a:gd name="connsiteX11" fmla="*/ 539646 w 876925"/>
              <a:gd name="connsiteY11" fmla="*/ 877284 h 2061507"/>
              <a:gd name="connsiteX12" fmla="*/ 404735 w 876925"/>
              <a:gd name="connsiteY12" fmla="*/ 1117127 h 2061507"/>
              <a:gd name="connsiteX13" fmla="*/ 389745 w 876925"/>
              <a:gd name="connsiteY13" fmla="*/ 1297009 h 2061507"/>
              <a:gd name="connsiteX14" fmla="*/ 314794 w 876925"/>
              <a:gd name="connsiteY14" fmla="*/ 1282019 h 2061507"/>
              <a:gd name="connsiteX15" fmla="*/ 224853 w 876925"/>
              <a:gd name="connsiteY15" fmla="*/ 1596812 h 2061507"/>
              <a:gd name="connsiteX16" fmla="*/ 149902 w 876925"/>
              <a:gd name="connsiteY16" fmla="*/ 1761704 h 2061507"/>
              <a:gd name="connsiteX17" fmla="*/ 119922 w 876925"/>
              <a:gd name="connsiteY17" fmla="*/ 1941586 h 2061507"/>
              <a:gd name="connsiteX18" fmla="*/ 0 w 876925"/>
              <a:gd name="connsiteY18" fmla="*/ 2001547 h 2061507"/>
              <a:gd name="connsiteX19" fmla="*/ 44971 w 876925"/>
              <a:gd name="connsiteY19" fmla="*/ 2061507 h 2061507"/>
              <a:gd name="connsiteX0" fmla="*/ 44971 w 876925"/>
              <a:gd name="connsiteY0" fmla="*/ 2061507 h 2061507"/>
              <a:gd name="connsiteX1" fmla="*/ 284814 w 876925"/>
              <a:gd name="connsiteY1" fmla="*/ 2016537 h 2061507"/>
              <a:gd name="connsiteX2" fmla="*/ 389745 w 876925"/>
              <a:gd name="connsiteY2" fmla="*/ 1896615 h 2061507"/>
              <a:gd name="connsiteX3" fmla="*/ 719528 w 876925"/>
              <a:gd name="connsiteY3" fmla="*/ 1761704 h 2061507"/>
              <a:gd name="connsiteX4" fmla="*/ 794479 w 876925"/>
              <a:gd name="connsiteY4" fmla="*/ 1611802 h 2061507"/>
              <a:gd name="connsiteX5" fmla="*/ 599607 w 876925"/>
              <a:gd name="connsiteY5" fmla="*/ 1446910 h 2061507"/>
              <a:gd name="connsiteX6" fmla="*/ 839450 w 876925"/>
              <a:gd name="connsiteY6" fmla="*/ 967225 h 2061507"/>
              <a:gd name="connsiteX7" fmla="*/ 876925 w 876925"/>
              <a:gd name="connsiteY7" fmla="*/ 79058 h 2061507"/>
              <a:gd name="connsiteX8" fmla="*/ 704538 w 876925"/>
              <a:gd name="connsiteY8" fmla="*/ 562491 h 2061507"/>
              <a:gd name="connsiteX9" fmla="*/ 572125 w 876925"/>
              <a:gd name="connsiteY9" fmla="*/ 307659 h 2061507"/>
              <a:gd name="connsiteX10" fmla="*/ 659568 w 876925"/>
              <a:gd name="connsiteY10" fmla="*/ 712392 h 2061507"/>
              <a:gd name="connsiteX11" fmla="*/ 539646 w 876925"/>
              <a:gd name="connsiteY11" fmla="*/ 877284 h 2061507"/>
              <a:gd name="connsiteX12" fmla="*/ 404735 w 876925"/>
              <a:gd name="connsiteY12" fmla="*/ 1117127 h 2061507"/>
              <a:gd name="connsiteX13" fmla="*/ 389745 w 876925"/>
              <a:gd name="connsiteY13" fmla="*/ 1297009 h 2061507"/>
              <a:gd name="connsiteX14" fmla="*/ 314794 w 876925"/>
              <a:gd name="connsiteY14" fmla="*/ 1282019 h 2061507"/>
              <a:gd name="connsiteX15" fmla="*/ 224853 w 876925"/>
              <a:gd name="connsiteY15" fmla="*/ 1596812 h 2061507"/>
              <a:gd name="connsiteX16" fmla="*/ 149902 w 876925"/>
              <a:gd name="connsiteY16" fmla="*/ 1761704 h 2061507"/>
              <a:gd name="connsiteX17" fmla="*/ 119922 w 876925"/>
              <a:gd name="connsiteY17" fmla="*/ 1941586 h 2061507"/>
              <a:gd name="connsiteX18" fmla="*/ 0 w 876925"/>
              <a:gd name="connsiteY18" fmla="*/ 2001547 h 2061507"/>
              <a:gd name="connsiteX19" fmla="*/ 44971 w 876925"/>
              <a:gd name="connsiteY19" fmla="*/ 2061507 h 2061507"/>
              <a:gd name="connsiteX0" fmla="*/ 44971 w 876925"/>
              <a:gd name="connsiteY0" fmla="*/ 2061507 h 2061507"/>
              <a:gd name="connsiteX1" fmla="*/ 284814 w 876925"/>
              <a:gd name="connsiteY1" fmla="*/ 2016537 h 2061507"/>
              <a:gd name="connsiteX2" fmla="*/ 389745 w 876925"/>
              <a:gd name="connsiteY2" fmla="*/ 1896615 h 2061507"/>
              <a:gd name="connsiteX3" fmla="*/ 719528 w 876925"/>
              <a:gd name="connsiteY3" fmla="*/ 1761704 h 2061507"/>
              <a:gd name="connsiteX4" fmla="*/ 794479 w 876925"/>
              <a:gd name="connsiteY4" fmla="*/ 1611802 h 2061507"/>
              <a:gd name="connsiteX5" fmla="*/ 599607 w 876925"/>
              <a:gd name="connsiteY5" fmla="*/ 1446910 h 2061507"/>
              <a:gd name="connsiteX6" fmla="*/ 839450 w 876925"/>
              <a:gd name="connsiteY6" fmla="*/ 967225 h 2061507"/>
              <a:gd name="connsiteX7" fmla="*/ 876925 w 876925"/>
              <a:gd name="connsiteY7" fmla="*/ 79058 h 2061507"/>
              <a:gd name="connsiteX8" fmla="*/ 648325 w 876925"/>
              <a:gd name="connsiteY8" fmla="*/ 2859 h 2061507"/>
              <a:gd name="connsiteX9" fmla="*/ 572125 w 876925"/>
              <a:gd name="connsiteY9" fmla="*/ 307659 h 2061507"/>
              <a:gd name="connsiteX10" fmla="*/ 659568 w 876925"/>
              <a:gd name="connsiteY10" fmla="*/ 712392 h 2061507"/>
              <a:gd name="connsiteX11" fmla="*/ 539646 w 876925"/>
              <a:gd name="connsiteY11" fmla="*/ 877284 h 2061507"/>
              <a:gd name="connsiteX12" fmla="*/ 404735 w 876925"/>
              <a:gd name="connsiteY12" fmla="*/ 1117127 h 2061507"/>
              <a:gd name="connsiteX13" fmla="*/ 389745 w 876925"/>
              <a:gd name="connsiteY13" fmla="*/ 1297009 h 2061507"/>
              <a:gd name="connsiteX14" fmla="*/ 314794 w 876925"/>
              <a:gd name="connsiteY14" fmla="*/ 1282019 h 2061507"/>
              <a:gd name="connsiteX15" fmla="*/ 224853 w 876925"/>
              <a:gd name="connsiteY15" fmla="*/ 1596812 h 2061507"/>
              <a:gd name="connsiteX16" fmla="*/ 149902 w 876925"/>
              <a:gd name="connsiteY16" fmla="*/ 1761704 h 2061507"/>
              <a:gd name="connsiteX17" fmla="*/ 119922 w 876925"/>
              <a:gd name="connsiteY17" fmla="*/ 1941586 h 2061507"/>
              <a:gd name="connsiteX18" fmla="*/ 0 w 876925"/>
              <a:gd name="connsiteY18" fmla="*/ 2001547 h 2061507"/>
              <a:gd name="connsiteX19" fmla="*/ 44971 w 876925"/>
              <a:gd name="connsiteY19" fmla="*/ 2061507 h 206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6925" h="2061507">
                <a:moveTo>
                  <a:pt x="44971" y="2061507"/>
                </a:moveTo>
                <a:lnTo>
                  <a:pt x="284814" y="2016537"/>
                </a:lnTo>
                <a:lnTo>
                  <a:pt x="389745" y="1896615"/>
                </a:lnTo>
                <a:lnTo>
                  <a:pt x="719528" y="1761704"/>
                </a:lnTo>
                <a:lnTo>
                  <a:pt x="794479" y="1611802"/>
                </a:lnTo>
                <a:lnTo>
                  <a:pt x="599607" y="1446910"/>
                </a:lnTo>
                <a:lnTo>
                  <a:pt x="839450" y="967225"/>
                </a:lnTo>
                <a:lnTo>
                  <a:pt x="876925" y="79058"/>
                </a:lnTo>
                <a:cubicBezTo>
                  <a:pt x="766244" y="0"/>
                  <a:pt x="693709" y="48243"/>
                  <a:pt x="648325" y="2859"/>
                </a:cubicBezTo>
                <a:lnTo>
                  <a:pt x="572125" y="307659"/>
                </a:lnTo>
                <a:lnTo>
                  <a:pt x="659568" y="712392"/>
                </a:lnTo>
                <a:lnTo>
                  <a:pt x="539646" y="877284"/>
                </a:lnTo>
                <a:lnTo>
                  <a:pt x="404735" y="1117127"/>
                </a:lnTo>
                <a:lnTo>
                  <a:pt x="389745" y="1297009"/>
                </a:lnTo>
                <a:lnTo>
                  <a:pt x="314794" y="1282019"/>
                </a:lnTo>
                <a:lnTo>
                  <a:pt x="224853" y="1596812"/>
                </a:lnTo>
                <a:lnTo>
                  <a:pt x="149902" y="1761704"/>
                </a:lnTo>
                <a:lnTo>
                  <a:pt x="119922" y="1941586"/>
                </a:lnTo>
                <a:lnTo>
                  <a:pt x="0" y="2001547"/>
                </a:lnTo>
                <a:lnTo>
                  <a:pt x="44971" y="2061507"/>
                </a:lnTo>
                <a:close/>
              </a:path>
            </a:pathLst>
          </a:custGeom>
          <a:solidFill>
            <a:srgbClr val="FFFF00">
              <a:alpha val="51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6858000" y="5562600"/>
            <a:ext cx="381000" cy="38100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3429000" y="2068643"/>
            <a:ext cx="3121702" cy="3265357"/>
            <a:chOff x="3429000" y="2068643"/>
            <a:chExt cx="3121702" cy="3265357"/>
          </a:xfrm>
        </p:grpSpPr>
        <p:sp>
          <p:nvSpPr>
            <p:cNvPr id="11" name="Freeform 10"/>
            <p:cNvSpPr/>
            <p:nvPr/>
          </p:nvSpPr>
          <p:spPr>
            <a:xfrm>
              <a:off x="4841823" y="2068643"/>
              <a:ext cx="1708879" cy="989350"/>
            </a:xfrm>
            <a:custGeom>
              <a:avLst/>
              <a:gdLst>
                <a:gd name="connsiteX0" fmla="*/ 1708879 w 1708879"/>
                <a:gd name="connsiteY0" fmla="*/ 0 h 989350"/>
                <a:gd name="connsiteX1" fmla="*/ 1064302 w 1708879"/>
                <a:gd name="connsiteY1" fmla="*/ 344773 h 989350"/>
                <a:gd name="connsiteX2" fmla="*/ 854439 w 1708879"/>
                <a:gd name="connsiteY2" fmla="*/ 344773 h 989350"/>
                <a:gd name="connsiteX3" fmla="*/ 479685 w 1708879"/>
                <a:gd name="connsiteY3" fmla="*/ 299803 h 989350"/>
                <a:gd name="connsiteX4" fmla="*/ 494675 w 1708879"/>
                <a:gd name="connsiteY4" fmla="*/ 479685 h 989350"/>
                <a:gd name="connsiteX5" fmla="*/ 449705 w 1708879"/>
                <a:gd name="connsiteY5" fmla="*/ 509665 h 989350"/>
                <a:gd name="connsiteX6" fmla="*/ 359764 w 1708879"/>
                <a:gd name="connsiteY6" fmla="*/ 479685 h 989350"/>
                <a:gd name="connsiteX7" fmla="*/ 239843 w 1708879"/>
                <a:gd name="connsiteY7" fmla="*/ 494675 h 989350"/>
                <a:gd name="connsiteX8" fmla="*/ 149902 w 1708879"/>
                <a:gd name="connsiteY8" fmla="*/ 599606 h 989350"/>
                <a:gd name="connsiteX9" fmla="*/ 0 w 1708879"/>
                <a:gd name="connsiteY9" fmla="*/ 539646 h 989350"/>
                <a:gd name="connsiteX10" fmla="*/ 74951 w 1708879"/>
                <a:gd name="connsiteY10" fmla="*/ 734518 h 989350"/>
                <a:gd name="connsiteX11" fmla="*/ 149902 w 1708879"/>
                <a:gd name="connsiteY11" fmla="*/ 869429 h 989350"/>
                <a:gd name="connsiteX12" fmla="*/ 359764 w 1708879"/>
                <a:gd name="connsiteY12" fmla="*/ 989350 h 989350"/>
                <a:gd name="connsiteX13" fmla="*/ 554636 w 1708879"/>
                <a:gd name="connsiteY13" fmla="*/ 944380 h 989350"/>
                <a:gd name="connsiteX14" fmla="*/ 899410 w 1708879"/>
                <a:gd name="connsiteY14" fmla="*/ 839449 h 989350"/>
                <a:gd name="connsiteX15" fmla="*/ 1019331 w 1708879"/>
                <a:gd name="connsiteY15" fmla="*/ 749508 h 989350"/>
                <a:gd name="connsiteX16" fmla="*/ 1034321 w 1708879"/>
                <a:gd name="connsiteY16" fmla="*/ 644577 h 989350"/>
                <a:gd name="connsiteX17" fmla="*/ 1334125 w 1708879"/>
                <a:gd name="connsiteY17" fmla="*/ 689547 h 989350"/>
                <a:gd name="connsiteX18" fmla="*/ 1229193 w 1708879"/>
                <a:gd name="connsiteY18" fmla="*/ 404734 h 989350"/>
                <a:gd name="connsiteX19" fmla="*/ 1573967 w 1708879"/>
                <a:gd name="connsiteY19" fmla="*/ 179882 h 989350"/>
                <a:gd name="connsiteX20" fmla="*/ 1663908 w 1708879"/>
                <a:gd name="connsiteY20" fmla="*/ 29980 h 989350"/>
                <a:gd name="connsiteX21" fmla="*/ 1708879 w 1708879"/>
                <a:gd name="connsiteY21" fmla="*/ 0 h 9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08879" h="989350">
                  <a:moveTo>
                    <a:pt x="1708879" y="0"/>
                  </a:moveTo>
                  <a:lnTo>
                    <a:pt x="1064302" y="344773"/>
                  </a:lnTo>
                  <a:lnTo>
                    <a:pt x="854439" y="344773"/>
                  </a:lnTo>
                  <a:lnTo>
                    <a:pt x="479685" y="299803"/>
                  </a:lnTo>
                  <a:lnTo>
                    <a:pt x="494675" y="479685"/>
                  </a:lnTo>
                  <a:lnTo>
                    <a:pt x="449705" y="509665"/>
                  </a:lnTo>
                  <a:lnTo>
                    <a:pt x="359764" y="479685"/>
                  </a:lnTo>
                  <a:lnTo>
                    <a:pt x="239843" y="494675"/>
                  </a:lnTo>
                  <a:lnTo>
                    <a:pt x="149902" y="599606"/>
                  </a:lnTo>
                  <a:lnTo>
                    <a:pt x="0" y="539646"/>
                  </a:lnTo>
                  <a:lnTo>
                    <a:pt x="74951" y="734518"/>
                  </a:lnTo>
                  <a:lnTo>
                    <a:pt x="149902" y="869429"/>
                  </a:lnTo>
                  <a:lnTo>
                    <a:pt x="359764" y="989350"/>
                  </a:lnTo>
                  <a:lnTo>
                    <a:pt x="554636" y="944380"/>
                  </a:lnTo>
                  <a:lnTo>
                    <a:pt x="899410" y="839449"/>
                  </a:lnTo>
                  <a:lnTo>
                    <a:pt x="1019331" y="749508"/>
                  </a:lnTo>
                  <a:lnTo>
                    <a:pt x="1034321" y="644577"/>
                  </a:lnTo>
                  <a:lnTo>
                    <a:pt x="1334125" y="689547"/>
                  </a:lnTo>
                  <a:lnTo>
                    <a:pt x="1229193" y="404734"/>
                  </a:lnTo>
                  <a:lnTo>
                    <a:pt x="1573967" y="179882"/>
                  </a:lnTo>
                  <a:lnTo>
                    <a:pt x="1663908" y="29980"/>
                  </a:lnTo>
                  <a:lnTo>
                    <a:pt x="1708879" y="0"/>
                  </a:lnTo>
                  <a:close/>
                </a:path>
              </a:pathLst>
            </a:custGeom>
            <a:solidFill>
              <a:srgbClr val="FFFF00">
                <a:alpha val="85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429000" y="4572000"/>
              <a:ext cx="1752600" cy="762000"/>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rot="5400000" flipH="1" flipV="1">
              <a:off x="4495800" y="3581400"/>
              <a:ext cx="1600200" cy="685800"/>
            </a:xfrm>
            <a:prstGeom prst="straightConnector1">
              <a:avLst/>
            </a:prstGeom>
            <a:ln w="76200">
              <a:solidFill>
                <a:srgbClr val="FFFF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4" name="Content Placeholder 3"/>
          <p:cNvSpPr>
            <a:spLocks noGrp="1"/>
          </p:cNvSpPr>
          <p:nvPr>
            <p:ph idx="1"/>
          </p:nvPr>
        </p:nvSpPr>
        <p:spPr>
          <a:xfrm>
            <a:off x="457200" y="2408237"/>
            <a:ext cx="5029200" cy="4525963"/>
          </a:xfrm>
        </p:spPr>
        <p:txBody>
          <a:bodyPr/>
          <a:lstStyle/>
          <a:p>
            <a:pPr marL="0" indent="0"/>
            <a:r>
              <a:rPr lang="en-US" dirty="0"/>
              <a:t> </a:t>
            </a:r>
            <a:r>
              <a:rPr lang="en-US" baseline="30000" dirty="0"/>
              <a:t>19</a:t>
            </a:r>
            <a:r>
              <a:rPr lang="en-US" dirty="0"/>
              <a:t> Now those who had been scattered by the persecution in connection with Stephen traveled as far as Phoenicia, Cyprus and Antioch, </a:t>
            </a:r>
            <a:r>
              <a:rPr lang="en-US" dirty="0">
                <a:solidFill>
                  <a:schemeClr val="bg1"/>
                </a:solidFill>
              </a:rPr>
              <a:t>telling</a:t>
            </a:r>
            <a:r>
              <a:rPr lang="en-US" dirty="0"/>
              <a:t> the message only to Jews</a:t>
            </a:r>
            <a:r>
              <a:rPr lang="en-US" dirty="0" smtClean="0"/>
              <a:t>.</a:t>
            </a:r>
          </a:p>
        </p:txBody>
      </p:sp>
    </p:spTree>
  </p:cSld>
  <p:clrMapOvr>
    <a:masterClrMapping/>
  </p:clrMapOvr>
  <p:transition spd="med">
    <p:wipe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667000" y="5105400"/>
            <a:ext cx="1600200" cy="8382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2" cstate="print"/>
          <a:srcRect r="9465" b="5274"/>
          <a:stretch>
            <a:fillRect/>
          </a:stretch>
        </p:blipFill>
        <p:spPr bwMode="auto">
          <a:xfrm>
            <a:off x="4042094" y="0"/>
            <a:ext cx="510190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2—DECLARING </a:t>
            </a:r>
            <a:r>
              <a:rPr lang="en-US" sz="3600" dirty="0" smtClean="0"/>
              <a:t>(11:19-21)</a:t>
            </a:r>
            <a:r>
              <a:rPr lang="en-US" dirty="0" smtClean="0"/>
              <a:t> </a:t>
            </a:r>
            <a:endParaRPr lang="en-US" dirty="0"/>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86200" y="2895600"/>
            <a:ext cx="1600200" cy="3276600"/>
          </a:xfrm>
          <a:prstGeom prst="rect">
            <a:avLst/>
          </a:prstGeom>
          <a:solidFill>
            <a:schemeClr val="bg1">
              <a:alpha val="8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895475" y="2435541"/>
            <a:ext cx="876925" cy="2061507"/>
          </a:xfrm>
          <a:custGeom>
            <a:avLst/>
            <a:gdLst>
              <a:gd name="connsiteX0" fmla="*/ 44971 w 839450"/>
              <a:gd name="connsiteY0" fmla="*/ 1499016 h 1499016"/>
              <a:gd name="connsiteX1" fmla="*/ 284814 w 839450"/>
              <a:gd name="connsiteY1" fmla="*/ 1454046 h 1499016"/>
              <a:gd name="connsiteX2" fmla="*/ 389745 w 839450"/>
              <a:gd name="connsiteY2" fmla="*/ 1334124 h 1499016"/>
              <a:gd name="connsiteX3" fmla="*/ 719528 w 839450"/>
              <a:gd name="connsiteY3" fmla="*/ 1199213 h 1499016"/>
              <a:gd name="connsiteX4" fmla="*/ 794479 w 839450"/>
              <a:gd name="connsiteY4" fmla="*/ 1049311 h 1499016"/>
              <a:gd name="connsiteX5" fmla="*/ 599607 w 839450"/>
              <a:gd name="connsiteY5" fmla="*/ 884419 h 1499016"/>
              <a:gd name="connsiteX6" fmla="*/ 839450 w 839450"/>
              <a:gd name="connsiteY6" fmla="*/ 404734 h 1499016"/>
              <a:gd name="connsiteX7" fmla="*/ 824459 w 839450"/>
              <a:gd name="connsiteY7" fmla="*/ 89941 h 1499016"/>
              <a:gd name="connsiteX8" fmla="*/ 704538 w 839450"/>
              <a:gd name="connsiteY8" fmla="*/ 0 h 1499016"/>
              <a:gd name="connsiteX9" fmla="*/ 704538 w 839450"/>
              <a:gd name="connsiteY9" fmla="*/ 0 h 1499016"/>
              <a:gd name="connsiteX10" fmla="*/ 659568 w 839450"/>
              <a:gd name="connsiteY10" fmla="*/ 149901 h 1499016"/>
              <a:gd name="connsiteX11" fmla="*/ 539646 w 839450"/>
              <a:gd name="connsiteY11" fmla="*/ 314793 h 1499016"/>
              <a:gd name="connsiteX12" fmla="*/ 404735 w 839450"/>
              <a:gd name="connsiteY12" fmla="*/ 554636 h 1499016"/>
              <a:gd name="connsiteX13" fmla="*/ 389745 w 839450"/>
              <a:gd name="connsiteY13" fmla="*/ 734518 h 1499016"/>
              <a:gd name="connsiteX14" fmla="*/ 314794 w 839450"/>
              <a:gd name="connsiteY14" fmla="*/ 719528 h 1499016"/>
              <a:gd name="connsiteX15" fmla="*/ 224853 w 839450"/>
              <a:gd name="connsiteY15" fmla="*/ 1034321 h 1499016"/>
              <a:gd name="connsiteX16" fmla="*/ 149902 w 839450"/>
              <a:gd name="connsiteY16" fmla="*/ 1199213 h 1499016"/>
              <a:gd name="connsiteX17" fmla="*/ 119922 w 839450"/>
              <a:gd name="connsiteY17" fmla="*/ 1379095 h 1499016"/>
              <a:gd name="connsiteX18" fmla="*/ 0 w 839450"/>
              <a:gd name="connsiteY18" fmla="*/ 1439056 h 1499016"/>
              <a:gd name="connsiteX19" fmla="*/ 44971 w 839450"/>
              <a:gd name="connsiteY19" fmla="*/ 1499016 h 1499016"/>
              <a:gd name="connsiteX0" fmla="*/ 44971 w 876925"/>
              <a:gd name="connsiteY0" fmla="*/ 2061507 h 2061507"/>
              <a:gd name="connsiteX1" fmla="*/ 284814 w 876925"/>
              <a:gd name="connsiteY1" fmla="*/ 2016537 h 2061507"/>
              <a:gd name="connsiteX2" fmla="*/ 389745 w 876925"/>
              <a:gd name="connsiteY2" fmla="*/ 1896615 h 2061507"/>
              <a:gd name="connsiteX3" fmla="*/ 719528 w 876925"/>
              <a:gd name="connsiteY3" fmla="*/ 1761704 h 2061507"/>
              <a:gd name="connsiteX4" fmla="*/ 794479 w 876925"/>
              <a:gd name="connsiteY4" fmla="*/ 1611802 h 2061507"/>
              <a:gd name="connsiteX5" fmla="*/ 599607 w 876925"/>
              <a:gd name="connsiteY5" fmla="*/ 1446910 h 2061507"/>
              <a:gd name="connsiteX6" fmla="*/ 839450 w 876925"/>
              <a:gd name="connsiteY6" fmla="*/ 967225 h 2061507"/>
              <a:gd name="connsiteX7" fmla="*/ 876925 w 876925"/>
              <a:gd name="connsiteY7" fmla="*/ 79058 h 2061507"/>
              <a:gd name="connsiteX8" fmla="*/ 704538 w 876925"/>
              <a:gd name="connsiteY8" fmla="*/ 562491 h 2061507"/>
              <a:gd name="connsiteX9" fmla="*/ 704538 w 876925"/>
              <a:gd name="connsiteY9" fmla="*/ 562491 h 2061507"/>
              <a:gd name="connsiteX10" fmla="*/ 659568 w 876925"/>
              <a:gd name="connsiteY10" fmla="*/ 712392 h 2061507"/>
              <a:gd name="connsiteX11" fmla="*/ 539646 w 876925"/>
              <a:gd name="connsiteY11" fmla="*/ 877284 h 2061507"/>
              <a:gd name="connsiteX12" fmla="*/ 404735 w 876925"/>
              <a:gd name="connsiteY12" fmla="*/ 1117127 h 2061507"/>
              <a:gd name="connsiteX13" fmla="*/ 389745 w 876925"/>
              <a:gd name="connsiteY13" fmla="*/ 1297009 h 2061507"/>
              <a:gd name="connsiteX14" fmla="*/ 314794 w 876925"/>
              <a:gd name="connsiteY14" fmla="*/ 1282019 h 2061507"/>
              <a:gd name="connsiteX15" fmla="*/ 224853 w 876925"/>
              <a:gd name="connsiteY15" fmla="*/ 1596812 h 2061507"/>
              <a:gd name="connsiteX16" fmla="*/ 149902 w 876925"/>
              <a:gd name="connsiteY16" fmla="*/ 1761704 h 2061507"/>
              <a:gd name="connsiteX17" fmla="*/ 119922 w 876925"/>
              <a:gd name="connsiteY17" fmla="*/ 1941586 h 2061507"/>
              <a:gd name="connsiteX18" fmla="*/ 0 w 876925"/>
              <a:gd name="connsiteY18" fmla="*/ 2001547 h 2061507"/>
              <a:gd name="connsiteX19" fmla="*/ 44971 w 876925"/>
              <a:gd name="connsiteY19" fmla="*/ 2061507 h 2061507"/>
              <a:gd name="connsiteX0" fmla="*/ 44971 w 876925"/>
              <a:gd name="connsiteY0" fmla="*/ 2061507 h 2061507"/>
              <a:gd name="connsiteX1" fmla="*/ 284814 w 876925"/>
              <a:gd name="connsiteY1" fmla="*/ 2016537 h 2061507"/>
              <a:gd name="connsiteX2" fmla="*/ 389745 w 876925"/>
              <a:gd name="connsiteY2" fmla="*/ 1896615 h 2061507"/>
              <a:gd name="connsiteX3" fmla="*/ 719528 w 876925"/>
              <a:gd name="connsiteY3" fmla="*/ 1761704 h 2061507"/>
              <a:gd name="connsiteX4" fmla="*/ 794479 w 876925"/>
              <a:gd name="connsiteY4" fmla="*/ 1611802 h 2061507"/>
              <a:gd name="connsiteX5" fmla="*/ 599607 w 876925"/>
              <a:gd name="connsiteY5" fmla="*/ 1446910 h 2061507"/>
              <a:gd name="connsiteX6" fmla="*/ 839450 w 876925"/>
              <a:gd name="connsiteY6" fmla="*/ 967225 h 2061507"/>
              <a:gd name="connsiteX7" fmla="*/ 876925 w 876925"/>
              <a:gd name="connsiteY7" fmla="*/ 79058 h 2061507"/>
              <a:gd name="connsiteX8" fmla="*/ 704538 w 876925"/>
              <a:gd name="connsiteY8" fmla="*/ 562491 h 2061507"/>
              <a:gd name="connsiteX9" fmla="*/ 572125 w 876925"/>
              <a:gd name="connsiteY9" fmla="*/ 307659 h 2061507"/>
              <a:gd name="connsiteX10" fmla="*/ 659568 w 876925"/>
              <a:gd name="connsiteY10" fmla="*/ 712392 h 2061507"/>
              <a:gd name="connsiteX11" fmla="*/ 539646 w 876925"/>
              <a:gd name="connsiteY11" fmla="*/ 877284 h 2061507"/>
              <a:gd name="connsiteX12" fmla="*/ 404735 w 876925"/>
              <a:gd name="connsiteY12" fmla="*/ 1117127 h 2061507"/>
              <a:gd name="connsiteX13" fmla="*/ 389745 w 876925"/>
              <a:gd name="connsiteY13" fmla="*/ 1297009 h 2061507"/>
              <a:gd name="connsiteX14" fmla="*/ 314794 w 876925"/>
              <a:gd name="connsiteY14" fmla="*/ 1282019 h 2061507"/>
              <a:gd name="connsiteX15" fmla="*/ 224853 w 876925"/>
              <a:gd name="connsiteY15" fmla="*/ 1596812 h 2061507"/>
              <a:gd name="connsiteX16" fmla="*/ 149902 w 876925"/>
              <a:gd name="connsiteY16" fmla="*/ 1761704 h 2061507"/>
              <a:gd name="connsiteX17" fmla="*/ 119922 w 876925"/>
              <a:gd name="connsiteY17" fmla="*/ 1941586 h 2061507"/>
              <a:gd name="connsiteX18" fmla="*/ 0 w 876925"/>
              <a:gd name="connsiteY18" fmla="*/ 2001547 h 2061507"/>
              <a:gd name="connsiteX19" fmla="*/ 44971 w 876925"/>
              <a:gd name="connsiteY19" fmla="*/ 2061507 h 2061507"/>
              <a:gd name="connsiteX0" fmla="*/ 44971 w 876925"/>
              <a:gd name="connsiteY0" fmla="*/ 2061507 h 2061507"/>
              <a:gd name="connsiteX1" fmla="*/ 284814 w 876925"/>
              <a:gd name="connsiteY1" fmla="*/ 2016537 h 2061507"/>
              <a:gd name="connsiteX2" fmla="*/ 389745 w 876925"/>
              <a:gd name="connsiteY2" fmla="*/ 1896615 h 2061507"/>
              <a:gd name="connsiteX3" fmla="*/ 719528 w 876925"/>
              <a:gd name="connsiteY3" fmla="*/ 1761704 h 2061507"/>
              <a:gd name="connsiteX4" fmla="*/ 794479 w 876925"/>
              <a:gd name="connsiteY4" fmla="*/ 1611802 h 2061507"/>
              <a:gd name="connsiteX5" fmla="*/ 599607 w 876925"/>
              <a:gd name="connsiteY5" fmla="*/ 1446910 h 2061507"/>
              <a:gd name="connsiteX6" fmla="*/ 839450 w 876925"/>
              <a:gd name="connsiteY6" fmla="*/ 967225 h 2061507"/>
              <a:gd name="connsiteX7" fmla="*/ 876925 w 876925"/>
              <a:gd name="connsiteY7" fmla="*/ 79058 h 2061507"/>
              <a:gd name="connsiteX8" fmla="*/ 648325 w 876925"/>
              <a:gd name="connsiteY8" fmla="*/ 2859 h 2061507"/>
              <a:gd name="connsiteX9" fmla="*/ 572125 w 876925"/>
              <a:gd name="connsiteY9" fmla="*/ 307659 h 2061507"/>
              <a:gd name="connsiteX10" fmla="*/ 659568 w 876925"/>
              <a:gd name="connsiteY10" fmla="*/ 712392 h 2061507"/>
              <a:gd name="connsiteX11" fmla="*/ 539646 w 876925"/>
              <a:gd name="connsiteY11" fmla="*/ 877284 h 2061507"/>
              <a:gd name="connsiteX12" fmla="*/ 404735 w 876925"/>
              <a:gd name="connsiteY12" fmla="*/ 1117127 h 2061507"/>
              <a:gd name="connsiteX13" fmla="*/ 389745 w 876925"/>
              <a:gd name="connsiteY13" fmla="*/ 1297009 h 2061507"/>
              <a:gd name="connsiteX14" fmla="*/ 314794 w 876925"/>
              <a:gd name="connsiteY14" fmla="*/ 1282019 h 2061507"/>
              <a:gd name="connsiteX15" fmla="*/ 224853 w 876925"/>
              <a:gd name="connsiteY15" fmla="*/ 1596812 h 2061507"/>
              <a:gd name="connsiteX16" fmla="*/ 149902 w 876925"/>
              <a:gd name="connsiteY16" fmla="*/ 1761704 h 2061507"/>
              <a:gd name="connsiteX17" fmla="*/ 119922 w 876925"/>
              <a:gd name="connsiteY17" fmla="*/ 1941586 h 2061507"/>
              <a:gd name="connsiteX18" fmla="*/ 0 w 876925"/>
              <a:gd name="connsiteY18" fmla="*/ 2001547 h 2061507"/>
              <a:gd name="connsiteX19" fmla="*/ 44971 w 876925"/>
              <a:gd name="connsiteY19" fmla="*/ 2061507 h 206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6925" h="2061507">
                <a:moveTo>
                  <a:pt x="44971" y="2061507"/>
                </a:moveTo>
                <a:lnTo>
                  <a:pt x="284814" y="2016537"/>
                </a:lnTo>
                <a:lnTo>
                  <a:pt x="389745" y="1896615"/>
                </a:lnTo>
                <a:lnTo>
                  <a:pt x="719528" y="1761704"/>
                </a:lnTo>
                <a:lnTo>
                  <a:pt x="794479" y="1611802"/>
                </a:lnTo>
                <a:lnTo>
                  <a:pt x="599607" y="1446910"/>
                </a:lnTo>
                <a:lnTo>
                  <a:pt x="839450" y="967225"/>
                </a:lnTo>
                <a:lnTo>
                  <a:pt x="876925" y="79058"/>
                </a:lnTo>
                <a:cubicBezTo>
                  <a:pt x="766244" y="0"/>
                  <a:pt x="693709" y="48243"/>
                  <a:pt x="648325" y="2859"/>
                </a:cubicBezTo>
                <a:lnTo>
                  <a:pt x="572125" y="307659"/>
                </a:lnTo>
                <a:lnTo>
                  <a:pt x="659568" y="712392"/>
                </a:lnTo>
                <a:lnTo>
                  <a:pt x="539646" y="877284"/>
                </a:lnTo>
                <a:lnTo>
                  <a:pt x="404735" y="1117127"/>
                </a:lnTo>
                <a:lnTo>
                  <a:pt x="389745" y="1297009"/>
                </a:lnTo>
                <a:lnTo>
                  <a:pt x="314794" y="1282019"/>
                </a:lnTo>
                <a:lnTo>
                  <a:pt x="224853" y="1596812"/>
                </a:lnTo>
                <a:lnTo>
                  <a:pt x="149902" y="1761704"/>
                </a:lnTo>
                <a:lnTo>
                  <a:pt x="119922" y="1941586"/>
                </a:lnTo>
                <a:lnTo>
                  <a:pt x="0" y="2001547"/>
                </a:lnTo>
                <a:lnTo>
                  <a:pt x="44971" y="2061507"/>
                </a:lnTo>
                <a:close/>
              </a:path>
            </a:pathLst>
          </a:custGeom>
          <a:solidFill>
            <a:srgbClr val="FFFF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841823" y="2068643"/>
            <a:ext cx="1708879" cy="989350"/>
          </a:xfrm>
          <a:custGeom>
            <a:avLst/>
            <a:gdLst>
              <a:gd name="connsiteX0" fmla="*/ 1708879 w 1708879"/>
              <a:gd name="connsiteY0" fmla="*/ 0 h 989350"/>
              <a:gd name="connsiteX1" fmla="*/ 1064302 w 1708879"/>
              <a:gd name="connsiteY1" fmla="*/ 344773 h 989350"/>
              <a:gd name="connsiteX2" fmla="*/ 854439 w 1708879"/>
              <a:gd name="connsiteY2" fmla="*/ 344773 h 989350"/>
              <a:gd name="connsiteX3" fmla="*/ 479685 w 1708879"/>
              <a:gd name="connsiteY3" fmla="*/ 299803 h 989350"/>
              <a:gd name="connsiteX4" fmla="*/ 494675 w 1708879"/>
              <a:gd name="connsiteY4" fmla="*/ 479685 h 989350"/>
              <a:gd name="connsiteX5" fmla="*/ 449705 w 1708879"/>
              <a:gd name="connsiteY5" fmla="*/ 509665 h 989350"/>
              <a:gd name="connsiteX6" fmla="*/ 359764 w 1708879"/>
              <a:gd name="connsiteY6" fmla="*/ 479685 h 989350"/>
              <a:gd name="connsiteX7" fmla="*/ 239843 w 1708879"/>
              <a:gd name="connsiteY7" fmla="*/ 494675 h 989350"/>
              <a:gd name="connsiteX8" fmla="*/ 149902 w 1708879"/>
              <a:gd name="connsiteY8" fmla="*/ 599606 h 989350"/>
              <a:gd name="connsiteX9" fmla="*/ 0 w 1708879"/>
              <a:gd name="connsiteY9" fmla="*/ 539646 h 989350"/>
              <a:gd name="connsiteX10" fmla="*/ 74951 w 1708879"/>
              <a:gd name="connsiteY10" fmla="*/ 734518 h 989350"/>
              <a:gd name="connsiteX11" fmla="*/ 149902 w 1708879"/>
              <a:gd name="connsiteY11" fmla="*/ 869429 h 989350"/>
              <a:gd name="connsiteX12" fmla="*/ 359764 w 1708879"/>
              <a:gd name="connsiteY12" fmla="*/ 989350 h 989350"/>
              <a:gd name="connsiteX13" fmla="*/ 554636 w 1708879"/>
              <a:gd name="connsiteY13" fmla="*/ 944380 h 989350"/>
              <a:gd name="connsiteX14" fmla="*/ 899410 w 1708879"/>
              <a:gd name="connsiteY14" fmla="*/ 839449 h 989350"/>
              <a:gd name="connsiteX15" fmla="*/ 1019331 w 1708879"/>
              <a:gd name="connsiteY15" fmla="*/ 749508 h 989350"/>
              <a:gd name="connsiteX16" fmla="*/ 1034321 w 1708879"/>
              <a:gd name="connsiteY16" fmla="*/ 644577 h 989350"/>
              <a:gd name="connsiteX17" fmla="*/ 1334125 w 1708879"/>
              <a:gd name="connsiteY17" fmla="*/ 689547 h 989350"/>
              <a:gd name="connsiteX18" fmla="*/ 1229193 w 1708879"/>
              <a:gd name="connsiteY18" fmla="*/ 404734 h 989350"/>
              <a:gd name="connsiteX19" fmla="*/ 1573967 w 1708879"/>
              <a:gd name="connsiteY19" fmla="*/ 179882 h 989350"/>
              <a:gd name="connsiteX20" fmla="*/ 1663908 w 1708879"/>
              <a:gd name="connsiteY20" fmla="*/ 29980 h 989350"/>
              <a:gd name="connsiteX21" fmla="*/ 1708879 w 1708879"/>
              <a:gd name="connsiteY21" fmla="*/ 0 h 9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08879" h="989350">
                <a:moveTo>
                  <a:pt x="1708879" y="0"/>
                </a:moveTo>
                <a:lnTo>
                  <a:pt x="1064302" y="344773"/>
                </a:lnTo>
                <a:lnTo>
                  <a:pt x="854439" y="344773"/>
                </a:lnTo>
                <a:lnTo>
                  <a:pt x="479685" y="299803"/>
                </a:lnTo>
                <a:lnTo>
                  <a:pt x="494675" y="479685"/>
                </a:lnTo>
                <a:lnTo>
                  <a:pt x="449705" y="509665"/>
                </a:lnTo>
                <a:lnTo>
                  <a:pt x="359764" y="479685"/>
                </a:lnTo>
                <a:lnTo>
                  <a:pt x="239843" y="494675"/>
                </a:lnTo>
                <a:lnTo>
                  <a:pt x="149902" y="599606"/>
                </a:lnTo>
                <a:lnTo>
                  <a:pt x="0" y="539646"/>
                </a:lnTo>
                <a:lnTo>
                  <a:pt x="74951" y="734518"/>
                </a:lnTo>
                <a:lnTo>
                  <a:pt x="149902" y="869429"/>
                </a:lnTo>
                <a:lnTo>
                  <a:pt x="359764" y="989350"/>
                </a:lnTo>
                <a:lnTo>
                  <a:pt x="554636" y="944380"/>
                </a:lnTo>
                <a:lnTo>
                  <a:pt x="899410" y="839449"/>
                </a:lnTo>
                <a:lnTo>
                  <a:pt x="1019331" y="749508"/>
                </a:lnTo>
                <a:lnTo>
                  <a:pt x="1034321" y="644577"/>
                </a:lnTo>
                <a:lnTo>
                  <a:pt x="1334125" y="689547"/>
                </a:lnTo>
                <a:lnTo>
                  <a:pt x="1229193" y="404734"/>
                </a:lnTo>
                <a:lnTo>
                  <a:pt x="1573967" y="179882"/>
                </a:lnTo>
                <a:lnTo>
                  <a:pt x="1663908" y="29980"/>
                </a:lnTo>
                <a:lnTo>
                  <a:pt x="1708879" y="0"/>
                </a:lnTo>
                <a:close/>
              </a:path>
            </a:pathLst>
          </a:custGeom>
          <a:solidFill>
            <a:srgbClr val="FFFF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620000" y="1600200"/>
            <a:ext cx="304800" cy="3048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6858000" y="5562600"/>
            <a:ext cx="381000" cy="38100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66800" y="5105400"/>
            <a:ext cx="1752600" cy="838200"/>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457200" y="2408237"/>
            <a:ext cx="5029200" cy="4525963"/>
          </a:xfrm>
        </p:spPr>
        <p:txBody>
          <a:bodyPr/>
          <a:lstStyle/>
          <a:p>
            <a:pPr marL="0" indent="0"/>
            <a:r>
              <a:rPr lang="en-US" dirty="0"/>
              <a:t> </a:t>
            </a:r>
            <a:r>
              <a:rPr lang="en-US" baseline="30000" dirty="0"/>
              <a:t>19</a:t>
            </a:r>
            <a:r>
              <a:rPr lang="en-US" dirty="0"/>
              <a:t> Now those who had been scattered by the persecution in connection with Stephen traveled as far as Phoenicia, Cyprus and Antioch, </a:t>
            </a:r>
            <a:r>
              <a:rPr lang="en-US" dirty="0">
                <a:solidFill>
                  <a:schemeClr val="bg1"/>
                </a:solidFill>
              </a:rPr>
              <a:t>telling</a:t>
            </a:r>
            <a:r>
              <a:rPr lang="en-US" dirty="0"/>
              <a:t> the message only to Jews</a:t>
            </a:r>
            <a:r>
              <a:rPr lang="en-US" dirty="0" smtClean="0"/>
              <a:t>.</a:t>
            </a:r>
          </a:p>
        </p:txBody>
      </p:sp>
      <p:cxnSp>
        <p:nvCxnSpPr>
          <p:cNvPr id="15" name="Straight Arrow Connector 14"/>
          <p:cNvCxnSpPr/>
          <p:nvPr/>
        </p:nvCxnSpPr>
        <p:spPr>
          <a:xfrm flipV="1">
            <a:off x="2438400" y="1981200"/>
            <a:ext cx="5257800" cy="3276600"/>
          </a:xfrm>
          <a:prstGeom prst="straightConnector1">
            <a:avLst/>
          </a:prstGeom>
          <a:ln w="76200">
            <a:solidFill>
              <a:srgbClr val="FFFF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r="9465" b="5274"/>
          <a:stretch>
            <a:fillRect/>
          </a:stretch>
        </p:blipFill>
        <p:spPr bwMode="auto">
          <a:xfrm>
            <a:off x="4042094" y="0"/>
            <a:ext cx="510190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2—DECLARING </a:t>
            </a:r>
            <a:r>
              <a:rPr lang="en-US" sz="3600" dirty="0" smtClean="0"/>
              <a:t>(11:19-21)</a:t>
            </a:r>
            <a:r>
              <a:rPr lang="en-US" dirty="0" smtClean="0"/>
              <a:t> </a:t>
            </a:r>
            <a:endParaRPr lang="en-US" dirty="0"/>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86200" y="2895600"/>
            <a:ext cx="1600200" cy="3276600"/>
          </a:xfrm>
          <a:prstGeom prst="rect">
            <a:avLst/>
          </a:prstGeom>
          <a:solidFill>
            <a:schemeClr val="bg1">
              <a:alpha val="8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6895475" y="2435541"/>
            <a:ext cx="876925" cy="2061507"/>
          </a:xfrm>
          <a:custGeom>
            <a:avLst/>
            <a:gdLst>
              <a:gd name="connsiteX0" fmla="*/ 44971 w 839450"/>
              <a:gd name="connsiteY0" fmla="*/ 1499016 h 1499016"/>
              <a:gd name="connsiteX1" fmla="*/ 284814 w 839450"/>
              <a:gd name="connsiteY1" fmla="*/ 1454046 h 1499016"/>
              <a:gd name="connsiteX2" fmla="*/ 389745 w 839450"/>
              <a:gd name="connsiteY2" fmla="*/ 1334124 h 1499016"/>
              <a:gd name="connsiteX3" fmla="*/ 719528 w 839450"/>
              <a:gd name="connsiteY3" fmla="*/ 1199213 h 1499016"/>
              <a:gd name="connsiteX4" fmla="*/ 794479 w 839450"/>
              <a:gd name="connsiteY4" fmla="*/ 1049311 h 1499016"/>
              <a:gd name="connsiteX5" fmla="*/ 599607 w 839450"/>
              <a:gd name="connsiteY5" fmla="*/ 884419 h 1499016"/>
              <a:gd name="connsiteX6" fmla="*/ 839450 w 839450"/>
              <a:gd name="connsiteY6" fmla="*/ 404734 h 1499016"/>
              <a:gd name="connsiteX7" fmla="*/ 824459 w 839450"/>
              <a:gd name="connsiteY7" fmla="*/ 89941 h 1499016"/>
              <a:gd name="connsiteX8" fmla="*/ 704538 w 839450"/>
              <a:gd name="connsiteY8" fmla="*/ 0 h 1499016"/>
              <a:gd name="connsiteX9" fmla="*/ 704538 w 839450"/>
              <a:gd name="connsiteY9" fmla="*/ 0 h 1499016"/>
              <a:gd name="connsiteX10" fmla="*/ 659568 w 839450"/>
              <a:gd name="connsiteY10" fmla="*/ 149901 h 1499016"/>
              <a:gd name="connsiteX11" fmla="*/ 539646 w 839450"/>
              <a:gd name="connsiteY11" fmla="*/ 314793 h 1499016"/>
              <a:gd name="connsiteX12" fmla="*/ 404735 w 839450"/>
              <a:gd name="connsiteY12" fmla="*/ 554636 h 1499016"/>
              <a:gd name="connsiteX13" fmla="*/ 389745 w 839450"/>
              <a:gd name="connsiteY13" fmla="*/ 734518 h 1499016"/>
              <a:gd name="connsiteX14" fmla="*/ 314794 w 839450"/>
              <a:gd name="connsiteY14" fmla="*/ 719528 h 1499016"/>
              <a:gd name="connsiteX15" fmla="*/ 224853 w 839450"/>
              <a:gd name="connsiteY15" fmla="*/ 1034321 h 1499016"/>
              <a:gd name="connsiteX16" fmla="*/ 149902 w 839450"/>
              <a:gd name="connsiteY16" fmla="*/ 1199213 h 1499016"/>
              <a:gd name="connsiteX17" fmla="*/ 119922 w 839450"/>
              <a:gd name="connsiteY17" fmla="*/ 1379095 h 1499016"/>
              <a:gd name="connsiteX18" fmla="*/ 0 w 839450"/>
              <a:gd name="connsiteY18" fmla="*/ 1439056 h 1499016"/>
              <a:gd name="connsiteX19" fmla="*/ 44971 w 839450"/>
              <a:gd name="connsiteY19" fmla="*/ 1499016 h 1499016"/>
              <a:gd name="connsiteX0" fmla="*/ 44971 w 876925"/>
              <a:gd name="connsiteY0" fmla="*/ 2061507 h 2061507"/>
              <a:gd name="connsiteX1" fmla="*/ 284814 w 876925"/>
              <a:gd name="connsiteY1" fmla="*/ 2016537 h 2061507"/>
              <a:gd name="connsiteX2" fmla="*/ 389745 w 876925"/>
              <a:gd name="connsiteY2" fmla="*/ 1896615 h 2061507"/>
              <a:gd name="connsiteX3" fmla="*/ 719528 w 876925"/>
              <a:gd name="connsiteY3" fmla="*/ 1761704 h 2061507"/>
              <a:gd name="connsiteX4" fmla="*/ 794479 w 876925"/>
              <a:gd name="connsiteY4" fmla="*/ 1611802 h 2061507"/>
              <a:gd name="connsiteX5" fmla="*/ 599607 w 876925"/>
              <a:gd name="connsiteY5" fmla="*/ 1446910 h 2061507"/>
              <a:gd name="connsiteX6" fmla="*/ 839450 w 876925"/>
              <a:gd name="connsiteY6" fmla="*/ 967225 h 2061507"/>
              <a:gd name="connsiteX7" fmla="*/ 876925 w 876925"/>
              <a:gd name="connsiteY7" fmla="*/ 79058 h 2061507"/>
              <a:gd name="connsiteX8" fmla="*/ 704538 w 876925"/>
              <a:gd name="connsiteY8" fmla="*/ 562491 h 2061507"/>
              <a:gd name="connsiteX9" fmla="*/ 704538 w 876925"/>
              <a:gd name="connsiteY9" fmla="*/ 562491 h 2061507"/>
              <a:gd name="connsiteX10" fmla="*/ 659568 w 876925"/>
              <a:gd name="connsiteY10" fmla="*/ 712392 h 2061507"/>
              <a:gd name="connsiteX11" fmla="*/ 539646 w 876925"/>
              <a:gd name="connsiteY11" fmla="*/ 877284 h 2061507"/>
              <a:gd name="connsiteX12" fmla="*/ 404735 w 876925"/>
              <a:gd name="connsiteY12" fmla="*/ 1117127 h 2061507"/>
              <a:gd name="connsiteX13" fmla="*/ 389745 w 876925"/>
              <a:gd name="connsiteY13" fmla="*/ 1297009 h 2061507"/>
              <a:gd name="connsiteX14" fmla="*/ 314794 w 876925"/>
              <a:gd name="connsiteY14" fmla="*/ 1282019 h 2061507"/>
              <a:gd name="connsiteX15" fmla="*/ 224853 w 876925"/>
              <a:gd name="connsiteY15" fmla="*/ 1596812 h 2061507"/>
              <a:gd name="connsiteX16" fmla="*/ 149902 w 876925"/>
              <a:gd name="connsiteY16" fmla="*/ 1761704 h 2061507"/>
              <a:gd name="connsiteX17" fmla="*/ 119922 w 876925"/>
              <a:gd name="connsiteY17" fmla="*/ 1941586 h 2061507"/>
              <a:gd name="connsiteX18" fmla="*/ 0 w 876925"/>
              <a:gd name="connsiteY18" fmla="*/ 2001547 h 2061507"/>
              <a:gd name="connsiteX19" fmla="*/ 44971 w 876925"/>
              <a:gd name="connsiteY19" fmla="*/ 2061507 h 2061507"/>
              <a:gd name="connsiteX0" fmla="*/ 44971 w 876925"/>
              <a:gd name="connsiteY0" fmla="*/ 2061507 h 2061507"/>
              <a:gd name="connsiteX1" fmla="*/ 284814 w 876925"/>
              <a:gd name="connsiteY1" fmla="*/ 2016537 h 2061507"/>
              <a:gd name="connsiteX2" fmla="*/ 389745 w 876925"/>
              <a:gd name="connsiteY2" fmla="*/ 1896615 h 2061507"/>
              <a:gd name="connsiteX3" fmla="*/ 719528 w 876925"/>
              <a:gd name="connsiteY3" fmla="*/ 1761704 h 2061507"/>
              <a:gd name="connsiteX4" fmla="*/ 794479 w 876925"/>
              <a:gd name="connsiteY4" fmla="*/ 1611802 h 2061507"/>
              <a:gd name="connsiteX5" fmla="*/ 599607 w 876925"/>
              <a:gd name="connsiteY5" fmla="*/ 1446910 h 2061507"/>
              <a:gd name="connsiteX6" fmla="*/ 839450 w 876925"/>
              <a:gd name="connsiteY6" fmla="*/ 967225 h 2061507"/>
              <a:gd name="connsiteX7" fmla="*/ 876925 w 876925"/>
              <a:gd name="connsiteY7" fmla="*/ 79058 h 2061507"/>
              <a:gd name="connsiteX8" fmla="*/ 704538 w 876925"/>
              <a:gd name="connsiteY8" fmla="*/ 562491 h 2061507"/>
              <a:gd name="connsiteX9" fmla="*/ 572125 w 876925"/>
              <a:gd name="connsiteY9" fmla="*/ 307659 h 2061507"/>
              <a:gd name="connsiteX10" fmla="*/ 659568 w 876925"/>
              <a:gd name="connsiteY10" fmla="*/ 712392 h 2061507"/>
              <a:gd name="connsiteX11" fmla="*/ 539646 w 876925"/>
              <a:gd name="connsiteY11" fmla="*/ 877284 h 2061507"/>
              <a:gd name="connsiteX12" fmla="*/ 404735 w 876925"/>
              <a:gd name="connsiteY12" fmla="*/ 1117127 h 2061507"/>
              <a:gd name="connsiteX13" fmla="*/ 389745 w 876925"/>
              <a:gd name="connsiteY13" fmla="*/ 1297009 h 2061507"/>
              <a:gd name="connsiteX14" fmla="*/ 314794 w 876925"/>
              <a:gd name="connsiteY14" fmla="*/ 1282019 h 2061507"/>
              <a:gd name="connsiteX15" fmla="*/ 224853 w 876925"/>
              <a:gd name="connsiteY15" fmla="*/ 1596812 h 2061507"/>
              <a:gd name="connsiteX16" fmla="*/ 149902 w 876925"/>
              <a:gd name="connsiteY16" fmla="*/ 1761704 h 2061507"/>
              <a:gd name="connsiteX17" fmla="*/ 119922 w 876925"/>
              <a:gd name="connsiteY17" fmla="*/ 1941586 h 2061507"/>
              <a:gd name="connsiteX18" fmla="*/ 0 w 876925"/>
              <a:gd name="connsiteY18" fmla="*/ 2001547 h 2061507"/>
              <a:gd name="connsiteX19" fmla="*/ 44971 w 876925"/>
              <a:gd name="connsiteY19" fmla="*/ 2061507 h 2061507"/>
              <a:gd name="connsiteX0" fmla="*/ 44971 w 876925"/>
              <a:gd name="connsiteY0" fmla="*/ 2061507 h 2061507"/>
              <a:gd name="connsiteX1" fmla="*/ 284814 w 876925"/>
              <a:gd name="connsiteY1" fmla="*/ 2016537 h 2061507"/>
              <a:gd name="connsiteX2" fmla="*/ 389745 w 876925"/>
              <a:gd name="connsiteY2" fmla="*/ 1896615 h 2061507"/>
              <a:gd name="connsiteX3" fmla="*/ 719528 w 876925"/>
              <a:gd name="connsiteY3" fmla="*/ 1761704 h 2061507"/>
              <a:gd name="connsiteX4" fmla="*/ 794479 w 876925"/>
              <a:gd name="connsiteY4" fmla="*/ 1611802 h 2061507"/>
              <a:gd name="connsiteX5" fmla="*/ 599607 w 876925"/>
              <a:gd name="connsiteY5" fmla="*/ 1446910 h 2061507"/>
              <a:gd name="connsiteX6" fmla="*/ 839450 w 876925"/>
              <a:gd name="connsiteY6" fmla="*/ 967225 h 2061507"/>
              <a:gd name="connsiteX7" fmla="*/ 876925 w 876925"/>
              <a:gd name="connsiteY7" fmla="*/ 79058 h 2061507"/>
              <a:gd name="connsiteX8" fmla="*/ 648325 w 876925"/>
              <a:gd name="connsiteY8" fmla="*/ 2859 h 2061507"/>
              <a:gd name="connsiteX9" fmla="*/ 572125 w 876925"/>
              <a:gd name="connsiteY9" fmla="*/ 307659 h 2061507"/>
              <a:gd name="connsiteX10" fmla="*/ 659568 w 876925"/>
              <a:gd name="connsiteY10" fmla="*/ 712392 h 2061507"/>
              <a:gd name="connsiteX11" fmla="*/ 539646 w 876925"/>
              <a:gd name="connsiteY11" fmla="*/ 877284 h 2061507"/>
              <a:gd name="connsiteX12" fmla="*/ 404735 w 876925"/>
              <a:gd name="connsiteY12" fmla="*/ 1117127 h 2061507"/>
              <a:gd name="connsiteX13" fmla="*/ 389745 w 876925"/>
              <a:gd name="connsiteY13" fmla="*/ 1297009 h 2061507"/>
              <a:gd name="connsiteX14" fmla="*/ 314794 w 876925"/>
              <a:gd name="connsiteY14" fmla="*/ 1282019 h 2061507"/>
              <a:gd name="connsiteX15" fmla="*/ 224853 w 876925"/>
              <a:gd name="connsiteY15" fmla="*/ 1596812 h 2061507"/>
              <a:gd name="connsiteX16" fmla="*/ 149902 w 876925"/>
              <a:gd name="connsiteY16" fmla="*/ 1761704 h 2061507"/>
              <a:gd name="connsiteX17" fmla="*/ 119922 w 876925"/>
              <a:gd name="connsiteY17" fmla="*/ 1941586 h 2061507"/>
              <a:gd name="connsiteX18" fmla="*/ 0 w 876925"/>
              <a:gd name="connsiteY18" fmla="*/ 2001547 h 2061507"/>
              <a:gd name="connsiteX19" fmla="*/ 44971 w 876925"/>
              <a:gd name="connsiteY19" fmla="*/ 2061507 h 206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6925" h="2061507">
                <a:moveTo>
                  <a:pt x="44971" y="2061507"/>
                </a:moveTo>
                <a:lnTo>
                  <a:pt x="284814" y="2016537"/>
                </a:lnTo>
                <a:lnTo>
                  <a:pt x="389745" y="1896615"/>
                </a:lnTo>
                <a:lnTo>
                  <a:pt x="719528" y="1761704"/>
                </a:lnTo>
                <a:lnTo>
                  <a:pt x="794479" y="1611802"/>
                </a:lnTo>
                <a:lnTo>
                  <a:pt x="599607" y="1446910"/>
                </a:lnTo>
                <a:lnTo>
                  <a:pt x="839450" y="967225"/>
                </a:lnTo>
                <a:lnTo>
                  <a:pt x="876925" y="79058"/>
                </a:lnTo>
                <a:cubicBezTo>
                  <a:pt x="766244" y="0"/>
                  <a:pt x="693709" y="48243"/>
                  <a:pt x="648325" y="2859"/>
                </a:cubicBezTo>
                <a:lnTo>
                  <a:pt x="572125" y="307659"/>
                </a:lnTo>
                <a:lnTo>
                  <a:pt x="659568" y="712392"/>
                </a:lnTo>
                <a:lnTo>
                  <a:pt x="539646" y="877284"/>
                </a:lnTo>
                <a:lnTo>
                  <a:pt x="404735" y="1117127"/>
                </a:lnTo>
                <a:lnTo>
                  <a:pt x="389745" y="1297009"/>
                </a:lnTo>
                <a:lnTo>
                  <a:pt x="314794" y="1282019"/>
                </a:lnTo>
                <a:lnTo>
                  <a:pt x="224853" y="1596812"/>
                </a:lnTo>
                <a:lnTo>
                  <a:pt x="149902" y="1761704"/>
                </a:lnTo>
                <a:lnTo>
                  <a:pt x="119922" y="1941586"/>
                </a:lnTo>
                <a:lnTo>
                  <a:pt x="0" y="2001547"/>
                </a:lnTo>
                <a:lnTo>
                  <a:pt x="44971" y="2061507"/>
                </a:lnTo>
                <a:close/>
              </a:path>
            </a:pathLst>
          </a:custGeom>
          <a:solidFill>
            <a:srgbClr val="FFFF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841823" y="2068643"/>
            <a:ext cx="1708879" cy="989350"/>
          </a:xfrm>
          <a:custGeom>
            <a:avLst/>
            <a:gdLst>
              <a:gd name="connsiteX0" fmla="*/ 1708879 w 1708879"/>
              <a:gd name="connsiteY0" fmla="*/ 0 h 989350"/>
              <a:gd name="connsiteX1" fmla="*/ 1064302 w 1708879"/>
              <a:gd name="connsiteY1" fmla="*/ 344773 h 989350"/>
              <a:gd name="connsiteX2" fmla="*/ 854439 w 1708879"/>
              <a:gd name="connsiteY2" fmla="*/ 344773 h 989350"/>
              <a:gd name="connsiteX3" fmla="*/ 479685 w 1708879"/>
              <a:gd name="connsiteY3" fmla="*/ 299803 h 989350"/>
              <a:gd name="connsiteX4" fmla="*/ 494675 w 1708879"/>
              <a:gd name="connsiteY4" fmla="*/ 479685 h 989350"/>
              <a:gd name="connsiteX5" fmla="*/ 449705 w 1708879"/>
              <a:gd name="connsiteY5" fmla="*/ 509665 h 989350"/>
              <a:gd name="connsiteX6" fmla="*/ 359764 w 1708879"/>
              <a:gd name="connsiteY6" fmla="*/ 479685 h 989350"/>
              <a:gd name="connsiteX7" fmla="*/ 239843 w 1708879"/>
              <a:gd name="connsiteY7" fmla="*/ 494675 h 989350"/>
              <a:gd name="connsiteX8" fmla="*/ 149902 w 1708879"/>
              <a:gd name="connsiteY8" fmla="*/ 599606 h 989350"/>
              <a:gd name="connsiteX9" fmla="*/ 0 w 1708879"/>
              <a:gd name="connsiteY9" fmla="*/ 539646 h 989350"/>
              <a:gd name="connsiteX10" fmla="*/ 74951 w 1708879"/>
              <a:gd name="connsiteY10" fmla="*/ 734518 h 989350"/>
              <a:gd name="connsiteX11" fmla="*/ 149902 w 1708879"/>
              <a:gd name="connsiteY11" fmla="*/ 869429 h 989350"/>
              <a:gd name="connsiteX12" fmla="*/ 359764 w 1708879"/>
              <a:gd name="connsiteY12" fmla="*/ 989350 h 989350"/>
              <a:gd name="connsiteX13" fmla="*/ 554636 w 1708879"/>
              <a:gd name="connsiteY13" fmla="*/ 944380 h 989350"/>
              <a:gd name="connsiteX14" fmla="*/ 899410 w 1708879"/>
              <a:gd name="connsiteY14" fmla="*/ 839449 h 989350"/>
              <a:gd name="connsiteX15" fmla="*/ 1019331 w 1708879"/>
              <a:gd name="connsiteY15" fmla="*/ 749508 h 989350"/>
              <a:gd name="connsiteX16" fmla="*/ 1034321 w 1708879"/>
              <a:gd name="connsiteY16" fmla="*/ 644577 h 989350"/>
              <a:gd name="connsiteX17" fmla="*/ 1334125 w 1708879"/>
              <a:gd name="connsiteY17" fmla="*/ 689547 h 989350"/>
              <a:gd name="connsiteX18" fmla="*/ 1229193 w 1708879"/>
              <a:gd name="connsiteY18" fmla="*/ 404734 h 989350"/>
              <a:gd name="connsiteX19" fmla="*/ 1573967 w 1708879"/>
              <a:gd name="connsiteY19" fmla="*/ 179882 h 989350"/>
              <a:gd name="connsiteX20" fmla="*/ 1663908 w 1708879"/>
              <a:gd name="connsiteY20" fmla="*/ 29980 h 989350"/>
              <a:gd name="connsiteX21" fmla="*/ 1708879 w 1708879"/>
              <a:gd name="connsiteY21" fmla="*/ 0 h 9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08879" h="989350">
                <a:moveTo>
                  <a:pt x="1708879" y="0"/>
                </a:moveTo>
                <a:lnTo>
                  <a:pt x="1064302" y="344773"/>
                </a:lnTo>
                <a:lnTo>
                  <a:pt x="854439" y="344773"/>
                </a:lnTo>
                <a:lnTo>
                  <a:pt x="479685" y="299803"/>
                </a:lnTo>
                <a:lnTo>
                  <a:pt x="494675" y="479685"/>
                </a:lnTo>
                <a:lnTo>
                  <a:pt x="449705" y="509665"/>
                </a:lnTo>
                <a:lnTo>
                  <a:pt x="359764" y="479685"/>
                </a:lnTo>
                <a:lnTo>
                  <a:pt x="239843" y="494675"/>
                </a:lnTo>
                <a:lnTo>
                  <a:pt x="149902" y="599606"/>
                </a:lnTo>
                <a:lnTo>
                  <a:pt x="0" y="539646"/>
                </a:lnTo>
                <a:lnTo>
                  <a:pt x="74951" y="734518"/>
                </a:lnTo>
                <a:lnTo>
                  <a:pt x="149902" y="869429"/>
                </a:lnTo>
                <a:lnTo>
                  <a:pt x="359764" y="989350"/>
                </a:lnTo>
                <a:lnTo>
                  <a:pt x="554636" y="944380"/>
                </a:lnTo>
                <a:lnTo>
                  <a:pt x="899410" y="839449"/>
                </a:lnTo>
                <a:lnTo>
                  <a:pt x="1019331" y="749508"/>
                </a:lnTo>
                <a:lnTo>
                  <a:pt x="1034321" y="644577"/>
                </a:lnTo>
                <a:lnTo>
                  <a:pt x="1334125" y="689547"/>
                </a:lnTo>
                <a:lnTo>
                  <a:pt x="1229193" y="404734"/>
                </a:lnTo>
                <a:lnTo>
                  <a:pt x="1573967" y="179882"/>
                </a:lnTo>
                <a:lnTo>
                  <a:pt x="1663908" y="29980"/>
                </a:lnTo>
                <a:lnTo>
                  <a:pt x="1708879" y="0"/>
                </a:lnTo>
                <a:close/>
              </a:path>
            </a:pathLst>
          </a:custGeom>
          <a:solidFill>
            <a:srgbClr val="FFFF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620000" y="1600200"/>
            <a:ext cx="304800" cy="304800"/>
          </a:xfrm>
          <a:prstGeom prst="ellipse">
            <a:avLst/>
          </a:prstGeom>
          <a:solidFill>
            <a:srgbClr val="FFFF00">
              <a:alpha val="4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67000" y="5105400"/>
            <a:ext cx="2133600" cy="8382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6858000" y="5562600"/>
            <a:ext cx="508000" cy="38100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57200" y="5638800"/>
            <a:ext cx="4343400" cy="8382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457200" y="2408237"/>
            <a:ext cx="5029200" cy="4525963"/>
          </a:xfrm>
        </p:spPr>
        <p:txBody>
          <a:bodyPr/>
          <a:lstStyle/>
          <a:p>
            <a:pPr marL="0" indent="0"/>
            <a:r>
              <a:rPr lang="en-US" dirty="0"/>
              <a:t> </a:t>
            </a:r>
            <a:r>
              <a:rPr lang="en-US" baseline="30000" dirty="0"/>
              <a:t>19</a:t>
            </a:r>
            <a:r>
              <a:rPr lang="en-US" dirty="0"/>
              <a:t> Now those who had been scattered by the persecution in connection with Stephen traveled as far as Phoenicia, Cyprus and Antioch, </a:t>
            </a:r>
            <a:r>
              <a:rPr lang="en-US" dirty="0">
                <a:solidFill>
                  <a:schemeClr val="bg1"/>
                </a:solidFill>
              </a:rPr>
              <a:t>telling</a:t>
            </a:r>
            <a:r>
              <a:rPr lang="en-US" dirty="0"/>
              <a:t> </a:t>
            </a:r>
            <a:r>
              <a:rPr lang="en-US" dirty="0">
                <a:solidFill>
                  <a:schemeClr val="bg1"/>
                </a:solidFill>
              </a:rPr>
              <a:t>the message only to Jews</a:t>
            </a:r>
            <a:r>
              <a:rPr lang="en-US" dirty="0" smtClean="0"/>
              <a:t>.</a:t>
            </a:r>
          </a:p>
        </p:txBody>
      </p:sp>
    </p:spTree>
  </p:cSld>
  <p:clrMapOvr>
    <a:masterClrMapping/>
  </p:clrMapOvr>
  <p:transition>
    <p:randomBa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30163" y="-7235"/>
            <a:ext cx="9174163" cy="6880225"/>
          </a:xfrm>
          <a:prstGeom prst="rect">
            <a:avLst/>
          </a:prstGeom>
          <a:noFill/>
          <a:ln w="9525">
            <a:noFill/>
            <a:miter lim="800000"/>
            <a:headEnd/>
            <a:tailEnd/>
          </a:ln>
          <a:effectLst/>
        </p:spPr>
      </p:pic>
      <p:sp>
        <p:nvSpPr>
          <p:cNvPr id="8" name="Rectangle 7"/>
          <p:cNvSpPr/>
          <p:nvPr/>
        </p:nvSpPr>
        <p:spPr>
          <a:xfrm>
            <a:off x="1981200" y="3733800"/>
            <a:ext cx="1600200" cy="8382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90800" y="4267200"/>
            <a:ext cx="1600200" cy="8382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2—DECLARING </a:t>
            </a:r>
            <a:r>
              <a:rPr lang="en-US" sz="3600" dirty="0" smtClean="0"/>
              <a:t>(11:19-21)</a:t>
            </a:r>
            <a:r>
              <a:rPr lang="en-US" dirty="0" smtClean="0"/>
              <a:t> </a:t>
            </a:r>
            <a:endParaRPr lang="en-US" dirty="0"/>
          </a:p>
        </p:txBody>
      </p:sp>
      <p:sp>
        <p:nvSpPr>
          <p:cNvPr id="4" name="Content Placeholder 3"/>
          <p:cNvSpPr>
            <a:spLocks noGrp="1"/>
          </p:cNvSpPr>
          <p:nvPr>
            <p:ph idx="1"/>
          </p:nvPr>
        </p:nvSpPr>
        <p:spPr>
          <a:xfrm>
            <a:off x="457200" y="1600200"/>
            <a:ext cx="4572000" cy="4525963"/>
          </a:xfrm>
        </p:spPr>
        <p:txBody>
          <a:bodyPr/>
          <a:lstStyle/>
          <a:p>
            <a:pPr marL="0" indent="0"/>
            <a:r>
              <a:rPr lang="en-US" dirty="0" smtClean="0"/>
              <a:t> </a:t>
            </a:r>
            <a:r>
              <a:rPr lang="en-US" baseline="30000" dirty="0"/>
              <a:t>20</a:t>
            </a:r>
            <a:r>
              <a:rPr lang="en-US" dirty="0"/>
              <a:t> Some of them, however, men from Cyprus and Cyrene, went to Antioch and began to </a:t>
            </a:r>
            <a:r>
              <a:rPr lang="en-US" dirty="0">
                <a:solidFill>
                  <a:schemeClr val="bg1"/>
                </a:solidFill>
              </a:rPr>
              <a:t>speak</a:t>
            </a:r>
            <a:r>
              <a:rPr lang="en-US" dirty="0"/>
              <a:t> to Greeks also, </a:t>
            </a:r>
            <a:r>
              <a:rPr lang="en-US" dirty="0">
                <a:solidFill>
                  <a:schemeClr val="bg1"/>
                </a:solidFill>
              </a:rPr>
              <a:t>telling</a:t>
            </a:r>
            <a:r>
              <a:rPr lang="en-US" dirty="0"/>
              <a:t> </a:t>
            </a:r>
            <a:r>
              <a:rPr lang="en-US" dirty="0">
                <a:solidFill>
                  <a:schemeClr val="bg1"/>
                </a:solidFill>
              </a:rPr>
              <a:t>them the good news about the Lord Jesus</a:t>
            </a:r>
            <a:r>
              <a:rPr lang="en-US" dirty="0" smtClean="0"/>
              <a:t>.</a:t>
            </a:r>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cstate="print"/>
          <a:srcRect/>
          <a:stretch>
            <a:fillRect/>
          </a:stretch>
        </p:blipFill>
        <p:spPr bwMode="auto">
          <a:xfrm>
            <a:off x="-30163" y="-7235"/>
            <a:ext cx="9174163" cy="6880225"/>
          </a:xfrm>
          <a:prstGeom prst="rect">
            <a:avLst/>
          </a:prstGeom>
          <a:noFill/>
          <a:ln w="9525">
            <a:noFill/>
            <a:miter lim="800000"/>
            <a:headEnd/>
            <a:tailEnd/>
          </a:ln>
          <a:effectLst/>
        </p:spPr>
      </p:pic>
      <p:sp>
        <p:nvSpPr>
          <p:cNvPr id="11" name="Rectangle 10"/>
          <p:cNvSpPr/>
          <p:nvPr/>
        </p:nvSpPr>
        <p:spPr>
          <a:xfrm>
            <a:off x="381000" y="2667000"/>
            <a:ext cx="1752600" cy="762000"/>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81200" y="3733800"/>
            <a:ext cx="1600200" cy="8382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90800" y="4267200"/>
            <a:ext cx="1600200" cy="8382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2—DECLARING </a:t>
            </a:r>
            <a:r>
              <a:rPr lang="en-US" sz="3600" dirty="0" smtClean="0"/>
              <a:t>(11:19-21)</a:t>
            </a:r>
            <a:r>
              <a:rPr lang="en-US" dirty="0" smtClean="0"/>
              <a:t> </a:t>
            </a:r>
            <a:endParaRPr lang="en-US" dirty="0"/>
          </a:p>
        </p:txBody>
      </p:sp>
      <p:sp>
        <p:nvSpPr>
          <p:cNvPr id="4" name="Content Placeholder 3"/>
          <p:cNvSpPr>
            <a:spLocks noGrp="1"/>
          </p:cNvSpPr>
          <p:nvPr>
            <p:ph idx="1"/>
          </p:nvPr>
        </p:nvSpPr>
        <p:spPr>
          <a:xfrm>
            <a:off x="457200" y="1600200"/>
            <a:ext cx="4572000" cy="4525963"/>
          </a:xfrm>
        </p:spPr>
        <p:txBody>
          <a:bodyPr/>
          <a:lstStyle/>
          <a:p>
            <a:pPr marL="0" indent="0"/>
            <a:r>
              <a:rPr lang="en-US" dirty="0" smtClean="0"/>
              <a:t> </a:t>
            </a:r>
            <a:r>
              <a:rPr lang="en-US" baseline="30000" dirty="0"/>
              <a:t>20</a:t>
            </a:r>
            <a:r>
              <a:rPr lang="en-US" dirty="0"/>
              <a:t> Some of them, however, men from Cyprus and Cyrene, went to Antioch and began to </a:t>
            </a:r>
            <a:r>
              <a:rPr lang="en-US" dirty="0">
                <a:solidFill>
                  <a:schemeClr val="bg1"/>
                </a:solidFill>
              </a:rPr>
              <a:t>speak</a:t>
            </a:r>
            <a:r>
              <a:rPr lang="en-US" dirty="0"/>
              <a:t> to Greeks also, </a:t>
            </a:r>
            <a:r>
              <a:rPr lang="en-US" dirty="0">
                <a:solidFill>
                  <a:schemeClr val="bg1"/>
                </a:solidFill>
              </a:rPr>
              <a:t>telling</a:t>
            </a:r>
            <a:r>
              <a:rPr lang="en-US" dirty="0"/>
              <a:t> </a:t>
            </a:r>
            <a:r>
              <a:rPr lang="en-US" dirty="0">
                <a:solidFill>
                  <a:schemeClr val="bg1"/>
                </a:solidFill>
              </a:rPr>
              <a:t>them the good news about the Lord Jesus</a:t>
            </a:r>
            <a:r>
              <a:rPr lang="en-US" dirty="0" smtClean="0"/>
              <a:t>.</a:t>
            </a:r>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841823" y="2068643"/>
            <a:ext cx="1708879" cy="989350"/>
          </a:xfrm>
          <a:custGeom>
            <a:avLst/>
            <a:gdLst>
              <a:gd name="connsiteX0" fmla="*/ 1708879 w 1708879"/>
              <a:gd name="connsiteY0" fmla="*/ 0 h 989350"/>
              <a:gd name="connsiteX1" fmla="*/ 1064302 w 1708879"/>
              <a:gd name="connsiteY1" fmla="*/ 344773 h 989350"/>
              <a:gd name="connsiteX2" fmla="*/ 854439 w 1708879"/>
              <a:gd name="connsiteY2" fmla="*/ 344773 h 989350"/>
              <a:gd name="connsiteX3" fmla="*/ 479685 w 1708879"/>
              <a:gd name="connsiteY3" fmla="*/ 299803 h 989350"/>
              <a:gd name="connsiteX4" fmla="*/ 494675 w 1708879"/>
              <a:gd name="connsiteY4" fmla="*/ 479685 h 989350"/>
              <a:gd name="connsiteX5" fmla="*/ 449705 w 1708879"/>
              <a:gd name="connsiteY5" fmla="*/ 509665 h 989350"/>
              <a:gd name="connsiteX6" fmla="*/ 359764 w 1708879"/>
              <a:gd name="connsiteY6" fmla="*/ 479685 h 989350"/>
              <a:gd name="connsiteX7" fmla="*/ 239843 w 1708879"/>
              <a:gd name="connsiteY7" fmla="*/ 494675 h 989350"/>
              <a:gd name="connsiteX8" fmla="*/ 149902 w 1708879"/>
              <a:gd name="connsiteY8" fmla="*/ 599606 h 989350"/>
              <a:gd name="connsiteX9" fmla="*/ 0 w 1708879"/>
              <a:gd name="connsiteY9" fmla="*/ 539646 h 989350"/>
              <a:gd name="connsiteX10" fmla="*/ 74951 w 1708879"/>
              <a:gd name="connsiteY10" fmla="*/ 734518 h 989350"/>
              <a:gd name="connsiteX11" fmla="*/ 149902 w 1708879"/>
              <a:gd name="connsiteY11" fmla="*/ 869429 h 989350"/>
              <a:gd name="connsiteX12" fmla="*/ 359764 w 1708879"/>
              <a:gd name="connsiteY12" fmla="*/ 989350 h 989350"/>
              <a:gd name="connsiteX13" fmla="*/ 554636 w 1708879"/>
              <a:gd name="connsiteY13" fmla="*/ 944380 h 989350"/>
              <a:gd name="connsiteX14" fmla="*/ 899410 w 1708879"/>
              <a:gd name="connsiteY14" fmla="*/ 839449 h 989350"/>
              <a:gd name="connsiteX15" fmla="*/ 1019331 w 1708879"/>
              <a:gd name="connsiteY15" fmla="*/ 749508 h 989350"/>
              <a:gd name="connsiteX16" fmla="*/ 1034321 w 1708879"/>
              <a:gd name="connsiteY16" fmla="*/ 644577 h 989350"/>
              <a:gd name="connsiteX17" fmla="*/ 1334125 w 1708879"/>
              <a:gd name="connsiteY17" fmla="*/ 689547 h 989350"/>
              <a:gd name="connsiteX18" fmla="*/ 1229193 w 1708879"/>
              <a:gd name="connsiteY18" fmla="*/ 404734 h 989350"/>
              <a:gd name="connsiteX19" fmla="*/ 1573967 w 1708879"/>
              <a:gd name="connsiteY19" fmla="*/ 179882 h 989350"/>
              <a:gd name="connsiteX20" fmla="*/ 1663908 w 1708879"/>
              <a:gd name="connsiteY20" fmla="*/ 29980 h 989350"/>
              <a:gd name="connsiteX21" fmla="*/ 1708879 w 1708879"/>
              <a:gd name="connsiteY21" fmla="*/ 0 h 9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08879" h="989350">
                <a:moveTo>
                  <a:pt x="1708879" y="0"/>
                </a:moveTo>
                <a:lnTo>
                  <a:pt x="1064302" y="344773"/>
                </a:lnTo>
                <a:lnTo>
                  <a:pt x="854439" y="344773"/>
                </a:lnTo>
                <a:lnTo>
                  <a:pt x="479685" y="299803"/>
                </a:lnTo>
                <a:lnTo>
                  <a:pt x="494675" y="479685"/>
                </a:lnTo>
                <a:lnTo>
                  <a:pt x="449705" y="509665"/>
                </a:lnTo>
                <a:lnTo>
                  <a:pt x="359764" y="479685"/>
                </a:lnTo>
                <a:lnTo>
                  <a:pt x="239843" y="494675"/>
                </a:lnTo>
                <a:lnTo>
                  <a:pt x="149902" y="599606"/>
                </a:lnTo>
                <a:lnTo>
                  <a:pt x="0" y="539646"/>
                </a:lnTo>
                <a:lnTo>
                  <a:pt x="74951" y="734518"/>
                </a:lnTo>
                <a:lnTo>
                  <a:pt x="149902" y="869429"/>
                </a:lnTo>
                <a:lnTo>
                  <a:pt x="359764" y="989350"/>
                </a:lnTo>
                <a:lnTo>
                  <a:pt x="554636" y="944380"/>
                </a:lnTo>
                <a:lnTo>
                  <a:pt x="899410" y="839449"/>
                </a:lnTo>
                <a:lnTo>
                  <a:pt x="1019331" y="749508"/>
                </a:lnTo>
                <a:lnTo>
                  <a:pt x="1034321" y="644577"/>
                </a:lnTo>
                <a:lnTo>
                  <a:pt x="1334125" y="689547"/>
                </a:lnTo>
                <a:lnTo>
                  <a:pt x="1229193" y="404734"/>
                </a:lnTo>
                <a:lnTo>
                  <a:pt x="1573967" y="179882"/>
                </a:lnTo>
                <a:lnTo>
                  <a:pt x="1663908" y="29980"/>
                </a:lnTo>
                <a:lnTo>
                  <a:pt x="1708879" y="0"/>
                </a:lnTo>
                <a:close/>
              </a:path>
            </a:pathLst>
          </a:custGeom>
          <a:solidFill>
            <a:srgbClr val="FFFF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4800600" y="2057400"/>
            <a:ext cx="457200" cy="381000"/>
          </a:xfrm>
          <a:prstGeom prst="straightConnector1">
            <a:avLst/>
          </a:prstGeom>
          <a:ln w="76200">
            <a:solidFill>
              <a:srgbClr val="FFFF00"/>
            </a:solidFill>
            <a:tailEnd type="arrow"/>
          </a:ln>
          <a:effectLst>
            <a:outerShdw blurRad="50800" dist="50800" dir="5400000" algn="ctr" rotWithShape="0">
              <a:schemeClr val="tx1">
                <a:alpha val="14000"/>
              </a:schemeClr>
            </a:outerShdw>
          </a:effectLst>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1903751" y="1357859"/>
            <a:ext cx="3132944" cy="1430311"/>
          </a:xfrm>
          <a:custGeom>
            <a:avLst/>
            <a:gdLst>
              <a:gd name="connsiteX0" fmla="*/ 0 w 3340308"/>
              <a:gd name="connsiteY0" fmla="*/ 1409075 h 1409075"/>
              <a:gd name="connsiteX1" fmla="*/ 1933731 w 3340308"/>
              <a:gd name="connsiteY1" fmla="*/ 89941 h 1409075"/>
              <a:gd name="connsiteX2" fmla="*/ 3132944 w 3340308"/>
              <a:gd name="connsiteY2" fmla="*/ 869430 h 1409075"/>
              <a:gd name="connsiteX3" fmla="*/ 3177915 w 3340308"/>
              <a:gd name="connsiteY3" fmla="*/ 929390 h 1409075"/>
              <a:gd name="connsiteX0" fmla="*/ 0 w 3370288"/>
              <a:gd name="connsiteY0" fmla="*/ 1430311 h 1430311"/>
              <a:gd name="connsiteX1" fmla="*/ 1753849 w 3370288"/>
              <a:gd name="connsiteY1" fmla="*/ 89941 h 1430311"/>
              <a:gd name="connsiteX2" fmla="*/ 3132944 w 3370288"/>
              <a:gd name="connsiteY2" fmla="*/ 890666 h 1430311"/>
              <a:gd name="connsiteX3" fmla="*/ 3177915 w 3370288"/>
              <a:gd name="connsiteY3" fmla="*/ 950626 h 1430311"/>
              <a:gd name="connsiteX0" fmla="*/ 0 w 3386944"/>
              <a:gd name="connsiteY0" fmla="*/ 1430311 h 1430311"/>
              <a:gd name="connsiteX1" fmla="*/ 1753849 w 3386944"/>
              <a:gd name="connsiteY1" fmla="*/ 89941 h 1430311"/>
              <a:gd name="connsiteX2" fmla="*/ 3132944 w 3386944"/>
              <a:gd name="connsiteY2" fmla="*/ 890666 h 1430311"/>
              <a:gd name="connsiteX3" fmla="*/ 3277849 w 3386944"/>
              <a:gd name="connsiteY3" fmla="*/ 1080541 h 1430311"/>
              <a:gd name="connsiteX0" fmla="*/ 0 w 3132944"/>
              <a:gd name="connsiteY0" fmla="*/ 1430311 h 1430311"/>
              <a:gd name="connsiteX1" fmla="*/ 1753849 w 3132944"/>
              <a:gd name="connsiteY1" fmla="*/ 89941 h 1430311"/>
              <a:gd name="connsiteX2" fmla="*/ 3132944 w 3132944"/>
              <a:gd name="connsiteY2" fmla="*/ 890666 h 1430311"/>
            </a:gdLst>
            <a:ahLst/>
            <a:cxnLst>
              <a:cxn ang="0">
                <a:pos x="connsiteX0" y="connsiteY0"/>
              </a:cxn>
              <a:cxn ang="0">
                <a:pos x="connsiteX1" y="connsiteY1"/>
              </a:cxn>
              <a:cxn ang="0">
                <a:pos x="connsiteX2" y="connsiteY2"/>
              </a:cxn>
            </a:cxnLst>
            <a:rect l="l" t="t" r="r" b="b"/>
            <a:pathLst>
              <a:path w="3132944" h="1430311">
                <a:moveTo>
                  <a:pt x="0" y="1430311"/>
                </a:moveTo>
                <a:cubicBezTo>
                  <a:pt x="705787" y="815714"/>
                  <a:pt x="1231692" y="179882"/>
                  <a:pt x="1753849" y="89941"/>
                </a:cubicBezTo>
                <a:cubicBezTo>
                  <a:pt x="2276006" y="0"/>
                  <a:pt x="2878944" y="725566"/>
                  <a:pt x="3132944" y="890666"/>
                </a:cubicBezTo>
              </a:path>
            </a:pathLst>
          </a:custGeom>
          <a:ln w="76200">
            <a:solidFill>
              <a:srgbClr val="FFFF00"/>
            </a:solidFill>
          </a:ln>
          <a:effectLst>
            <a:outerShdw blurRad="50800" dist="50800" dir="5400000" algn="ctr" rotWithShape="0">
              <a:schemeClr val="tx1">
                <a:alpha val="37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a:blip r:embed="rId2" cstate="print"/>
          <a:srcRect/>
          <a:stretch>
            <a:fillRect/>
          </a:stretch>
        </p:blipFill>
        <p:spPr bwMode="auto">
          <a:xfrm>
            <a:off x="-30163" y="-7235"/>
            <a:ext cx="9174163" cy="6880225"/>
          </a:xfrm>
          <a:prstGeom prst="rect">
            <a:avLst/>
          </a:prstGeom>
          <a:noFill/>
          <a:ln w="9525">
            <a:noFill/>
            <a:miter lim="800000"/>
            <a:headEnd/>
            <a:tailEnd/>
          </a:ln>
          <a:effectLst/>
        </p:spPr>
      </p:pic>
      <p:sp>
        <p:nvSpPr>
          <p:cNvPr id="13" name="Rectangle 12"/>
          <p:cNvSpPr/>
          <p:nvPr/>
        </p:nvSpPr>
        <p:spPr>
          <a:xfrm>
            <a:off x="2514600" y="2667000"/>
            <a:ext cx="1752600" cy="762000"/>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1000" y="2667000"/>
            <a:ext cx="1752600" cy="762000"/>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81200" y="3733800"/>
            <a:ext cx="1600200" cy="8382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90800" y="4267200"/>
            <a:ext cx="1600200" cy="8382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2—DECLARING </a:t>
            </a:r>
            <a:r>
              <a:rPr lang="en-US" sz="3600" dirty="0" smtClean="0"/>
              <a:t>(11:19-21)</a:t>
            </a:r>
            <a:r>
              <a:rPr lang="en-US" dirty="0" smtClean="0"/>
              <a:t> </a:t>
            </a:r>
            <a:endParaRPr lang="en-US" dirty="0"/>
          </a:p>
        </p:txBody>
      </p:sp>
      <p:sp>
        <p:nvSpPr>
          <p:cNvPr id="4" name="Content Placeholder 3"/>
          <p:cNvSpPr>
            <a:spLocks noGrp="1"/>
          </p:cNvSpPr>
          <p:nvPr>
            <p:ph idx="1"/>
          </p:nvPr>
        </p:nvSpPr>
        <p:spPr>
          <a:xfrm>
            <a:off x="457200" y="1600200"/>
            <a:ext cx="4572000" cy="4525963"/>
          </a:xfrm>
        </p:spPr>
        <p:txBody>
          <a:bodyPr/>
          <a:lstStyle/>
          <a:p>
            <a:pPr marL="0" indent="0"/>
            <a:r>
              <a:rPr lang="en-US" dirty="0" smtClean="0"/>
              <a:t> </a:t>
            </a:r>
            <a:r>
              <a:rPr lang="en-US" baseline="30000" dirty="0"/>
              <a:t>20</a:t>
            </a:r>
            <a:r>
              <a:rPr lang="en-US" dirty="0"/>
              <a:t> Some of them, however, men from Cyprus and Cyrene, went to Antioch and began to </a:t>
            </a:r>
            <a:r>
              <a:rPr lang="en-US" dirty="0">
                <a:solidFill>
                  <a:schemeClr val="bg1"/>
                </a:solidFill>
              </a:rPr>
              <a:t>speak</a:t>
            </a:r>
            <a:r>
              <a:rPr lang="en-US" dirty="0"/>
              <a:t> to Greeks also, </a:t>
            </a:r>
            <a:r>
              <a:rPr lang="en-US" dirty="0">
                <a:solidFill>
                  <a:schemeClr val="bg1"/>
                </a:solidFill>
              </a:rPr>
              <a:t>telling</a:t>
            </a:r>
            <a:r>
              <a:rPr lang="en-US" dirty="0"/>
              <a:t> </a:t>
            </a:r>
            <a:r>
              <a:rPr lang="en-US" dirty="0">
                <a:solidFill>
                  <a:schemeClr val="bg1"/>
                </a:solidFill>
              </a:rPr>
              <a:t>them the good news about the Lord Jesus</a:t>
            </a:r>
            <a:r>
              <a:rPr lang="en-US" dirty="0" smtClean="0"/>
              <a:t>.</a:t>
            </a:r>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841823" y="2068643"/>
            <a:ext cx="1708879" cy="989350"/>
          </a:xfrm>
          <a:custGeom>
            <a:avLst/>
            <a:gdLst>
              <a:gd name="connsiteX0" fmla="*/ 1708879 w 1708879"/>
              <a:gd name="connsiteY0" fmla="*/ 0 h 989350"/>
              <a:gd name="connsiteX1" fmla="*/ 1064302 w 1708879"/>
              <a:gd name="connsiteY1" fmla="*/ 344773 h 989350"/>
              <a:gd name="connsiteX2" fmla="*/ 854439 w 1708879"/>
              <a:gd name="connsiteY2" fmla="*/ 344773 h 989350"/>
              <a:gd name="connsiteX3" fmla="*/ 479685 w 1708879"/>
              <a:gd name="connsiteY3" fmla="*/ 299803 h 989350"/>
              <a:gd name="connsiteX4" fmla="*/ 494675 w 1708879"/>
              <a:gd name="connsiteY4" fmla="*/ 479685 h 989350"/>
              <a:gd name="connsiteX5" fmla="*/ 449705 w 1708879"/>
              <a:gd name="connsiteY5" fmla="*/ 509665 h 989350"/>
              <a:gd name="connsiteX6" fmla="*/ 359764 w 1708879"/>
              <a:gd name="connsiteY6" fmla="*/ 479685 h 989350"/>
              <a:gd name="connsiteX7" fmla="*/ 239843 w 1708879"/>
              <a:gd name="connsiteY7" fmla="*/ 494675 h 989350"/>
              <a:gd name="connsiteX8" fmla="*/ 149902 w 1708879"/>
              <a:gd name="connsiteY8" fmla="*/ 599606 h 989350"/>
              <a:gd name="connsiteX9" fmla="*/ 0 w 1708879"/>
              <a:gd name="connsiteY9" fmla="*/ 539646 h 989350"/>
              <a:gd name="connsiteX10" fmla="*/ 74951 w 1708879"/>
              <a:gd name="connsiteY10" fmla="*/ 734518 h 989350"/>
              <a:gd name="connsiteX11" fmla="*/ 149902 w 1708879"/>
              <a:gd name="connsiteY11" fmla="*/ 869429 h 989350"/>
              <a:gd name="connsiteX12" fmla="*/ 359764 w 1708879"/>
              <a:gd name="connsiteY12" fmla="*/ 989350 h 989350"/>
              <a:gd name="connsiteX13" fmla="*/ 554636 w 1708879"/>
              <a:gd name="connsiteY13" fmla="*/ 944380 h 989350"/>
              <a:gd name="connsiteX14" fmla="*/ 899410 w 1708879"/>
              <a:gd name="connsiteY14" fmla="*/ 839449 h 989350"/>
              <a:gd name="connsiteX15" fmla="*/ 1019331 w 1708879"/>
              <a:gd name="connsiteY15" fmla="*/ 749508 h 989350"/>
              <a:gd name="connsiteX16" fmla="*/ 1034321 w 1708879"/>
              <a:gd name="connsiteY16" fmla="*/ 644577 h 989350"/>
              <a:gd name="connsiteX17" fmla="*/ 1334125 w 1708879"/>
              <a:gd name="connsiteY17" fmla="*/ 689547 h 989350"/>
              <a:gd name="connsiteX18" fmla="*/ 1229193 w 1708879"/>
              <a:gd name="connsiteY18" fmla="*/ 404734 h 989350"/>
              <a:gd name="connsiteX19" fmla="*/ 1573967 w 1708879"/>
              <a:gd name="connsiteY19" fmla="*/ 179882 h 989350"/>
              <a:gd name="connsiteX20" fmla="*/ 1663908 w 1708879"/>
              <a:gd name="connsiteY20" fmla="*/ 29980 h 989350"/>
              <a:gd name="connsiteX21" fmla="*/ 1708879 w 1708879"/>
              <a:gd name="connsiteY21" fmla="*/ 0 h 9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08879" h="989350">
                <a:moveTo>
                  <a:pt x="1708879" y="0"/>
                </a:moveTo>
                <a:lnTo>
                  <a:pt x="1064302" y="344773"/>
                </a:lnTo>
                <a:lnTo>
                  <a:pt x="854439" y="344773"/>
                </a:lnTo>
                <a:lnTo>
                  <a:pt x="479685" y="299803"/>
                </a:lnTo>
                <a:lnTo>
                  <a:pt x="494675" y="479685"/>
                </a:lnTo>
                <a:lnTo>
                  <a:pt x="449705" y="509665"/>
                </a:lnTo>
                <a:lnTo>
                  <a:pt x="359764" y="479685"/>
                </a:lnTo>
                <a:lnTo>
                  <a:pt x="239843" y="494675"/>
                </a:lnTo>
                <a:lnTo>
                  <a:pt x="149902" y="599606"/>
                </a:lnTo>
                <a:lnTo>
                  <a:pt x="0" y="539646"/>
                </a:lnTo>
                <a:lnTo>
                  <a:pt x="74951" y="734518"/>
                </a:lnTo>
                <a:lnTo>
                  <a:pt x="149902" y="869429"/>
                </a:lnTo>
                <a:lnTo>
                  <a:pt x="359764" y="989350"/>
                </a:lnTo>
                <a:lnTo>
                  <a:pt x="554636" y="944380"/>
                </a:lnTo>
                <a:lnTo>
                  <a:pt x="899410" y="839449"/>
                </a:lnTo>
                <a:lnTo>
                  <a:pt x="1019331" y="749508"/>
                </a:lnTo>
                <a:lnTo>
                  <a:pt x="1034321" y="644577"/>
                </a:lnTo>
                <a:lnTo>
                  <a:pt x="1334125" y="689547"/>
                </a:lnTo>
                <a:lnTo>
                  <a:pt x="1229193" y="404734"/>
                </a:lnTo>
                <a:lnTo>
                  <a:pt x="1573967" y="179882"/>
                </a:lnTo>
                <a:lnTo>
                  <a:pt x="1663908" y="29980"/>
                </a:lnTo>
                <a:lnTo>
                  <a:pt x="1708879" y="0"/>
                </a:lnTo>
                <a:close/>
              </a:path>
            </a:pathLst>
          </a:custGeom>
          <a:solidFill>
            <a:srgbClr val="FFFF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4800600" y="2057400"/>
            <a:ext cx="457200" cy="381000"/>
          </a:xfrm>
          <a:prstGeom prst="straightConnector1">
            <a:avLst/>
          </a:prstGeom>
          <a:ln w="76200">
            <a:solidFill>
              <a:srgbClr val="FFFF00"/>
            </a:solidFill>
            <a:tailEnd type="arrow"/>
          </a:ln>
          <a:effectLst>
            <a:outerShdw blurRad="50800" dist="50800" dir="5400000" algn="ctr" rotWithShape="0">
              <a:schemeClr val="tx1">
                <a:alpha val="14000"/>
              </a:schemeClr>
            </a:outerShdw>
          </a:effectLst>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1903751" y="1357859"/>
            <a:ext cx="3132944" cy="1430311"/>
          </a:xfrm>
          <a:custGeom>
            <a:avLst/>
            <a:gdLst>
              <a:gd name="connsiteX0" fmla="*/ 0 w 3340308"/>
              <a:gd name="connsiteY0" fmla="*/ 1409075 h 1409075"/>
              <a:gd name="connsiteX1" fmla="*/ 1933731 w 3340308"/>
              <a:gd name="connsiteY1" fmla="*/ 89941 h 1409075"/>
              <a:gd name="connsiteX2" fmla="*/ 3132944 w 3340308"/>
              <a:gd name="connsiteY2" fmla="*/ 869430 h 1409075"/>
              <a:gd name="connsiteX3" fmla="*/ 3177915 w 3340308"/>
              <a:gd name="connsiteY3" fmla="*/ 929390 h 1409075"/>
              <a:gd name="connsiteX0" fmla="*/ 0 w 3370288"/>
              <a:gd name="connsiteY0" fmla="*/ 1430311 h 1430311"/>
              <a:gd name="connsiteX1" fmla="*/ 1753849 w 3370288"/>
              <a:gd name="connsiteY1" fmla="*/ 89941 h 1430311"/>
              <a:gd name="connsiteX2" fmla="*/ 3132944 w 3370288"/>
              <a:gd name="connsiteY2" fmla="*/ 890666 h 1430311"/>
              <a:gd name="connsiteX3" fmla="*/ 3177915 w 3370288"/>
              <a:gd name="connsiteY3" fmla="*/ 950626 h 1430311"/>
              <a:gd name="connsiteX0" fmla="*/ 0 w 3386944"/>
              <a:gd name="connsiteY0" fmla="*/ 1430311 h 1430311"/>
              <a:gd name="connsiteX1" fmla="*/ 1753849 w 3386944"/>
              <a:gd name="connsiteY1" fmla="*/ 89941 h 1430311"/>
              <a:gd name="connsiteX2" fmla="*/ 3132944 w 3386944"/>
              <a:gd name="connsiteY2" fmla="*/ 890666 h 1430311"/>
              <a:gd name="connsiteX3" fmla="*/ 3277849 w 3386944"/>
              <a:gd name="connsiteY3" fmla="*/ 1080541 h 1430311"/>
              <a:gd name="connsiteX0" fmla="*/ 0 w 3132944"/>
              <a:gd name="connsiteY0" fmla="*/ 1430311 h 1430311"/>
              <a:gd name="connsiteX1" fmla="*/ 1753849 w 3132944"/>
              <a:gd name="connsiteY1" fmla="*/ 89941 h 1430311"/>
              <a:gd name="connsiteX2" fmla="*/ 3132944 w 3132944"/>
              <a:gd name="connsiteY2" fmla="*/ 890666 h 1430311"/>
            </a:gdLst>
            <a:ahLst/>
            <a:cxnLst>
              <a:cxn ang="0">
                <a:pos x="connsiteX0" y="connsiteY0"/>
              </a:cxn>
              <a:cxn ang="0">
                <a:pos x="connsiteX1" y="connsiteY1"/>
              </a:cxn>
              <a:cxn ang="0">
                <a:pos x="connsiteX2" y="connsiteY2"/>
              </a:cxn>
            </a:cxnLst>
            <a:rect l="l" t="t" r="r" b="b"/>
            <a:pathLst>
              <a:path w="3132944" h="1430311">
                <a:moveTo>
                  <a:pt x="0" y="1430311"/>
                </a:moveTo>
                <a:cubicBezTo>
                  <a:pt x="705787" y="815714"/>
                  <a:pt x="1231692" y="179882"/>
                  <a:pt x="1753849" y="89941"/>
                </a:cubicBezTo>
                <a:cubicBezTo>
                  <a:pt x="2276006" y="0"/>
                  <a:pt x="2878944" y="725566"/>
                  <a:pt x="3132944" y="890666"/>
                </a:cubicBezTo>
              </a:path>
            </a:pathLst>
          </a:custGeom>
          <a:ln w="76200">
            <a:solidFill>
              <a:srgbClr val="FFFF00"/>
            </a:solidFill>
          </a:ln>
          <a:effectLst>
            <a:outerShdw blurRad="50800" dist="50800" dir="5400000" algn="ctr" rotWithShape="0">
              <a:schemeClr val="tx1">
                <a:alpha val="37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Arrow Connector 13"/>
          <p:cNvCxnSpPr/>
          <p:nvPr/>
        </p:nvCxnSpPr>
        <p:spPr>
          <a:xfrm rot="5400000">
            <a:off x="457200" y="3810000"/>
            <a:ext cx="2819400" cy="1600200"/>
          </a:xfrm>
          <a:prstGeom prst="straightConnector1">
            <a:avLst/>
          </a:prstGeom>
          <a:ln w="76200">
            <a:solidFill>
              <a:srgbClr val="FFFF00"/>
            </a:solidFill>
            <a:tailEnd type="arrow"/>
          </a:ln>
          <a:effectLst>
            <a:outerShdw blurRad="50800" dist="50800" dir="5400000" algn="ctr" rotWithShape="0">
              <a:schemeClr val="tx1">
                <a:alpha val="65000"/>
              </a:schemeClr>
            </a:outerShdw>
          </a:effectLst>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838200" y="6172200"/>
            <a:ext cx="304800" cy="3048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p:cNvPicPr>
            <a:picLocks noChangeAspect="1" noChangeArrowheads="1"/>
          </p:cNvPicPr>
          <p:nvPr/>
        </p:nvPicPr>
        <p:blipFill>
          <a:blip r:embed="rId2" cstate="print"/>
          <a:srcRect/>
          <a:stretch>
            <a:fillRect/>
          </a:stretch>
        </p:blipFill>
        <p:spPr bwMode="auto">
          <a:xfrm>
            <a:off x="-30163" y="-7235"/>
            <a:ext cx="9174163" cy="6880225"/>
          </a:xfrm>
          <a:prstGeom prst="rect">
            <a:avLst/>
          </a:prstGeom>
          <a:noFill/>
          <a:ln w="9525">
            <a:noFill/>
            <a:miter lim="800000"/>
            <a:headEnd/>
            <a:tailEnd/>
          </a:ln>
          <a:effectLst/>
        </p:spPr>
      </p:pic>
      <p:sp>
        <p:nvSpPr>
          <p:cNvPr id="30" name="Rectangle 29"/>
          <p:cNvSpPr/>
          <p:nvPr/>
        </p:nvSpPr>
        <p:spPr>
          <a:xfrm>
            <a:off x="1828800" y="3200400"/>
            <a:ext cx="1752600" cy="762000"/>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514600" y="2667000"/>
            <a:ext cx="1752600" cy="762000"/>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1000" y="2667000"/>
            <a:ext cx="1752600" cy="762000"/>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81200" y="3733800"/>
            <a:ext cx="1600200" cy="8382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90800" y="4267200"/>
            <a:ext cx="1600200" cy="8382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2—DECLARING </a:t>
            </a:r>
            <a:r>
              <a:rPr lang="en-US" sz="3600" dirty="0" smtClean="0"/>
              <a:t>(11:19-21)</a:t>
            </a:r>
            <a:r>
              <a:rPr lang="en-US" dirty="0" smtClean="0"/>
              <a:t> </a:t>
            </a:r>
            <a:endParaRPr lang="en-US" dirty="0"/>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841823" y="2068643"/>
            <a:ext cx="1708879" cy="989350"/>
          </a:xfrm>
          <a:custGeom>
            <a:avLst/>
            <a:gdLst>
              <a:gd name="connsiteX0" fmla="*/ 1708879 w 1708879"/>
              <a:gd name="connsiteY0" fmla="*/ 0 h 989350"/>
              <a:gd name="connsiteX1" fmla="*/ 1064302 w 1708879"/>
              <a:gd name="connsiteY1" fmla="*/ 344773 h 989350"/>
              <a:gd name="connsiteX2" fmla="*/ 854439 w 1708879"/>
              <a:gd name="connsiteY2" fmla="*/ 344773 h 989350"/>
              <a:gd name="connsiteX3" fmla="*/ 479685 w 1708879"/>
              <a:gd name="connsiteY3" fmla="*/ 299803 h 989350"/>
              <a:gd name="connsiteX4" fmla="*/ 494675 w 1708879"/>
              <a:gd name="connsiteY4" fmla="*/ 479685 h 989350"/>
              <a:gd name="connsiteX5" fmla="*/ 449705 w 1708879"/>
              <a:gd name="connsiteY5" fmla="*/ 509665 h 989350"/>
              <a:gd name="connsiteX6" fmla="*/ 359764 w 1708879"/>
              <a:gd name="connsiteY6" fmla="*/ 479685 h 989350"/>
              <a:gd name="connsiteX7" fmla="*/ 239843 w 1708879"/>
              <a:gd name="connsiteY7" fmla="*/ 494675 h 989350"/>
              <a:gd name="connsiteX8" fmla="*/ 149902 w 1708879"/>
              <a:gd name="connsiteY8" fmla="*/ 599606 h 989350"/>
              <a:gd name="connsiteX9" fmla="*/ 0 w 1708879"/>
              <a:gd name="connsiteY9" fmla="*/ 539646 h 989350"/>
              <a:gd name="connsiteX10" fmla="*/ 74951 w 1708879"/>
              <a:gd name="connsiteY10" fmla="*/ 734518 h 989350"/>
              <a:gd name="connsiteX11" fmla="*/ 149902 w 1708879"/>
              <a:gd name="connsiteY11" fmla="*/ 869429 h 989350"/>
              <a:gd name="connsiteX12" fmla="*/ 359764 w 1708879"/>
              <a:gd name="connsiteY12" fmla="*/ 989350 h 989350"/>
              <a:gd name="connsiteX13" fmla="*/ 554636 w 1708879"/>
              <a:gd name="connsiteY13" fmla="*/ 944380 h 989350"/>
              <a:gd name="connsiteX14" fmla="*/ 899410 w 1708879"/>
              <a:gd name="connsiteY14" fmla="*/ 839449 h 989350"/>
              <a:gd name="connsiteX15" fmla="*/ 1019331 w 1708879"/>
              <a:gd name="connsiteY15" fmla="*/ 749508 h 989350"/>
              <a:gd name="connsiteX16" fmla="*/ 1034321 w 1708879"/>
              <a:gd name="connsiteY16" fmla="*/ 644577 h 989350"/>
              <a:gd name="connsiteX17" fmla="*/ 1334125 w 1708879"/>
              <a:gd name="connsiteY17" fmla="*/ 689547 h 989350"/>
              <a:gd name="connsiteX18" fmla="*/ 1229193 w 1708879"/>
              <a:gd name="connsiteY18" fmla="*/ 404734 h 989350"/>
              <a:gd name="connsiteX19" fmla="*/ 1573967 w 1708879"/>
              <a:gd name="connsiteY19" fmla="*/ 179882 h 989350"/>
              <a:gd name="connsiteX20" fmla="*/ 1663908 w 1708879"/>
              <a:gd name="connsiteY20" fmla="*/ 29980 h 989350"/>
              <a:gd name="connsiteX21" fmla="*/ 1708879 w 1708879"/>
              <a:gd name="connsiteY21" fmla="*/ 0 h 9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08879" h="989350">
                <a:moveTo>
                  <a:pt x="1708879" y="0"/>
                </a:moveTo>
                <a:lnTo>
                  <a:pt x="1064302" y="344773"/>
                </a:lnTo>
                <a:lnTo>
                  <a:pt x="854439" y="344773"/>
                </a:lnTo>
                <a:lnTo>
                  <a:pt x="479685" y="299803"/>
                </a:lnTo>
                <a:lnTo>
                  <a:pt x="494675" y="479685"/>
                </a:lnTo>
                <a:lnTo>
                  <a:pt x="449705" y="509665"/>
                </a:lnTo>
                <a:lnTo>
                  <a:pt x="359764" y="479685"/>
                </a:lnTo>
                <a:lnTo>
                  <a:pt x="239843" y="494675"/>
                </a:lnTo>
                <a:lnTo>
                  <a:pt x="149902" y="599606"/>
                </a:lnTo>
                <a:lnTo>
                  <a:pt x="0" y="539646"/>
                </a:lnTo>
                <a:lnTo>
                  <a:pt x="74951" y="734518"/>
                </a:lnTo>
                <a:lnTo>
                  <a:pt x="149902" y="869429"/>
                </a:lnTo>
                <a:lnTo>
                  <a:pt x="359764" y="989350"/>
                </a:lnTo>
                <a:lnTo>
                  <a:pt x="554636" y="944380"/>
                </a:lnTo>
                <a:lnTo>
                  <a:pt x="899410" y="839449"/>
                </a:lnTo>
                <a:lnTo>
                  <a:pt x="1019331" y="749508"/>
                </a:lnTo>
                <a:lnTo>
                  <a:pt x="1034321" y="644577"/>
                </a:lnTo>
                <a:lnTo>
                  <a:pt x="1334125" y="689547"/>
                </a:lnTo>
                <a:lnTo>
                  <a:pt x="1229193" y="404734"/>
                </a:lnTo>
                <a:lnTo>
                  <a:pt x="1573967" y="179882"/>
                </a:lnTo>
                <a:lnTo>
                  <a:pt x="1663908" y="29980"/>
                </a:lnTo>
                <a:lnTo>
                  <a:pt x="1708879" y="0"/>
                </a:lnTo>
                <a:close/>
              </a:path>
            </a:pathLst>
          </a:custGeom>
          <a:solidFill>
            <a:srgbClr val="FFFF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38200" y="6172200"/>
            <a:ext cx="304800" cy="3048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620000" y="1600200"/>
            <a:ext cx="304800" cy="304800"/>
          </a:xfrm>
          <a:prstGeom prst="ellipse">
            <a:avLst/>
          </a:prstGeom>
          <a:solidFill>
            <a:srgbClr val="FFFF00">
              <a:alpha val="4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V="1">
            <a:off x="6400800" y="1905000"/>
            <a:ext cx="990600" cy="457200"/>
          </a:xfrm>
          <a:prstGeom prst="straightConnector1">
            <a:avLst/>
          </a:prstGeom>
          <a:ln w="127000">
            <a:solidFill>
              <a:srgbClr val="FF0000"/>
            </a:solidFill>
            <a:tailEnd type="arrow"/>
          </a:ln>
          <a:effectLst>
            <a:outerShdw blurRad="50800" dist="50800" dir="5400000" algn="ctr" rotWithShape="0">
              <a:schemeClr val="tx1">
                <a:alpha val="51000"/>
              </a:schemeClr>
            </a:outerShdw>
          </a:effectLst>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1169233" y="2263515"/>
            <a:ext cx="6505731" cy="4032354"/>
          </a:xfrm>
          <a:custGeom>
            <a:avLst/>
            <a:gdLst>
              <a:gd name="connsiteX0" fmla="*/ 0 w 6910465"/>
              <a:gd name="connsiteY0" fmla="*/ 4766872 h 4766872"/>
              <a:gd name="connsiteX1" fmla="*/ 4736892 w 6910465"/>
              <a:gd name="connsiteY1" fmla="*/ 3402767 h 4766872"/>
              <a:gd name="connsiteX2" fmla="*/ 6505731 w 6910465"/>
              <a:gd name="connsiteY2" fmla="*/ 734518 h 4766872"/>
              <a:gd name="connsiteX3" fmla="*/ 6910465 w 6910465"/>
              <a:gd name="connsiteY3" fmla="*/ 0 h 4766872"/>
              <a:gd name="connsiteX0" fmla="*/ 0 w 6505731"/>
              <a:gd name="connsiteY0" fmla="*/ 4032354 h 4032354"/>
              <a:gd name="connsiteX1" fmla="*/ 4736892 w 6505731"/>
              <a:gd name="connsiteY1" fmla="*/ 2668249 h 4032354"/>
              <a:gd name="connsiteX2" fmla="*/ 6505731 w 6505731"/>
              <a:gd name="connsiteY2" fmla="*/ 0 h 4032354"/>
            </a:gdLst>
            <a:ahLst/>
            <a:cxnLst>
              <a:cxn ang="0">
                <a:pos x="connsiteX0" y="connsiteY0"/>
              </a:cxn>
              <a:cxn ang="0">
                <a:pos x="connsiteX1" y="connsiteY1"/>
              </a:cxn>
              <a:cxn ang="0">
                <a:pos x="connsiteX2" y="connsiteY2"/>
              </a:cxn>
            </a:cxnLst>
            <a:rect l="l" t="t" r="r" b="b"/>
            <a:pathLst>
              <a:path w="6505731" h="4032354">
                <a:moveTo>
                  <a:pt x="0" y="4032354"/>
                </a:moveTo>
                <a:cubicBezTo>
                  <a:pt x="1826302" y="3686331"/>
                  <a:pt x="3652604" y="3340308"/>
                  <a:pt x="4736892" y="2668249"/>
                </a:cubicBezTo>
                <a:cubicBezTo>
                  <a:pt x="5821180" y="1996190"/>
                  <a:pt x="6143469" y="567128"/>
                  <a:pt x="6505731" y="0"/>
                </a:cubicBezTo>
              </a:path>
            </a:pathLst>
          </a:custGeom>
          <a:ln w="127000">
            <a:solidFill>
              <a:srgbClr val="FF0000"/>
            </a:solidFill>
            <a:headEnd type="none" w="med" len="med"/>
            <a:tailEnd type="arrow" w="med" len="med"/>
          </a:ln>
          <a:effectLst>
            <a:outerShdw blurRad="50800" dist="50800" dir="5400000" algn="ctr" rotWithShape="0">
              <a:schemeClr val="tx1">
                <a:alpha val="51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Content Placeholder 3"/>
          <p:cNvSpPr>
            <a:spLocks noGrp="1"/>
          </p:cNvSpPr>
          <p:nvPr>
            <p:ph idx="1"/>
          </p:nvPr>
        </p:nvSpPr>
        <p:spPr>
          <a:xfrm>
            <a:off x="457200" y="1600200"/>
            <a:ext cx="4572000" cy="4525963"/>
          </a:xfrm>
        </p:spPr>
        <p:txBody>
          <a:bodyPr/>
          <a:lstStyle/>
          <a:p>
            <a:pPr marL="0" indent="0"/>
            <a:r>
              <a:rPr lang="en-US" dirty="0" smtClean="0"/>
              <a:t> </a:t>
            </a:r>
            <a:r>
              <a:rPr lang="en-US" baseline="30000" dirty="0"/>
              <a:t>20</a:t>
            </a:r>
            <a:r>
              <a:rPr lang="en-US" dirty="0"/>
              <a:t> Some of them, however, men from Cyprus and Cyrene, went to Antioch and began to </a:t>
            </a:r>
            <a:r>
              <a:rPr lang="en-US" dirty="0">
                <a:solidFill>
                  <a:schemeClr val="bg1"/>
                </a:solidFill>
              </a:rPr>
              <a:t>speak</a:t>
            </a:r>
            <a:r>
              <a:rPr lang="en-US" dirty="0"/>
              <a:t> to Greeks also, </a:t>
            </a:r>
            <a:r>
              <a:rPr lang="en-US" dirty="0">
                <a:solidFill>
                  <a:schemeClr val="bg1"/>
                </a:solidFill>
              </a:rPr>
              <a:t>telling</a:t>
            </a:r>
            <a:r>
              <a:rPr lang="en-US" dirty="0"/>
              <a:t> </a:t>
            </a:r>
            <a:r>
              <a:rPr lang="en-US" dirty="0">
                <a:solidFill>
                  <a:schemeClr val="bg1"/>
                </a:solidFill>
              </a:rPr>
              <a:t>them the good news about the Lord Jesus</a:t>
            </a:r>
            <a:r>
              <a:rPr lang="en-US" dirty="0" smtClean="0"/>
              <a:t>.</a:t>
            </a:r>
          </a:p>
        </p:txBody>
      </p:sp>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30163" y="-7235"/>
            <a:ext cx="9174163" cy="6880225"/>
          </a:xfrm>
          <a:prstGeom prst="rect">
            <a:avLst/>
          </a:prstGeom>
          <a:noFill/>
          <a:ln w="9525">
            <a:noFill/>
            <a:miter lim="800000"/>
            <a:headEnd/>
            <a:tailEnd/>
          </a:ln>
          <a:effectLst/>
        </p:spPr>
      </p:pic>
      <p:sp>
        <p:nvSpPr>
          <p:cNvPr id="6" name="Rectangle 5"/>
          <p:cNvSpPr/>
          <p:nvPr/>
        </p:nvSpPr>
        <p:spPr>
          <a:xfrm>
            <a:off x="304800" y="3200400"/>
            <a:ext cx="3962400" cy="838200"/>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2—DECLARING </a:t>
            </a:r>
            <a:r>
              <a:rPr lang="en-US" sz="3600" dirty="0" smtClean="0"/>
              <a:t>(11:19-21)</a:t>
            </a:r>
            <a:r>
              <a:rPr lang="en-US" dirty="0" smtClean="0"/>
              <a:t> </a:t>
            </a:r>
            <a:endParaRPr lang="en-US" dirty="0"/>
          </a:p>
        </p:txBody>
      </p:sp>
      <p:sp>
        <p:nvSpPr>
          <p:cNvPr id="4" name="Content Placeholder 3"/>
          <p:cNvSpPr>
            <a:spLocks noGrp="1"/>
          </p:cNvSpPr>
          <p:nvPr>
            <p:ph idx="1"/>
          </p:nvPr>
        </p:nvSpPr>
        <p:spPr>
          <a:xfrm>
            <a:off x="457200" y="1600200"/>
            <a:ext cx="4800600" cy="4525963"/>
          </a:xfrm>
        </p:spPr>
        <p:txBody>
          <a:bodyPr/>
          <a:lstStyle/>
          <a:p>
            <a:pPr marL="0" indent="0"/>
            <a:r>
              <a:rPr lang="en-US" dirty="0" smtClean="0"/>
              <a:t> </a:t>
            </a:r>
            <a:r>
              <a:rPr lang="en-US" baseline="30000" dirty="0"/>
              <a:t>21</a:t>
            </a:r>
            <a:r>
              <a:rPr lang="en-US" dirty="0"/>
              <a:t> The Lord's hand was with them, and a great number of people </a:t>
            </a:r>
            <a:r>
              <a:rPr lang="en-US" dirty="0">
                <a:solidFill>
                  <a:schemeClr val="bg1"/>
                </a:solidFill>
              </a:rPr>
              <a:t>believed and turned</a:t>
            </a:r>
            <a:r>
              <a:rPr lang="en-US" dirty="0"/>
              <a:t> to the Lord. </a:t>
            </a:r>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2130425"/>
            <a:ext cx="8382000" cy="1470025"/>
          </a:xfrm>
        </p:spPr>
        <p:txBody>
          <a:bodyPr/>
          <a:lstStyle/>
          <a:p>
            <a:r>
              <a:rPr lang="en-US" dirty="0" smtClean="0"/>
              <a:t>Like Independence Day</a:t>
            </a:r>
            <a:br>
              <a:rPr lang="en-US" dirty="0" smtClean="0"/>
            </a:br>
            <a:r>
              <a:rPr lang="en-US" dirty="0" smtClean="0"/>
              <a:t>Some things are worth …</a:t>
            </a:r>
            <a:endParaRPr lang="en-US" dirty="0"/>
          </a:p>
        </p:txBody>
      </p:sp>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393896" y="506779"/>
            <a:ext cx="8412495" cy="465606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3—DEFINING </a:t>
            </a:r>
            <a:r>
              <a:rPr lang="en-US" sz="3600" dirty="0" smtClean="0"/>
              <a:t>(11:22-30)</a:t>
            </a:r>
            <a:endParaRPr lang="en-US" sz="3600" dirty="0"/>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a:xfrm>
            <a:off x="457200" y="5029200"/>
            <a:ext cx="8229600" cy="1096963"/>
          </a:xfrm>
        </p:spPr>
        <p:txBody>
          <a:bodyPr/>
          <a:lstStyle/>
          <a:p>
            <a:pPr marL="0" indent="0" algn="ctr"/>
            <a:r>
              <a:rPr lang="en-US" dirty="0"/>
              <a:t>The disciples were called Christians </a:t>
            </a:r>
            <a:r>
              <a:rPr lang="en-US" dirty="0" smtClean="0"/>
              <a:t/>
            </a:r>
            <a:br>
              <a:rPr lang="en-US" dirty="0" smtClean="0"/>
            </a:br>
            <a:r>
              <a:rPr lang="en-US" dirty="0" smtClean="0"/>
              <a:t>first </a:t>
            </a:r>
            <a:r>
              <a:rPr lang="en-US" dirty="0"/>
              <a:t>at Antioch. (Act </a:t>
            </a:r>
            <a:r>
              <a:rPr lang="en-US" dirty="0" smtClean="0"/>
              <a:t>11:26)</a:t>
            </a:r>
            <a:endParaRPr lang="en-US" dirty="0"/>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2130425"/>
            <a:ext cx="8382000" cy="1470025"/>
          </a:xfrm>
        </p:spPr>
        <p:txBody>
          <a:bodyPr/>
          <a:lstStyle/>
          <a:p>
            <a:r>
              <a:rPr lang="en-US" dirty="0" smtClean="0"/>
              <a:t>Like Independence Day</a:t>
            </a:r>
            <a:br>
              <a:rPr lang="en-US" dirty="0" smtClean="0"/>
            </a:br>
            <a:r>
              <a:rPr lang="en-US" dirty="0" smtClean="0"/>
              <a:t>Some things are worth …</a:t>
            </a:r>
            <a:endParaRPr lang="en-US" dirty="0"/>
          </a:p>
        </p:txBody>
      </p:sp>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r="9465" b="5274"/>
          <a:stretch>
            <a:fillRect/>
          </a:stretch>
        </p:blipFill>
        <p:spPr bwMode="auto">
          <a:xfrm>
            <a:off x="4042094" y="0"/>
            <a:ext cx="510190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3—DEFINING </a:t>
            </a:r>
            <a:r>
              <a:rPr lang="en-US" sz="3600" dirty="0" smtClean="0"/>
              <a:t>(11:22-30)</a:t>
            </a:r>
            <a:endParaRPr lang="en-US" sz="3600" dirty="0"/>
          </a:p>
        </p:txBody>
      </p:sp>
      <p:sp>
        <p:nvSpPr>
          <p:cNvPr id="4" name="Content Placeholder 3"/>
          <p:cNvSpPr>
            <a:spLocks noGrp="1"/>
          </p:cNvSpPr>
          <p:nvPr>
            <p:ph idx="1"/>
          </p:nvPr>
        </p:nvSpPr>
        <p:spPr>
          <a:xfrm>
            <a:off x="457200" y="1600200"/>
            <a:ext cx="4419600" cy="4525963"/>
          </a:xfrm>
        </p:spPr>
        <p:txBody>
          <a:bodyPr/>
          <a:lstStyle/>
          <a:p>
            <a:r>
              <a:rPr lang="en-US" baseline="30000" dirty="0"/>
              <a:t>22</a:t>
            </a:r>
            <a:r>
              <a:rPr lang="en-US" dirty="0"/>
              <a:t> News of this reached the ears of the church at Jerusalem, and they sent Barnabas to Antioch.</a:t>
            </a:r>
          </a:p>
          <a:p>
            <a:r>
              <a:rPr lang="en-US" dirty="0"/>
              <a:t> </a:t>
            </a:r>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6858000" y="5562600"/>
            <a:ext cx="381000" cy="38100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620000" y="1600200"/>
            <a:ext cx="304800" cy="3048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11978311" flipH="1">
            <a:off x="7197221" y="1978489"/>
            <a:ext cx="749332" cy="3789252"/>
          </a:xfrm>
          <a:custGeom>
            <a:avLst/>
            <a:gdLst>
              <a:gd name="connsiteX0" fmla="*/ 0 w 724525"/>
              <a:gd name="connsiteY0" fmla="*/ 3725056 h 3725056"/>
              <a:gd name="connsiteX1" fmla="*/ 614597 w 724525"/>
              <a:gd name="connsiteY1" fmla="*/ 1776335 h 3725056"/>
              <a:gd name="connsiteX2" fmla="*/ 659568 w 724525"/>
              <a:gd name="connsiteY2" fmla="*/ 262328 h 3725056"/>
              <a:gd name="connsiteX3" fmla="*/ 659568 w 724525"/>
              <a:gd name="connsiteY3" fmla="*/ 202367 h 3725056"/>
              <a:gd name="connsiteX4" fmla="*/ 659568 w 724525"/>
              <a:gd name="connsiteY4" fmla="*/ 202367 h 3725056"/>
              <a:gd name="connsiteX0" fmla="*/ 0 w 780283"/>
              <a:gd name="connsiteY0" fmla="*/ 3789252 h 3789252"/>
              <a:gd name="connsiteX1" fmla="*/ 670355 w 780283"/>
              <a:gd name="connsiteY1" fmla="*/ 2225705 h 3789252"/>
              <a:gd name="connsiteX2" fmla="*/ 659568 w 780283"/>
              <a:gd name="connsiteY2" fmla="*/ 326524 h 3789252"/>
              <a:gd name="connsiteX3" fmla="*/ 659568 w 780283"/>
              <a:gd name="connsiteY3" fmla="*/ 266563 h 3789252"/>
              <a:gd name="connsiteX4" fmla="*/ 659568 w 780283"/>
              <a:gd name="connsiteY4" fmla="*/ 266563 h 378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83" h="3789252">
                <a:moveTo>
                  <a:pt x="0" y="3789252"/>
                </a:moveTo>
                <a:cubicBezTo>
                  <a:pt x="252334" y="3103452"/>
                  <a:pt x="560427" y="2802826"/>
                  <a:pt x="670355" y="2225705"/>
                </a:cubicBezTo>
                <a:cubicBezTo>
                  <a:pt x="780283" y="1648584"/>
                  <a:pt x="661366" y="653048"/>
                  <a:pt x="659568" y="326524"/>
                </a:cubicBezTo>
                <a:cubicBezTo>
                  <a:pt x="657770" y="0"/>
                  <a:pt x="659568" y="266563"/>
                  <a:pt x="659568" y="266563"/>
                </a:cubicBezTo>
                <a:lnTo>
                  <a:pt x="659568" y="266563"/>
                </a:lnTo>
              </a:path>
            </a:pathLst>
          </a:custGeom>
          <a:ln w="76200">
            <a:solidFill>
              <a:srgbClr val="FF0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rot="1115373" flipH="1">
            <a:off x="7018931" y="1880708"/>
            <a:ext cx="688872" cy="3745752"/>
          </a:xfrm>
          <a:custGeom>
            <a:avLst/>
            <a:gdLst>
              <a:gd name="connsiteX0" fmla="*/ 0 w 724525"/>
              <a:gd name="connsiteY0" fmla="*/ 3725056 h 3725056"/>
              <a:gd name="connsiteX1" fmla="*/ 614597 w 724525"/>
              <a:gd name="connsiteY1" fmla="*/ 1776335 h 3725056"/>
              <a:gd name="connsiteX2" fmla="*/ 659568 w 724525"/>
              <a:gd name="connsiteY2" fmla="*/ 262328 h 3725056"/>
              <a:gd name="connsiteX3" fmla="*/ 659568 w 724525"/>
              <a:gd name="connsiteY3" fmla="*/ 202367 h 3725056"/>
              <a:gd name="connsiteX4" fmla="*/ 659568 w 724525"/>
              <a:gd name="connsiteY4" fmla="*/ 202367 h 3725056"/>
              <a:gd name="connsiteX0" fmla="*/ 0 w 780283"/>
              <a:gd name="connsiteY0" fmla="*/ 3789252 h 3789252"/>
              <a:gd name="connsiteX1" fmla="*/ 670355 w 780283"/>
              <a:gd name="connsiteY1" fmla="*/ 2225705 h 3789252"/>
              <a:gd name="connsiteX2" fmla="*/ 659568 w 780283"/>
              <a:gd name="connsiteY2" fmla="*/ 326524 h 3789252"/>
              <a:gd name="connsiteX3" fmla="*/ 659568 w 780283"/>
              <a:gd name="connsiteY3" fmla="*/ 266563 h 3789252"/>
              <a:gd name="connsiteX4" fmla="*/ 659568 w 780283"/>
              <a:gd name="connsiteY4" fmla="*/ 266563 h 3789252"/>
              <a:gd name="connsiteX0" fmla="*/ 90151 w 856351"/>
              <a:gd name="connsiteY0" fmla="*/ 3730507 h 3730507"/>
              <a:gd name="connsiteX1" fmla="*/ 109928 w 856351"/>
              <a:gd name="connsiteY1" fmla="*/ 1814491 h 3730507"/>
              <a:gd name="connsiteX2" fmla="*/ 749719 w 856351"/>
              <a:gd name="connsiteY2" fmla="*/ 267779 h 3730507"/>
              <a:gd name="connsiteX3" fmla="*/ 749719 w 856351"/>
              <a:gd name="connsiteY3" fmla="*/ 207818 h 3730507"/>
              <a:gd name="connsiteX4" fmla="*/ 749719 w 856351"/>
              <a:gd name="connsiteY4" fmla="*/ 207818 h 3730507"/>
              <a:gd name="connsiteX0" fmla="*/ 90151 w 810340"/>
              <a:gd name="connsiteY0" fmla="*/ 3593132 h 3593132"/>
              <a:gd name="connsiteX1" fmla="*/ 109928 w 810340"/>
              <a:gd name="connsiteY1" fmla="*/ 1677116 h 3593132"/>
              <a:gd name="connsiteX2" fmla="*/ 385993 w 810340"/>
              <a:gd name="connsiteY2" fmla="*/ 852867 h 3593132"/>
              <a:gd name="connsiteX3" fmla="*/ 749719 w 810340"/>
              <a:gd name="connsiteY3" fmla="*/ 130404 h 3593132"/>
              <a:gd name="connsiteX4" fmla="*/ 749719 w 810340"/>
              <a:gd name="connsiteY4" fmla="*/ 70443 h 3593132"/>
              <a:gd name="connsiteX5" fmla="*/ 749719 w 810340"/>
              <a:gd name="connsiteY5" fmla="*/ 70443 h 3593132"/>
              <a:gd name="connsiteX0" fmla="*/ 90151 w 810340"/>
              <a:gd name="connsiteY0" fmla="*/ 3745752 h 3745752"/>
              <a:gd name="connsiteX1" fmla="*/ 109928 w 810340"/>
              <a:gd name="connsiteY1" fmla="*/ 1829736 h 3745752"/>
              <a:gd name="connsiteX2" fmla="*/ 385993 w 810340"/>
              <a:gd name="connsiteY2" fmla="*/ 1005487 h 3745752"/>
              <a:gd name="connsiteX3" fmla="*/ 749719 w 810340"/>
              <a:gd name="connsiteY3" fmla="*/ 283024 h 3745752"/>
              <a:gd name="connsiteX4" fmla="*/ 749719 w 810340"/>
              <a:gd name="connsiteY4" fmla="*/ 223063 h 3745752"/>
              <a:gd name="connsiteX5" fmla="*/ 646686 w 810340"/>
              <a:gd name="connsiteY5" fmla="*/ 0 h 3745752"/>
              <a:gd name="connsiteX0" fmla="*/ 90151 w 791354"/>
              <a:gd name="connsiteY0" fmla="*/ 3745752 h 3745752"/>
              <a:gd name="connsiteX1" fmla="*/ 109928 w 791354"/>
              <a:gd name="connsiteY1" fmla="*/ 1829736 h 3745752"/>
              <a:gd name="connsiteX2" fmla="*/ 385993 w 791354"/>
              <a:gd name="connsiteY2" fmla="*/ 1005487 h 3745752"/>
              <a:gd name="connsiteX3" fmla="*/ 749719 w 791354"/>
              <a:gd name="connsiteY3" fmla="*/ 283024 h 3745752"/>
              <a:gd name="connsiteX4" fmla="*/ 635802 w 791354"/>
              <a:gd name="connsiteY4" fmla="*/ 360237 h 3745752"/>
              <a:gd name="connsiteX5" fmla="*/ 646686 w 791354"/>
              <a:gd name="connsiteY5" fmla="*/ 0 h 3745752"/>
              <a:gd name="connsiteX0" fmla="*/ 90151 w 793168"/>
              <a:gd name="connsiteY0" fmla="*/ 3745752 h 3745752"/>
              <a:gd name="connsiteX1" fmla="*/ 109928 w 793168"/>
              <a:gd name="connsiteY1" fmla="*/ 1829736 h 3745752"/>
              <a:gd name="connsiteX2" fmla="*/ 385993 w 793168"/>
              <a:gd name="connsiteY2" fmla="*/ 1005487 h 3745752"/>
              <a:gd name="connsiteX3" fmla="*/ 749719 w 793168"/>
              <a:gd name="connsiteY3" fmla="*/ 283024 h 3745752"/>
              <a:gd name="connsiteX4" fmla="*/ 646686 w 793168"/>
              <a:gd name="connsiteY4" fmla="*/ 0 h 3745752"/>
              <a:gd name="connsiteX0" fmla="*/ 90151 w 708468"/>
              <a:gd name="connsiteY0" fmla="*/ 3745752 h 3745752"/>
              <a:gd name="connsiteX1" fmla="*/ 109928 w 708468"/>
              <a:gd name="connsiteY1" fmla="*/ 1829736 h 3745752"/>
              <a:gd name="connsiteX2" fmla="*/ 385993 w 708468"/>
              <a:gd name="connsiteY2" fmla="*/ 1005487 h 3745752"/>
              <a:gd name="connsiteX3" fmla="*/ 665019 w 708468"/>
              <a:gd name="connsiteY3" fmla="*/ 398787 h 3745752"/>
              <a:gd name="connsiteX4" fmla="*/ 646686 w 708468"/>
              <a:gd name="connsiteY4" fmla="*/ 0 h 3745752"/>
              <a:gd name="connsiteX0" fmla="*/ 90151 w 717325"/>
              <a:gd name="connsiteY0" fmla="*/ 3745752 h 3745752"/>
              <a:gd name="connsiteX1" fmla="*/ 109928 w 717325"/>
              <a:gd name="connsiteY1" fmla="*/ 1829736 h 3745752"/>
              <a:gd name="connsiteX2" fmla="*/ 332847 w 717325"/>
              <a:gd name="connsiteY2" fmla="*/ 1078434 h 3745752"/>
              <a:gd name="connsiteX3" fmla="*/ 665019 w 717325"/>
              <a:gd name="connsiteY3" fmla="*/ 398787 h 3745752"/>
              <a:gd name="connsiteX4" fmla="*/ 646686 w 717325"/>
              <a:gd name="connsiteY4" fmla="*/ 0 h 3745752"/>
              <a:gd name="connsiteX0" fmla="*/ 90151 w 717325"/>
              <a:gd name="connsiteY0" fmla="*/ 3745752 h 3745752"/>
              <a:gd name="connsiteX1" fmla="*/ 109928 w 717325"/>
              <a:gd name="connsiteY1" fmla="*/ 1829736 h 3745752"/>
              <a:gd name="connsiteX2" fmla="*/ 332847 w 717325"/>
              <a:gd name="connsiteY2" fmla="*/ 1078434 h 3745752"/>
              <a:gd name="connsiteX3" fmla="*/ 665019 w 717325"/>
              <a:gd name="connsiteY3" fmla="*/ 398787 h 3745752"/>
              <a:gd name="connsiteX4" fmla="*/ 646686 w 717325"/>
              <a:gd name="connsiteY4" fmla="*/ 0 h 374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325" h="3745752">
                <a:moveTo>
                  <a:pt x="90151" y="3745752"/>
                </a:moveTo>
                <a:cubicBezTo>
                  <a:pt x="342485" y="3059952"/>
                  <a:pt x="0" y="2406857"/>
                  <a:pt x="109928" y="1829736"/>
                </a:cubicBezTo>
                <a:cubicBezTo>
                  <a:pt x="176585" y="1346998"/>
                  <a:pt x="240332" y="1316925"/>
                  <a:pt x="332847" y="1078434"/>
                </a:cubicBezTo>
                <a:cubicBezTo>
                  <a:pt x="463453" y="825743"/>
                  <a:pt x="612713" y="578526"/>
                  <a:pt x="665019" y="398787"/>
                </a:cubicBezTo>
                <a:cubicBezTo>
                  <a:pt x="717325" y="219048"/>
                  <a:pt x="668151" y="58963"/>
                  <a:pt x="646686" y="0"/>
                </a:cubicBezTo>
              </a:path>
            </a:pathLst>
          </a:custGeom>
          <a:ln w="76200">
            <a:solidFill>
              <a:srgbClr val="FFFF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r="9465" b="5274"/>
          <a:stretch>
            <a:fillRect/>
          </a:stretch>
        </p:blipFill>
        <p:spPr bwMode="auto">
          <a:xfrm>
            <a:off x="4042094" y="0"/>
            <a:ext cx="510190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3—DEFINING </a:t>
            </a:r>
            <a:r>
              <a:rPr lang="en-US" sz="3600" dirty="0" smtClean="0"/>
              <a:t>(11:22-30)</a:t>
            </a:r>
            <a:endParaRPr lang="en-US" sz="3600" dirty="0"/>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86200" y="1371600"/>
            <a:ext cx="4953000" cy="4572000"/>
          </a:xfrm>
          <a:prstGeom prst="rect">
            <a:avLst/>
          </a:prstGeom>
          <a:solidFill>
            <a:schemeClr val="bg1">
              <a:alpha val="8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457200" y="1600200"/>
            <a:ext cx="8305800" cy="4525963"/>
          </a:xfrm>
        </p:spPr>
        <p:txBody>
          <a:bodyPr/>
          <a:lstStyle/>
          <a:p>
            <a:r>
              <a:rPr lang="en-US" baseline="30000" dirty="0" smtClean="0"/>
              <a:t>23</a:t>
            </a:r>
            <a:r>
              <a:rPr lang="en-US" dirty="0" smtClean="0"/>
              <a:t> </a:t>
            </a:r>
            <a:r>
              <a:rPr lang="en-US" dirty="0"/>
              <a:t>When he arrived and saw the evidence of the grace of God, he was glad and encouraged them all to remain true to the Lord with all their hearts.</a:t>
            </a:r>
          </a:p>
          <a:p>
            <a:r>
              <a:rPr lang="en-US" dirty="0"/>
              <a:t> </a:t>
            </a:r>
            <a:r>
              <a:rPr lang="en-US" baseline="30000" dirty="0"/>
              <a:t>24</a:t>
            </a:r>
            <a:r>
              <a:rPr lang="en-US" dirty="0"/>
              <a:t> He was a good man, full of the Holy Spirit and faith, and a great number of people were brought to the Lord</a:t>
            </a:r>
            <a:r>
              <a:rPr lang="en-US" dirty="0" smtClean="0"/>
              <a:t>.</a:t>
            </a:r>
          </a:p>
        </p:txBody>
      </p:sp>
    </p:spTree>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r="9465" b="5274"/>
          <a:stretch>
            <a:fillRect/>
          </a:stretch>
        </p:blipFill>
        <p:spPr bwMode="auto">
          <a:xfrm>
            <a:off x="4042094" y="0"/>
            <a:ext cx="510190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3—DEFINING </a:t>
            </a:r>
            <a:r>
              <a:rPr lang="en-US" sz="3600" dirty="0" smtClean="0"/>
              <a:t>(11:22-30)</a:t>
            </a:r>
            <a:endParaRPr lang="en-US" sz="3600" dirty="0"/>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86200" y="1371600"/>
            <a:ext cx="2895600" cy="4572000"/>
          </a:xfrm>
          <a:prstGeom prst="rect">
            <a:avLst/>
          </a:prstGeom>
          <a:solidFill>
            <a:schemeClr val="bg1">
              <a:alpha val="8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1843781" flipH="1">
            <a:off x="7105243" y="633839"/>
            <a:ext cx="959205" cy="1105781"/>
          </a:xfrm>
          <a:custGeom>
            <a:avLst/>
            <a:gdLst>
              <a:gd name="connsiteX0" fmla="*/ 0 w 724525"/>
              <a:gd name="connsiteY0" fmla="*/ 3725056 h 3725056"/>
              <a:gd name="connsiteX1" fmla="*/ 614597 w 724525"/>
              <a:gd name="connsiteY1" fmla="*/ 1776335 h 3725056"/>
              <a:gd name="connsiteX2" fmla="*/ 659568 w 724525"/>
              <a:gd name="connsiteY2" fmla="*/ 262328 h 3725056"/>
              <a:gd name="connsiteX3" fmla="*/ 659568 w 724525"/>
              <a:gd name="connsiteY3" fmla="*/ 202367 h 3725056"/>
              <a:gd name="connsiteX4" fmla="*/ 659568 w 724525"/>
              <a:gd name="connsiteY4" fmla="*/ 202367 h 3725056"/>
              <a:gd name="connsiteX0" fmla="*/ 0 w 780283"/>
              <a:gd name="connsiteY0" fmla="*/ 3789252 h 3789252"/>
              <a:gd name="connsiteX1" fmla="*/ 670355 w 780283"/>
              <a:gd name="connsiteY1" fmla="*/ 2225705 h 3789252"/>
              <a:gd name="connsiteX2" fmla="*/ 659568 w 780283"/>
              <a:gd name="connsiteY2" fmla="*/ 326524 h 3789252"/>
              <a:gd name="connsiteX3" fmla="*/ 659568 w 780283"/>
              <a:gd name="connsiteY3" fmla="*/ 266563 h 3789252"/>
              <a:gd name="connsiteX4" fmla="*/ 659568 w 780283"/>
              <a:gd name="connsiteY4" fmla="*/ 266563 h 3789252"/>
              <a:gd name="connsiteX0" fmla="*/ 90151 w 856351"/>
              <a:gd name="connsiteY0" fmla="*/ 3730507 h 3730507"/>
              <a:gd name="connsiteX1" fmla="*/ 109928 w 856351"/>
              <a:gd name="connsiteY1" fmla="*/ 1814491 h 3730507"/>
              <a:gd name="connsiteX2" fmla="*/ 749719 w 856351"/>
              <a:gd name="connsiteY2" fmla="*/ 267779 h 3730507"/>
              <a:gd name="connsiteX3" fmla="*/ 749719 w 856351"/>
              <a:gd name="connsiteY3" fmla="*/ 207818 h 3730507"/>
              <a:gd name="connsiteX4" fmla="*/ 749719 w 856351"/>
              <a:gd name="connsiteY4" fmla="*/ 207818 h 3730507"/>
              <a:gd name="connsiteX0" fmla="*/ 90151 w 810340"/>
              <a:gd name="connsiteY0" fmla="*/ 3593132 h 3593132"/>
              <a:gd name="connsiteX1" fmla="*/ 109928 w 810340"/>
              <a:gd name="connsiteY1" fmla="*/ 1677116 h 3593132"/>
              <a:gd name="connsiteX2" fmla="*/ 385993 w 810340"/>
              <a:gd name="connsiteY2" fmla="*/ 852867 h 3593132"/>
              <a:gd name="connsiteX3" fmla="*/ 749719 w 810340"/>
              <a:gd name="connsiteY3" fmla="*/ 130404 h 3593132"/>
              <a:gd name="connsiteX4" fmla="*/ 749719 w 810340"/>
              <a:gd name="connsiteY4" fmla="*/ 70443 h 3593132"/>
              <a:gd name="connsiteX5" fmla="*/ 749719 w 810340"/>
              <a:gd name="connsiteY5" fmla="*/ 70443 h 3593132"/>
              <a:gd name="connsiteX0" fmla="*/ 90151 w 810340"/>
              <a:gd name="connsiteY0" fmla="*/ 3745752 h 3745752"/>
              <a:gd name="connsiteX1" fmla="*/ 109928 w 810340"/>
              <a:gd name="connsiteY1" fmla="*/ 1829736 h 3745752"/>
              <a:gd name="connsiteX2" fmla="*/ 385993 w 810340"/>
              <a:gd name="connsiteY2" fmla="*/ 1005487 h 3745752"/>
              <a:gd name="connsiteX3" fmla="*/ 749719 w 810340"/>
              <a:gd name="connsiteY3" fmla="*/ 283024 h 3745752"/>
              <a:gd name="connsiteX4" fmla="*/ 749719 w 810340"/>
              <a:gd name="connsiteY4" fmla="*/ 223063 h 3745752"/>
              <a:gd name="connsiteX5" fmla="*/ 646686 w 810340"/>
              <a:gd name="connsiteY5" fmla="*/ 0 h 3745752"/>
              <a:gd name="connsiteX0" fmla="*/ 90151 w 791354"/>
              <a:gd name="connsiteY0" fmla="*/ 3745752 h 3745752"/>
              <a:gd name="connsiteX1" fmla="*/ 109928 w 791354"/>
              <a:gd name="connsiteY1" fmla="*/ 1829736 h 3745752"/>
              <a:gd name="connsiteX2" fmla="*/ 385993 w 791354"/>
              <a:gd name="connsiteY2" fmla="*/ 1005487 h 3745752"/>
              <a:gd name="connsiteX3" fmla="*/ 749719 w 791354"/>
              <a:gd name="connsiteY3" fmla="*/ 283024 h 3745752"/>
              <a:gd name="connsiteX4" fmla="*/ 635802 w 791354"/>
              <a:gd name="connsiteY4" fmla="*/ 360237 h 3745752"/>
              <a:gd name="connsiteX5" fmla="*/ 646686 w 791354"/>
              <a:gd name="connsiteY5" fmla="*/ 0 h 3745752"/>
              <a:gd name="connsiteX0" fmla="*/ 90151 w 793168"/>
              <a:gd name="connsiteY0" fmla="*/ 3745752 h 3745752"/>
              <a:gd name="connsiteX1" fmla="*/ 109928 w 793168"/>
              <a:gd name="connsiteY1" fmla="*/ 1829736 h 3745752"/>
              <a:gd name="connsiteX2" fmla="*/ 385993 w 793168"/>
              <a:gd name="connsiteY2" fmla="*/ 1005487 h 3745752"/>
              <a:gd name="connsiteX3" fmla="*/ 749719 w 793168"/>
              <a:gd name="connsiteY3" fmla="*/ 283024 h 3745752"/>
              <a:gd name="connsiteX4" fmla="*/ 646686 w 793168"/>
              <a:gd name="connsiteY4" fmla="*/ 0 h 3745752"/>
              <a:gd name="connsiteX0" fmla="*/ 90151 w 708468"/>
              <a:gd name="connsiteY0" fmla="*/ 3745752 h 3745752"/>
              <a:gd name="connsiteX1" fmla="*/ 109928 w 708468"/>
              <a:gd name="connsiteY1" fmla="*/ 1829736 h 3745752"/>
              <a:gd name="connsiteX2" fmla="*/ 385993 w 708468"/>
              <a:gd name="connsiteY2" fmla="*/ 1005487 h 3745752"/>
              <a:gd name="connsiteX3" fmla="*/ 665019 w 708468"/>
              <a:gd name="connsiteY3" fmla="*/ 398787 h 3745752"/>
              <a:gd name="connsiteX4" fmla="*/ 646686 w 708468"/>
              <a:gd name="connsiteY4" fmla="*/ 0 h 3745752"/>
              <a:gd name="connsiteX0" fmla="*/ 90151 w 717325"/>
              <a:gd name="connsiteY0" fmla="*/ 3745752 h 3745752"/>
              <a:gd name="connsiteX1" fmla="*/ 109928 w 717325"/>
              <a:gd name="connsiteY1" fmla="*/ 1829736 h 3745752"/>
              <a:gd name="connsiteX2" fmla="*/ 332847 w 717325"/>
              <a:gd name="connsiteY2" fmla="*/ 1078434 h 3745752"/>
              <a:gd name="connsiteX3" fmla="*/ 665019 w 717325"/>
              <a:gd name="connsiteY3" fmla="*/ 398787 h 3745752"/>
              <a:gd name="connsiteX4" fmla="*/ 646686 w 717325"/>
              <a:gd name="connsiteY4" fmla="*/ 0 h 3745752"/>
              <a:gd name="connsiteX0" fmla="*/ 90151 w 717325"/>
              <a:gd name="connsiteY0" fmla="*/ 3745752 h 3745752"/>
              <a:gd name="connsiteX1" fmla="*/ 109928 w 717325"/>
              <a:gd name="connsiteY1" fmla="*/ 1829736 h 3745752"/>
              <a:gd name="connsiteX2" fmla="*/ 332847 w 717325"/>
              <a:gd name="connsiteY2" fmla="*/ 1078434 h 3745752"/>
              <a:gd name="connsiteX3" fmla="*/ 665019 w 717325"/>
              <a:gd name="connsiteY3" fmla="*/ 398787 h 3745752"/>
              <a:gd name="connsiteX4" fmla="*/ 646686 w 717325"/>
              <a:gd name="connsiteY4" fmla="*/ 0 h 3745752"/>
              <a:gd name="connsiteX0" fmla="*/ 768159 w 1395333"/>
              <a:gd name="connsiteY0" fmla="*/ 3745752 h 3745752"/>
              <a:gd name="connsiteX1" fmla="*/ 109927 w 1395333"/>
              <a:gd name="connsiteY1" fmla="*/ 2113940 h 3745752"/>
              <a:gd name="connsiteX2" fmla="*/ 1010855 w 1395333"/>
              <a:gd name="connsiteY2" fmla="*/ 1078434 h 3745752"/>
              <a:gd name="connsiteX3" fmla="*/ 1343027 w 1395333"/>
              <a:gd name="connsiteY3" fmla="*/ 398787 h 3745752"/>
              <a:gd name="connsiteX4" fmla="*/ 1324694 w 1395333"/>
              <a:gd name="connsiteY4" fmla="*/ 0 h 3745752"/>
              <a:gd name="connsiteX0" fmla="*/ 712701 w 1339875"/>
              <a:gd name="connsiteY0" fmla="*/ 3745752 h 3745752"/>
              <a:gd name="connsiteX1" fmla="*/ 109705 w 1339875"/>
              <a:gd name="connsiteY1" fmla="*/ 2846592 h 3745752"/>
              <a:gd name="connsiteX2" fmla="*/ 54469 w 1339875"/>
              <a:gd name="connsiteY2" fmla="*/ 2113940 h 3745752"/>
              <a:gd name="connsiteX3" fmla="*/ 955397 w 1339875"/>
              <a:gd name="connsiteY3" fmla="*/ 1078434 h 3745752"/>
              <a:gd name="connsiteX4" fmla="*/ 1287569 w 1339875"/>
              <a:gd name="connsiteY4" fmla="*/ 398787 h 3745752"/>
              <a:gd name="connsiteX5" fmla="*/ 1269236 w 1339875"/>
              <a:gd name="connsiteY5" fmla="*/ 0 h 3745752"/>
              <a:gd name="connsiteX0" fmla="*/ 696683 w 1323857"/>
              <a:gd name="connsiteY0" fmla="*/ 3745752 h 3745752"/>
              <a:gd name="connsiteX1" fmla="*/ 431535 w 1323857"/>
              <a:gd name="connsiteY1" fmla="*/ 3258695 h 3745752"/>
              <a:gd name="connsiteX2" fmla="*/ 93687 w 1323857"/>
              <a:gd name="connsiteY2" fmla="*/ 2846592 h 3745752"/>
              <a:gd name="connsiteX3" fmla="*/ 38451 w 1323857"/>
              <a:gd name="connsiteY3" fmla="*/ 2113940 h 3745752"/>
              <a:gd name="connsiteX4" fmla="*/ 939379 w 1323857"/>
              <a:gd name="connsiteY4" fmla="*/ 1078434 h 3745752"/>
              <a:gd name="connsiteX5" fmla="*/ 1271551 w 1323857"/>
              <a:gd name="connsiteY5" fmla="*/ 398787 h 3745752"/>
              <a:gd name="connsiteX6" fmla="*/ 1253218 w 1323857"/>
              <a:gd name="connsiteY6" fmla="*/ 0 h 3745752"/>
              <a:gd name="connsiteX0" fmla="*/ 10484 w 1592803"/>
              <a:gd name="connsiteY0" fmla="*/ 3578563 h 3578563"/>
              <a:gd name="connsiteX1" fmla="*/ 700481 w 1592803"/>
              <a:gd name="connsiteY1" fmla="*/ 3258695 h 3578563"/>
              <a:gd name="connsiteX2" fmla="*/ 362633 w 1592803"/>
              <a:gd name="connsiteY2" fmla="*/ 2846592 h 3578563"/>
              <a:gd name="connsiteX3" fmla="*/ 307397 w 1592803"/>
              <a:gd name="connsiteY3" fmla="*/ 2113940 h 3578563"/>
              <a:gd name="connsiteX4" fmla="*/ 1208325 w 1592803"/>
              <a:gd name="connsiteY4" fmla="*/ 1078434 h 3578563"/>
              <a:gd name="connsiteX5" fmla="*/ 1540497 w 1592803"/>
              <a:gd name="connsiteY5" fmla="*/ 398787 h 3578563"/>
              <a:gd name="connsiteX6" fmla="*/ 1522164 w 1592803"/>
              <a:gd name="connsiteY6" fmla="*/ 0 h 3578563"/>
              <a:gd name="connsiteX0" fmla="*/ 10484 w 1592803"/>
              <a:gd name="connsiteY0" fmla="*/ 3578563 h 3578563"/>
              <a:gd name="connsiteX1" fmla="*/ 281003 w 1592803"/>
              <a:gd name="connsiteY1" fmla="*/ 3171513 h 3578563"/>
              <a:gd name="connsiteX2" fmla="*/ 362633 w 1592803"/>
              <a:gd name="connsiteY2" fmla="*/ 2846592 h 3578563"/>
              <a:gd name="connsiteX3" fmla="*/ 307397 w 1592803"/>
              <a:gd name="connsiteY3" fmla="*/ 2113940 h 3578563"/>
              <a:gd name="connsiteX4" fmla="*/ 1208325 w 1592803"/>
              <a:gd name="connsiteY4" fmla="*/ 1078434 h 3578563"/>
              <a:gd name="connsiteX5" fmla="*/ 1540497 w 1592803"/>
              <a:gd name="connsiteY5" fmla="*/ 398787 h 3578563"/>
              <a:gd name="connsiteX6" fmla="*/ 1522164 w 1592803"/>
              <a:gd name="connsiteY6" fmla="*/ 0 h 3578563"/>
              <a:gd name="connsiteX0" fmla="*/ 0 w 1582319"/>
              <a:gd name="connsiteY0" fmla="*/ 3578563 h 3578563"/>
              <a:gd name="connsiteX1" fmla="*/ 352149 w 1582319"/>
              <a:gd name="connsiteY1" fmla="*/ 2846592 h 3578563"/>
              <a:gd name="connsiteX2" fmla="*/ 296913 w 1582319"/>
              <a:gd name="connsiteY2" fmla="*/ 2113940 h 3578563"/>
              <a:gd name="connsiteX3" fmla="*/ 1197841 w 1582319"/>
              <a:gd name="connsiteY3" fmla="*/ 1078434 h 3578563"/>
              <a:gd name="connsiteX4" fmla="*/ 1530013 w 1582319"/>
              <a:gd name="connsiteY4" fmla="*/ 398787 h 3578563"/>
              <a:gd name="connsiteX5" fmla="*/ 1511680 w 1582319"/>
              <a:gd name="connsiteY5" fmla="*/ 0 h 3578563"/>
              <a:gd name="connsiteX0" fmla="*/ 0 w 1582319"/>
              <a:gd name="connsiteY0" fmla="*/ 3578563 h 3578563"/>
              <a:gd name="connsiteX1" fmla="*/ 296913 w 1582319"/>
              <a:gd name="connsiteY1" fmla="*/ 2113940 h 3578563"/>
              <a:gd name="connsiteX2" fmla="*/ 1197841 w 1582319"/>
              <a:gd name="connsiteY2" fmla="*/ 1078434 h 3578563"/>
              <a:gd name="connsiteX3" fmla="*/ 1530013 w 1582319"/>
              <a:gd name="connsiteY3" fmla="*/ 398787 h 3578563"/>
              <a:gd name="connsiteX4" fmla="*/ 1511680 w 1582319"/>
              <a:gd name="connsiteY4" fmla="*/ 0 h 3578563"/>
              <a:gd name="connsiteX0" fmla="*/ 0 w 1623782"/>
              <a:gd name="connsiteY0" fmla="*/ 3578563 h 3578563"/>
              <a:gd name="connsiteX1" fmla="*/ 296913 w 1623782"/>
              <a:gd name="connsiteY1" fmla="*/ 2113940 h 3578563"/>
              <a:gd name="connsiteX2" fmla="*/ 949064 w 1623782"/>
              <a:gd name="connsiteY2" fmla="*/ 670524 h 3578563"/>
              <a:gd name="connsiteX3" fmla="*/ 1530013 w 1623782"/>
              <a:gd name="connsiteY3" fmla="*/ 398787 h 3578563"/>
              <a:gd name="connsiteX4" fmla="*/ 1511680 w 1623782"/>
              <a:gd name="connsiteY4" fmla="*/ 0 h 3578563"/>
              <a:gd name="connsiteX0" fmla="*/ 0 w 1533145"/>
              <a:gd name="connsiteY0" fmla="*/ 3578563 h 3578563"/>
              <a:gd name="connsiteX1" fmla="*/ 296913 w 1533145"/>
              <a:gd name="connsiteY1" fmla="*/ 2113940 h 3578563"/>
              <a:gd name="connsiteX2" fmla="*/ 949064 w 1533145"/>
              <a:gd name="connsiteY2" fmla="*/ 670524 h 3578563"/>
              <a:gd name="connsiteX3" fmla="*/ 1366052 w 1533145"/>
              <a:gd name="connsiteY3" fmla="*/ 412144 h 3578563"/>
              <a:gd name="connsiteX4" fmla="*/ 1511680 w 1533145"/>
              <a:gd name="connsiteY4" fmla="*/ 0 h 3578563"/>
              <a:gd name="connsiteX0" fmla="*/ 0 w 1511680"/>
              <a:gd name="connsiteY0" fmla="*/ 3578563 h 3578563"/>
              <a:gd name="connsiteX1" fmla="*/ 296913 w 1511680"/>
              <a:gd name="connsiteY1" fmla="*/ 2113940 h 3578563"/>
              <a:gd name="connsiteX2" fmla="*/ 949064 w 1511680"/>
              <a:gd name="connsiteY2" fmla="*/ 670524 h 3578563"/>
              <a:gd name="connsiteX3" fmla="*/ 1511680 w 1511680"/>
              <a:gd name="connsiteY3" fmla="*/ 0 h 3578563"/>
              <a:gd name="connsiteX0" fmla="*/ 0 w 1511680"/>
              <a:gd name="connsiteY0" fmla="*/ 3578563 h 3578563"/>
              <a:gd name="connsiteX1" fmla="*/ 296913 w 1511680"/>
              <a:gd name="connsiteY1" fmla="*/ 2113940 h 3578563"/>
              <a:gd name="connsiteX2" fmla="*/ 1511680 w 1511680"/>
              <a:gd name="connsiteY2" fmla="*/ 0 h 3578563"/>
              <a:gd name="connsiteX0" fmla="*/ 0 w 1511680"/>
              <a:gd name="connsiteY0" fmla="*/ 3578563 h 3578563"/>
              <a:gd name="connsiteX1" fmla="*/ 515903 w 1511680"/>
              <a:gd name="connsiteY1" fmla="*/ 1669651 h 3578563"/>
              <a:gd name="connsiteX2" fmla="*/ 1511680 w 1511680"/>
              <a:gd name="connsiteY2" fmla="*/ 0 h 3578563"/>
              <a:gd name="connsiteX0" fmla="*/ 0 w 1511680"/>
              <a:gd name="connsiteY0" fmla="*/ 3578563 h 4353655"/>
              <a:gd name="connsiteX1" fmla="*/ 980679 w 1511680"/>
              <a:gd name="connsiteY1" fmla="*/ 3936967 h 4353655"/>
              <a:gd name="connsiteX2" fmla="*/ 1511680 w 1511680"/>
              <a:gd name="connsiteY2" fmla="*/ 0 h 4353655"/>
              <a:gd name="connsiteX0" fmla="*/ 0 w 1232626"/>
              <a:gd name="connsiteY0" fmla="*/ 376576 h 1151668"/>
              <a:gd name="connsiteX1" fmla="*/ 980679 w 1232626"/>
              <a:gd name="connsiteY1" fmla="*/ 734980 h 1151668"/>
              <a:gd name="connsiteX2" fmla="*/ 981786 w 1232626"/>
              <a:gd name="connsiteY2" fmla="*/ 0 h 1151668"/>
              <a:gd name="connsiteX0" fmla="*/ 0 w 1232626"/>
              <a:gd name="connsiteY0" fmla="*/ 376576 h 1151668"/>
              <a:gd name="connsiteX1" fmla="*/ 980679 w 1232626"/>
              <a:gd name="connsiteY1" fmla="*/ 734980 h 1151668"/>
              <a:gd name="connsiteX2" fmla="*/ 981786 w 1232626"/>
              <a:gd name="connsiteY2" fmla="*/ 0 h 1151668"/>
              <a:gd name="connsiteX0" fmla="*/ 0 w 1232626"/>
              <a:gd name="connsiteY0" fmla="*/ 376576 h 1151668"/>
              <a:gd name="connsiteX1" fmla="*/ 980679 w 1232626"/>
              <a:gd name="connsiteY1" fmla="*/ 734980 h 1151668"/>
              <a:gd name="connsiteX2" fmla="*/ 981786 w 1232626"/>
              <a:gd name="connsiteY2" fmla="*/ 0 h 1151668"/>
              <a:gd name="connsiteX0" fmla="*/ 0 w 1414349"/>
              <a:gd name="connsiteY0" fmla="*/ 376576 h 1197312"/>
              <a:gd name="connsiteX1" fmla="*/ 1162402 w 1414349"/>
              <a:gd name="connsiteY1" fmla="*/ 780624 h 1197312"/>
              <a:gd name="connsiteX2" fmla="*/ 981786 w 1414349"/>
              <a:gd name="connsiteY2" fmla="*/ 0 h 1197312"/>
              <a:gd name="connsiteX0" fmla="*/ 0 w 1279419"/>
              <a:gd name="connsiteY0" fmla="*/ 376576 h 1197312"/>
              <a:gd name="connsiteX1" fmla="*/ 1162402 w 1279419"/>
              <a:gd name="connsiteY1" fmla="*/ 780624 h 1197312"/>
              <a:gd name="connsiteX2" fmla="*/ 981786 w 1279419"/>
              <a:gd name="connsiteY2" fmla="*/ 0 h 1197312"/>
              <a:gd name="connsiteX0" fmla="*/ 0 w 1279419"/>
              <a:gd name="connsiteY0" fmla="*/ 376576 h 845335"/>
              <a:gd name="connsiteX1" fmla="*/ 275377 w 1279419"/>
              <a:gd name="connsiteY1" fmla="*/ 496292 h 845335"/>
              <a:gd name="connsiteX2" fmla="*/ 1162402 w 1279419"/>
              <a:gd name="connsiteY2" fmla="*/ 780624 h 845335"/>
              <a:gd name="connsiteX3" fmla="*/ 981786 w 1279419"/>
              <a:gd name="connsiteY3" fmla="*/ 0 h 845335"/>
              <a:gd name="connsiteX0" fmla="*/ 0 w 1038762"/>
              <a:gd name="connsiteY0" fmla="*/ 376576 h 740675"/>
              <a:gd name="connsiteX1" fmla="*/ 275377 w 1038762"/>
              <a:gd name="connsiteY1" fmla="*/ 496292 h 740675"/>
              <a:gd name="connsiteX2" fmla="*/ 908219 w 1038762"/>
              <a:gd name="connsiteY2" fmla="*/ 675964 h 740675"/>
              <a:gd name="connsiteX3" fmla="*/ 981786 w 1038762"/>
              <a:gd name="connsiteY3" fmla="*/ 0 h 740675"/>
              <a:gd name="connsiteX0" fmla="*/ 0 w 1126681"/>
              <a:gd name="connsiteY0" fmla="*/ 376576 h 740675"/>
              <a:gd name="connsiteX1" fmla="*/ 275377 w 1126681"/>
              <a:gd name="connsiteY1" fmla="*/ 496292 h 740675"/>
              <a:gd name="connsiteX2" fmla="*/ 908219 w 1126681"/>
              <a:gd name="connsiteY2" fmla="*/ 675964 h 740675"/>
              <a:gd name="connsiteX3" fmla="*/ 981786 w 1126681"/>
              <a:gd name="connsiteY3" fmla="*/ 0 h 740675"/>
            </a:gdLst>
            <a:ahLst/>
            <a:cxnLst>
              <a:cxn ang="0">
                <a:pos x="connsiteX0" y="connsiteY0"/>
              </a:cxn>
              <a:cxn ang="0">
                <a:pos x="connsiteX1" y="connsiteY1"/>
              </a:cxn>
              <a:cxn ang="0">
                <a:pos x="connsiteX2" y="connsiteY2"/>
              </a:cxn>
              <a:cxn ang="0">
                <a:pos x="connsiteX3" y="connsiteY3"/>
              </a:cxn>
            </a:cxnLst>
            <a:rect l="l" t="t" r="r" b="b"/>
            <a:pathLst>
              <a:path w="1126681" h="740675">
                <a:moveTo>
                  <a:pt x="0" y="376576"/>
                </a:moveTo>
                <a:cubicBezTo>
                  <a:pt x="6880" y="378524"/>
                  <a:pt x="124007" y="446394"/>
                  <a:pt x="275377" y="496292"/>
                </a:cubicBezTo>
                <a:cubicBezTo>
                  <a:pt x="426747" y="546190"/>
                  <a:pt x="751468" y="740675"/>
                  <a:pt x="908219" y="675964"/>
                </a:cubicBezTo>
                <a:cubicBezTo>
                  <a:pt x="1126681" y="531566"/>
                  <a:pt x="1038761" y="629041"/>
                  <a:pt x="981786" y="0"/>
                </a:cubicBezTo>
              </a:path>
            </a:pathLst>
          </a:custGeom>
          <a:ln w="76200">
            <a:solidFill>
              <a:srgbClr val="FFFF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5-Point Star 9"/>
          <p:cNvSpPr/>
          <p:nvPr/>
        </p:nvSpPr>
        <p:spPr>
          <a:xfrm>
            <a:off x="6858000" y="5562600"/>
            <a:ext cx="381000" cy="38100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816437" y="852055"/>
            <a:ext cx="311728" cy="27016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7139630" y="463651"/>
            <a:ext cx="1352729" cy="1175963"/>
          </a:xfrm>
          <a:custGeom>
            <a:avLst/>
            <a:gdLst>
              <a:gd name="connsiteX0" fmla="*/ 0 w 1343891"/>
              <a:gd name="connsiteY0" fmla="*/ 221672 h 1406235"/>
              <a:gd name="connsiteX1" fmla="*/ 1018309 w 1343891"/>
              <a:gd name="connsiteY1" fmla="*/ 117763 h 1406235"/>
              <a:gd name="connsiteX2" fmla="*/ 1330037 w 1343891"/>
              <a:gd name="connsiteY2" fmla="*/ 928253 h 1406235"/>
              <a:gd name="connsiteX3" fmla="*/ 935182 w 1343891"/>
              <a:gd name="connsiteY3" fmla="*/ 1406235 h 1406235"/>
              <a:gd name="connsiteX0" fmla="*/ 0 w 1356154"/>
              <a:gd name="connsiteY0" fmla="*/ 232182 h 1416745"/>
              <a:gd name="connsiteX1" fmla="*/ 1091882 w 1356154"/>
              <a:gd name="connsiteY1" fmla="*/ 117763 h 1416745"/>
              <a:gd name="connsiteX2" fmla="*/ 1330037 w 1356154"/>
              <a:gd name="connsiteY2" fmla="*/ 938763 h 1416745"/>
              <a:gd name="connsiteX3" fmla="*/ 935182 w 1356154"/>
              <a:gd name="connsiteY3" fmla="*/ 1416745 h 1416745"/>
              <a:gd name="connsiteX0" fmla="*/ 0 w 1356154"/>
              <a:gd name="connsiteY0" fmla="*/ 337286 h 1521849"/>
              <a:gd name="connsiteX1" fmla="*/ 1091882 w 1356154"/>
              <a:gd name="connsiteY1" fmla="*/ 222867 h 1521849"/>
              <a:gd name="connsiteX2" fmla="*/ 1330037 w 1356154"/>
              <a:gd name="connsiteY2" fmla="*/ 1043867 h 1521849"/>
              <a:gd name="connsiteX3" fmla="*/ 935182 w 1356154"/>
              <a:gd name="connsiteY3" fmla="*/ 1521849 h 1521849"/>
              <a:gd name="connsiteX0" fmla="*/ 0 w 1471768"/>
              <a:gd name="connsiteY0" fmla="*/ 337286 h 1521849"/>
              <a:gd name="connsiteX1" fmla="*/ 1091882 w 1471768"/>
              <a:gd name="connsiteY1" fmla="*/ 222867 h 1521849"/>
              <a:gd name="connsiteX2" fmla="*/ 1330037 w 1471768"/>
              <a:gd name="connsiteY2" fmla="*/ 1043867 h 1521849"/>
              <a:gd name="connsiteX3" fmla="*/ 935182 w 1471768"/>
              <a:gd name="connsiteY3" fmla="*/ 1521849 h 1521849"/>
              <a:gd name="connsiteX0" fmla="*/ 0 w 1513810"/>
              <a:gd name="connsiteY0" fmla="*/ 337286 h 1521849"/>
              <a:gd name="connsiteX1" fmla="*/ 1091882 w 1513810"/>
              <a:gd name="connsiteY1" fmla="*/ 222867 h 1521849"/>
              <a:gd name="connsiteX2" fmla="*/ 1372079 w 1513810"/>
              <a:gd name="connsiteY2" fmla="*/ 1043867 h 1521849"/>
              <a:gd name="connsiteX3" fmla="*/ 935182 w 1513810"/>
              <a:gd name="connsiteY3" fmla="*/ 1521849 h 1521849"/>
              <a:gd name="connsiteX0" fmla="*/ 0 w 1513810"/>
              <a:gd name="connsiteY0" fmla="*/ 337286 h 1521849"/>
              <a:gd name="connsiteX1" fmla="*/ 1091882 w 1513810"/>
              <a:gd name="connsiteY1" fmla="*/ 222867 h 1521849"/>
              <a:gd name="connsiteX2" fmla="*/ 1372079 w 1513810"/>
              <a:gd name="connsiteY2" fmla="*/ 1043867 h 1521849"/>
              <a:gd name="connsiteX3" fmla="*/ 935182 w 1513810"/>
              <a:gd name="connsiteY3" fmla="*/ 1521849 h 1521849"/>
              <a:gd name="connsiteX0" fmla="*/ 0 w 1446382"/>
              <a:gd name="connsiteY0" fmla="*/ 432498 h 1521849"/>
              <a:gd name="connsiteX1" fmla="*/ 1024454 w 1446382"/>
              <a:gd name="connsiteY1" fmla="*/ 222867 h 1521849"/>
              <a:gd name="connsiteX2" fmla="*/ 1304651 w 1446382"/>
              <a:gd name="connsiteY2" fmla="*/ 1043867 h 1521849"/>
              <a:gd name="connsiteX3" fmla="*/ 867754 w 1446382"/>
              <a:gd name="connsiteY3" fmla="*/ 1521849 h 1521849"/>
              <a:gd name="connsiteX0" fmla="*/ 0 w 1446382"/>
              <a:gd name="connsiteY0" fmla="*/ 432498 h 1521849"/>
              <a:gd name="connsiteX1" fmla="*/ 1024454 w 1446382"/>
              <a:gd name="connsiteY1" fmla="*/ 222867 h 1521849"/>
              <a:gd name="connsiteX2" fmla="*/ 1304651 w 1446382"/>
              <a:gd name="connsiteY2" fmla="*/ 1043867 h 1521849"/>
              <a:gd name="connsiteX3" fmla="*/ 867754 w 1446382"/>
              <a:gd name="connsiteY3" fmla="*/ 1521849 h 1521849"/>
            </a:gdLst>
            <a:ahLst/>
            <a:cxnLst>
              <a:cxn ang="0">
                <a:pos x="connsiteX0" y="connsiteY0"/>
              </a:cxn>
              <a:cxn ang="0">
                <a:pos x="connsiteX1" y="connsiteY1"/>
              </a:cxn>
              <a:cxn ang="0">
                <a:pos x="connsiteX2" y="connsiteY2"/>
              </a:cxn>
              <a:cxn ang="0">
                <a:pos x="connsiteX3" y="connsiteY3"/>
              </a:cxn>
            </a:cxnLst>
            <a:rect l="l" t="t" r="r" b="b"/>
            <a:pathLst>
              <a:path w="1446382" h="1521849">
                <a:moveTo>
                  <a:pt x="0" y="432498"/>
                </a:moveTo>
                <a:cubicBezTo>
                  <a:pt x="285938" y="185646"/>
                  <a:pt x="582064" y="0"/>
                  <a:pt x="1024454" y="222867"/>
                </a:cubicBezTo>
                <a:cubicBezTo>
                  <a:pt x="1246127" y="340631"/>
                  <a:pt x="1446382" y="722267"/>
                  <a:pt x="1304651" y="1043867"/>
                </a:cubicBezTo>
                <a:cubicBezTo>
                  <a:pt x="1194451" y="1260364"/>
                  <a:pt x="1058254" y="1390230"/>
                  <a:pt x="867754" y="1521849"/>
                </a:cubicBezTo>
              </a:path>
            </a:pathLst>
          </a:custGeom>
          <a:ln w="762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7620000" y="1600200"/>
            <a:ext cx="304800" cy="3048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66932" y="2118360"/>
            <a:ext cx="1560342" cy="762000"/>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121855" y="3330524"/>
            <a:ext cx="1752600" cy="762000"/>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457200" y="1600200"/>
            <a:ext cx="6096000" cy="4525963"/>
          </a:xfrm>
        </p:spPr>
        <p:txBody>
          <a:bodyPr/>
          <a:lstStyle/>
          <a:p>
            <a:pPr marL="0" indent="0"/>
            <a:r>
              <a:rPr lang="en-US" dirty="0" smtClean="0"/>
              <a:t> </a:t>
            </a:r>
            <a:r>
              <a:rPr lang="en-US" baseline="30000" dirty="0"/>
              <a:t>25</a:t>
            </a:r>
            <a:r>
              <a:rPr lang="en-US" dirty="0"/>
              <a:t> Then Barnabas went to Tarsus to look for Saul,</a:t>
            </a:r>
          </a:p>
          <a:p>
            <a:pPr marL="0" indent="0"/>
            <a:r>
              <a:rPr lang="en-US" dirty="0"/>
              <a:t> </a:t>
            </a:r>
            <a:r>
              <a:rPr lang="en-US" baseline="30000" dirty="0"/>
              <a:t>26</a:t>
            </a:r>
            <a:r>
              <a:rPr lang="en-US" dirty="0"/>
              <a:t> and when he found him, he brought him to Antioch. So for a whole year Barnabas and Saul met with the church and taught great numbers of people. </a:t>
            </a:r>
          </a:p>
          <a:p>
            <a:pPr marL="0" indent="0"/>
            <a:endParaRPr lang="en-US" dirty="0" smtClean="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r="9465" b="5274"/>
          <a:stretch>
            <a:fillRect/>
          </a:stretch>
        </p:blipFill>
        <p:spPr bwMode="auto">
          <a:xfrm>
            <a:off x="4042094" y="0"/>
            <a:ext cx="510190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3—DEFINING </a:t>
            </a:r>
            <a:r>
              <a:rPr lang="en-US" sz="3600" dirty="0" smtClean="0"/>
              <a:t>(11:22-30)</a:t>
            </a:r>
            <a:endParaRPr lang="en-US" sz="3600" dirty="0"/>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457200" y="1600200"/>
            <a:ext cx="4114800" cy="4525963"/>
          </a:xfrm>
        </p:spPr>
        <p:txBody>
          <a:bodyPr/>
          <a:lstStyle/>
          <a:p>
            <a:pPr marL="344488" indent="-344488"/>
            <a:r>
              <a:rPr lang="en-US" dirty="0" smtClean="0"/>
              <a:t>	The </a:t>
            </a:r>
            <a:r>
              <a:rPr lang="en-US" dirty="0"/>
              <a:t>disciples were called Christians first at Antioch</a:t>
            </a:r>
            <a:r>
              <a:rPr lang="en-US" dirty="0" smtClean="0"/>
              <a:t>.</a:t>
            </a:r>
            <a:endParaRPr lang="en-US" dirty="0"/>
          </a:p>
        </p:txBody>
      </p:sp>
      <p:sp>
        <p:nvSpPr>
          <p:cNvPr id="6" name="Oval 5"/>
          <p:cNvSpPr/>
          <p:nvPr/>
        </p:nvSpPr>
        <p:spPr>
          <a:xfrm>
            <a:off x="7620000" y="1600200"/>
            <a:ext cx="304800" cy="3048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r="9465" b="5274"/>
          <a:stretch>
            <a:fillRect/>
          </a:stretch>
        </p:blipFill>
        <p:spPr bwMode="auto">
          <a:xfrm>
            <a:off x="4042094" y="0"/>
            <a:ext cx="510190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3—DEFINING </a:t>
            </a:r>
            <a:r>
              <a:rPr lang="en-US" sz="3600" dirty="0" smtClean="0"/>
              <a:t>(11:22-30)</a:t>
            </a:r>
            <a:endParaRPr lang="en-US" sz="3600" dirty="0"/>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86200" y="1371600"/>
            <a:ext cx="2819400" cy="4572000"/>
          </a:xfrm>
          <a:prstGeom prst="rect">
            <a:avLst/>
          </a:prstGeom>
          <a:solidFill>
            <a:schemeClr val="bg1">
              <a:alpha val="8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457200" y="1600200"/>
            <a:ext cx="6096000" cy="4525963"/>
          </a:xfrm>
        </p:spPr>
        <p:txBody>
          <a:bodyPr/>
          <a:lstStyle/>
          <a:p>
            <a:pPr marL="0" indent="0"/>
            <a:r>
              <a:rPr lang="en-US" baseline="30000" dirty="0" smtClean="0"/>
              <a:t>27</a:t>
            </a:r>
            <a:r>
              <a:rPr lang="en-US" dirty="0" smtClean="0"/>
              <a:t> </a:t>
            </a:r>
            <a:r>
              <a:rPr lang="en-US" dirty="0"/>
              <a:t>During this time some prophets came down from Jerusalem to Antioch</a:t>
            </a:r>
            <a:r>
              <a:rPr lang="en-US" dirty="0" smtClean="0"/>
              <a:t>.   </a:t>
            </a:r>
            <a:r>
              <a:rPr lang="en-US" baseline="30000" dirty="0"/>
              <a:t>28</a:t>
            </a:r>
            <a:r>
              <a:rPr lang="en-US" dirty="0"/>
              <a:t> One of them, named </a:t>
            </a:r>
            <a:r>
              <a:rPr lang="en-US" dirty="0" err="1"/>
              <a:t>Agabus</a:t>
            </a:r>
            <a:r>
              <a:rPr lang="en-US" dirty="0"/>
              <a:t>, stood up and through the Spirit predicted that a severe famine would spread over the entire Roman world. </a:t>
            </a:r>
          </a:p>
        </p:txBody>
      </p:sp>
      <p:sp>
        <p:nvSpPr>
          <p:cNvPr id="9" name="5-Point Star 8"/>
          <p:cNvSpPr/>
          <p:nvPr/>
        </p:nvSpPr>
        <p:spPr>
          <a:xfrm>
            <a:off x="6858000" y="5562600"/>
            <a:ext cx="381000" cy="38100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620000" y="1600200"/>
            <a:ext cx="304800" cy="3048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11978311" flipH="1">
            <a:off x="7197221" y="1978489"/>
            <a:ext cx="749332" cy="3789252"/>
          </a:xfrm>
          <a:custGeom>
            <a:avLst/>
            <a:gdLst>
              <a:gd name="connsiteX0" fmla="*/ 0 w 724525"/>
              <a:gd name="connsiteY0" fmla="*/ 3725056 h 3725056"/>
              <a:gd name="connsiteX1" fmla="*/ 614597 w 724525"/>
              <a:gd name="connsiteY1" fmla="*/ 1776335 h 3725056"/>
              <a:gd name="connsiteX2" fmla="*/ 659568 w 724525"/>
              <a:gd name="connsiteY2" fmla="*/ 262328 h 3725056"/>
              <a:gd name="connsiteX3" fmla="*/ 659568 w 724525"/>
              <a:gd name="connsiteY3" fmla="*/ 202367 h 3725056"/>
              <a:gd name="connsiteX4" fmla="*/ 659568 w 724525"/>
              <a:gd name="connsiteY4" fmla="*/ 202367 h 3725056"/>
              <a:gd name="connsiteX0" fmla="*/ 0 w 780283"/>
              <a:gd name="connsiteY0" fmla="*/ 3789252 h 3789252"/>
              <a:gd name="connsiteX1" fmla="*/ 670355 w 780283"/>
              <a:gd name="connsiteY1" fmla="*/ 2225705 h 3789252"/>
              <a:gd name="connsiteX2" fmla="*/ 659568 w 780283"/>
              <a:gd name="connsiteY2" fmla="*/ 326524 h 3789252"/>
              <a:gd name="connsiteX3" fmla="*/ 659568 w 780283"/>
              <a:gd name="connsiteY3" fmla="*/ 266563 h 3789252"/>
              <a:gd name="connsiteX4" fmla="*/ 659568 w 780283"/>
              <a:gd name="connsiteY4" fmla="*/ 266563 h 3789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83" h="3789252">
                <a:moveTo>
                  <a:pt x="0" y="3789252"/>
                </a:moveTo>
                <a:cubicBezTo>
                  <a:pt x="252334" y="3103452"/>
                  <a:pt x="560427" y="2802826"/>
                  <a:pt x="670355" y="2225705"/>
                </a:cubicBezTo>
                <a:cubicBezTo>
                  <a:pt x="780283" y="1648584"/>
                  <a:pt x="661366" y="653048"/>
                  <a:pt x="659568" y="326524"/>
                </a:cubicBezTo>
                <a:cubicBezTo>
                  <a:pt x="657770" y="0"/>
                  <a:pt x="659568" y="266563"/>
                  <a:pt x="659568" y="266563"/>
                </a:cubicBezTo>
                <a:lnTo>
                  <a:pt x="659568" y="266563"/>
                </a:lnTo>
              </a:path>
            </a:pathLst>
          </a:custGeom>
          <a:ln w="76200">
            <a:solidFill>
              <a:srgbClr val="FF00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r="9465" b="5274"/>
          <a:stretch>
            <a:fillRect/>
          </a:stretch>
        </p:blipFill>
        <p:spPr bwMode="auto">
          <a:xfrm>
            <a:off x="4042094" y="0"/>
            <a:ext cx="5101906"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3—DEFINING </a:t>
            </a:r>
            <a:r>
              <a:rPr lang="en-US" sz="3600" dirty="0" smtClean="0"/>
              <a:t>(11:22-30)</a:t>
            </a:r>
            <a:endParaRPr lang="en-US" sz="3600" dirty="0"/>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86200" y="1371600"/>
            <a:ext cx="2819400" cy="4572000"/>
          </a:xfrm>
          <a:prstGeom prst="rect">
            <a:avLst/>
          </a:prstGeom>
          <a:solidFill>
            <a:schemeClr val="bg1">
              <a:alpha val="8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457200" y="1600200"/>
            <a:ext cx="5943600" cy="4525963"/>
          </a:xfrm>
        </p:spPr>
        <p:txBody>
          <a:bodyPr/>
          <a:lstStyle/>
          <a:p>
            <a:pPr marL="0" indent="0"/>
            <a:r>
              <a:rPr lang="en-US" baseline="30000" dirty="0" smtClean="0"/>
              <a:t>29</a:t>
            </a:r>
            <a:r>
              <a:rPr lang="en-US" dirty="0" smtClean="0"/>
              <a:t> </a:t>
            </a:r>
            <a:r>
              <a:rPr lang="en-US" dirty="0"/>
              <a:t>The disciples, each according to his ability, decided to provide help for the brothers living in Judea</a:t>
            </a:r>
            <a:r>
              <a:rPr lang="en-US" dirty="0" smtClean="0"/>
              <a:t>.  </a:t>
            </a:r>
            <a:r>
              <a:rPr lang="en-US" baseline="30000" dirty="0" smtClean="0"/>
              <a:t>30</a:t>
            </a:r>
            <a:r>
              <a:rPr lang="en-US" dirty="0" smtClean="0"/>
              <a:t> </a:t>
            </a:r>
            <a:r>
              <a:rPr lang="en-US" dirty="0"/>
              <a:t>This they did, sending their gift to the elders by Barnabas and Saul. </a:t>
            </a:r>
          </a:p>
        </p:txBody>
      </p:sp>
      <p:sp>
        <p:nvSpPr>
          <p:cNvPr id="9" name="5-Point Star 8"/>
          <p:cNvSpPr/>
          <p:nvPr/>
        </p:nvSpPr>
        <p:spPr>
          <a:xfrm>
            <a:off x="6858000" y="5562600"/>
            <a:ext cx="381000" cy="381000"/>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620000" y="1600200"/>
            <a:ext cx="304800" cy="30480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1115373" flipH="1">
            <a:off x="7018931" y="1880708"/>
            <a:ext cx="688872" cy="3745752"/>
          </a:xfrm>
          <a:custGeom>
            <a:avLst/>
            <a:gdLst>
              <a:gd name="connsiteX0" fmla="*/ 0 w 724525"/>
              <a:gd name="connsiteY0" fmla="*/ 3725056 h 3725056"/>
              <a:gd name="connsiteX1" fmla="*/ 614597 w 724525"/>
              <a:gd name="connsiteY1" fmla="*/ 1776335 h 3725056"/>
              <a:gd name="connsiteX2" fmla="*/ 659568 w 724525"/>
              <a:gd name="connsiteY2" fmla="*/ 262328 h 3725056"/>
              <a:gd name="connsiteX3" fmla="*/ 659568 w 724525"/>
              <a:gd name="connsiteY3" fmla="*/ 202367 h 3725056"/>
              <a:gd name="connsiteX4" fmla="*/ 659568 w 724525"/>
              <a:gd name="connsiteY4" fmla="*/ 202367 h 3725056"/>
              <a:gd name="connsiteX0" fmla="*/ 0 w 780283"/>
              <a:gd name="connsiteY0" fmla="*/ 3789252 h 3789252"/>
              <a:gd name="connsiteX1" fmla="*/ 670355 w 780283"/>
              <a:gd name="connsiteY1" fmla="*/ 2225705 h 3789252"/>
              <a:gd name="connsiteX2" fmla="*/ 659568 w 780283"/>
              <a:gd name="connsiteY2" fmla="*/ 326524 h 3789252"/>
              <a:gd name="connsiteX3" fmla="*/ 659568 w 780283"/>
              <a:gd name="connsiteY3" fmla="*/ 266563 h 3789252"/>
              <a:gd name="connsiteX4" fmla="*/ 659568 w 780283"/>
              <a:gd name="connsiteY4" fmla="*/ 266563 h 3789252"/>
              <a:gd name="connsiteX0" fmla="*/ 90151 w 856351"/>
              <a:gd name="connsiteY0" fmla="*/ 3730507 h 3730507"/>
              <a:gd name="connsiteX1" fmla="*/ 109928 w 856351"/>
              <a:gd name="connsiteY1" fmla="*/ 1814491 h 3730507"/>
              <a:gd name="connsiteX2" fmla="*/ 749719 w 856351"/>
              <a:gd name="connsiteY2" fmla="*/ 267779 h 3730507"/>
              <a:gd name="connsiteX3" fmla="*/ 749719 w 856351"/>
              <a:gd name="connsiteY3" fmla="*/ 207818 h 3730507"/>
              <a:gd name="connsiteX4" fmla="*/ 749719 w 856351"/>
              <a:gd name="connsiteY4" fmla="*/ 207818 h 3730507"/>
              <a:gd name="connsiteX0" fmla="*/ 90151 w 810340"/>
              <a:gd name="connsiteY0" fmla="*/ 3593132 h 3593132"/>
              <a:gd name="connsiteX1" fmla="*/ 109928 w 810340"/>
              <a:gd name="connsiteY1" fmla="*/ 1677116 h 3593132"/>
              <a:gd name="connsiteX2" fmla="*/ 385993 w 810340"/>
              <a:gd name="connsiteY2" fmla="*/ 852867 h 3593132"/>
              <a:gd name="connsiteX3" fmla="*/ 749719 w 810340"/>
              <a:gd name="connsiteY3" fmla="*/ 130404 h 3593132"/>
              <a:gd name="connsiteX4" fmla="*/ 749719 w 810340"/>
              <a:gd name="connsiteY4" fmla="*/ 70443 h 3593132"/>
              <a:gd name="connsiteX5" fmla="*/ 749719 w 810340"/>
              <a:gd name="connsiteY5" fmla="*/ 70443 h 3593132"/>
              <a:gd name="connsiteX0" fmla="*/ 90151 w 810340"/>
              <a:gd name="connsiteY0" fmla="*/ 3745752 h 3745752"/>
              <a:gd name="connsiteX1" fmla="*/ 109928 w 810340"/>
              <a:gd name="connsiteY1" fmla="*/ 1829736 h 3745752"/>
              <a:gd name="connsiteX2" fmla="*/ 385993 w 810340"/>
              <a:gd name="connsiteY2" fmla="*/ 1005487 h 3745752"/>
              <a:gd name="connsiteX3" fmla="*/ 749719 w 810340"/>
              <a:gd name="connsiteY3" fmla="*/ 283024 h 3745752"/>
              <a:gd name="connsiteX4" fmla="*/ 749719 w 810340"/>
              <a:gd name="connsiteY4" fmla="*/ 223063 h 3745752"/>
              <a:gd name="connsiteX5" fmla="*/ 646686 w 810340"/>
              <a:gd name="connsiteY5" fmla="*/ 0 h 3745752"/>
              <a:gd name="connsiteX0" fmla="*/ 90151 w 791354"/>
              <a:gd name="connsiteY0" fmla="*/ 3745752 h 3745752"/>
              <a:gd name="connsiteX1" fmla="*/ 109928 w 791354"/>
              <a:gd name="connsiteY1" fmla="*/ 1829736 h 3745752"/>
              <a:gd name="connsiteX2" fmla="*/ 385993 w 791354"/>
              <a:gd name="connsiteY2" fmla="*/ 1005487 h 3745752"/>
              <a:gd name="connsiteX3" fmla="*/ 749719 w 791354"/>
              <a:gd name="connsiteY3" fmla="*/ 283024 h 3745752"/>
              <a:gd name="connsiteX4" fmla="*/ 635802 w 791354"/>
              <a:gd name="connsiteY4" fmla="*/ 360237 h 3745752"/>
              <a:gd name="connsiteX5" fmla="*/ 646686 w 791354"/>
              <a:gd name="connsiteY5" fmla="*/ 0 h 3745752"/>
              <a:gd name="connsiteX0" fmla="*/ 90151 w 793168"/>
              <a:gd name="connsiteY0" fmla="*/ 3745752 h 3745752"/>
              <a:gd name="connsiteX1" fmla="*/ 109928 w 793168"/>
              <a:gd name="connsiteY1" fmla="*/ 1829736 h 3745752"/>
              <a:gd name="connsiteX2" fmla="*/ 385993 w 793168"/>
              <a:gd name="connsiteY2" fmla="*/ 1005487 h 3745752"/>
              <a:gd name="connsiteX3" fmla="*/ 749719 w 793168"/>
              <a:gd name="connsiteY3" fmla="*/ 283024 h 3745752"/>
              <a:gd name="connsiteX4" fmla="*/ 646686 w 793168"/>
              <a:gd name="connsiteY4" fmla="*/ 0 h 3745752"/>
              <a:gd name="connsiteX0" fmla="*/ 90151 w 708468"/>
              <a:gd name="connsiteY0" fmla="*/ 3745752 h 3745752"/>
              <a:gd name="connsiteX1" fmla="*/ 109928 w 708468"/>
              <a:gd name="connsiteY1" fmla="*/ 1829736 h 3745752"/>
              <a:gd name="connsiteX2" fmla="*/ 385993 w 708468"/>
              <a:gd name="connsiteY2" fmla="*/ 1005487 h 3745752"/>
              <a:gd name="connsiteX3" fmla="*/ 665019 w 708468"/>
              <a:gd name="connsiteY3" fmla="*/ 398787 h 3745752"/>
              <a:gd name="connsiteX4" fmla="*/ 646686 w 708468"/>
              <a:gd name="connsiteY4" fmla="*/ 0 h 3745752"/>
              <a:gd name="connsiteX0" fmla="*/ 90151 w 717325"/>
              <a:gd name="connsiteY0" fmla="*/ 3745752 h 3745752"/>
              <a:gd name="connsiteX1" fmla="*/ 109928 w 717325"/>
              <a:gd name="connsiteY1" fmla="*/ 1829736 h 3745752"/>
              <a:gd name="connsiteX2" fmla="*/ 332847 w 717325"/>
              <a:gd name="connsiteY2" fmla="*/ 1078434 h 3745752"/>
              <a:gd name="connsiteX3" fmla="*/ 665019 w 717325"/>
              <a:gd name="connsiteY3" fmla="*/ 398787 h 3745752"/>
              <a:gd name="connsiteX4" fmla="*/ 646686 w 717325"/>
              <a:gd name="connsiteY4" fmla="*/ 0 h 3745752"/>
              <a:gd name="connsiteX0" fmla="*/ 90151 w 717325"/>
              <a:gd name="connsiteY0" fmla="*/ 3745752 h 3745752"/>
              <a:gd name="connsiteX1" fmla="*/ 109928 w 717325"/>
              <a:gd name="connsiteY1" fmla="*/ 1829736 h 3745752"/>
              <a:gd name="connsiteX2" fmla="*/ 332847 w 717325"/>
              <a:gd name="connsiteY2" fmla="*/ 1078434 h 3745752"/>
              <a:gd name="connsiteX3" fmla="*/ 665019 w 717325"/>
              <a:gd name="connsiteY3" fmla="*/ 398787 h 3745752"/>
              <a:gd name="connsiteX4" fmla="*/ 646686 w 717325"/>
              <a:gd name="connsiteY4" fmla="*/ 0 h 3745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325" h="3745752">
                <a:moveTo>
                  <a:pt x="90151" y="3745752"/>
                </a:moveTo>
                <a:cubicBezTo>
                  <a:pt x="342485" y="3059952"/>
                  <a:pt x="0" y="2406857"/>
                  <a:pt x="109928" y="1829736"/>
                </a:cubicBezTo>
                <a:cubicBezTo>
                  <a:pt x="176585" y="1346998"/>
                  <a:pt x="240332" y="1316925"/>
                  <a:pt x="332847" y="1078434"/>
                </a:cubicBezTo>
                <a:cubicBezTo>
                  <a:pt x="463453" y="825743"/>
                  <a:pt x="612713" y="578526"/>
                  <a:pt x="665019" y="398787"/>
                </a:cubicBezTo>
                <a:cubicBezTo>
                  <a:pt x="717325" y="219048"/>
                  <a:pt x="668151" y="58963"/>
                  <a:pt x="646686" y="0"/>
                </a:cubicBezTo>
              </a:path>
            </a:pathLst>
          </a:custGeom>
          <a:ln w="76200">
            <a:solidFill>
              <a:srgbClr val="FFFF00"/>
            </a:solidFill>
            <a:headEnd type="arrow"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098" name="Picture 2"/>
          <p:cNvPicPr>
            <a:picLocks noChangeAspect="1" noChangeArrowheads="1"/>
          </p:cNvPicPr>
          <p:nvPr/>
        </p:nvPicPr>
        <p:blipFill>
          <a:blip r:embed="rId4" cstate="print"/>
          <a:srcRect b="17013"/>
          <a:stretch>
            <a:fillRect/>
          </a:stretch>
        </p:blipFill>
        <p:spPr bwMode="auto">
          <a:xfrm>
            <a:off x="1601739" y="4346917"/>
            <a:ext cx="4758050" cy="251108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Sum Up</a:t>
            </a:r>
            <a:endParaRPr lang="en-US" dirty="0"/>
          </a:p>
        </p:txBody>
      </p:sp>
      <p:sp>
        <p:nvSpPr>
          <p:cNvPr id="3" name="Content Placeholder 2"/>
          <p:cNvSpPr>
            <a:spLocks noGrp="1"/>
          </p:cNvSpPr>
          <p:nvPr>
            <p:ph idx="1"/>
          </p:nvPr>
        </p:nvSpPr>
        <p:spPr/>
        <p:txBody>
          <a:bodyPr>
            <a:normAutofit/>
          </a:bodyPr>
          <a:lstStyle/>
          <a:p>
            <a:r>
              <a:rPr lang="en-US" sz="4000" dirty="0" smtClean="0"/>
              <a:t>Like independence day  …</a:t>
            </a:r>
          </a:p>
          <a:p>
            <a:r>
              <a:rPr lang="en-US" sz="4000" dirty="0" smtClean="0"/>
              <a:t>			Some things are worth … </a:t>
            </a:r>
          </a:p>
          <a:p>
            <a:r>
              <a:rPr lang="en-US" sz="4000" dirty="0" smtClean="0"/>
              <a:t>				Defending</a:t>
            </a:r>
          </a:p>
          <a:p>
            <a:r>
              <a:rPr lang="en-US" sz="4000" dirty="0" smtClean="0"/>
              <a:t>				Declaring</a:t>
            </a:r>
          </a:p>
          <a:p>
            <a:r>
              <a:rPr lang="en-US" sz="4000" dirty="0" smtClean="0"/>
              <a:t>				Defining</a:t>
            </a:r>
          </a:p>
          <a:p>
            <a:r>
              <a:rPr lang="en-US" sz="4000" dirty="0" smtClean="0"/>
              <a:t>	</a:t>
            </a:r>
            <a:endParaRPr lang="en-US" sz="40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9144000" cy="6858357"/>
          </a:xfrm>
          <a:prstGeom prst="rect">
            <a:avLst/>
          </a:prstGeom>
          <a:noFill/>
          <a:ln w="9525">
            <a:noFill/>
            <a:miter lim="800000"/>
            <a:headEnd/>
            <a:tailEnd/>
          </a:ln>
          <a:effectLst/>
        </p:spPr>
      </p:pic>
      <p:sp>
        <p:nvSpPr>
          <p:cNvPr id="2" name="Title 1"/>
          <p:cNvSpPr>
            <a:spLocks noGrp="1"/>
          </p:cNvSpPr>
          <p:nvPr>
            <p:ph type="title"/>
          </p:nvPr>
        </p:nvSpPr>
        <p:spPr>
          <a:xfrm>
            <a:off x="457200" y="274638"/>
            <a:ext cx="7716129" cy="1143000"/>
          </a:xfrm>
        </p:spPr>
        <p:txBody>
          <a:bodyPr/>
          <a:lstStyle/>
          <a:p>
            <a:r>
              <a:rPr lang="en-US" dirty="0" smtClean="0"/>
              <a:t>Let’s Pray</a:t>
            </a:r>
            <a:endParaRPr lang="en-US" dirty="0"/>
          </a:p>
        </p:txBody>
      </p:sp>
    </p:spTree>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4294967295"/>
          </p:nvPr>
        </p:nvSpPr>
        <p:spPr>
          <a:xfrm>
            <a:off x="1371600" y="3886200"/>
            <a:ext cx="6400800" cy="1752600"/>
          </a:xfrm>
        </p:spPr>
        <p:txBody>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0" y="0"/>
            <a:ext cx="9144000" cy="6858357"/>
          </a:xfrm>
          <a:prstGeom prst="rect">
            <a:avLst/>
          </a:prstGeom>
          <a:noFill/>
          <a:ln w="9525">
            <a:noFill/>
            <a:miter lim="800000"/>
            <a:headEnd/>
            <a:tailEnd/>
          </a:ln>
          <a:effectLst/>
        </p:spPr>
      </p:pic>
      <p:sp>
        <p:nvSpPr>
          <p:cNvPr id="5" name="TextBox 4"/>
          <p:cNvSpPr txBox="1"/>
          <p:nvPr/>
        </p:nvSpPr>
        <p:spPr>
          <a:xfrm>
            <a:off x="533400" y="4419600"/>
            <a:ext cx="8077200" cy="1938992"/>
          </a:xfrm>
          <a:prstGeom prst="rect">
            <a:avLst/>
          </a:prstGeom>
          <a:noFill/>
        </p:spPr>
        <p:txBody>
          <a:bodyPr wrap="square" rtlCol="0">
            <a:spAutoFit/>
          </a:bodyPr>
          <a:lstStyle/>
          <a:p>
            <a:pPr algn="ctr"/>
            <a:r>
              <a:rPr lang="en-US" sz="6000" b="1" dirty="0" smtClean="0">
                <a:ln>
                  <a:solidFill>
                    <a:schemeClr val="bg1"/>
                  </a:solidFill>
                </a:ln>
                <a:solidFill>
                  <a:srgbClr val="002060"/>
                </a:solidFill>
                <a:effectLst>
                  <a:outerShdw blurRad="50800" dist="101600" dir="2700000" algn="ctr" rotWithShape="0">
                    <a:schemeClr val="bg1">
                      <a:alpha val="72000"/>
                    </a:schemeClr>
                  </a:outerShdw>
                </a:effectLst>
                <a:latin typeface="Arial Black" pitchFamily="34" charset="0"/>
              </a:rPr>
              <a:t>Independence Day </a:t>
            </a:r>
          </a:p>
          <a:p>
            <a:pPr algn="ctr"/>
            <a:r>
              <a:rPr lang="en-US" sz="6000" b="1" dirty="0" smtClean="0">
                <a:ln>
                  <a:solidFill>
                    <a:schemeClr val="bg1"/>
                  </a:solidFill>
                </a:ln>
                <a:solidFill>
                  <a:srgbClr val="002060"/>
                </a:solidFill>
                <a:effectLst>
                  <a:outerShdw blurRad="50800" dist="101600" dir="2700000" algn="ctr" rotWithShape="0">
                    <a:schemeClr val="bg1">
                      <a:alpha val="72000"/>
                    </a:schemeClr>
                  </a:outerShdw>
                </a:effectLst>
                <a:latin typeface="Arial Black" pitchFamily="34" charset="0"/>
              </a:rPr>
              <a:t>2011</a:t>
            </a:r>
            <a:endParaRPr lang="en-US" sz="6000" b="1" dirty="0">
              <a:ln>
                <a:solidFill>
                  <a:schemeClr val="bg1"/>
                </a:solidFill>
              </a:ln>
              <a:solidFill>
                <a:srgbClr val="002060"/>
              </a:solidFill>
              <a:effectLst>
                <a:outerShdw blurRad="50800" dist="101600" dir="2700000" algn="ctr" rotWithShape="0">
                  <a:schemeClr val="bg1">
                    <a:alpha val="72000"/>
                  </a:schemeClr>
                </a:outerShdw>
              </a:effectLst>
              <a:latin typeface="Arial Black" pitchFamily="34" charset="0"/>
            </a:endParaRPr>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1—DEFENDING  </a:t>
            </a:r>
            <a:r>
              <a:rPr lang="en-US" sz="3600" dirty="0" smtClean="0"/>
              <a:t>(11:1-18) </a:t>
            </a:r>
            <a:endParaRPr lang="en-US" sz="3600" dirty="0"/>
          </a:p>
        </p:txBody>
      </p:sp>
      <p:sp>
        <p:nvSpPr>
          <p:cNvPr id="4" name="Content Placeholder 3"/>
          <p:cNvSpPr>
            <a:spLocks noGrp="1"/>
          </p:cNvSpPr>
          <p:nvPr>
            <p:ph idx="1"/>
          </p:nvPr>
        </p:nvSpPr>
        <p:spPr>
          <a:xfrm>
            <a:off x="457200" y="1447800"/>
            <a:ext cx="8229600" cy="4678363"/>
          </a:xfrm>
        </p:spPr>
        <p:txBody>
          <a:bodyPr/>
          <a:lstStyle/>
          <a:p>
            <a:r>
              <a:rPr lang="en-US" dirty="0" smtClean="0"/>
              <a:t> </a:t>
            </a:r>
            <a:endParaRPr lang="en-US" dirty="0">
              <a:solidFill>
                <a:schemeClr val="tx1"/>
              </a:solidFill>
            </a:endParaRPr>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p:cNvPicPr>
            <a:picLocks noChangeAspect="1" noChangeArrowheads="1"/>
          </p:cNvPicPr>
          <p:nvPr/>
        </p:nvPicPr>
        <p:blipFill>
          <a:blip r:embed="rId3" cstate="print"/>
          <a:srcRect b="6612"/>
          <a:stretch>
            <a:fillRect/>
          </a:stretch>
        </p:blipFill>
        <p:spPr bwMode="auto">
          <a:xfrm>
            <a:off x="328613" y="914400"/>
            <a:ext cx="4243387" cy="5943600"/>
          </a:xfrm>
          <a:prstGeom prst="rect">
            <a:avLst/>
          </a:prstGeom>
          <a:noFill/>
          <a:ln w="9525">
            <a:noFill/>
            <a:miter lim="800000"/>
            <a:headEnd/>
            <a:tailEnd/>
          </a:ln>
          <a:effectLst/>
        </p:spPr>
      </p:pic>
      <p:sp>
        <p:nvSpPr>
          <p:cNvPr id="6" name="TextBox 5"/>
          <p:cNvSpPr txBox="1"/>
          <p:nvPr/>
        </p:nvSpPr>
        <p:spPr>
          <a:xfrm>
            <a:off x="4009292" y="1716258"/>
            <a:ext cx="4445391" cy="4478214"/>
          </a:xfrm>
          <a:prstGeom prst="rect">
            <a:avLst/>
          </a:prstGeom>
          <a:noFill/>
        </p:spPr>
        <p:txBody>
          <a:bodyPr wrap="square" rtlCol="0">
            <a:spAutoFit/>
          </a:bodyPr>
          <a:lstStyle/>
          <a:p>
            <a:pPr>
              <a:lnSpc>
                <a:spcPts val="3800"/>
              </a:lnSpc>
            </a:pPr>
            <a:r>
              <a:rPr lang="en-US" sz="3600" b="1" dirty="0" smtClean="0"/>
              <a:t>“…that all men are created equal, that they are endowed by their Creator with certain unalienable Rights, that among these are Life, Liberty and the pursuit of Happiness.” </a:t>
            </a:r>
            <a:endParaRPr lang="en-US" sz="3600" b="1" dirty="0"/>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cstate="print"/>
          <a:srcRect/>
          <a:stretch>
            <a:fillRect/>
          </a:stretch>
        </p:blipFill>
        <p:spPr bwMode="auto">
          <a:xfrm>
            <a:off x="831850" y="4403725"/>
            <a:ext cx="7931150" cy="245427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1—DEFENDING  </a:t>
            </a:r>
            <a:r>
              <a:rPr lang="en-US" sz="3600" dirty="0" smtClean="0"/>
              <a:t>(11:1-18) </a:t>
            </a:r>
            <a:endParaRPr lang="en-US" sz="3600" dirty="0"/>
          </a:p>
        </p:txBody>
      </p:sp>
      <p:sp>
        <p:nvSpPr>
          <p:cNvPr id="4" name="Content Placeholder 3"/>
          <p:cNvSpPr>
            <a:spLocks noGrp="1"/>
          </p:cNvSpPr>
          <p:nvPr>
            <p:ph idx="1"/>
          </p:nvPr>
        </p:nvSpPr>
        <p:spPr>
          <a:xfrm>
            <a:off x="457200" y="1447800"/>
            <a:ext cx="8229600" cy="4678363"/>
          </a:xfrm>
        </p:spPr>
        <p:txBody>
          <a:bodyPr/>
          <a:lstStyle/>
          <a:p>
            <a:r>
              <a:rPr lang="en-US" dirty="0" smtClean="0"/>
              <a:t> </a:t>
            </a:r>
            <a:r>
              <a:rPr lang="en-US" baseline="30000" dirty="0" smtClean="0"/>
              <a:t>1</a:t>
            </a:r>
            <a:r>
              <a:rPr lang="en-US" dirty="0" smtClean="0"/>
              <a:t> The </a:t>
            </a:r>
            <a:r>
              <a:rPr lang="en-US" dirty="0"/>
              <a:t>apostles and the brothers throughout Judea heard that the Gentiles also had received the word of God</a:t>
            </a:r>
            <a:r>
              <a:rPr lang="en-US" dirty="0" smtClean="0"/>
              <a:t>.  </a:t>
            </a:r>
            <a:r>
              <a:rPr lang="en-US" baseline="30000" dirty="0"/>
              <a:t>2</a:t>
            </a:r>
            <a:r>
              <a:rPr lang="en-US" dirty="0"/>
              <a:t> So when Peter went up to Jerusalem, the circumcised believers criticized </a:t>
            </a:r>
            <a:r>
              <a:rPr lang="en-US" dirty="0" smtClean="0"/>
              <a:t>him  </a:t>
            </a:r>
            <a:r>
              <a:rPr lang="en-US" baseline="30000" dirty="0"/>
              <a:t>3</a:t>
            </a:r>
            <a:r>
              <a:rPr lang="en-US" dirty="0"/>
              <a:t> and said</a:t>
            </a:r>
            <a:r>
              <a:rPr lang="en-US" sz="1200" dirty="0"/>
              <a:t>, </a:t>
            </a:r>
            <a:endParaRPr lang="en-US" sz="1200" dirty="0" smtClean="0"/>
          </a:p>
          <a:p>
            <a:pPr algn="ctr"/>
            <a:r>
              <a:rPr lang="en-US" sz="1200" dirty="0" smtClean="0"/>
              <a:t/>
            </a:r>
            <a:br>
              <a:rPr lang="en-US" sz="1200" dirty="0" smtClean="0"/>
            </a:br>
            <a:r>
              <a:rPr lang="en-US" dirty="0" smtClean="0">
                <a:solidFill>
                  <a:schemeClr val="tx1"/>
                </a:solidFill>
              </a:rPr>
              <a:t>"</a:t>
            </a:r>
            <a:r>
              <a:rPr lang="en-US" dirty="0">
                <a:solidFill>
                  <a:schemeClr val="tx1"/>
                </a:solidFill>
              </a:rPr>
              <a:t>You went into the house of </a:t>
            </a:r>
            <a:r>
              <a:rPr lang="en-US" dirty="0" smtClean="0">
                <a:solidFill>
                  <a:schemeClr val="tx1"/>
                </a:solidFill>
              </a:rPr>
              <a:t/>
            </a:r>
            <a:br>
              <a:rPr lang="en-US" dirty="0" smtClean="0">
                <a:solidFill>
                  <a:schemeClr val="tx1"/>
                </a:solidFill>
              </a:rPr>
            </a:br>
            <a:r>
              <a:rPr lang="en-US" dirty="0" smtClean="0">
                <a:solidFill>
                  <a:schemeClr val="tx1"/>
                </a:solidFill>
              </a:rPr>
              <a:t>uncircumcised </a:t>
            </a:r>
            <a:r>
              <a:rPr lang="en-US" dirty="0">
                <a:solidFill>
                  <a:schemeClr val="tx1"/>
                </a:solidFill>
              </a:rPr>
              <a:t>men and ate with them</a:t>
            </a:r>
            <a:r>
              <a:rPr lang="en-US" dirty="0" smtClean="0">
                <a:solidFill>
                  <a:schemeClr val="tx1"/>
                </a:solidFill>
              </a:rPr>
              <a:t>.”</a:t>
            </a:r>
            <a:endParaRPr lang="en-US" dirty="0">
              <a:solidFill>
                <a:schemeClr val="tx1"/>
              </a:solidFill>
            </a:endParaRPr>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1—DEFENDING  </a:t>
            </a:r>
            <a:r>
              <a:rPr lang="en-US" sz="3600" dirty="0" smtClean="0"/>
              <a:t>(11:1-18) </a:t>
            </a:r>
            <a:endParaRPr lang="en-US" sz="3600" dirty="0"/>
          </a:p>
        </p:txBody>
      </p:sp>
      <p:sp>
        <p:nvSpPr>
          <p:cNvPr id="4" name="Content Placeholder 3"/>
          <p:cNvSpPr>
            <a:spLocks noGrp="1"/>
          </p:cNvSpPr>
          <p:nvPr>
            <p:ph idx="1"/>
          </p:nvPr>
        </p:nvSpPr>
        <p:spPr>
          <a:xfrm>
            <a:off x="457200" y="1447800"/>
            <a:ext cx="8229600" cy="4678363"/>
          </a:xfrm>
        </p:spPr>
        <p:txBody>
          <a:bodyPr/>
          <a:lstStyle/>
          <a:p>
            <a:r>
              <a:rPr lang="en-US" baseline="30000" dirty="0"/>
              <a:t>4</a:t>
            </a:r>
            <a:r>
              <a:rPr lang="en-US" dirty="0"/>
              <a:t> Peter began and explained everything to them precisely as it had </a:t>
            </a:r>
            <a:r>
              <a:rPr lang="en-US" dirty="0" smtClean="0"/>
              <a:t>happened…</a:t>
            </a:r>
            <a:endParaRPr lang="en-US" dirty="0">
              <a:solidFill>
                <a:schemeClr val="tx1"/>
              </a:solidFill>
            </a:endParaRPr>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r="9569"/>
          <a:stretch>
            <a:fillRect/>
          </a:stretch>
        </p:blipFill>
        <p:spPr bwMode="auto">
          <a:xfrm>
            <a:off x="5459942" y="2590800"/>
            <a:ext cx="3684058" cy="4267200"/>
          </a:xfrm>
          <a:prstGeom prst="rect">
            <a:avLst/>
          </a:prstGeom>
          <a:noFill/>
          <a:ln w="9525">
            <a:noFill/>
            <a:miter lim="800000"/>
            <a:headEnd/>
            <a:tailEnd/>
          </a:ln>
          <a:effectLst/>
        </p:spPr>
      </p:pic>
      <p:pic>
        <p:nvPicPr>
          <p:cNvPr id="8" name="Picture 2"/>
          <p:cNvPicPr>
            <a:picLocks noChangeAspect="1" noChangeArrowheads="1"/>
          </p:cNvPicPr>
          <p:nvPr/>
        </p:nvPicPr>
        <p:blipFill>
          <a:blip r:embed="rId4" cstate="print"/>
          <a:srcRect/>
          <a:stretch>
            <a:fillRect/>
          </a:stretch>
        </p:blipFill>
        <p:spPr bwMode="auto">
          <a:xfrm>
            <a:off x="-375167" y="2192972"/>
            <a:ext cx="7059694" cy="5213668"/>
          </a:xfrm>
          <a:prstGeom prst="rect">
            <a:avLst/>
          </a:prstGeom>
          <a:noFill/>
          <a:ln w="9525">
            <a:noFill/>
            <a:miter lim="800000"/>
            <a:headEnd/>
            <a:tailEnd/>
          </a:ln>
          <a:effectLst/>
        </p:spPr>
      </p:pic>
      <p:sp>
        <p:nvSpPr>
          <p:cNvPr id="9" name="Oval Callout 8"/>
          <p:cNvSpPr/>
          <p:nvPr/>
        </p:nvSpPr>
        <p:spPr>
          <a:xfrm>
            <a:off x="960120" y="1783080"/>
            <a:ext cx="4815840" cy="1676400"/>
          </a:xfrm>
          <a:prstGeom prst="wedgeEllipseCallout">
            <a:avLst>
              <a:gd name="adj1" fmla="val -58175"/>
              <a:gd name="adj2" fmla="val -136591"/>
            </a:avLst>
          </a:prstGeom>
          <a:solidFill>
            <a:schemeClr val="bg1"/>
          </a:solidFill>
          <a:effectLst>
            <a:outerShdw blurRad="635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9"/>
          <p:cNvSpPr txBox="1">
            <a:spLocks/>
          </p:cNvSpPr>
          <p:nvPr/>
        </p:nvSpPr>
        <p:spPr>
          <a:xfrm>
            <a:off x="1173480" y="2072640"/>
            <a:ext cx="4373880" cy="1356360"/>
          </a:xfrm>
          <a:prstGeom prst="rect">
            <a:avLst/>
          </a:prstGeom>
        </p:spPr>
        <p:txBody>
          <a:bodyPr vert="horz" lIns="91440" tIns="45720" rIns="91440" bIns="45720" rtlCol="0">
            <a:normAutofit/>
          </a:bodyPr>
          <a:lstStyle/>
          <a:p>
            <a:pPr marR="0" lvl="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solidFill>
                  <a:schemeClr val="tx1"/>
                </a:solidFill>
                <a:effectLst/>
                <a:uLnTx/>
                <a:uFillTx/>
                <a:latin typeface="+mn-lt"/>
                <a:ea typeface="+mn-ea"/>
                <a:cs typeface="+mn-cs"/>
              </a:rPr>
              <a:t> "Get up, Peter. Kill  and eat.”</a:t>
            </a:r>
            <a:endParaRPr kumimoji="0" lang="en-US" sz="36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1—DEFENDING  </a:t>
            </a:r>
            <a:r>
              <a:rPr lang="en-US" sz="3600" dirty="0" smtClean="0"/>
              <a:t>(11:1-18) </a:t>
            </a:r>
            <a:endParaRPr lang="en-US" sz="3600" dirty="0"/>
          </a:p>
        </p:txBody>
      </p:sp>
      <p:sp>
        <p:nvSpPr>
          <p:cNvPr id="4" name="Content Placeholder 3"/>
          <p:cNvSpPr>
            <a:spLocks noGrp="1"/>
          </p:cNvSpPr>
          <p:nvPr>
            <p:ph idx="1"/>
          </p:nvPr>
        </p:nvSpPr>
        <p:spPr>
          <a:xfrm>
            <a:off x="457200" y="1447800"/>
            <a:ext cx="8229600" cy="4678363"/>
          </a:xfrm>
        </p:spPr>
        <p:txBody>
          <a:bodyPr/>
          <a:lstStyle/>
          <a:p>
            <a:r>
              <a:rPr lang="en-US" baseline="30000" dirty="0"/>
              <a:t>4</a:t>
            </a:r>
            <a:r>
              <a:rPr lang="en-US" dirty="0"/>
              <a:t> Peter began and explained everything to them precisely as it had </a:t>
            </a:r>
            <a:r>
              <a:rPr lang="en-US" dirty="0" smtClean="0"/>
              <a:t>happened…</a:t>
            </a:r>
            <a:endParaRPr lang="en-US" dirty="0">
              <a:solidFill>
                <a:schemeClr val="tx1"/>
              </a:solidFill>
            </a:endParaRPr>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2" cstate="print"/>
          <a:srcRect r="9569"/>
          <a:stretch>
            <a:fillRect/>
          </a:stretch>
        </p:blipFill>
        <p:spPr bwMode="auto">
          <a:xfrm>
            <a:off x="5459942" y="2590800"/>
            <a:ext cx="3684058" cy="4267200"/>
          </a:xfrm>
          <a:prstGeom prst="rect">
            <a:avLst/>
          </a:prstGeom>
          <a:noFill/>
          <a:ln w="9525">
            <a:noFill/>
            <a:miter lim="800000"/>
            <a:headEnd/>
            <a:tailEnd/>
          </a:ln>
          <a:effectLst/>
        </p:spPr>
      </p:pic>
      <p:pic>
        <p:nvPicPr>
          <p:cNvPr id="8" name="Picture 2"/>
          <p:cNvPicPr>
            <a:picLocks noChangeAspect="1" noChangeArrowheads="1"/>
          </p:cNvPicPr>
          <p:nvPr/>
        </p:nvPicPr>
        <p:blipFill>
          <a:blip r:embed="rId3" cstate="print"/>
          <a:srcRect/>
          <a:stretch>
            <a:fillRect/>
          </a:stretch>
        </p:blipFill>
        <p:spPr bwMode="auto">
          <a:xfrm>
            <a:off x="-375167" y="2192972"/>
            <a:ext cx="7059694" cy="5213668"/>
          </a:xfrm>
          <a:prstGeom prst="rect">
            <a:avLst/>
          </a:prstGeom>
          <a:noFill/>
          <a:ln w="9525">
            <a:noFill/>
            <a:miter lim="800000"/>
            <a:headEnd/>
            <a:tailEnd/>
          </a:ln>
          <a:effectLst/>
        </p:spPr>
      </p:pic>
      <p:sp>
        <p:nvSpPr>
          <p:cNvPr id="12" name="Rounded Rectangular Callout 11"/>
          <p:cNvSpPr/>
          <p:nvPr/>
        </p:nvSpPr>
        <p:spPr>
          <a:xfrm>
            <a:off x="533400" y="1280160"/>
            <a:ext cx="4373880" cy="2072640"/>
          </a:xfrm>
          <a:prstGeom prst="wedgeRoundRectCallout">
            <a:avLst>
              <a:gd name="adj1" fmla="val 81155"/>
              <a:gd name="adj2" fmla="val 112103"/>
              <a:gd name="adj3" fmla="val 16667"/>
            </a:avLst>
          </a:prstGeom>
          <a:effectLst>
            <a:outerShdw blurRad="1016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914400" y="1371600"/>
            <a:ext cx="4191000" cy="2656875"/>
          </a:xfrm>
          <a:prstGeom prst="rect">
            <a:avLst/>
          </a:prstGeom>
        </p:spPr>
        <p:txBody>
          <a:bodyPr vert="horz" lIns="91440" tIns="45720" rIns="91440" bIns="45720" rtlCol="0">
            <a:normAutofit fontScale="62500" lnSpcReduction="20000"/>
          </a:bodyPr>
          <a:lstStyle/>
          <a:p>
            <a:pPr lvl="0">
              <a:spcBef>
                <a:spcPct val="20000"/>
              </a:spcBef>
            </a:pPr>
            <a:r>
              <a:rPr kumimoji="0" lang="en-US" sz="5800" b="1" i="0" u="none" strike="noStrike" kern="1200" cap="none" spc="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rPr>
              <a:t>"Surely not, Lord.</a:t>
            </a:r>
            <a:r>
              <a:rPr kumimoji="0" lang="en-US" sz="5800" b="1" i="0" u="none" strike="noStrike" kern="1200" cap="none" spc="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rPr>
              <a:t> </a:t>
            </a:r>
            <a:r>
              <a:rPr lang="en-US" sz="5800" b="1" dirty="0">
                <a:solidFill>
                  <a:schemeClr val="bg1"/>
                </a:solidFill>
                <a:effectLst>
                  <a:outerShdw blurRad="38100" dist="38100" dir="2700000" algn="tl">
                    <a:srgbClr val="000000">
                      <a:alpha val="43137"/>
                    </a:srgbClr>
                  </a:outerShdw>
                </a:effectLst>
                <a:latin typeface="Arial Narrow" pitchFamily="34" charset="0"/>
              </a:rPr>
              <a:t>Nothing impure or unclean has ever entered my mouth</a:t>
            </a:r>
            <a:r>
              <a:rPr lang="en-US" sz="5800" b="1" dirty="0" smtClean="0">
                <a:solidFill>
                  <a:schemeClr val="bg1"/>
                </a:solidFill>
                <a:effectLst>
                  <a:outerShdw blurRad="38100" dist="38100" dir="2700000" algn="tl">
                    <a:srgbClr val="000000">
                      <a:alpha val="43137"/>
                    </a:srgbClr>
                  </a:outerShdw>
                </a:effectLst>
                <a:latin typeface="Arial Narrow" pitchFamily="34" charset="0"/>
              </a:rPr>
              <a:t>." </a:t>
            </a:r>
            <a:r>
              <a:rPr kumimoji="0" lang="en-US" sz="5800" b="1" i="0" u="none" strike="noStrike" kern="1200" cap="none" spc="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n-ea"/>
                <a:cs typeface="+mn-cs"/>
              </a:rPr>
              <a:t/>
            </a:r>
            <a:br>
              <a:rPr kumimoji="0" lang="en-US" sz="5800" b="1" i="0" u="none" strike="noStrike" kern="1200" cap="none" spc="0" baseline="0" noProof="0" dirty="0" smtClean="0">
                <a:ln>
                  <a:noFill/>
                </a:ln>
                <a:solidFill>
                  <a:schemeClr val="bg1"/>
                </a:solidFill>
                <a:effectLst>
                  <a:outerShdw blurRad="38100" dist="38100" dir="2700000" algn="tl">
                    <a:srgbClr val="000000">
                      <a:alpha val="43137"/>
                    </a:srgbClr>
                  </a:outerShdw>
                </a:effectLst>
                <a:uLnTx/>
                <a:uFillTx/>
                <a:latin typeface="Arial Narrow" pitchFamily="34" charset="0"/>
                <a:ea typeface="+mn-ea"/>
                <a:cs typeface="+mn-cs"/>
              </a:rPr>
            </a:br>
            <a:r>
              <a:rPr kumimoji="0" lang="en-US" sz="40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t/>
            </a:r>
            <a:br>
              <a:rPr kumimoji="0" lang="en-US" sz="40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br>
            <a:endParaRPr kumimoji="0" lang="en-US"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endParaRPr>
          </a:p>
        </p:txBody>
      </p:sp>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1—DEFENDING  </a:t>
            </a:r>
            <a:r>
              <a:rPr lang="en-US" sz="3600" dirty="0" smtClean="0"/>
              <a:t>(11:1-18) </a:t>
            </a:r>
            <a:endParaRPr lang="en-US" sz="3600" dirty="0"/>
          </a:p>
        </p:txBody>
      </p:sp>
      <p:sp>
        <p:nvSpPr>
          <p:cNvPr id="4" name="Content Placeholder 3"/>
          <p:cNvSpPr>
            <a:spLocks noGrp="1"/>
          </p:cNvSpPr>
          <p:nvPr>
            <p:ph idx="1"/>
          </p:nvPr>
        </p:nvSpPr>
        <p:spPr>
          <a:xfrm>
            <a:off x="457200" y="1447800"/>
            <a:ext cx="8229600" cy="4678363"/>
          </a:xfrm>
        </p:spPr>
        <p:txBody>
          <a:bodyPr/>
          <a:lstStyle/>
          <a:p>
            <a:r>
              <a:rPr lang="en-US" baseline="30000" dirty="0"/>
              <a:t>4</a:t>
            </a:r>
            <a:r>
              <a:rPr lang="en-US" dirty="0"/>
              <a:t> Peter began and explained everything to them precisely as it had </a:t>
            </a:r>
            <a:r>
              <a:rPr lang="en-US" dirty="0" smtClean="0"/>
              <a:t>happened…</a:t>
            </a:r>
            <a:endParaRPr lang="en-US" dirty="0">
              <a:solidFill>
                <a:schemeClr val="tx1"/>
              </a:solidFill>
            </a:endParaRPr>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2" cstate="print"/>
          <a:srcRect r="9569"/>
          <a:stretch>
            <a:fillRect/>
          </a:stretch>
        </p:blipFill>
        <p:spPr bwMode="auto">
          <a:xfrm>
            <a:off x="5459942" y="2590800"/>
            <a:ext cx="3684058" cy="4267200"/>
          </a:xfrm>
          <a:prstGeom prst="rect">
            <a:avLst/>
          </a:prstGeom>
          <a:noFill/>
          <a:ln w="9525">
            <a:noFill/>
            <a:miter lim="800000"/>
            <a:headEnd/>
            <a:tailEnd/>
          </a:ln>
          <a:effectLst/>
        </p:spPr>
      </p:pic>
      <p:pic>
        <p:nvPicPr>
          <p:cNvPr id="8" name="Picture 2"/>
          <p:cNvPicPr>
            <a:picLocks noChangeAspect="1" noChangeArrowheads="1"/>
          </p:cNvPicPr>
          <p:nvPr/>
        </p:nvPicPr>
        <p:blipFill>
          <a:blip r:embed="rId3" cstate="print"/>
          <a:srcRect/>
          <a:stretch>
            <a:fillRect/>
          </a:stretch>
        </p:blipFill>
        <p:spPr bwMode="auto">
          <a:xfrm>
            <a:off x="-375167" y="2192972"/>
            <a:ext cx="7059694" cy="5213668"/>
          </a:xfrm>
          <a:prstGeom prst="rect">
            <a:avLst/>
          </a:prstGeom>
          <a:noFill/>
          <a:ln w="9525">
            <a:noFill/>
            <a:miter lim="800000"/>
            <a:headEnd/>
            <a:tailEnd/>
          </a:ln>
          <a:effectLst/>
        </p:spPr>
      </p:pic>
      <p:sp>
        <p:nvSpPr>
          <p:cNvPr id="14" name="Oval Callout 13"/>
          <p:cNvSpPr/>
          <p:nvPr/>
        </p:nvSpPr>
        <p:spPr>
          <a:xfrm>
            <a:off x="350520" y="1584960"/>
            <a:ext cx="5303520" cy="2758440"/>
          </a:xfrm>
          <a:prstGeom prst="wedgeEllipseCallout">
            <a:avLst>
              <a:gd name="adj1" fmla="val -44957"/>
              <a:gd name="adj2" fmla="val -103442"/>
            </a:avLst>
          </a:prstGeom>
          <a:solidFill>
            <a:schemeClr val="bg1"/>
          </a:solidFill>
          <a:effectLst>
            <a:outerShdw blurRad="63500" dist="127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594360" y="2087880"/>
            <a:ext cx="5196840" cy="2636520"/>
          </a:xfrm>
          <a:prstGeom prst="rect">
            <a:avLst/>
          </a:prstGeom>
        </p:spPr>
        <p:txBody>
          <a:bodyPr vert="horz" lIns="91440" tIns="45720" rIns="91440" bIns="45720" rtlCol="0">
            <a:normAutofit/>
          </a:bodyPr>
          <a:lstStyle/>
          <a:p>
            <a:pPr marL="742950" marR="0" lvl="1" indent="-2857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t> "Do not call anything </a:t>
            </a:r>
            <a:br>
              <a:rPr kumimoji="0" lang="en-US" sz="36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br>
            <a:r>
              <a:rPr kumimoji="0" lang="en-US" sz="36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t>impure that God </a:t>
            </a:r>
            <a:br>
              <a:rPr kumimoji="0" lang="en-US" sz="36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br>
            <a:r>
              <a:rPr kumimoji="0" lang="en-US" sz="3600" b="1" i="0" u="none" strike="noStrike" kern="120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Arial Narrow" pitchFamily="34" charset="0"/>
                <a:ea typeface="+mn-ea"/>
                <a:cs typeface="+mn-cs"/>
              </a:rPr>
              <a:t>has made clean.“ </a:t>
            </a:r>
          </a:p>
        </p:txBody>
      </p:sp>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1—DEFENDING  </a:t>
            </a:r>
            <a:r>
              <a:rPr lang="en-US" sz="3600" dirty="0" smtClean="0"/>
              <a:t>(11:1-18) </a:t>
            </a:r>
            <a:endParaRPr lang="en-US" sz="3600" dirty="0"/>
          </a:p>
        </p:txBody>
      </p:sp>
      <p:sp>
        <p:nvSpPr>
          <p:cNvPr id="4" name="Content Placeholder 3"/>
          <p:cNvSpPr>
            <a:spLocks noGrp="1"/>
          </p:cNvSpPr>
          <p:nvPr>
            <p:ph idx="1"/>
          </p:nvPr>
        </p:nvSpPr>
        <p:spPr>
          <a:xfrm>
            <a:off x="457200" y="1447800"/>
            <a:ext cx="8229600" cy="4678363"/>
          </a:xfrm>
        </p:spPr>
        <p:txBody>
          <a:bodyPr/>
          <a:lstStyle/>
          <a:p>
            <a:r>
              <a:rPr lang="en-US" dirty="0"/>
              <a:t>Right then three men </a:t>
            </a:r>
            <a:r>
              <a:rPr lang="en-US" dirty="0" smtClean="0"/>
              <a:t>… </a:t>
            </a:r>
            <a:r>
              <a:rPr lang="en-US" dirty="0"/>
              <a:t>from Caesarea stopped at the house where I was staying. </a:t>
            </a:r>
            <a:endParaRPr lang="en-US" dirty="0">
              <a:solidFill>
                <a:schemeClr val="tx1"/>
              </a:solidFill>
            </a:endParaRPr>
          </a:p>
        </p:txBody>
      </p:sp>
      <p:sp>
        <p:nvSpPr>
          <p:cNvPr id="7" name="Rectangle 6"/>
          <p:cNvSpPr/>
          <p:nvPr/>
        </p:nvSpPr>
        <p:spPr>
          <a:xfrm>
            <a:off x="685800" y="1219200"/>
            <a:ext cx="7696200" cy="45719"/>
          </a:xfrm>
          <a:prstGeom prst="rect">
            <a:avLst/>
          </a:prstGeom>
          <a:gradFill>
            <a:gsLst>
              <a:gs pos="0">
                <a:srgbClr val="C00000"/>
              </a:gs>
              <a:gs pos="100000">
                <a:schemeClr val="tx2">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0" y="3516183"/>
            <a:ext cx="6939794" cy="3341817"/>
            <a:chOff x="0" y="3516183"/>
            <a:chExt cx="6939794" cy="3341817"/>
          </a:xfrm>
        </p:grpSpPr>
        <p:pic>
          <p:nvPicPr>
            <p:cNvPr id="9" name="Picture 2"/>
            <p:cNvPicPr>
              <a:picLocks noChangeAspect="1" noChangeArrowheads="1"/>
            </p:cNvPicPr>
            <p:nvPr/>
          </p:nvPicPr>
          <p:blipFill>
            <a:blip r:embed="rId3" cstate="print"/>
            <a:srcRect/>
            <a:stretch>
              <a:fillRect/>
            </a:stretch>
          </p:blipFill>
          <p:spPr bwMode="auto">
            <a:xfrm>
              <a:off x="1649172" y="3554083"/>
              <a:ext cx="2382334" cy="3303917"/>
            </a:xfrm>
            <a:prstGeom prst="rect">
              <a:avLst/>
            </a:prstGeom>
            <a:noFill/>
            <a:ln w="9525">
              <a:noFill/>
              <a:miter lim="800000"/>
              <a:headEnd/>
              <a:tailEnd/>
            </a:ln>
            <a:effectLst/>
          </p:spPr>
        </p:pic>
        <p:pic>
          <p:nvPicPr>
            <p:cNvPr id="10" name="Picture 3"/>
            <p:cNvPicPr>
              <a:picLocks noChangeAspect="1" noChangeArrowheads="1"/>
            </p:cNvPicPr>
            <p:nvPr/>
          </p:nvPicPr>
          <p:blipFill>
            <a:blip r:embed="rId4" cstate="print"/>
            <a:srcRect b="20798"/>
            <a:stretch>
              <a:fillRect/>
            </a:stretch>
          </p:blipFill>
          <p:spPr bwMode="auto">
            <a:xfrm>
              <a:off x="2663454" y="3605841"/>
              <a:ext cx="4276340" cy="3252159"/>
            </a:xfrm>
            <a:prstGeom prst="rect">
              <a:avLst/>
            </a:prstGeom>
            <a:noFill/>
            <a:ln w="9525">
              <a:noFill/>
              <a:miter lim="800000"/>
              <a:headEnd/>
              <a:tailEnd/>
            </a:ln>
            <a:effectLst/>
          </p:spPr>
        </p:pic>
        <p:pic>
          <p:nvPicPr>
            <p:cNvPr id="11" name="Picture 4"/>
            <p:cNvPicPr>
              <a:picLocks noChangeAspect="1" noChangeArrowheads="1"/>
            </p:cNvPicPr>
            <p:nvPr/>
          </p:nvPicPr>
          <p:blipFill>
            <a:blip r:embed="rId5" cstate="print"/>
            <a:srcRect l="24876" b="42625"/>
            <a:stretch>
              <a:fillRect/>
            </a:stretch>
          </p:blipFill>
          <p:spPr bwMode="auto">
            <a:xfrm>
              <a:off x="0" y="3516183"/>
              <a:ext cx="3907737" cy="3341817"/>
            </a:xfrm>
            <a:prstGeom prst="rect">
              <a:avLst/>
            </a:prstGeom>
            <a:noFill/>
            <a:ln w="9525">
              <a:noFill/>
              <a:miter lim="800000"/>
              <a:headEnd/>
              <a:tailEnd/>
            </a:ln>
            <a:effectLst/>
          </p:spPr>
        </p:pic>
      </p:grpSp>
      <p:pic>
        <p:nvPicPr>
          <p:cNvPr id="6" name="Picture 2"/>
          <p:cNvPicPr>
            <a:picLocks noChangeAspect="1" noChangeArrowheads="1"/>
          </p:cNvPicPr>
          <p:nvPr/>
        </p:nvPicPr>
        <p:blipFill>
          <a:blip r:embed="rId6" cstate="print"/>
          <a:srcRect r="9569"/>
          <a:stretch>
            <a:fillRect/>
          </a:stretch>
        </p:blipFill>
        <p:spPr bwMode="auto">
          <a:xfrm>
            <a:off x="5459942" y="2590800"/>
            <a:ext cx="3684058" cy="42672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875</TotalTime>
  <Words>1924</Words>
  <Application>Microsoft Office PowerPoint</Application>
  <PresentationFormat>On-screen Show (4:3)</PresentationFormat>
  <Paragraphs>154</Paragraphs>
  <Slides>38</Slides>
  <Notes>14</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Slide 1</vt:lpstr>
      <vt:lpstr>Slide 2</vt:lpstr>
      <vt:lpstr>Like Independence Day Some things are worth …</vt:lpstr>
      <vt:lpstr>1—DEFENDING  (11:1-18) </vt:lpstr>
      <vt:lpstr>1—DEFENDING  (11:1-18) </vt:lpstr>
      <vt:lpstr>1—DEFENDING  (11:1-18) </vt:lpstr>
      <vt:lpstr>1—DEFENDING  (11:1-18) </vt:lpstr>
      <vt:lpstr>1—DEFENDING  (11:1-18) </vt:lpstr>
      <vt:lpstr>1—DEFENDING  (11:1-18) </vt:lpstr>
      <vt:lpstr>1—DEFENDING  (11:1-18) </vt:lpstr>
      <vt:lpstr>1—DEFENDING  (11:1-18) </vt:lpstr>
      <vt:lpstr>1—DEFENDING  (11:1-18) </vt:lpstr>
      <vt:lpstr>1—DEFENDING  (11:1-18) </vt:lpstr>
      <vt:lpstr>1—DEFENDING  (11:1-18) </vt:lpstr>
      <vt:lpstr>1—DEFENDING  (11:1-18) </vt:lpstr>
      <vt:lpstr>Like Independence Day Some things are worth …</vt:lpstr>
      <vt:lpstr>2—DECLARING (11:19-21) </vt:lpstr>
      <vt:lpstr>2—DECLARING (11:19-21) </vt:lpstr>
      <vt:lpstr>2—DECLARING (11:19-21) </vt:lpstr>
      <vt:lpstr>2—DECLARING (11:19-21) </vt:lpstr>
      <vt:lpstr>2—DECLARING (11:19-21) </vt:lpstr>
      <vt:lpstr>2—DECLARING (11:19-21) </vt:lpstr>
      <vt:lpstr>2—DECLARING (11:19-21) </vt:lpstr>
      <vt:lpstr>2—DECLARING (11:19-21) </vt:lpstr>
      <vt:lpstr>2—DECLARING (11:19-21) </vt:lpstr>
      <vt:lpstr>2—DECLARING (11:19-21) </vt:lpstr>
      <vt:lpstr>2—DECLARING (11:19-21) </vt:lpstr>
      <vt:lpstr>Like Independence Day Some things are worth …</vt:lpstr>
      <vt:lpstr>3—DEFINING (11:22-30)</vt:lpstr>
      <vt:lpstr>3—DEFINING (11:22-30)</vt:lpstr>
      <vt:lpstr>3—DEFINING (11:22-30)</vt:lpstr>
      <vt:lpstr>3—DEFINING (11:22-30)</vt:lpstr>
      <vt:lpstr>3—DEFINING (11:22-30)</vt:lpstr>
      <vt:lpstr>3—DEFINING (11:22-30)</vt:lpstr>
      <vt:lpstr>3—DEFINING (11:22-30)</vt:lpstr>
      <vt:lpstr>Let’s Sum Up</vt:lpstr>
      <vt:lpstr>Let’s Pray</vt:lpstr>
      <vt:lpstr>Slide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DennisH</cp:lastModifiedBy>
  <cp:revision>74</cp:revision>
  <dcterms:created xsi:type="dcterms:W3CDTF">2011-06-23T13:20:06Z</dcterms:created>
  <dcterms:modified xsi:type="dcterms:W3CDTF">2011-10-16T00:47:01Z</dcterms:modified>
</cp:coreProperties>
</file>