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64" r:id="rId2"/>
    <p:sldId id="256" r:id="rId3"/>
    <p:sldId id="257" r:id="rId4"/>
    <p:sldId id="259" r:id="rId5"/>
    <p:sldId id="258" r:id="rId6"/>
    <p:sldId id="324" r:id="rId7"/>
    <p:sldId id="325" r:id="rId8"/>
    <p:sldId id="333" r:id="rId9"/>
    <p:sldId id="326" r:id="rId10"/>
    <p:sldId id="260" r:id="rId11"/>
    <p:sldId id="327" r:id="rId12"/>
    <p:sldId id="262" r:id="rId13"/>
    <p:sldId id="263" r:id="rId14"/>
    <p:sldId id="264" r:id="rId15"/>
    <p:sldId id="328" r:id="rId16"/>
    <p:sldId id="265" r:id="rId17"/>
    <p:sldId id="363" r:id="rId18"/>
    <p:sldId id="266" r:id="rId19"/>
    <p:sldId id="267" r:id="rId20"/>
    <p:sldId id="268" r:id="rId21"/>
    <p:sldId id="269" r:id="rId22"/>
    <p:sldId id="270" r:id="rId23"/>
    <p:sldId id="271" r:id="rId24"/>
    <p:sldId id="272" r:id="rId25"/>
    <p:sldId id="273" r:id="rId26"/>
    <p:sldId id="274" r:id="rId27"/>
    <p:sldId id="275" r:id="rId28"/>
    <p:sldId id="276" r:id="rId29"/>
    <p:sldId id="329" r:id="rId30"/>
    <p:sldId id="330" r:id="rId31"/>
    <p:sldId id="362"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794" autoAdjust="0"/>
  </p:normalViewPr>
  <p:slideViewPr>
    <p:cSldViewPr snapToGrid="0" showGuides="1">
      <p:cViewPr>
        <p:scale>
          <a:sx n="55" d="100"/>
          <a:sy n="55" d="100"/>
        </p:scale>
        <p:origin x="-1722" y="-78"/>
      </p:cViewPr>
      <p:guideLst>
        <p:guide orient="horz" pos="710"/>
        <p:guide pos="2888"/>
      </p:guideLst>
    </p:cSldViewPr>
  </p:slideViewPr>
  <p:notesTextViewPr>
    <p:cViewPr>
      <p:scale>
        <a:sx n="100" d="100"/>
        <a:sy n="100" d="100"/>
      </p:scale>
      <p:origin x="0" y="0"/>
    </p:cViewPr>
  </p:notesTextViewPr>
  <p:sorterViewPr>
    <p:cViewPr>
      <p:scale>
        <a:sx n="66" d="100"/>
        <a:sy n="66" d="100"/>
      </p:scale>
      <p:origin x="0" y="3354"/>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4B2103-59D2-4F78-BF70-BCF3D2D99773}" type="datetimeFigureOut">
              <a:rPr lang="en-US" smtClean="0"/>
              <a:pPr/>
              <a:t>10/15/2011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C0D0DF-E372-4720-B9EB-CF4A960CC30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b="1" dirty="0" smtClean="0">
                <a:latin typeface="Arial" charset="0"/>
              </a:rPr>
              <a:t>Copyright</a:t>
            </a:r>
            <a:r>
              <a:rPr lang="en-US" dirty="0" smtClean="0">
                <a:latin typeface="Arial" charset="0"/>
              </a:rPr>
              <a:t> ©</a:t>
            </a:r>
            <a:r>
              <a:rPr lang="en-US" dirty="0" smtClean="0">
                <a:latin typeface="Symbol" pitchFamily="18" charset="2"/>
              </a:rPr>
              <a:t> </a:t>
            </a:r>
            <a:r>
              <a:rPr lang="en-US" dirty="0" smtClean="0">
                <a:latin typeface="Arial" charset="0"/>
              </a:rPr>
              <a:t>2000-2011. All rights reserved.  Bible Point is a registered trademark of Single Initiative, LLC.  All  other trademarks acknowledged. </a:t>
            </a:r>
          </a:p>
          <a:p>
            <a:pPr lvl="1"/>
            <a:r>
              <a:rPr lang="en-US" dirty="0" smtClean="0">
                <a:latin typeface="Arial"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endParaRPr lang="en-US" b="1" dirty="0" smtClean="0">
              <a:latin typeface="Arial" charset="0"/>
            </a:endParaRPr>
          </a:p>
          <a:p>
            <a:pPr lvl="1"/>
            <a:r>
              <a:rPr lang="en-US" i="1" dirty="0" smtClean="0">
                <a:latin typeface="Arial" charset="0"/>
              </a:rPr>
              <a:t>So, if you don’t own the presentation(s), graphic(s), and text(s) how can you legally use them?  </a:t>
            </a:r>
            <a:r>
              <a:rPr lang="en-US" dirty="0" smtClean="0">
                <a:latin typeface="Arial"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b="1" dirty="0" smtClean="0">
                <a:latin typeface="Arial" charset="0"/>
              </a:rPr>
              <a:t>License Agreement</a:t>
            </a:r>
          </a:p>
          <a:p>
            <a:r>
              <a:rPr lang="en-US" b="1" dirty="0" smtClean="0">
                <a:latin typeface="Arial" charset="0"/>
              </a:rPr>
              <a:t>   Article 1:  License Grant</a:t>
            </a:r>
            <a:r>
              <a:rPr lang="en-US" dirty="0" smtClean="0">
                <a:latin typeface="Arial" charset="0"/>
              </a:rPr>
              <a:t>  </a:t>
            </a:r>
          </a:p>
          <a:p>
            <a:pPr lvl="1"/>
            <a:r>
              <a:rPr lang="en-US" dirty="0" smtClean="0">
                <a:latin typeface="Arial"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dirty="0" smtClean="0">
                <a:latin typeface="Arial" charset="0"/>
              </a:rPr>
              <a:t>1.  To use the presentation in a single church, single school, or single office of a Christian organization.</a:t>
            </a:r>
          </a:p>
          <a:p>
            <a:pPr lvl="1"/>
            <a:r>
              <a:rPr lang="en-US" dirty="0" smtClean="0">
                <a:latin typeface="Arial" charset="0"/>
              </a:rPr>
              <a:t>2.  To make a single archival back-up copy of the program.</a:t>
            </a:r>
          </a:p>
          <a:p>
            <a:pPr lvl="1"/>
            <a:r>
              <a:rPr lang="en-US" dirty="0" smtClean="0">
                <a:latin typeface="Arial" charset="0"/>
              </a:rPr>
              <a:t>3.  To modify the presentation(s) and merge with other presentations in a single church, school, or Christian organization. </a:t>
            </a:r>
          </a:p>
          <a:p>
            <a:pPr lvl="1"/>
            <a:r>
              <a:rPr lang="en-US" dirty="0" smtClean="0">
                <a:latin typeface="Arial" charset="0"/>
              </a:rPr>
              <a:t>4.  To transfer to another party if that party agrees to accept the terms and conditions of this agreement, and you do not retain any copies of the presentation, whether printed, machine readable, modified, or merged form. </a:t>
            </a:r>
          </a:p>
          <a:p>
            <a:pPr lvl="1"/>
            <a:endParaRPr lang="en-US" dirty="0" smtClean="0">
              <a:latin typeface="Arial" charset="0"/>
            </a:endParaRPr>
          </a:p>
          <a:p>
            <a:pPr lvl="1"/>
            <a:r>
              <a:rPr lang="en-US" b="1" dirty="0" smtClean="0">
                <a:latin typeface="Arial" charset="0"/>
              </a:rPr>
              <a:t>Article 2:  Terms</a:t>
            </a:r>
            <a:r>
              <a:rPr lang="en-US" dirty="0" smtClean="0">
                <a:latin typeface="Arial" charset="0"/>
              </a:rPr>
              <a:t>  </a:t>
            </a:r>
          </a:p>
          <a:p>
            <a:pPr lvl="1"/>
            <a:r>
              <a:rPr lang="en-US" dirty="0" smtClean="0">
                <a:latin typeface="Arial"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dirty="0" smtClean="0">
              <a:latin typeface="Arial" charset="0"/>
            </a:endParaRPr>
          </a:p>
          <a:p>
            <a:pPr lvl="1"/>
            <a:r>
              <a:rPr lang="en-US" b="1" dirty="0" smtClean="0">
                <a:latin typeface="Arial" charset="0"/>
              </a:rPr>
              <a:t>Article 3: Disclaimers</a:t>
            </a:r>
            <a:r>
              <a:rPr lang="en-US" dirty="0" smtClean="0">
                <a:latin typeface="Arial" charset="0"/>
              </a:rPr>
              <a:t> </a:t>
            </a:r>
          </a:p>
          <a:p>
            <a:pPr lvl="1"/>
            <a:r>
              <a:rPr lang="en-US" dirty="0" smtClean="0">
                <a:latin typeface="Arial"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dirty="0" smtClean="0">
                <a:latin typeface="Arial"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dirty="0" smtClean="0">
              <a:latin typeface="Arial" charset="0"/>
            </a:endParaRPr>
          </a:p>
          <a:p>
            <a:pPr lvl="1"/>
            <a:r>
              <a:rPr lang="en-US" b="1" dirty="0" smtClean="0">
                <a:latin typeface="Arial" charset="0"/>
              </a:rPr>
              <a:t>Article 4:  General</a:t>
            </a:r>
            <a:endParaRPr lang="en-US" dirty="0" smtClean="0">
              <a:latin typeface="Arial" charset="0"/>
            </a:endParaRPr>
          </a:p>
          <a:p>
            <a:pPr lvl="1"/>
            <a:r>
              <a:rPr lang="en-US" dirty="0" smtClean="0">
                <a:latin typeface="Arial" charset="0"/>
              </a:rPr>
              <a:t>1.  You may not sub-license, assign, or transfer the license of the presentation(s), graphic(s), or text(s) except as provided by this Agreement.   </a:t>
            </a:r>
          </a:p>
          <a:p>
            <a:pPr lvl="1"/>
            <a:r>
              <a:rPr lang="en-US" dirty="0" smtClean="0">
                <a:latin typeface="Arial" charset="0"/>
              </a:rPr>
              <a:t>2.  This Agreement will be governed by the laws of the State of Michigan.</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p>
          <a:p>
            <a:pPr lvl="1"/>
            <a:r>
              <a:rPr lang="en-US" i="1" dirty="0" smtClean="0">
                <a:latin typeface="Arial" charset="0"/>
              </a:rPr>
              <a:t>May I let someone borrow or copy my licensed Bible Point presentation (even after I modified it)?</a:t>
            </a:r>
            <a:r>
              <a:rPr lang="en-US" dirty="0" smtClean="0">
                <a:latin typeface="Arial"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dirty="0" smtClean="0">
              <a:latin typeface="Arial" charset="0"/>
            </a:endParaRPr>
          </a:p>
          <a:p>
            <a:pPr lvl="1"/>
            <a:r>
              <a:rPr lang="en-US" dirty="0" smtClean="0"/>
              <a:t>---------------------------------------------------------------------------------------------------------------------------</a:t>
            </a:r>
          </a:p>
          <a:p>
            <a:pPr lvl="1"/>
            <a:r>
              <a:rPr lang="en-US" sz="700" dirty="0" smtClean="0">
                <a:latin typeface="Arial" charset="0"/>
              </a:rPr>
              <a:t>Scripture taken from the HOLY BIBLE, NEW INTERNATIONAL VERSION®. NIV®. Copyright©1973, 1978, 1984 by International Bible Society. Used by permission of </a:t>
            </a:r>
            <a:r>
              <a:rPr lang="en-US" sz="700" dirty="0" err="1" smtClean="0">
                <a:latin typeface="Arial" charset="0"/>
              </a:rPr>
              <a:t>Zondervan</a:t>
            </a:r>
            <a:r>
              <a:rPr lang="en-US" sz="700" dirty="0" smtClean="0">
                <a:latin typeface="Arial" charset="0"/>
              </a:rPr>
              <a:t>. All rights reserved. </a:t>
            </a:r>
          </a:p>
        </p:txBody>
      </p:sp>
      <p:sp>
        <p:nvSpPr>
          <p:cNvPr id="4" name="Slide Number Placeholder 3"/>
          <p:cNvSpPr>
            <a:spLocks noGrp="1"/>
          </p:cNvSpPr>
          <p:nvPr>
            <p:ph type="sldNum" sz="quarter" idx="10"/>
          </p:nvPr>
        </p:nvSpPr>
        <p:spPr/>
        <p:txBody>
          <a:bodyPr/>
          <a:lstStyle/>
          <a:p>
            <a:fld id="{72B63B3C-BA92-42AB-A3F7-86BCF211F69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C0D0DF-E372-4720-B9EB-CF4A960CC304}" type="slidenum">
              <a:rPr lang="en-US" smtClean="0"/>
              <a:pPr/>
              <a:t>17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Crowd = Need</a:t>
            </a:r>
            <a:r>
              <a:rPr lang="en-US" baseline="0" dirty="0" smtClean="0"/>
              <a:t> to replace = http://www.americanrhetoric.com/MovieSpeeches/moviespeechjuliuscaesarbrutus.html</a:t>
            </a:r>
            <a:endParaRPr lang="en-US" dirty="0"/>
          </a:p>
        </p:txBody>
      </p:sp>
      <p:sp>
        <p:nvSpPr>
          <p:cNvPr id="4" name="Slide Number Placeholder 3"/>
          <p:cNvSpPr>
            <a:spLocks noGrp="1"/>
          </p:cNvSpPr>
          <p:nvPr>
            <p:ph type="sldNum" sz="quarter" idx="10"/>
          </p:nvPr>
        </p:nvSpPr>
        <p:spPr/>
        <p:txBody>
          <a:bodyPr/>
          <a:lstStyle/>
          <a:p>
            <a:fld id="{4BC0D0DF-E372-4720-B9EB-CF4A960CC304}" type="slidenum">
              <a:rPr lang="en-US" smtClean="0"/>
              <a:pPr/>
              <a:t>18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Dove = Licensed = Not for reuse = from iStock_000009179621XSmall</a:t>
            </a:r>
            <a:endParaRPr lang="en-US" dirty="0"/>
          </a:p>
        </p:txBody>
      </p:sp>
      <p:sp>
        <p:nvSpPr>
          <p:cNvPr id="4" name="Slide Number Placeholder 3"/>
          <p:cNvSpPr>
            <a:spLocks noGrp="1"/>
          </p:cNvSpPr>
          <p:nvPr>
            <p:ph type="sldNum" sz="quarter" idx="10"/>
          </p:nvPr>
        </p:nvSpPr>
        <p:spPr/>
        <p:txBody>
          <a:bodyPr/>
          <a:lstStyle/>
          <a:p>
            <a:fld id="{4BC0D0DF-E372-4720-B9EB-CF4A960CC304}" type="slidenum">
              <a:rPr lang="en-US" smtClean="0"/>
              <a:pPr/>
              <a:t>26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Heart= PowerPoint</a:t>
            </a:r>
            <a:r>
              <a:rPr lang="en-US" baseline="0" dirty="0" smtClean="0"/>
              <a:t> image</a:t>
            </a:r>
          </a:p>
          <a:p>
            <a:r>
              <a:rPr lang="en-US" dirty="0" smtClean="0"/>
              <a:t>Dove = free from = http://www.flickr.com/photos/knowhim/336337024/</a:t>
            </a:r>
          </a:p>
          <a:p>
            <a:r>
              <a:rPr lang="en-US" dirty="0" smtClean="0"/>
              <a:t>Cuffs</a:t>
            </a:r>
            <a:r>
              <a:rPr lang="en-US" baseline="0" dirty="0" smtClean="0"/>
              <a:t> = free from = http://www.flickr.com/photos/fyrfli/2679885374/sizes/o/in/photostream/</a:t>
            </a:r>
          </a:p>
          <a:p>
            <a:r>
              <a:rPr lang="en-US" baseline="0" dirty="0" smtClean="0"/>
              <a:t>Water = Licensed and NOT </a:t>
            </a:r>
            <a:r>
              <a:rPr lang="en-US" baseline="0" smtClean="0"/>
              <a:t>for reuse = iStock_000006973332XSmall</a:t>
            </a:r>
            <a:endParaRPr lang="en-US" dirty="0"/>
          </a:p>
        </p:txBody>
      </p:sp>
      <p:sp>
        <p:nvSpPr>
          <p:cNvPr id="4" name="Slide Number Placeholder 3"/>
          <p:cNvSpPr>
            <a:spLocks noGrp="1"/>
          </p:cNvSpPr>
          <p:nvPr>
            <p:ph type="sldNum" sz="quarter" idx="10"/>
          </p:nvPr>
        </p:nvSpPr>
        <p:spPr/>
        <p:txBody>
          <a:bodyPr/>
          <a:lstStyle/>
          <a:p>
            <a:fld id="{4BC0D0DF-E372-4720-B9EB-CF4A960CC304}" type="slidenum">
              <a:rPr lang="en-US" smtClean="0"/>
              <a:pPr/>
              <a:t>28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Peter = FREE = </a:t>
            </a:r>
            <a:r>
              <a:rPr lang="en-US" dirty="0" err="1" smtClean="0"/>
              <a:t>BiblePoint</a:t>
            </a:r>
            <a:r>
              <a:rPr lang="en-US" dirty="0" smtClean="0"/>
              <a:t> photo</a:t>
            </a:r>
            <a:endParaRPr lang="en-US" dirty="0"/>
          </a:p>
        </p:txBody>
      </p:sp>
      <p:sp>
        <p:nvSpPr>
          <p:cNvPr id="4" name="Slide Number Placeholder 3"/>
          <p:cNvSpPr>
            <a:spLocks noGrp="1"/>
          </p:cNvSpPr>
          <p:nvPr>
            <p:ph type="sldNum" sz="quarter" idx="10"/>
          </p:nvPr>
        </p:nvSpPr>
        <p:spPr/>
        <p:txBody>
          <a:bodyPr/>
          <a:lstStyle/>
          <a:p>
            <a:fld id="{4BC0D0DF-E372-4720-B9EB-CF4A960CC304}"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Wheelchair</a:t>
            </a:r>
            <a:r>
              <a:rPr lang="en-US" baseline="0" dirty="0" smtClean="0"/>
              <a:t> = free = http://www.flickr.com/photos/doulkeridis/4754688708/sizes/m/in/photostream/</a:t>
            </a:r>
            <a:endParaRPr lang="en-US" dirty="0"/>
          </a:p>
        </p:txBody>
      </p:sp>
      <p:sp>
        <p:nvSpPr>
          <p:cNvPr id="4" name="Slide Number Placeholder 3"/>
          <p:cNvSpPr>
            <a:spLocks noGrp="1"/>
          </p:cNvSpPr>
          <p:nvPr>
            <p:ph type="sldNum" sz="quarter" idx="10"/>
          </p:nvPr>
        </p:nvSpPr>
        <p:spPr/>
        <p:txBody>
          <a:bodyPr/>
          <a:lstStyle/>
          <a:p>
            <a:fld id="{4BC0D0DF-E372-4720-B9EB-CF4A960CC304}"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Casket =FREE for reuse from 4’ http://www.sxc.hu/browse.phtml?f=download&amp;id=165815</a:t>
            </a:r>
            <a:endParaRPr lang="en-US" dirty="0"/>
          </a:p>
        </p:txBody>
      </p:sp>
      <p:sp>
        <p:nvSpPr>
          <p:cNvPr id="4" name="Slide Number Placeholder 3"/>
          <p:cNvSpPr>
            <a:spLocks noGrp="1"/>
          </p:cNvSpPr>
          <p:nvPr>
            <p:ph type="sldNum" sz="quarter" idx="10"/>
          </p:nvPr>
        </p:nvSpPr>
        <p:spPr/>
        <p:txBody>
          <a:bodyPr/>
          <a:lstStyle/>
          <a:p>
            <a:fld id="{4BC0D0DF-E372-4720-B9EB-CF4A960CC304}"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Roman</a:t>
            </a:r>
            <a:r>
              <a:rPr lang="en-US" baseline="0" dirty="0" smtClean="0"/>
              <a:t> = FREE = Bible Point</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Angel =  free from = http://www.sxc.hu/browse.phtml?f=download&amp;id=586382</a:t>
            </a:r>
          </a:p>
          <a:p>
            <a:endParaRPr lang="en-US" dirty="0" smtClean="0"/>
          </a:p>
          <a:p>
            <a:r>
              <a:rPr lang="en-US" dirty="0" smtClean="0"/>
              <a:t>Peter =  Bible Point photo</a:t>
            </a:r>
            <a:r>
              <a:rPr lang="en-US" baseline="0" dirty="0" smtClean="0"/>
              <a:t> = free </a:t>
            </a:r>
            <a:endParaRPr lang="en-US" dirty="0"/>
          </a:p>
        </p:txBody>
      </p:sp>
      <p:sp>
        <p:nvSpPr>
          <p:cNvPr id="4" name="Slide Number Placeholder 3"/>
          <p:cNvSpPr>
            <a:spLocks noGrp="1"/>
          </p:cNvSpPr>
          <p:nvPr>
            <p:ph type="sldNum" sz="quarter" idx="10"/>
          </p:nvPr>
        </p:nvSpPr>
        <p:spPr/>
        <p:txBody>
          <a:bodyPr/>
          <a:lstStyle/>
          <a:p>
            <a:fld id="{4BC0D0DF-E372-4720-B9EB-CF4A960CC304}"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Roman</a:t>
            </a:r>
            <a:r>
              <a:rPr lang="en-US" baseline="0" dirty="0" smtClean="0"/>
              <a:t> = FREE = Bible Point</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Angel =  free from = http://www.sxc.hu/browse.phtml?f=download&amp;id=586382</a:t>
            </a:r>
          </a:p>
          <a:p>
            <a:endParaRPr lang="en-US" dirty="0" smtClean="0"/>
          </a:p>
          <a:p>
            <a:r>
              <a:rPr lang="en-US" dirty="0" smtClean="0"/>
              <a:t>Peter =  Bible Point photo</a:t>
            </a:r>
            <a:r>
              <a:rPr lang="en-US" baseline="0" dirty="0" smtClean="0"/>
              <a:t> = free </a:t>
            </a:r>
            <a:endParaRPr lang="en-US" dirty="0"/>
          </a:p>
        </p:txBody>
      </p:sp>
      <p:sp>
        <p:nvSpPr>
          <p:cNvPr id="4" name="Slide Number Placeholder 3"/>
          <p:cNvSpPr>
            <a:spLocks noGrp="1"/>
          </p:cNvSpPr>
          <p:nvPr>
            <p:ph type="sldNum" sz="quarter" idx="10"/>
          </p:nvPr>
        </p:nvSpPr>
        <p:spPr/>
        <p:txBody>
          <a:bodyPr/>
          <a:lstStyle/>
          <a:p>
            <a:fld id="{4BC0D0DF-E372-4720-B9EB-CF4A960CC304}"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Sheet with animals</a:t>
            </a:r>
            <a:r>
              <a:rPr lang="en-US" baseline="0" dirty="0" smtClean="0"/>
              <a:t> = </a:t>
            </a:r>
            <a:r>
              <a:rPr lang="en-US" dirty="0" smtClean="0"/>
              <a:t>Free = http://biblelessonsite.org/slideshow93.html</a:t>
            </a:r>
            <a:endParaRPr lang="en-US" dirty="0"/>
          </a:p>
        </p:txBody>
      </p:sp>
      <p:sp>
        <p:nvSpPr>
          <p:cNvPr id="4" name="Slide Number Placeholder 3"/>
          <p:cNvSpPr>
            <a:spLocks noGrp="1"/>
          </p:cNvSpPr>
          <p:nvPr>
            <p:ph type="sldNum" sz="quarter" idx="10"/>
          </p:nvPr>
        </p:nvSpPr>
        <p:spPr/>
        <p:txBody>
          <a:bodyPr/>
          <a:lstStyle/>
          <a:p>
            <a:fld id="{4BC0D0DF-E372-4720-B9EB-CF4A960CC304}"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Sheet with animals</a:t>
            </a:r>
            <a:r>
              <a:rPr lang="en-US" baseline="0" dirty="0" smtClean="0"/>
              <a:t> = </a:t>
            </a:r>
            <a:r>
              <a:rPr lang="en-US" dirty="0" smtClean="0"/>
              <a:t>Free = http://biblelessonsite.org/slideshow93.html</a:t>
            </a:r>
            <a:endParaRPr lang="en-US" dirty="0"/>
          </a:p>
        </p:txBody>
      </p:sp>
      <p:sp>
        <p:nvSpPr>
          <p:cNvPr id="4" name="Slide Number Placeholder 3"/>
          <p:cNvSpPr>
            <a:spLocks noGrp="1"/>
          </p:cNvSpPr>
          <p:nvPr>
            <p:ph type="sldNum" sz="quarter" idx="10"/>
          </p:nvPr>
        </p:nvSpPr>
        <p:spPr/>
        <p:txBody>
          <a:bodyPr/>
          <a:lstStyle/>
          <a:p>
            <a:fld id="{4BC0D0DF-E372-4720-B9EB-CF4A960CC304}"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Romans Soldier = Licensed and NOT FOR REUSE </a:t>
            </a:r>
            <a:r>
              <a:rPr lang="en-US" smtClean="0"/>
              <a:t>from</a:t>
            </a:r>
            <a:r>
              <a:rPr lang="en-US" baseline="0" smtClean="0"/>
              <a:t> http://www.istockphoto.com/stock-photo-14398831-roman-army.php?st=852d6d1</a:t>
            </a:r>
            <a:endParaRPr lang="en-US" dirty="0" smtClean="0"/>
          </a:p>
          <a:p>
            <a:r>
              <a:rPr lang="en-US" dirty="0" smtClean="0"/>
              <a:t>Middle man = Licensed</a:t>
            </a:r>
            <a:r>
              <a:rPr lang="en-US" baseline="0" dirty="0" smtClean="0"/>
              <a:t> and NOT FOR REUSE from http://www.istockphoto.com/stock-photo-15682354-spiritual-man.php?st=5037f19</a:t>
            </a:r>
          </a:p>
          <a:p>
            <a:r>
              <a:rPr lang="en-US" baseline="0" dirty="0" smtClean="0"/>
              <a:t>Man in White = Licensed and NOT FOR REUSE from http://www.istockphoto.com/stock-photo-16998244-old-wise-man-dressed-in-toga.php?st=5037f19</a:t>
            </a:r>
            <a:endParaRPr lang="en-US" dirty="0"/>
          </a:p>
        </p:txBody>
      </p:sp>
      <p:sp>
        <p:nvSpPr>
          <p:cNvPr id="4" name="Slide Number Placeholder 3"/>
          <p:cNvSpPr>
            <a:spLocks noGrp="1"/>
          </p:cNvSpPr>
          <p:nvPr>
            <p:ph type="sldNum" sz="quarter" idx="10"/>
          </p:nvPr>
        </p:nvSpPr>
        <p:spPr/>
        <p:txBody>
          <a:bodyPr/>
          <a:lstStyle/>
          <a:p>
            <a:fld id="{4BC0D0DF-E372-4720-B9EB-CF4A960CC304}"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69D631-59DF-4891-A4AD-3E0D8BF0E5FA}" type="datetimeFigureOut">
              <a:rPr lang="en-US" smtClean="0"/>
              <a:pPr/>
              <a:t>10/15/2011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E67879-3314-4825-B3CD-E8F479B5631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9D631-59DF-4891-A4AD-3E0D8BF0E5FA}" type="datetimeFigureOut">
              <a:rPr lang="en-US" smtClean="0"/>
              <a:pPr/>
              <a:t>10/15/2011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E67879-3314-4825-B3CD-E8F479B5631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9D631-59DF-4891-A4AD-3E0D8BF0E5FA}" type="datetimeFigureOut">
              <a:rPr lang="en-US" smtClean="0"/>
              <a:pPr/>
              <a:t>10/15/2011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E67879-3314-4825-B3CD-E8F479B5631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3360" y="198120"/>
            <a:ext cx="8702040" cy="975360"/>
          </a:xfrm>
        </p:spPr>
        <p:txBody>
          <a:bodyPr/>
          <a:lstStyle>
            <a:lvl1pPr>
              <a:defRPr b="1">
                <a:solidFill>
                  <a:schemeClr val="accent2">
                    <a:lumMod val="50000"/>
                  </a:schemeClr>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0520" y="1600200"/>
            <a:ext cx="8503920" cy="4968240"/>
          </a:xfrm>
        </p:spPr>
        <p:txBody>
          <a:bodyPr>
            <a:normAutofit/>
          </a:bodyPr>
          <a:lstStyle>
            <a:lvl1pPr>
              <a:buNone/>
              <a:defRPr sz="3600" b="1"/>
            </a:lvl1pPr>
            <a:lvl2pPr>
              <a:buNone/>
              <a:defRPr sz="3600" b="1"/>
            </a:lvl2pPr>
            <a:lvl3pPr>
              <a:buNone/>
              <a:defRPr sz="3600" b="1"/>
            </a:lvl3pPr>
            <a:lvl4pPr>
              <a:buNone/>
              <a:defRPr sz="3600" b="1"/>
            </a:lvl4pPr>
            <a:lvl5pPr>
              <a:buNone/>
              <a:defRPr sz="3600"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569D631-59DF-4891-A4AD-3E0D8BF0E5FA}" type="datetimeFigureOut">
              <a:rPr lang="en-US" smtClean="0"/>
              <a:pPr/>
              <a:t>10/15/2011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E67879-3314-4825-B3CD-E8F479B5631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69D631-59DF-4891-A4AD-3E0D8BF0E5FA}" type="datetimeFigureOut">
              <a:rPr lang="en-US" smtClean="0"/>
              <a:pPr/>
              <a:t>10/15/2011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E67879-3314-4825-B3CD-E8F479B5631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69D631-59DF-4891-A4AD-3E0D8BF0E5FA}" type="datetimeFigureOut">
              <a:rPr lang="en-US" smtClean="0"/>
              <a:pPr/>
              <a:t>10/15/2011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E67879-3314-4825-B3CD-E8F479B5631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69D631-59DF-4891-A4AD-3E0D8BF0E5FA}" type="datetimeFigureOut">
              <a:rPr lang="en-US" smtClean="0"/>
              <a:pPr/>
              <a:t>10/15/2011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E67879-3314-4825-B3CD-E8F479B5631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69D631-59DF-4891-A4AD-3E0D8BF0E5FA}" type="datetimeFigureOut">
              <a:rPr lang="en-US" smtClean="0"/>
              <a:pPr/>
              <a:t>10/15/2011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E67879-3314-4825-B3CD-E8F479B5631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69D631-59DF-4891-A4AD-3E0D8BF0E5FA}" type="datetimeFigureOut">
              <a:rPr lang="en-US" smtClean="0"/>
              <a:pPr/>
              <a:t>10/15/2011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E67879-3314-4825-B3CD-E8F479B5631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69D631-59DF-4891-A4AD-3E0D8BF0E5FA}" type="datetimeFigureOut">
              <a:rPr lang="en-US" smtClean="0"/>
              <a:pPr/>
              <a:t>10/15/2011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E67879-3314-4825-B3CD-E8F479B5631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69D631-59DF-4891-A4AD-3E0D8BF0E5FA}" type="datetimeFigureOut">
              <a:rPr lang="en-US" smtClean="0"/>
              <a:pPr/>
              <a:t>10/15/2011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E67879-3314-4825-B3CD-E8F479B5631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13" cstate="print"/>
          <a:srcRect/>
          <a:stretch>
            <a:fillRect/>
          </a:stretch>
        </p:blipFill>
        <p:spPr bwMode="auto">
          <a:xfrm>
            <a:off x="0" y="0"/>
            <a:ext cx="9144000" cy="6858357"/>
          </a:xfrm>
          <a:prstGeom prst="rect">
            <a:avLst/>
          </a:prstGeom>
          <a:noFill/>
          <a:ln w="9525">
            <a:noFill/>
            <a:miter lim="800000"/>
            <a:headEnd/>
            <a:tailEnd/>
          </a:ln>
          <a:effectLst/>
        </p:spPr>
      </p:pic>
      <p:sp>
        <p:nvSpPr>
          <p:cNvPr id="2" name="Title Placeholder 1"/>
          <p:cNvSpPr>
            <a:spLocks noGrp="1"/>
          </p:cNvSpPr>
          <p:nvPr>
            <p:ph type="title"/>
          </p:nvPr>
        </p:nvSpPr>
        <p:spPr>
          <a:xfrm>
            <a:off x="213360" y="182880"/>
            <a:ext cx="8702040" cy="109728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59080" y="1325880"/>
            <a:ext cx="8625840" cy="530352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69D631-59DF-4891-A4AD-3E0D8BF0E5FA}" type="datetimeFigureOut">
              <a:rPr lang="en-US" smtClean="0"/>
              <a:pPr/>
              <a:t>10/15/2011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67879-3314-4825-B3CD-E8F479B5631E}" type="slidenum">
              <a:rPr lang="en-US" smtClean="0"/>
              <a:pPr/>
              <a:t>‹#›</a:t>
            </a:fld>
            <a:endParaRPr lang="en-US"/>
          </a:p>
        </p:txBody>
      </p:sp>
      <p:sp>
        <p:nvSpPr>
          <p:cNvPr id="10" name="Rectangle 9"/>
          <p:cNvSpPr/>
          <p:nvPr userDrawn="1"/>
        </p:nvSpPr>
        <p:spPr>
          <a:xfrm>
            <a:off x="182380" y="152399"/>
            <a:ext cx="8781738" cy="6531034"/>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1" kern="1200">
          <a:solidFill>
            <a:schemeClr val="accent2">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6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1905000" y="3826027"/>
            <a:ext cx="5334000" cy="1538883"/>
          </a:xfrm>
          <a:prstGeom prst="rect">
            <a:avLst/>
          </a:prstGeom>
          <a:noFill/>
          <a:ln w="9525">
            <a:noFill/>
            <a:miter lim="800000"/>
            <a:headEnd/>
            <a:tailEnd/>
          </a:ln>
          <a:effectLst/>
        </p:spPr>
        <p:txBody>
          <a:bodyPr wrap="square">
            <a:spAutoFit/>
          </a:bodyPr>
          <a:lstStyle/>
          <a:p>
            <a:pPr algn="ctr"/>
            <a:r>
              <a:rPr lang="en-US" sz="5400" b="1" smtClean="0">
                <a:effectLst>
                  <a:outerShdw blurRad="38100" dist="38100" dir="2700000" algn="tl">
                    <a:srgbClr val="000000">
                      <a:alpha val="43137"/>
                    </a:srgbClr>
                  </a:outerShdw>
                </a:effectLst>
                <a:latin typeface="Arial" charset="0"/>
              </a:rPr>
              <a:t>ACTS 10:1-48</a:t>
            </a:r>
            <a:endParaRPr lang="en-US" sz="5400" b="1" dirty="0" smtClean="0">
              <a:effectLst>
                <a:outerShdw blurRad="38100" dist="38100" dir="2700000" algn="tl">
                  <a:srgbClr val="000000">
                    <a:alpha val="43137"/>
                  </a:srgbClr>
                </a:outerShdw>
              </a:effectLst>
              <a:latin typeface="Arial" charset="0"/>
            </a:endParaRPr>
          </a:p>
          <a:p>
            <a:pPr algn="ctr"/>
            <a:r>
              <a:rPr lang="en-US" sz="2000" b="1" dirty="0" smtClean="0">
                <a:effectLst>
                  <a:outerShdw blurRad="38100" dist="38100" dir="2700000" algn="tl">
                    <a:srgbClr val="000000">
                      <a:alpha val="43137"/>
                    </a:srgbClr>
                  </a:outerShdw>
                </a:effectLst>
                <a:latin typeface="Arial" charset="0"/>
              </a:rPr>
              <a:t>www.BiblePoint.com</a:t>
            </a:r>
          </a:p>
          <a:p>
            <a:pPr algn="ctr"/>
            <a:r>
              <a:rPr lang="en-US" sz="2000" b="1" dirty="0" smtClean="0">
                <a:effectLst>
                  <a:outerShdw blurRad="38100" dist="38100" dir="2700000" algn="tl">
                    <a:srgbClr val="000000">
                      <a:alpha val="43137"/>
                    </a:srgbClr>
                  </a:outerShdw>
                </a:effectLst>
              </a:rPr>
              <a:t>2011 ©</a:t>
            </a:r>
            <a:r>
              <a:rPr lang="en-US" sz="2000" b="1" dirty="0" smtClean="0">
                <a:effectLst>
                  <a:outerShdw blurRad="38100" dist="38100" dir="2700000" algn="tl">
                    <a:srgbClr val="000000">
                      <a:alpha val="43137"/>
                    </a:srgbClr>
                  </a:outerShdw>
                </a:effectLst>
                <a:latin typeface="Arial" charset="0"/>
              </a:rPr>
              <a:t> Single Initiative LLC</a:t>
            </a:r>
            <a:endParaRPr lang="en-US" sz="2000" b="1" dirty="0" smtClean="0">
              <a:effectLst>
                <a:outerShdw blurRad="38100" dist="38100" dir="2700000" algn="tl">
                  <a:srgbClr val="000000">
                    <a:alpha val="43137"/>
                  </a:srgbClr>
                </a:outerShdw>
              </a:effectLst>
            </a:endParaRPr>
          </a:p>
        </p:txBody>
      </p:sp>
      <p:pic>
        <p:nvPicPr>
          <p:cNvPr id="6" name="Picture 2"/>
          <p:cNvPicPr>
            <a:picLocks noChangeAspect="1" noChangeArrowheads="1"/>
          </p:cNvPicPr>
          <p:nvPr/>
        </p:nvPicPr>
        <p:blipFill>
          <a:blip r:embed="rId3" cstate="print"/>
          <a:srcRect/>
          <a:stretch>
            <a:fillRect/>
          </a:stretch>
        </p:blipFill>
        <p:spPr bwMode="auto">
          <a:xfrm>
            <a:off x="1847521" y="1154899"/>
            <a:ext cx="5240337" cy="2417762"/>
          </a:xfrm>
          <a:prstGeom prst="rect">
            <a:avLst/>
          </a:prstGeom>
          <a:noFill/>
          <a:ln w="9525">
            <a:noFill/>
            <a:miter lim="800000"/>
            <a:headEnd/>
            <a:tailEnd/>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Peter’s test … (10:9-22)</a:t>
            </a:r>
            <a:endParaRPr lang="en-US" dirty="0"/>
          </a:p>
        </p:txBody>
      </p:sp>
      <p:sp>
        <p:nvSpPr>
          <p:cNvPr id="10" name="Content Placeholder 9"/>
          <p:cNvSpPr>
            <a:spLocks noGrp="1"/>
          </p:cNvSpPr>
          <p:nvPr>
            <p:ph idx="1"/>
          </p:nvPr>
        </p:nvSpPr>
        <p:spPr>
          <a:xfrm>
            <a:off x="350520" y="1082040"/>
            <a:ext cx="5547360" cy="5486400"/>
          </a:xfrm>
        </p:spPr>
        <p:txBody>
          <a:bodyPr/>
          <a:lstStyle/>
          <a:p>
            <a:r>
              <a:rPr lang="en-US" dirty="0" smtClean="0"/>
              <a:t> </a:t>
            </a:r>
            <a:r>
              <a:rPr lang="en-US" baseline="30000" dirty="0" smtClean="0"/>
              <a:t>11</a:t>
            </a:r>
            <a:r>
              <a:rPr lang="en-US" dirty="0" smtClean="0"/>
              <a:t> He saw heaven opened and something like a large sheet being let down to earth by its four corners. </a:t>
            </a:r>
          </a:p>
          <a:p>
            <a:r>
              <a:rPr lang="en-US" baseline="30000" dirty="0" smtClean="0"/>
              <a:t>12</a:t>
            </a:r>
            <a:r>
              <a:rPr lang="en-US" dirty="0" smtClean="0"/>
              <a:t> It contained all kinds of four-footed animals, as well as reptiles of the earth and birds of the air. </a:t>
            </a:r>
            <a:endParaRPr lang="en-US" dirty="0"/>
          </a:p>
        </p:txBody>
      </p:sp>
      <p:pic>
        <p:nvPicPr>
          <p:cNvPr id="10242" name="Picture 2"/>
          <p:cNvPicPr>
            <a:picLocks noChangeAspect="1" noChangeArrowheads="1"/>
          </p:cNvPicPr>
          <p:nvPr/>
        </p:nvPicPr>
        <p:blipFill>
          <a:blip r:embed="rId3" cstate="print"/>
          <a:srcRect/>
          <a:stretch>
            <a:fillRect/>
          </a:stretch>
        </p:blipFill>
        <p:spPr bwMode="auto">
          <a:xfrm>
            <a:off x="-375167" y="2192972"/>
            <a:ext cx="7059694" cy="5213668"/>
          </a:xfrm>
          <a:prstGeom prst="rect">
            <a:avLst/>
          </a:prstGeom>
          <a:noFill/>
          <a:ln w="9525">
            <a:noFill/>
            <a:miter lim="800000"/>
            <a:headEnd/>
            <a:tailEnd/>
          </a:ln>
          <a:effectLst/>
        </p:spPr>
      </p:pic>
      <p:pic>
        <p:nvPicPr>
          <p:cNvPr id="5" name="Picture 2"/>
          <p:cNvPicPr>
            <a:picLocks noChangeAspect="1" noChangeArrowheads="1"/>
          </p:cNvPicPr>
          <p:nvPr/>
        </p:nvPicPr>
        <p:blipFill>
          <a:blip r:embed="rId4" cstate="print"/>
          <a:srcRect r="9569"/>
          <a:stretch>
            <a:fillRect/>
          </a:stretch>
        </p:blipFill>
        <p:spPr bwMode="auto">
          <a:xfrm>
            <a:off x="4937760" y="1985963"/>
            <a:ext cx="4206240" cy="4872037"/>
          </a:xfrm>
          <a:prstGeom prst="rect">
            <a:avLst/>
          </a:prstGeom>
          <a:noFill/>
          <a:ln w="9525">
            <a:noFill/>
            <a:miter lim="800000"/>
            <a:headEnd/>
            <a:tailEnd/>
          </a:ln>
          <a:effectLst/>
        </p:spPr>
      </p:pic>
      <p:cxnSp>
        <p:nvCxnSpPr>
          <p:cNvPr id="6" name="Straight Connector 5"/>
          <p:cNvCxnSpPr/>
          <p:nvPr/>
        </p:nvCxnSpPr>
        <p:spPr>
          <a:xfrm>
            <a:off x="350520" y="1173480"/>
            <a:ext cx="8503920" cy="304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2000" fill="hold"/>
                                        <p:tgtEl>
                                          <p:spTgt spid="10242"/>
                                        </p:tgtEl>
                                        <p:attrNameLst>
                                          <p:attrName>ppt_x</p:attrName>
                                        </p:attrNameLst>
                                      </p:cBhvr>
                                      <p:tavLst>
                                        <p:tav tm="0">
                                          <p:val>
                                            <p:strVal val="#ppt_x"/>
                                          </p:val>
                                        </p:tav>
                                        <p:tav tm="100000">
                                          <p:val>
                                            <p:strVal val="#ppt_x"/>
                                          </p:val>
                                        </p:tav>
                                      </p:tavLst>
                                    </p:anim>
                                    <p:anim calcmode="lin" valueType="num">
                                      <p:cBhvr additive="base">
                                        <p:cTn id="8" dur="2000" fill="hold"/>
                                        <p:tgtEl>
                                          <p:spTgt spid="1024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350520" y="1173480"/>
            <a:ext cx="8503920" cy="304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3" cstate="print"/>
          <a:srcRect/>
          <a:stretch>
            <a:fillRect/>
          </a:stretch>
        </p:blipFill>
        <p:spPr bwMode="auto">
          <a:xfrm>
            <a:off x="-375167" y="2192972"/>
            <a:ext cx="7059694" cy="5213668"/>
          </a:xfrm>
          <a:prstGeom prst="rect">
            <a:avLst/>
          </a:prstGeom>
          <a:noFill/>
          <a:ln w="9525">
            <a:noFill/>
            <a:miter lim="800000"/>
            <a:headEnd/>
            <a:tailEnd/>
          </a:ln>
          <a:effectLst/>
        </p:spPr>
      </p:pic>
      <p:sp>
        <p:nvSpPr>
          <p:cNvPr id="6" name="Oval Callout 5"/>
          <p:cNvSpPr/>
          <p:nvPr/>
        </p:nvSpPr>
        <p:spPr>
          <a:xfrm>
            <a:off x="960120" y="1783080"/>
            <a:ext cx="4815840" cy="1676400"/>
          </a:xfrm>
          <a:prstGeom prst="wedgeEllipseCallout">
            <a:avLst>
              <a:gd name="adj1" fmla="val -58175"/>
              <a:gd name="adj2" fmla="val -136591"/>
            </a:avLst>
          </a:prstGeom>
          <a:solidFill>
            <a:schemeClr val="bg1"/>
          </a:solidFill>
          <a:effectLst>
            <a:outerShdw blurRad="635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Peter’s test … (10:9-22)</a:t>
            </a:r>
            <a:endParaRPr lang="en-US" dirty="0"/>
          </a:p>
        </p:txBody>
      </p:sp>
      <p:sp>
        <p:nvSpPr>
          <p:cNvPr id="10" name="Content Placeholder 9"/>
          <p:cNvSpPr>
            <a:spLocks noGrp="1"/>
          </p:cNvSpPr>
          <p:nvPr>
            <p:ph idx="1"/>
          </p:nvPr>
        </p:nvSpPr>
        <p:spPr>
          <a:xfrm>
            <a:off x="350520" y="1158240"/>
            <a:ext cx="5547360" cy="5410200"/>
          </a:xfrm>
        </p:spPr>
        <p:txBody>
          <a:bodyPr/>
          <a:lstStyle/>
          <a:p>
            <a:pPr marL="974725" indent="-974725"/>
            <a:r>
              <a:rPr lang="en-US" baseline="30000" dirty="0" smtClean="0"/>
              <a:t>13</a:t>
            </a:r>
            <a:r>
              <a:rPr lang="en-US" dirty="0" smtClean="0"/>
              <a:t> Then a voice told him,</a:t>
            </a:r>
            <a:endParaRPr lang="en-US" dirty="0"/>
          </a:p>
        </p:txBody>
      </p:sp>
      <p:pic>
        <p:nvPicPr>
          <p:cNvPr id="5" name="Picture 2"/>
          <p:cNvPicPr>
            <a:picLocks noChangeAspect="1" noChangeArrowheads="1"/>
          </p:cNvPicPr>
          <p:nvPr/>
        </p:nvPicPr>
        <p:blipFill>
          <a:blip r:embed="rId4" cstate="print"/>
          <a:srcRect r="9569"/>
          <a:stretch>
            <a:fillRect/>
          </a:stretch>
        </p:blipFill>
        <p:spPr bwMode="auto">
          <a:xfrm>
            <a:off x="4937760" y="1985963"/>
            <a:ext cx="4206240" cy="4872037"/>
          </a:xfrm>
          <a:prstGeom prst="rect">
            <a:avLst/>
          </a:prstGeom>
          <a:noFill/>
          <a:ln w="9525">
            <a:noFill/>
            <a:miter lim="800000"/>
            <a:headEnd/>
            <a:tailEnd/>
          </a:ln>
          <a:effectLst/>
        </p:spPr>
      </p:pic>
      <p:sp>
        <p:nvSpPr>
          <p:cNvPr id="7" name="Content Placeholder 9"/>
          <p:cNvSpPr txBox="1">
            <a:spLocks/>
          </p:cNvSpPr>
          <p:nvPr/>
        </p:nvSpPr>
        <p:spPr>
          <a:xfrm>
            <a:off x="1173480" y="2072640"/>
            <a:ext cx="4373880" cy="5410200"/>
          </a:xfrm>
          <a:prstGeom prst="rect">
            <a:avLst/>
          </a:prstGeom>
        </p:spPr>
        <p:txBody>
          <a:bodyPr vert="horz" lIns="91440" tIns="45720" rIns="91440" bIns="45720" rtlCol="0">
            <a:normAutofit/>
          </a:bodyPr>
          <a:lstStyle/>
          <a:p>
            <a:pPr marR="0" lvl="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smtClean="0">
                <a:ln>
                  <a:noFill/>
                </a:ln>
                <a:solidFill>
                  <a:schemeClr val="tx1"/>
                </a:solidFill>
                <a:effectLst/>
                <a:uLnTx/>
                <a:uFillTx/>
                <a:latin typeface="+mn-lt"/>
                <a:ea typeface="+mn-ea"/>
                <a:cs typeface="+mn-cs"/>
              </a:rPr>
              <a:t> "Get up, Peter. Kill  and eat.”</a:t>
            </a:r>
            <a:endParaRPr kumimoji="0" lang="en-US" sz="36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50520" y="1173480"/>
            <a:ext cx="8503920" cy="304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2"/>
          <p:cNvPicPr>
            <a:picLocks noChangeAspect="1" noChangeArrowheads="1"/>
          </p:cNvPicPr>
          <p:nvPr/>
        </p:nvPicPr>
        <p:blipFill>
          <a:blip r:embed="rId2" cstate="print"/>
          <a:srcRect/>
          <a:stretch>
            <a:fillRect/>
          </a:stretch>
        </p:blipFill>
        <p:spPr bwMode="auto">
          <a:xfrm>
            <a:off x="-375167" y="2192972"/>
            <a:ext cx="7059694" cy="5213668"/>
          </a:xfrm>
          <a:prstGeom prst="rect">
            <a:avLst/>
          </a:prstGeom>
          <a:noFill/>
          <a:ln w="9525">
            <a:noFill/>
            <a:miter lim="800000"/>
            <a:headEnd/>
            <a:tailEnd/>
          </a:ln>
          <a:effectLst/>
        </p:spPr>
      </p:pic>
      <p:pic>
        <p:nvPicPr>
          <p:cNvPr id="8" name="Picture 2"/>
          <p:cNvPicPr>
            <a:picLocks noChangeAspect="1" noChangeArrowheads="1"/>
          </p:cNvPicPr>
          <p:nvPr/>
        </p:nvPicPr>
        <p:blipFill>
          <a:blip r:embed="rId3" cstate="print"/>
          <a:srcRect r="9569"/>
          <a:stretch>
            <a:fillRect/>
          </a:stretch>
        </p:blipFill>
        <p:spPr bwMode="auto">
          <a:xfrm>
            <a:off x="4937760" y="1985963"/>
            <a:ext cx="4206240" cy="4872037"/>
          </a:xfrm>
          <a:prstGeom prst="rect">
            <a:avLst/>
          </a:prstGeom>
          <a:noFill/>
          <a:ln w="9525">
            <a:noFill/>
            <a:miter lim="800000"/>
            <a:headEnd/>
            <a:tailEnd/>
          </a:ln>
          <a:effectLst/>
        </p:spPr>
      </p:pic>
      <p:sp>
        <p:nvSpPr>
          <p:cNvPr id="6" name="Rounded Rectangular Callout 5"/>
          <p:cNvSpPr/>
          <p:nvPr/>
        </p:nvSpPr>
        <p:spPr>
          <a:xfrm>
            <a:off x="457200" y="1127760"/>
            <a:ext cx="4373880" cy="1203960"/>
          </a:xfrm>
          <a:prstGeom prst="wedgeRoundRectCallout">
            <a:avLst>
              <a:gd name="adj1" fmla="val 74986"/>
              <a:gd name="adj2" fmla="val 190213"/>
              <a:gd name="adj3" fmla="val 16667"/>
            </a:avLst>
          </a:prstGeom>
          <a:effectLst>
            <a:outerShdw blurRad="1016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Greatest Contradiction:</a:t>
            </a:r>
            <a:endParaRPr lang="en-US" dirty="0"/>
          </a:p>
        </p:txBody>
      </p:sp>
      <p:sp>
        <p:nvSpPr>
          <p:cNvPr id="3" name="Content Placeholder 2"/>
          <p:cNvSpPr>
            <a:spLocks noGrp="1"/>
          </p:cNvSpPr>
          <p:nvPr>
            <p:ph idx="1"/>
          </p:nvPr>
        </p:nvSpPr>
        <p:spPr>
          <a:xfrm>
            <a:off x="731520" y="1402080"/>
            <a:ext cx="4129405" cy="2626395"/>
          </a:xfrm>
        </p:spPr>
        <p:txBody>
          <a:bodyPr/>
          <a:lstStyle/>
          <a:p>
            <a:r>
              <a:rPr lang="en-US" dirty="0" smtClean="0">
                <a:solidFill>
                  <a:schemeClr val="bg1"/>
                </a:solidFill>
              </a:rPr>
              <a:t>"</a:t>
            </a:r>
            <a:r>
              <a:rPr lang="en-US" dirty="0">
                <a:solidFill>
                  <a:schemeClr val="bg1"/>
                </a:solidFill>
              </a:rPr>
              <a:t>Surely not, Lord!" </a:t>
            </a:r>
            <a:r>
              <a:rPr lang="en-US" sz="4000" dirty="0" smtClean="0"/>
              <a:t/>
            </a:r>
            <a:br>
              <a:rPr lang="en-US" sz="4000" dirty="0" smtClean="0"/>
            </a:br>
            <a:r>
              <a:rPr lang="en-US" sz="4000" dirty="0" smtClean="0"/>
              <a:t/>
            </a:r>
            <a:br>
              <a:rPr lang="en-US" sz="4000" dirty="0" smtClean="0"/>
            </a:br>
            <a:r>
              <a:rPr lang="en-US" dirty="0" smtClean="0"/>
              <a:t>Peter </a:t>
            </a:r>
            <a:r>
              <a:rPr lang="en-US" dirty="0"/>
              <a:t>replied. </a:t>
            </a:r>
            <a:r>
              <a:rPr lang="en-US" dirty="0" smtClean="0"/>
              <a:t/>
            </a:r>
            <a:br>
              <a:rPr lang="en-US" dirty="0" smtClean="0"/>
            </a:br>
            <a:endParaRPr lang="en-US" sz="2800" dirty="0"/>
          </a:p>
        </p:txBody>
      </p:sp>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50520" y="1173480"/>
            <a:ext cx="8503920" cy="304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2"/>
          <p:cNvPicPr>
            <a:picLocks noChangeAspect="1" noChangeArrowheads="1"/>
          </p:cNvPicPr>
          <p:nvPr/>
        </p:nvPicPr>
        <p:blipFill>
          <a:blip r:embed="rId2" cstate="print"/>
          <a:srcRect/>
          <a:stretch>
            <a:fillRect/>
          </a:stretch>
        </p:blipFill>
        <p:spPr bwMode="auto">
          <a:xfrm>
            <a:off x="-375167" y="2192972"/>
            <a:ext cx="7059694" cy="5213668"/>
          </a:xfrm>
          <a:prstGeom prst="rect">
            <a:avLst/>
          </a:prstGeom>
          <a:noFill/>
          <a:ln w="9525">
            <a:noFill/>
            <a:miter lim="800000"/>
            <a:headEnd/>
            <a:tailEnd/>
          </a:ln>
          <a:effectLst/>
        </p:spPr>
      </p:pic>
      <p:sp>
        <p:nvSpPr>
          <p:cNvPr id="6" name="Rounded Rectangular Callout 5"/>
          <p:cNvSpPr/>
          <p:nvPr/>
        </p:nvSpPr>
        <p:spPr>
          <a:xfrm>
            <a:off x="411479" y="1127125"/>
            <a:ext cx="4449445" cy="2194560"/>
          </a:xfrm>
          <a:prstGeom prst="wedgeRoundRectCallout">
            <a:avLst>
              <a:gd name="adj1" fmla="val 73180"/>
              <a:gd name="adj2" fmla="val 100907"/>
              <a:gd name="adj3" fmla="val 16667"/>
            </a:avLst>
          </a:prstGeom>
          <a:effectLst>
            <a:outerShdw blurRad="1016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Defensive Shield:</a:t>
            </a:r>
            <a:endParaRPr lang="en-US" dirty="0"/>
          </a:p>
        </p:txBody>
      </p:sp>
      <p:sp>
        <p:nvSpPr>
          <p:cNvPr id="3" name="Content Placeholder 2"/>
          <p:cNvSpPr>
            <a:spLocks noGrp="1"/>
          </p:cNvSpPr>
          <p:nvPr>
            <p:ph idx="1"/>
          </p:nvPr>
        </p:nvSpPr>
        <p:spPr>
          <a:xfrm>
            <a:off x="640080" y="1356360"/>
            <a:ext cx="4038600" cy="5212080"/>
          </a:xfrm>
        </p:spPr>
        <p:txBody>
          <a:bodyPr/>
          <a:lstStyle/>
          <a:p>
            <a:pPr marL="0" indent="0"/>
            <a:r>
              <a:rPr lang="en-US" dirty="0" smtClean="0">
                <a:solidFill>
                  <a:schemeClr val="bg1"/>
                </a:solidFill>
              </a:rPr>
              <a:t>"</a:t>
            </a:r>
            <a:r>
              <a:rPr lang="en-US" dirty="0">
                <a:solidFill>
                  <a:schemeClr val="bg1"/>
                </a:solidFill>
              </a:rPr>
              <a:t>I have never eaten anything impure or unclean</a:t>
            </a:r>
            <a:r>
              <a:rPr lang="en-US" dirty="0" smtClean="0">
                <a:solidFill>
                  <a:schemeClr val="bg1"/>
                </a:solidFill>
              </a:rPr>
              <a:t>." </a:t>
            </a:r>
          </a:p>
          <a:p>
            <a:endParaRPr lang="en-US" sz="2800" dirty="0"/>
          </a:p>
        </p:txBody>
      </p:sp>
      <p:pic>
        <p:nvPicPr>
          <p:cNvPr id="9" name="Picture 2"/>
          <p:cNvPicPr>
            <a:picLocks noChangeAspect="1" noChangeArrowheads="1"/>
          </p:cNvPicPr>
          <p:nvPr/>
        </p:nvPicPr>
        <p:blipFill>
          <a:blip r:embed="rId3" cstate="print"/>
          <a:srcRect r="9569"/>
          <a:stretch>
            <a:fillRect/>
          </a:stretch>
        </p:blipFill>
        <p:spPr bwMode="auto">
          <a:xfrm>
            <a:off x="4937760" y="1985963"/>
            <a:ext cx="4206240" cy="4872037"/>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350520" y="1173480"/>
            <a:ext cx="8503920" cy="304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Oval Callout 6"/>
          <p:cNvSpPr/>
          <p:nvPr/>
        </p:nvSpPr>
        <p:spPr>
          <a:xfrm>
            <a:off x="350520" y="1584960"/>
            <a:ext cx="5303520" cy="2758440"/>
          </a:xfrm>
          <a:prstGeom prst="wedgeEllipseCallout">
            <a:avLst>
              <a:gd name="adj1" fmla="val -44957"/>
              <a:gd name="adj2" fmla="val -103442"/>
            </a:avLst>
          </a:prstGeom>
          <a:solidFill>
            <a:schemeClr val="bg1"/>
          </a:solidFill>
          <a:effectLst>
            <a:outerShdw blurRad="635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2" cstate="print"/>
          <a:srcRect r="9569"/>
          <a:stretch>
            <a:fillRect/>
          </a:stretch>
        </p:blipFill>
        <p:spPr bwMode="auto">
          <a:xfrm>
            <a:off x="4937760" y="1985963"/>
            <a:ext cx="4206240" cy="487203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The Lesson: </a:t>
            </a:r>
            <a:endParaRPr lang="en-US" dirty="0"/>
          </a:p>
        </p:txBody>
      </p:sp>
      <p:sp>
        <p:nvSpPr>
          <p:cNvPr id="3" name="Content Placeholder 2"/>
          <p:cNvSpPr>
            <a:spLocks noGrp="1"/>
          </p:cNvSpPr>
          <p:nvPr>
            <p:ph idx="1"/>
          </p:nvPr>
        </p:nvSpPr>
        <p:spPr>
          <a:xfrm>
            <a:off x="365760" y="2087880"/>
            <a:ext cx="8488680" cy="4480560"/>
          </a:xfrm>
        </p:spPr>
        <p:txBody>
          <a:bodyPr/>
          <a:lstStyle/>
          <a:p>
            <a:pPr lvl="1"/>
            <a:r>
              <a:rPr lang="en-US" dirty="0" smtClean="0"/>
              <a:t> "</a:t>
            </a:r>
            <a:r>
              <a:rPr lang="en-US" dirty="0"/>
              <a:t>Do not call anything </a:t>
            </a:r>
            <a:r>
              <a:rPr lang="en-US" dirty="0" smtClean="0"/>
              <a:t/>
            </a:r>
            <a:br>
              <a:rPr lang="en-US" dirty="0" smtClean="0"/>
            </a:br>
            <a:r>
              <a:rPr lang="en-US" dirty="0" smtClean="0"/>
              <a:t>impure </a:t>
            </a:r>
            <a:r>
              <a:rPr lang="en-US" dirty="0"/>
              <a:t>that God </a:t>
            </a:r>
            <a:r>
              <a:rPr lang="en-US" dirty="0" smtClean="0"/>
              <a:t/>
            </a:r>
            <a:br>
              <a:rPr lang="en-US" dirty="0" smtClean="0"/>
            </a:br>
            <a:r>
              <a:rPr lang="en-US" dirty="0" smtClean="0"/>
              <a:t>has </a:t>
            </a:r>
            <a:r>
              <a:rPr lang="en-US" dirty="0"/>
              <a:t>made clean." </a:t>
            </a:r>
            <a:endParaRPr lang="en-US" dirty="0" smtClean="0"/>
          </a:p>
          <a:p>
            <a:endParaRPr lang="en-US" dirty="0"/>
          </a:p>
          <a:p>
            <a:pPr marL="0" indent="0"/>
            <a:r>
              <a:rPr lang="en-US" baseline="30000" dirty="0"/>
              <a:t>16</a:t>
            </a:r>
            <a:r>
              <a:rPr lang="en-US" dirty="0"/>
              <a:t> This happened three times, </a:t>
            </a:r>
            <a:r>
              <a:rPr lang="en-US" dirty="0" smtClean="0"/>
              <a:t/>
            </a:r>
            <a:br>
              <a:rPr lang="en-US" dirty="0" smtClean="0"/>
            </a:br>
            <a:r>
              <a:rPr lang="en-US" dirty="0" smtClean="0"/>
              <a:t>and </a:t>
            </a:r>
            <a:r>
              <a:rPr lang="en-US" dirty="0"/>
              <a:t>immediately the sheet </a:t>
            </a:r>
            <a:r>
              <a:rPr lang="en-US" dirty="0" smtClean="0"/>
              <a:t/>
            </a:r>
            <a:br>
              <a:rPr lang="en-US" dirty="0" smtClean="0"/>
            </a:br>
            <a:r>
              <a:rPr lang="en-US" dirty="0" smtClean="0"/>
              <a:t>was </a:t>
            </a:r>
            <a:r>
              <a:rPr lang="en-US" dirty="0"/>
              <a:t>taken back to heaven. </a:t>
            </a:r>
            <a:endParaRPr lang="en-US" sz="2800" b="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350520" y="1173480"/>
            <a:ext cx="8503920" cy="304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Peter’s Response: </a:t>
            </a:r>
            <a:endParaRPr lang="en-US" dirty="0"/>
          </a:p>
        </p:txBody>
      </p:sp>
      <p:sp>
        <p:nvSpPr>
          <p:cNvPr id="3" name="Content Placeholder 2"/>
          <p:cNvSpPr>
            <a:spLocks noGrp="1"/>
          </p:cNvSpPr>
          <p:nvPr>
            <p:ph idx="1"/>
          </p:nvPr>
        </p:nvSpPr>
        <p:spPr>
          <a:xfrm>
            <a:off x="365760" y="1325880"/>
            <a:ext cx="8488680" cy="5242560"/>
          </a:xfrm>
        </p:spPr>
        <p:txBody>
          <a:bodyPr/>
          <a:lstStyle/>
          <a:p>
            <a:pPr marL="0" indent="0"/>
            <a:r>
              <a:rPr lang="en-US" baseline="30000" dirty="0" smtClean="0"/>
              <a:t>17</a:t>
            </a:r>
            <a:r>
              <a:rPr lang="en-US" dirty="0" smtClean="0"/>
              <a:t> </a:t>
            </a:r>
            <a:r>
              <a:rPr lang="en-US" dirty="0"/>
              <a:t>While Peter was wondering about the meaning of the vision, </a:t>
            </a:r>
            <a:r>
              <a:rPr lang="en-US" dirty="0" smtClean="0"/>
              <a:t>the </a:t>
            </a:r>
            <a:r>
              <a:rPr lang="en-US" dirty="0"/>
              <a:t>men </a:t>
            </a:r>
            <a:r>
              <a:rPr lang="en-US" dirty="0" smtClean="0"/>
              <a:t/>
            </a:r>
            <a:br>
              <a:rPr lang="en-US" dirty="0" smtClean="0"/>
            </a:br>
            <a:r>
              <a:rPr lang="en-US" dirty="0" smtClean="0"/>
              <a:t>sent </a:t>
            </a:r>
            <a:r>
              <a:rPr lang="en-US" dirty="0"/>
              <a:t>by Cornelius </a:t>
            </a:r>
            <a:r>
              <a:rPr lang="en-US" dirty="0" smtClean="0"/>
              <a:t>… stopped </a:t>
            </a:r>
            <a:br>
              <a:rPr lang="en-US" dirty="0" smtClean="0"/>
            </a:br>
            <a:r>
              <a:rPr lang="en-US" dirty="0" smtClean="0"/>
              <a:t>at </a:t>
            </a:r>
            <a:r>
              <a:rPr lang="en-US" dirty="0"/>
              <a:t>the </a:t>
            </a:r>
            <a:r>
              <a:rPr lang="en-US" dirty="0" smtClean="0"/>
              <a:t>gate….</a:t>
            </a:r>
            <a:br>
              <a:rPr lang="en-US" dirty="0" smtClean="0"/>
            </a:br>
            <a:r>
              <a:rPr lang="en-US" dirty="0" smtClean="0"/>
              <a:t/>
            </a:r>
            <a:br>
              <a:rPr lang="en-US" dirty="0" smtClean="0"/>
            </a:br>
            <a:endParaRPr lang="en-US" dirty="0" smtClean="0"/>
          </a:p>
        </p:txBody>
      </p:sp>
      <p:pic>
        <p:nvPicPr>
          <p:cNvPr id="6" name="Picture 2"/>
          <p:cNvPicPr>
            <a:picLocks noChangeAspect="1" noChangeArrowheads="1"/>
          </p:cNvPicPr>
          <p:nvPr/>
        </p:nvPicPr>
        <p:blipFill>
          <a:blip r:embed="rId3" cstate="print"/>
          <a:srcRect r="9569"/>
          <a:stretch>
            <a:fillRect/>
          </a:stretch>
        </p:blipFill>
        <p:spPr bwMode="auto">
          <a:xfrm>
            <a:off x="4937760" y="1985963"/>
            <a:ext cx="4206240" cy="4872037"/>
          </a:xfrm>
          <a:prstGeom prst="rect">
            <a:avLst/>
          </a:prstGeom>
          <a:noFill/>
          <a:ln w="9525">
            <a:noFill/>
            <a:miter lim="800000"/>
            <a:headEnd/>
            <a:tailEnd/>
          </a:ln>
          <a:effectLst/>
        </p:spPr>
      </p:pic>
      <p:grpSp>
        <p:nvGrpSpPr>
          <p:cNvPr id="10" name="Group 9"/>
          <p:cNvGrpSpPr/>
          <p:nvPr/>
        </p:nvGrpSpPr>
        <p:grpSpPr>
          <a:xfrm>
            <a:off x="0" y="3516183"/>
            <a:ext cx="6939794" cy="3341817"/>
            <a:chOff x="0" y="3516183"/>
            <a:chExt cx="6939794" cy="3341817"/>
          </a:xfrm>
        </p:grpSpPr>
        <p:pic>
          <p:nvPicPr>
            <p:cNvPr id="1026" name="Picture 2"/>
            <p:cNvPicPr>
              <a:picLocks noChangeAspect="1" noChangeArrowheads="1"/>
            </p:cNvPicPr>
            <p:nvPr/>
          </p:nvPicPr>
          <p:blipFill>
            <a:blip r:embed="rId4" cstate="print"/>
            <a:srcRect/>
            <a:stretch>
              <a:fillRect/>
            </a:stretch>
          </p:blipFill>
          <p:spPr bwMode="auto">
            <a:xfrm>
              <a:off x="1649172" y="3554083"/>
              <a:ext cx="2382334" cy="3303917"/>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cstate="print"/>
            <a:srcRect b="20798"/>
            <a:stretch>
              <a:fillRect/>
            </a:stretch>
          </p:blipFill>
          <p:spPr bwMode="auto">
            <a:xfrm>
              <a:off x="2663454" y="3605841"/>
              <a:ext cx="4276340" cy="3252159"/>
            </a:xfrm>
            <a:prstGeom prst="rect">
              <a:avLst/>
            </a:prstGeom>
            <a:noFill/>
            <a:ln w="9525">
              <a:noFill/>
              <a:miter lim="800000"/>
              <a:headEnd/>
              <a:tailEnd/>
            </a:ln>
            <a:effectLst/>
          </p:spPr>
        </p:pic>
        <p:pic>
          <p:nvPicPr>
            <p:cNvPr id="1028" name="Picture 4"/>
            <p:cNvPicPr>
              <a:picLocks noChangeAspect="1" noChangeArrowheads="1"/>
            </p:cNvPicPr>
            <p:nvPr/>
          </p:nvPicPr>
          <p:blipFill>
            <a:blip r:embed="rId6" cstate="print"/>
            <a:srcRect l="24876" b="42625"/>
            <a:stretch>
              <a:fillRect/>
            </a:stretch>
          </p:blipFill>
          <p:spPr bwMode="auto">
            <a:xfrm>
              <a:off x="0" y="3516183"/>
              <a:ext cx="3907737" cy="3341817"/>
            </a:xfrm>
            <a:prstGeom prst="rect">
              <a:avLst/>
            </a:prstGeom>
            <a:noFill/>
            <a:ln w="9525">
              <a:noFill/>
              <a:miter lim="800000"/>
              <a:headEnd/>
              <a:tailEnd/>
            </a:ln>
            <a:effectLst/>
          </p:spPr>
        </p:pic>
      </p:grpSp>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350520" y="1173480"/>
            <a:ext cx="8503920" cy="304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Peter’s Response: </a:t>
            </a:r>
            <a:endParaRPr lang="en-US" dirty="0"/>
          </a:p>
        </p:txBody>
      </p:sp>
      <p:sp>
        <p:nvSpPr>
          <p:cNvPr id="3" name="Content Placeholder 2"/>
          <p:cNvSpPr>
            <a:spLocks noGrp="1"/>
          </p:cNvSpPr>
          <p:nvPr>
            <p:ph idx="1"/>
          </p:nvPr>
        </p:nvSpPr>
        <p:spPr>
          <a:xfrm>
            <a:off x="365760" y="1325880"/>
            <a:ext cx="8488680" cy="2667000"/>
          </a:xfrm>
        </p:spPr>
        <p:txBody>
          <a:bodyPr/>
          <a:lstStyle/>
          <a:p>
            <a:pPr marL="0" indent="0"/>
            <a:r>
              <a:rPr lang="en-US" baseline="30000" dirty="0" smtClean="0"/>
              <a:t>17</a:t>
            </a:r>
            <a:r>
              <a:rPr lang="en-US" dirty="0" smtClean="0"/>
              <a:t> </a:t>
            </a:r>
            <a:r>
              <a:rPr lang="en-US" dirty="0"/>
              <a:t>While Peter was wondering about the meaning of the vision, </a:t>
            </a:r>
            <a:r>
              <a:rPr lang="en-US" dirty="0" smtClean="0"/>
              <a:t>the </a:t>
            </a:r>
            <a:r>
              <a:rPr lang="en-US" dirty="0"/>
              <a:t>men </a:t>
            </a:r>
            <a:r>
              <a:rPr lang="en-US" dirty="0" smtClean="0"/>
              <a:t/>
            </a:r>
            <a:br>
              <a:rPr lang="en-US" dirty="0" smtClean="0"/>
            </a:br>
            <a:r>
              <a:rPr lang="en-US" dirty="0" smtClean="0"/>
              <a:t>sent </a:t>
            </a:r>
            <a:r>
              <a:rPr lang="en-US" dirty="0"/>
              <a:t>by Cornelius </a:t>
            </a:r>
            <a:r>
              <a:rPr lang="en-US" dirty="0" smtClean="0"/>
              <a:t>… stopped </a:t>
            </a:r>
            <a:br>
              <a:rPr lang="en-US" dirty="0" smtClean="0"/>
            </a:br>
            <a:r>
              <a:rPr lang="en-US" dirty="0" smtClean="0"/>
              <a:t>at </a:t>
            </a:r>
            <a:r>
              <a:rPr lang="en-US" dirty="0"/>
              <a:t>the </a:t>
            </a:r>
            <a:r>
              <a:rPr lang="en-US" dirty="0" smtClean="0"/>
              <a:t>gate….</a:t>
            </a:r>
            <a:br>
              <a:rPr lang="en-US" dirty="0" smtClean="0"/>
            </a:br>
            <a:endParaRPr lang="en-US" sz="2800" b="0" dirty="0"/>
          </a:p>
        </p:txBody>
      </p:sp>
      <p:grpSp>
        <p:nvGrpSpPr>
          <p:cNvPr id="11" name="Group 10"/>
          <p:cNvGrpSpPr/>
          <p:nvPr/>
        </p:nvGrpSpPr>
        <p:grpSpPr>
          <a:xfrm>
            <a:off x="0" y="3516183"/>
            <a:ext cx="6939794" cy="3341817"/>
            <a:chOff x="0" y="3516183"/>
            <a:chExt cx="6939794" cy="3341817"/>
          </a:xfrm>
        </p:grpSpPr>
        <p:pic>
          <p:nvPicPr>
            <p:cNvPr id="12" name="Picture 2"/>
            <p:cNvPicPr>
              <a:picLocks noChangeAspect="1" noChangeArrowheads="1"/>
            </p:cNvPicPr>
            <p:nvPr/>
          </p:nvPicPr>
          <p:blipFill>
            <a:blip r:embed="rId2" cstate="print"/>
            <a:srcRect/>
            <a:stretch>
              <a:fillRect/>
            </a:stretch>
          </p:blipFill>
          <p:spPr bwMode="auto">
            <a:xfrm>
              <a:off x="1649172" y="3554083"/>
              <a:ext cx="2382334" cy="3303917"/>
            </a:xfrm>
            <a:prstGeom prst="rect">
              <a:avLst/>
            </a:prstGeom>
            <a:noFill/>
            <a:ln w="9525">
              <a:noFill/>
              <a:miter lim="800000"/>
              <a:headEnd/>
              <a:tailEnd/>
            </a:ln>
            <a:effectLst/>
          </p:spPr>
        </p:pic>
        <p:pic>
          <p:nvPicPr>
            <p:cNvPr id="13" name="Picture 3"/>
            <p:cNvPicPr>
              <a:picLocks noChangeAspect="1" noChangeArrowheads="1"/>
            </p:cNvPicPr>
            <p:nvPr/>
          </p:nvPicPr>
          <p:blipFill>
            <a:blip r:embed="rId3" cstate="print"/>
            <a:srcRect b="20798"/>
            <a:stretch>
              <a:fillRect/>
            </a:stretch>
          </p:blipFill>
          <p:spPr bwMode="auto">
            <a:xfrm>
              <a:off x="2663454" y="3605841"/>
              <a:ext cx="4276340" cy="3252159"/>
            </a:xfrm>
            <a:prstGeom prst="rect">
              <a:avLst/>
            </a:prstGeom>
            <a:noFill/>
            <a:ln w="9525">
              <a:noFill/>
              <a:miter lim="800000"/>
              <a:headEnd/>
              <a:tailEnd/>
            </a:ln>
            <a:effectLst/>
          </p:spPr>
        </p:pic>
        <p:pic>
          <p:nvPicPr>
            <p:cNvPr id="14" name="Picture 4"/>
            <p:cNvPicPr>
              <a:picLocks noChangeAspect="1" noChangeArrowheads="1"/>
            </p:cNvPicPr>
            <p:nvPr/>
          </p:nvPicPr>
          <p:blipFill>
            <a:blip r:embed="rId4" cstate="print"/>
            <a:srcRect l="24876" b="42625"/>
            <a:stretch>
              <a:fillRect/>
            </a:stretch>
          </p:blipFill>
          <p:spPr bwMode="auto">
            <a:xfrm>
              <a:off x="0" y="3516183"/>
              <a:ext cx="3907737" cy="3341817"/>
            </a:xfrm>
            <a:prstGeom prst="rect">
              <a:avLst/>
            </a:prstGeom>
            <a:noFill/>
            <a:ln w="9525">
              <a:noFill/>
              <a:miter lim="800000"/>
              <a:headEnd/>
              <a:tailEnd/>
            </a:ln>
            <a:effectLst/>
          </p:spPr>
        </p:pic>
      </p:grpSp>
      <p:pic>
        <p:nvPicPr>
          <p:cNvPr id="6" name="Picture 2"/>
          <p:cNvPicPr>
            <a:picLocks noChangeAspect="1" noChangeArrowheads="1"/>
          </p:cNvPicPr>
          <p:nvPr/>
        </p:nvPicPr>
        <p:blipFill>
          <a:blip r:embed="rId5" cstate="print"/>
          <a:srcRect r="9569"/>
          <a:stretch>
            <a:fillRect/>
          </a:stretch>
        </p:blipFill>
        <p:spPr bwMode="auto">
          <a:xfrm>
            <a:off x="4937760" y="1985963"/>
            <a:ext cx="4206240" cy="4872037"/>
          </a:xfrm>
          <a:prstGeom prst="rect">
            <a:avLst/>
          </a:prstGeom>
          <a:noFill/>
          <a:ln w="9525">
            <a:noFill/>
            <a:miter lim="800000"/>
            <a:headEnd/>
            <a:tailEnd/>
          </a:ln>
          <a:effectLst/>
        </p:spPr>
      </p:pic>
      <p:grpSp>
        <p:nvGrpSpPr>
          <p:cNvPr id="9" name="Group 8"/>
          <p:cNvGrpSpPr/>
          <p:nvPr/>
        </p:nvGrpSpPr>
        <p:grpSpPr>
          <a:xfrm>
            <a:off x="-327803" y="3539994"/>
            <a:ext cx="7223760" cy="2884389"/>
            <a:chOff x="-2311879" y="3076468"/>
            <a:chExt cx="7223760" cy="2884389"/>
          </a:xfrm>
        </p:grpSpPr>
        <p:sp>
          <p:nvSpPr>
            <p:cNvPr id="7" name="16-Point Star 6"/>
            <p:cNvSpPr/>
            <p:nvPr/>
          </p:nvSpPr>
          <p:spPr>
            <a:xfrm>
              <a:off x="-2311879" y="3076468"/>
              <a:ext cx="7223760" cy="284988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smtClean="0"/>
            </a:p>
          </p:txBody>
        </p:sp>
        <p:sp>
          <p:nvSpPr>
            <p:cNvPr id="8" name="TextBox 7"/>
            <p:cNvSpPr txBox="1"/>
            <p:nvPr/>
          </p:nvSpPr>
          <p:spPr>
            <a:xfrm>
              <a:off x="-1766115" y="3760999"/>
              <a:ext cx="5775960" cy="2199858"/>
            </a:xfrm>
            <a:prstGeom prst="rect">
              <a:avLst/>
            </a:prstGeom>
            <a:noFill/>
          </p:spPr>
          <p:txBody>
            <a:bodyPr wrap="square" rtlCol="0">
              <a:spAutoFit/>
            </a:bodyPr>
            <a:lstStyle/>
            <a:p>
              <a:pPr algn="ctr"/>
              <a:r>
                <a:rPr lang="en-US" sz="4400" b="1" dirty="0" smtClean="0">
                  <a:solidFill>
                    <a:schemeClr val="bg1"/>
                  </a:solidFill>
                  <a:effectLst>
                    <a:outerShdw blurRad="38100" dist="38100" dir="2700000" algn="tl">
                      <a:srgbClr val="000000">
                        <a:alpha val="43137"/>
                      </a:srgbClr>
                    </a:outerShdw>
                  </a:effectLst>
                </a:rPr>
                <a:t>Coincidence  or </a:t>
              </a:r>
              <a:br>
                <a:rPr lang="en-US" sz="4400" b="1" dirty="0" smtClean="0">
                  <a:solidFill>
                    <a:schemeClr val="bg1"/>
                  </a:solidFill>
                  <a:effectLst>
                    <a:outerShdw blurRad="38100" dist="38100" dir="2700000" algn="tl">
                      <a:srgbClr val="000000">
                        <a:alpha val="43137"/>
                      </a:srgbClr>
                    </a:outerShdw>
                  </a:effectLst>
                </a:rPr>
              </a:br>
              <a:r>
                <a:rPr lang="en-US" sz="4400" b="1" dirty="0" smtClean="0">
                  <a:solidFill>
                    <a:schemeClr val="bg1"/>
                  </a:solidFill>
                  <a:effectLst>
                    <a:outerShdw blurRad="38100" dist="38100" dir="2700000" algn="tl">
                      <a:srgbClr val="000000">
                        <a:alpha val="43137"/>
                      </a:srgbClr>
                    </a:outerShdw>
                  </a:effectLst>
                </a:rPr>
                <a:t>Divine Providence?</a:t>
              </a:r>
            </a:p>
            <a:p>
              <a:endParaRPr lang="en-US" sz="4400" dirty="0"/>
            </a:p>
          </p:txBody>
        </p:sp>
      </p:grpSp>
    </p:spTree>
  </p:cSld>
  <p:clrMapOvr>
    <a:masterClrMapping/>
  </p:clrMapOvr>
  <p:transition>
    <p:randomBa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3516183"/>
            <a:ext cx="6939794" cy="3341817"/>
            <a:chOff x="0" y="3516183"/>
            <a:chExt cx="6939794" cy="3341817"/>
          </a:xfrm>
        </p:grpSpPr>
        <p:pic>
          <p:nvPicPr>
            <p:cNvPr id="10" name="Picture 2"/>
            <p:cNvPicPr>
              <a:picLocks noChangeAspect="1" noChangeArrowheads="1"/>
            </p:cNvPicPr>
            <p:nvPr/>
          </p:nvPicPr>
          <p:blipFill>
            <a:blip r:embed="rId3" cstate="print"/>
            <a:srcRect/>
            <a:stretch>
              <a:fillRect/>
            </a:stretch>
          </p:blipFill>
          <p:spPr bwMode="auto">
            <a:xfrm>
              <a:off x="1649172" y="3554083"/>
              <a:ext cx="2382334" cy="3303917"/>
            </a:xfrm>
            <a:prstGeom prst="rect">
              <a:avLst/>
            </a:prstGeom>
            <a:noFill/>
            <a:ln w="9525">
              <a:noFill/>
              <a:miter lim="800000"/>
              <a:headEnd/>
              <a:tailEnd/>
            </a:ln>
            <a:effectLst/>
          </p:spPr>
        </p:pic>
        <p:pic>
          <p:nvPicPr>
            <p:cNvPr id="11" name="Picture 3"/>
            <p:cNvPicPr>
              <a:picLocks noChangeAspect="1" noChangeArrowheads="1"/>
            </p:cNvPicPr>
            <p:nvPr/>
          </p:nvPicPr>
          <p:blipFill>
            <a:blip r:embed="rId4" cstate="print"/>
            <a:srcRect b="20798"/>
            <a:stretch>
              <a:fillRect/>
            </a:stretch>
          </p:blipFill>
          <p:spPr bwMode="auto">
            <a:xfrm>
              <a:off x="2663454" y="3605841"/>
              <a:ext cx="4276340" cy="3252159"/>
            </a:xfrm>
            <a:prstGeom prst="rect">
              <a:avLst/>
            </a:prstGeom>
            <a:noFill/>
            <a:ln w="9525">
              <a:noFill/>
              <a:miter lim="800000"/>
              <a:headEnd/>
              <a:tailEnd/>
            </a:ln>
            <a:effectLst/>
          </p:spPr>
        </p:pic>
        <p:pic>
          <p:nvPicPr>
            <p:cNvPr id="12" name="Picture 4"/>
            <p:cNvPicPr>
              <a:picLocks noChangeAspect="1" noChangeArrowheads="1"/>
            </p:cNvPicPr>
            <p:nvPr/>
          </p:nvPicPr>
          <p:blipFill>
            <a:blip r:embed="rId5" cstate="print"/>
            <a:srcRect l="24876" b="42625"/>
            <a:stretch>
              <a:fillRect/>
            </a:stretch>
          </p:blipFill>
          <p:spPr bwMode="auto">
            <a:xfrm>
              <a:off x="0" y="3516183"/>
              <a:ext cx="3907737" cy="3341817"/>
            </a:xfrm>
            <a:prstGeom prst="rect">
              <a:avLst/>
            </a:prstGeom>
            <a:noFill/>
            <a:ln w="9525">
              <a:noFill/>
              <a:miter lim="800000"/>
              <a:headEnd/>
              <a:tailEnd/>
            </a:ln>
            <a:effectLst/>
          </p:spPr>
        </p:pic>
      </p:grpSp>
      <p:pic>
        <p:nvPicPr>
          <p:cNvPr id="6" name="Picture 2"/>
          <p:cNvPicPr>
            <a:picLocks noChangeAspect="1" noChangeArrowheads="1"/>
          </p:cNvPicPr>
          <p:nvPr/>
        </p:nvPicPr>
        <p:blipFill>
          <a:blip r:embed="rId6" cstate="print"/>
          <a:srcRect r="9569"/>
          <a:stretch>
            <a:fillRect/>
          </a:stretch>
        </p:blipFill>
        <p:spPr bwMode="auto">
          <a:xfrm>
            <a:off x="4937760" y="1985963"/>
            <a:ext cx="4206240" cy="4872037"/>
          </a:xfrm>
          <a:prstGeom prst="rect">
            <a:avLst/>
          </a:prstGeom>
          <a:noFill/>
          <a:ln w="9525">
            <a:noFill/>
            <a:miter lim="800000"/>
            <a:headEnd/>
            <a:tailEnd/>
          </a:ln>
          <a:effectLst/>
        </p:spPr>
      </p:pic>
      <p:cxnSp>
        <p:nvCxnSpPr>
          <p:cNvPr id="4" name="Straight Connector 3"/>
          <p:cNvCxnSpPr/>
          <p:nvPr/>
        </p:nvCxnSpPr>
        <p:spPr>
          <a:xfrm>
            <a:off x="350520" y="1173480"/>
            <a:ext cx="8503920" cy="304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Peter’s Response: </a:t>
            </a:r>
            <a:endParaRPr lang="en-US" dirty="0"/>
          </a:p>
        </p:txBody>
      </p:sp>
      <p:sp>
        <p:nvSpPr>
          <p:cNvPr id="8" name="Rectangle 7"/>
          <p:cNvSpPr/>
          <p:nvPr/>
        </p:nvSpPr>
        <p:spPr>
          <a:xfrm>
            <a:off x="345057" y="5417390"/>
            <a:ext cx="6090249" cy="1173192"/>
          </a:xfrm>
          <a:prstGeom prst="rect">
            <a:avLst/>
          </a:prstGeom>
          <a:solidFill>
            <a:schemeClr val="bg1">
              <a:alpha val="73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65760" y="1325880"/>
            <a:ext cx="8488680" cy="5242560"/>
          </a:xfrm>
        </p:spPr>
        <p:txBody>
          <a:bodyPr/>
          <a:lstStyle/>
          <a:p>
            <a:pPr marL="0" indent="0"/>
            <a:r>
              <a:rPr lang="en-US" baseline="30000" dirty="0" smtClean="0"/>
              <a:t>17</a:t>
            </a:r>
            <a:r>
              <a:rPr lang="en-US" dirty="0" smtClean="0"/>
              <a:t> </a:t>
            </a:r>
            <a:r>
              <a:rPr lang="en-US" dirty="0"/>
              <a:t>While Peter was wondering about the meaning of the vision, </a:t>
            </a:r>
            <a:r>
              <a:rPr lang="en-US" dirty="0" smtClean="0"/>
              <a:t>the </a:t>
            </a:r>
            <a:r>
              <a:rPr lang="en-US" dirty="0"/>
              <a:t>men </a:t>
            </a:r>
            <a:r>
              <a:rPr lang="en-US" dirty="0" smtClean="0"/>
              <a:t/>
            </a:r>
            <a:br>
              <a:rPr lang="en-US" dirty="0" smtClean="0"/>
            </a:br>
            <a:r>
              <a:rPr lang="en-US" dirty="0" smtClean="0"/>
              <a:t>sent </a:t>
            </a:r>
            <a:r>
              <a:rPr lang="en-US" dirty="0"/>
              <a:t>by Cornelius </a:t>
            </a:r>
            <a:r>
              <a:rPr lang="en-US" dirty="0" smtClean="0"/>
              <a:t>… stopped </a:t>
            </a:r>
            <a:br>
              <a:rPr lang="en-US" dirty="0" smtClean="0"/>
            </a:br>
            <a:r>
              <a:rPr lang="en-US" dirty="0" smtClean="0"/>
              <a:t>at </a:t>
            </a:r>
            <a:r>
              <a:rPr lang="en-US" dirty="0"/>
              <a:t>the </a:t>
            </a:r>
            <a:r>
              <a:rPr lang="en-US" dirty="0" smtClean="0"/>
              <a:t>gate….</a:t>
            </a:r>
            <a:br>
              <a:rPr lang="en-US" dirty="0" smtClean="0"/>
            </a:br>
            <a:r>
              <a:rPr lang="en-US" dirty="0" smtClean="0"/>
              <a:t/>
            </a:r>
            <a:br>
              <a:rPr lang="en-US" dirty="0" smtClean="0"/>
            </a:br>
            <a:endParaRPr lang="en-US" dirty="0" smtClean="0"/>
          </a:p>
          <a:p>
            <a:pPr marL="0" indent="0"/>
            <a:endParaRPr lang="en-US" dirty="0" smtClean="0"/>
          </a:p>
          <a:p>
            <a:r>
              <a:rPr lang="en-US" baseline="30000" dirty="0" smtClean="0"/>
              <a:t>23</a:t>
            </a:r>
            <a:r>
              <a:rPr lang="en-US" dirty="0" smtClean="0"/>
              <a:t> …The </a:t>
            </a:r>
            <a:r>
              <a:rPr lang="en-US" dirty="0"/>
              <a:t>next day Peter started </a:t>
            </a:r>
            <a:r>
              <a:rPr lang="en-US" dirty="0" smtClean="0"/>
              <a:t/>
            </a:r>
            <a:br>
              <a:rPr lang="en-US" dirty="0" smtClean="0"/>
            </a:br>
            <a:r>
              <a:rPr lang="en-US" dirty="0" smtClean="0"/>
              <a:t>out </a:t>
            </a:r>
            <a:r>
              <a:rPr lang="en-US" dirty="0"/>
              <a:t>with them, </a:t>
            </a:r>
            <a:r>
              <a:rPr lang="en-US" dirty="0" smtClean="0"/>
              <a:t>….. </a:t>
            </a:r>
            <a:endParaRPr lang="en-US" sz="2800" b="0" dirty="0"/>
          </a:p>
        </p:txBody>
      </p:sp>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r="70330"/>
          <a:stretch>
            <a:fillRect/>
          </a:stretch>
        </p:blipFill>
        <p:spPr bwMode="auto">
          <a:xfrm>
            <a:off x="7086600" y="1428839"/>
            <a:ext cx="2057400" cy="5429161"/>
          </a:xfrm>
          <a:prstGeom prst="rect">
            <a:avLst/>
          </a:prstGeom>
          <a:noFill/>
          <a:ln w="9525">
            <a:noFill/>
            <a:miter lim="800000"/>
            <a:headEnd/>
            <a:tailEnd/>
          </a:ln>
          <a:effectLst/>
        </p:spPr>
      </p:pic>
      <p:pic>
        <p:nvPicPr>
          <p:cNvPr id="12290" name="Picture 2"/>
          <p:cNvPicPr>
            <a:picLocks noChangeAspect="1" noChangeArrowheads="1"/>
          </p:cNvPicPr>
          <p:nvPr/>
        </p:nvPicPr>
        <p:blipFill>
          <a:blip r:embed="rId3" cstate="print"/>
          <a:srcRect/>
          <a:stretch>
            <a:fillRect/>
          </a:stretch>
        </p:blipFill>
        <p:spPr bwMode="auto">
          <a:xfrm>
            <a:off x="0" y="1428839"/>
            <a:ext cx="6934200" cy="5429161"/>
          </a:xfrm>
          <a:prstGeom prst="rect">
            <a:avLst/>
          </a:prstGeom>
          <a:noFill/>
          <a:ln w="9525">
            <a:noFill/>
            <a:miter lim="800000"/>
            <a:headEnd/>
            <a:tailEnd/>
          </a:ln>
          <a:effectLst/>
        </p:spPr>
      </p:pic>
      <p:pic>
        <p:nvPicPr>
          <p:cNvPr id="5" name="Picture 2"/>
          <p:cNvPicPr>
            <a:picLocks noChangeAspect="1" noChangeArrowheads="1"/>
          </p:cNvPicPr>
          <p:nvPr/>
        </p:nvPicPr>
        <p:blipFill>
          <a:blip r:embed="rId4" cstate="print"/>
          <a:srcRect r="9569"/>
          <a:stretch>
            <a:fillRect/>
          </a:stretch>
        </p:blipFill>
        <p:spPr bwMode="auto">
          <a:xfrm>
            <a:off x="4937760" y="1985963"/>
            <a:ext cx="4206240" cy="487203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A Lesson Learned Well!</a:t>
            </a:r>
            <a:endParaRPr lang="en-US" dirty="0"/>
          </a:p>
        </p:txBody>
      </p:sp>
      <p:sp>
        <p:nvSpPr>
          <p:cNvPr id="3" name="Content Placeholder 2"/>
          <p:cNvSpPr>
            <a:spLocks noGrp="1"/>
          </p:cNvSpPr>
          <p:nvPr>
            <p:ph idx="1"/>
          </p:nvPr>
        </p:nvSpPr>
        <p:spPr>
          <a:xfrm>
            <a:off x="350520" y="1432560"/>
            <a:ext cx="8503920" cy="5135880"/>
          </a:xfrm>
        </p:spPr>
        <p:txBody>
          <a:bodyPr/>
          <a:lstStyle/>
          <a:p>
            <a:pPr marL="0" indent="0"/>
            <a:r>
              <a:rPr lang="en-US" dirty="0" smtClean="0"/>
              <a:t> </a:t>
            </a:r>
            <a:r>
              <a:rPr lang="en-US" baseline="30000" dirty="0" smtClean="0"/>
              <a:t>27</a:t>
            </a:r>
            <a:r>
              <a:rPr lang="en-US" dirty="0" smtClean="0"/>
              <a:t> …  </a:t>
            </a:r>
            <a:r>
              <a:rPr lang="en-US" dirty="0"/>
              <a:t>Peter went inside and found a large gathering of people</a:t>
            </a:r>
            <a:r>
              <a:rPr lang="en-US" dirty="0" smtClean="0"/>
              <a:t>.   </a:t>
            </a:r>
          </a:p>
        </p:txBody>
      </p:sp>
      <p:cxnSp>
        <p:nvCxnSpPr>
          <p:cNvPr id="4" name="Straight Connector 3"/>
          <p:cNvCxnSpPr/>
          <p:nvPr/>
        </p:nvCxnSpPr>
        <p:spPr>
          <a:xfrm>
            <a:off x="350520" y="1173480"/>
            <a:ext cx="8503920" cy="304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411480" y="2194560"/>
            <a:ext cx="5044440" cy="3962400"/>
          </a:xfrm>
          <a:prstGeom prst="wedgeRoundRectCallout">
            <a:avLst>
              <a:gd name="adj1" fmla="val 60181"/>
              <a:gd name="adj2" fmla="val 14571"/>
              <a:gd name="adj3" fmla="val 16667"/>
            </a:avLst>
          </a:prstGeom>
          <a:effectLst>
            <a:outerShdw blurRad="1016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2" cstate="print"/>
          <a:srcRect r="9569"/>
          <a:stretch>
            <a:fillRect/>
          </a:stretch>
        </p:blipFill>
        <p:spPr bwMode="auto">
          <a:xfrm>
            <a:off x="4937760" y="1985963"/>
            <a:ext cx="4206240" cy="487203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A Lesson Learned Well!</a:t>
            </a:r>
            <a:endParaRPr lang="en-US" dirty="0"/>
          </a:p>
        </p:txBody>
      </p:sp>
      <p:cxnSp>
        <p:nvCxnSpPr>
          <p:cNvPr id="4" name="Straight Connector 3"/>
          <p:cNvCxnSpPr/>
          <p:nvPr/>
        </p:nvCxnSpPr>
        <p:spPr>
          <a:xfrm>
            <a:off x="350520" y="1173480"/>
            <a:ext cx="8503920" cy="304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72440" y="4861560"/>
            <a:ext cx="4953000" cy="1143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02920" y="1432560"/>
            <a:ext cx="8351520" cy="5135880"/>
          </a:xfrm>
        </p:spPr>
        <p:txBody>
          <a:bodyPr/>
          <a:lstStyle/>
          <a:p>
            <a:pPr marL="0" indent="0">
              <a:lnSpc>
                <a:spcPts val="3800"/>
              </a:lnSpc>
            </a:pPr>
            <a:r>
              <a:rPr lang="en-US" baseline="30000" dirty="0" smtClean="0"/>
              <a:t>28</a:t>
            </a:r>
            <a:r>
              <a:rPr lang="en-US" dirty="0" smtClean="0"/>
              <a:t> </a:t>
            </a:r>
            <a:r>
              <a:rPr lang="en-US" dirty="0"/>
              <a:t>He said to them: </a:t>
            </a:r>
            <a:endParaRPr lang="en-US" dirty="0" smtClean="0"/>
          </a:p>
          <a:p>
            <a:pPr marL="0" indent="0">
              <a:lnSpc>
                <a:spcPts val="3800"/>
              </a:lnSpc>
            </a:pPr>
            <a:r>
              <a:rPr lang="en-US" dirty="0" smtClean="0"/>
              <a:t/>
            </a:r>
            <a:br>
              <a:rPr lang="en-US" dirty="0" smtClean="0"/>
            </a:br>
            <a:r>
              <a:rPr lang="en-US" dirty="0" smtClean="0">
                <a:solidFill>
                  <a:schemeClr val="bg1"/>
                </a:solidFill>
              </a:rPr>
              <a:t>"</a:t>
            </a:r>
            <a:r>
              <a:rPr lang="en-US" dirty="0">
                <a:solidFill>
                  <a:schemeClr val="bg1"/>
                </a:solidFill>
              </a:rPr>
              <a:t>You are well aware that </a:t>
            </a:r>
            <a:r>
              <a:rPr lang="en-US" dirty="0" smtClean="0">
                <a:solidFill>
                  <a:schemeClr val="bg1"/>
                </a:solidFill>
              </a:rPr>
              <a:t/>
            </a:r>
            <a:br>
              <a:rPr lang="en-US" dirty="0" smtClean="0">
                <a:solidFill>
                  <a:schemeClr val="bg1"/>
                </a:solidFill>
              </a:rPr>
            </a:br>
            <a:r>
              <a:rPr lang="en-US" dirty="0" smtClean="0">
                <a:solidFill>
                  <a:schemeClr val="bg1"/>
                </a:solidFill>
              </a:rPr>
              <a:t>it </a:t>
            </a:r>
            <a:r>
              <a:rPr lang="en-US" dirty="0">
                <a:solidFill>
                  <a:schemeClr val="bg1"/>
                </a:solidFill>
              </a:rPr>
              <a:t>is against our law for a </a:t>
            </a:r>
            <a:r>
              <a:rPr lang="en-US" dirty="0" smtClean="0">
                <a:solidFill>
                  <a:schemeClr val="bg1"/>
                </a:solidFill>
              </a:rPr>
              <a:t/>
            </a:r>
            <a:br>
              <a:rPr lang="en-US" dirty="0" smtClean="0">
                <a:solidFill>
                  <a:schemeClr val="bg1"/>
                </a:solidFill>
              </a:rPr>
            </a:br>
            <a:r>
              <a:rPr lang="en-US" dirty="0" smtClean="0">
                <a:solidFill>
                  <a:schemeClr val="bg1"/>
                </a:solidFill>
              </a:rPr>
              <a:t>Jew </a:t>
            </a:r>
            <a:r>
              <a:rPr lang="en-US" dirty="0">
                <a:solidFill>
                  <a:schemeClr val="bg1"/>
                </a:solidFill>
              </a:rPr>
              <a:t>to associate with a </a:t>
            </a:r>
            <a:r>
              <a:rPr lang="en-US" dirty="0" smtClean="0">
                <a:solidFill>
                  <a:schemeClr val="bg1"/>
                </a:solidFill>
              </a:rPr>
              <a:t/>
            </a:r>
            <a:br>
              <a:rPr lang="en-US" dirty="0" smtClean="0">
                <a:solidFill>
                  <a:schemeClr val="bg1"/>
                </a:solidFill>
              </a:rPr>
            </a:br>
            <a:r>
              <a:rPr lang="en-US" dirty="0" smtClean="0">
                <a:solidFill>
                  <a:schemeClr val="bg1"/>
                </a:solidFill>
              </a:rPr>
              <a:t>Gentile </a:t>
            </a:r>
            <a:r>
              <a:rPr lang="en-US" dirty="0">
                <a:solidFill>
                  <a:schemeClr val="bg1"/>
                </a:solidFill>
              </a:rPr>
              <a:t>or visit him. But </a:t>
            </a:r>
            <a:r>
              <a:rPr lang="en-US" dirty="0" smtClean="0">
                <a:solidFill>
                  <a:schemeClr val="bg1"/>
                </a:solidFill>
              </a:rPr>
              <a:t/>
            </a:r>
            <a:br>
              <a:rPr lang="en-US" dirty="0" smtClean="0">
                <a:solidFill>
                  <a:schemeClr val="bg1"/>
                </a:solidFill>
              </a:rPr>
            </a:br>
            <a:r>
              <a:rPr lang="en-US" dirty="0" smtClean="0">
                <a:solidFill>
                  <a:schemeClr val="bg1"/>
                </a:solidFill>
              </a:rPr>
              <a:t>God </a:t>
            </a:r>
            <a:r>
              <a:rPr lang="en-US" dirty="0">
                <a:solidFill>
                  <a:schemeClr val="bg1"/>
                </a:solidFill>
              </a:rPr>
              <a:t>has shown me that </a:t>
            </a:r>
            <a:r>
              <a:rPr lang="en-US" dirty="0" smtClean="0">
                <a:solidFill>
                  <a:schemeClr val="bg1"/>
                </a:solidFill>
              </a:rPr>
              <a:t/>
            </a:r>
            <a:br>
              <a:rPr lang="en-US" dirty="0" smtClean="0">
                <a:solidFill>
                  <a:schemeClr val="bg1"/>
                </a:solidFill>
              </a:rPr>
            </a:br>
            <a:r>
              <a:rPr lang="en-US" dirty="0" smtClean="0">
                <a:solidFill>
                  <a:schemeClr val="bg1"/>
                </a:solidFill>
              </a:rPr>
              <a:t>I </a:t>
            </a:r>
            <a:r>
              <a:rPr lang="en-US" dirty="0">
                <a:solidFill>
                  <a:schemeClr val="bg1"/>
                </a:solidFill>
              </a:rPr>
              <a:t>should not call any man </a:t>
            </a:r>
            <a:r>
              <a:rPr lang="en-US" dirty="0" smtClean="0">
                <a:solidFill>
                  <a:schemeClr val="bg1"/>
                </a:solidFill>
              </a:rPr>
              <a:t/>
            </a:r>
            <a:br>
              <a:rPr lang="en-US" dirty="0" smtClean="0">
                <a:solidFill>
                  <a:schemeClr val="bg1"/>
                </a:solidFill>
              </a:rPr>
            </a:br>
            <a:r>
              <a:rPr lang="en-US" dirty="0" smtClean="0">
                <a:solidFill>
                  <a:schemeClr val="bg1"/>
                </a:solidFill>
              </a:rPr>
              <a:t>impure </a:t>
            </a:r>
            <a:r>
              <a:rPr lang="en-US" dirty="0">
                <a:solidFill>
                  <a:schemeClr val="bg1"/>
                </a:solidFill>
              </a:rPr>
              <a:t>or unclean</a:t>
            </a:r>
            <a:r>
              <a:rPr lang="en-US" dirty="0" smtClean="0">
                <a:solidFill>
                  <a:schemeClr val="bg1"/>
                </a:solidFill>
              </a:rPr>
              <a:t>."</a:t>
            </a:r>
            <a:endParaRPr lang="en-US" dirty="0">
              <a:solidFill>
                <a:schemeClr val="bg1"/>
              </a:solidFill>
            </a:endParaRPr>
          </a:p>
        </p:txBody>
      </p:sp>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cstate="print"/>
          <a:srcRect/>
          <a:stretch>
            <a:fillRect/>
          </a:stretch>
        </p:blipFill>
        <p:spPr bwMode="auto">
          <a:xfrm>
            <a:off x="0" y="0"/>
            <a:ext cx="9144000" cy="6858357"/>
          </a:xfrm>
          <a:prstGeom prst="rect">
            <a:avLst/>
          </a:prstGeom>
          <a:noFill/>
          <a:ln w="9525">
            <a:noFill/>
            <a:miter lim="800000"/>
            <a:headEnd/>
            <a:tailEnd/>
          </a:ln>
          <a:effectLst/>
        </p:spPr>
      </p:pic>
      <p:grpSp>
        <p:nvGrpSpPr>
          <p:cNvPr id="15" name="Group 14"/>
          <p:cNvGrpSpPr/>
          <p:nvPr/>
        </p:nvGrpSpPr>
        <p:grpSpPr>
          <a:xfrm>
            <a:off x="1450566" y="2768026"/>
            <a:ext cx="5410200" cy="2601253"/>
            <a:chOff x="1450566" y="2768026"/>
            <a:chExt cx="5410200" cy="2601253"/>
          </a:xfrm>
        </p:grpSpPr>
        <p:sp>
          <p:nvSpPr>
            <p:cNvPr id="9" name="Rectangle 8"/>
            <p:cNvSpPr/>
            <p:nvPr/>
          </p:nvSpPr>
          <p:spPr>
            <a:xfrm rot="21350179">
              <a:off x="3180544" y="2768026"/>
              <a:ext cx="1493520" cy="1005840"/>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21350179">
              <a:off x="1450566" y="3581299"/>
              <a:ext cx="5410200" cy="1005840"/>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21350179">
              <a:off x="2672139" y="4363439"/>
              <a:ext cx="2895600" cy="1005840"/>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rot="21350179">
            <a:off x="182880" y="3730625"/>
            <a:ext cx="7772400" cy="1470025"/>
          </a:xfrm>
        </p:spPr>
        <p:txBody>
          <a:bodyPr/>
          <a:lstStyle/>
          <a:p>
            <a:pPr>
              <a:lnSpc>
                <a:spcPts val="6500"/>
              </a:lnSpc>
            </a:pPr>
            <a:r>
              <a:rPr lang="en-US" sz="6000" dirty="0" smtClean="0">
                <a:latin typeface="Arial Black" pitchFamily="34" charset="0"/>
              </a:rPr>
              <a:t>Vs. </a:t>
            </a:r>
            <a:br>
              <a:rPr lang="en-US" sz="6000" dirty="0" smtClean="0">
                <a:latin typeface="Arial Black" pitchFamily="34" charset="0"/>
              </a:rPr>
            </a:br>
            <a:r>
              <a:rPr lang="en-US" sz="6000" dirty="0" smtClean="0">
                <a:latin typeface="Arial Black" pitchFamily="34" charset="0"/>
              </a:rPr>
              <a:t> "Surely not,   </a:t>
            </a:r>
            <a:br>
              <a:rPr lang="en-US" sz="6000" dirty="0" smtClean="0">
                <a:latin typeface="Arial Black" pitchFamily="34" charset="0"/>
              </a:rPr>
            </a:br>
            <a:r>
              <a:rPr lang="en-US" sz="6000" dirty="0" smtClean="0">
                <a:latin typeface="Arial Black" pitchFamily="34" charset="0"/>
              </a:rPr>
              <a:t> Lord!"  </a:t>
            </a:r>
            <a:br>
              <a:rPr lang="en-US" sz="6000" dirty="0" smtClean="0">
                <a:latin typeface="Arial Black" pitchFamily="34" charset="0"/>
              </a:rPr>
            </a:br>
            <a:r>
              <a:rPr lang="en-US" sz="3600" dirty="0" smtClean="0"/>
              <a:t>(</a:t>
            </a:r>
            <a:r>
              <a:rPr lang="en-US" sz="3600" dirty="0"/>
              <a:t>Act 10:14 NIV)</a:t>
            </a:r>
          </a:p>
        </p:txBody>
      </p:sp>
      <p:sp>
        <p:nvSpPr>
          <p:cNvPr id="8" name="Rectangle 7"/>
          <p:cNvSpPr/>
          <p:nvPr/>
        </p:nvSpPr>
        <p:spPr>
          <a:xfrm>
            <a:off x="182380" y="152399"/>
            <a:ext cx="8781738" cy="6531034"/>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411480" y="2331720"/>
            <a:ext cx="5044440" cy="3962400"/>
          </a:xfrm>
          <a:prstGeom prst="wedgeRoundRectCallout">
            <a:avLst>
              <a:gd name="adj1" fmla="val 60181"/>
              <a:gd name="adj2" fmla="val 14571"/>
              <a:gd name="adj3" fmla="val 16667"/>
            </a:avLst>
          </a:prstGeom>
          <a:effectLst>
            <a:outerShdw blurRad="1016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2" cstate="print"/>
          <a:srcRect r="9569"/>
          <a:stretch>
            <a:fillRect/>
          </a:stretch>
        </p:blipFill>
        <p:spPr bwMode="auto">
          <a:xfrm>
            <a:off x="4937760" y="1985963"/>
            <a:ext cx="4206240" cy="487203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A Powerful Message</a:t>
            </a:r>
            <a:endParaRPr lang="en-US" dirty="0"/>
          </a:p>
        </p:txBody>
      </p:sp>
      <p:cxnSp>
        <p:nvCxnSpPr>
          <p:cNvPr id="4" name="Straight Connector 3"/>
          <p:cNvCxnSpPr/>
          <p:nvPr/>
        </p:nvCxnSpPr>
        <p:spPr>
          <a:xfrm>
            <a:off x="350520" y="1173480"/>
            <a:ext cx="8503920" cy="304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042160" y="3139440"/>
            <a:ext cx="3032760" cy="85344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72440" y="3703320"/>
            <a:ext cx="3322320" cy="85344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02920" y="1432560"/>
            <a:ext cx="5760720" cy="5135880"/>
          </a:xfrm>
        </p:spPr>
        <p:txBody>
          <a:bodyPr/>
          <a:lstStyle/>
          <a:p>
            <a:pPr marL="0" indent="0"/>
            <a:r>
              <a:rPr lang="en-US" baseline="30000" dirty="0"/>
              <a:t>34</a:t>
            </a:r>
            <a:r>
              <a:rPr lang="en-US" dirty="0"/>
              <a:t> Then Peter began to speak: </a:t>
            </a:r>
            <a:endParaRPr lang="en-US" dirty="0" smtClean="0"/>
          </a:p>
          <a:p>
            <a:pPr marL="0" indent="0"/>
            <a:r>
              <a:rPr lang="en-US" dirty="0" smtClean="0"/>
              <a:t/>
            </a:r>
            <a:br>
              <a:rPr lang="en-US" dirty="0" smtClean="0"/>
            </a:br>
            <a:r>
              <a:rPr lang="en-US" dirty="0" smtClean="0">
                <a:solidFill>
                  <a:schemeClr val="bg1"/>
                </a:solidFill>
              </a:rPr>
              <a:t>"</a:t>
            </a:r>
            <a:r>
              <a:rPr lang="en-US" dirty="0">
                <a:solidFill>
                  <a:schemeClr val="bg1"/>
                </a:solidFill>
              </a:rPr>
              <a:t>I now realize how true </a:t>
            </a:r>
            <a:r>
              <a:rPr lang="en-US" dirty="0" smtClean="0">
                <a:solidFill>
                  <a:schemeClr val="bg1"/>
                </a:solidFill>
              </a:rPr>
              <a:t/>
            </a:r>
            <a:br>
              <a:rPr lang="en-US" dirty="0" smtClean="0">
                <a:solidFill>
                  <a:schemeClr val="bg1"/>
                </a:solidFill>
              </a:rPr>
            </a:br>
            <a:r>
              <a:rPr lang="en-US" dirty="0" smtClean="0">
                <a:solidFill>
                  <a:schemeClr val="bg1"/>
                </a:solidFill>
              </a:rPr>
              <a:t>it is </a:t>
            </a:r>
            <a:r>
              <a:rPr lang="en-US" dirty="0">
                <a:solidFill>
                  <a:schemeClr val="bg1"/>
                </a:solidFill>
              </a:rPr>
              <a:t>that God does not </a:t>
            </a:r>
            <a:endParaRPr lang="en-US" dirty="0" smtClean="0">
              <a:solidFill>
                <a:schemeClr val="bg1"/>
              </a:solidFill>
            </a:endParaRPr>
          </a:p>
          <a:p>
            <a:pPr marL="0" indent="0"/>
            <a:r>
              <a:rPr lang="en-US" dirty="0" smtClean="0">
                <a:solidFill>
                  <a:schemeClr val="bg1"/>
                </a:solidFill>
              </a:rPr>
              <a:t>show favoritism   </a:t>
            </a:r>
            <a:r>
              <a:rPr lang="en-US" baseline="30000" dirty="0">
                <a:solidFill>
                  <a:schemeClr val="bg1"/>
                </a:solidFill>
              </a:rPr>
              <a:t>35</a:t>
            </a:r>
            <a:r>
              <a:rPr lang="en-US" dirty="0">
                <a:solidFill>
                  <a:schemeClr val="bg1"/>
                </a:solidFill>
              </a:rPr>
              <a:t> but accepts men from every nation </a:t>
            </a:r>
            <a:r>
              <a:rPr lang="en-US" dirty="0" smtClean="0">
                <a:solidFill>
                  <a:schemeClr val="bg1"/>
                </a:solidFill>
              </a:rPr>
              <a:t>who </a:t>
            </a:r>
            <a:r>
              <a:rPr lang="en-US" dirty="0">
                <a:solidFill>
                  <a:schemeClr val="bg1"/>
                </a:solidFill>
              </a:rPr>
              <a:t>fear him and </a:t>
            </a:r>
            <a:r>
              <a:rPr lang="en-US" dirty="0" smtClean="0">
                <a:solidFill>
                  <a:schemeClr val="bg1"/>
                </a:solidFill>
              </a:rPr>
              <a:t/>
            </a:r>
            <a:br>
              <a:rPr lang="en-US" dirty="0" smtClean="0">
                <a:solidFill>
                  <a:schemeClr val="bg1"/>
                </a:solidFill>
              </a:rPr>
            </a:br>
            <a:r>
              <a:rPr lang="en-US" dirty="0" smtClean="0">
                <a:solidFill>
                  <a:schemeClr val="bg1"/>
                </a:solidFill>
              </a:rPr>
              <a:t>do </a:t>
            </a:r>
            <a:r>
              <a:rPr lang="en-US" dirty="0">
                <a:solidFill>
                  <a:schemeClr val="bg1"/>
                </a:solidFill>
              </a:rPr>
              <a:t>what is right.</a:t>
            </a:r>
          </a:p>
          <a:p>
            <a:pPr marL="0" indent="0"/>
            <a:endParaRPr lang="en-US" dirty="0" smtClean="0"/>
          </a:p>
          <a:p>
            <a:pPr marL="0" indent="0"/>
            <a:endParaRPr lang="en-US" dirty="0"/>
          </a:p>
          <a:p>
            <a:pPr marL="0" indent="0"/>
            <a:r>
              <a:rPr lang="en-US" dirty="0" smtClean="0"/>
              <a:t> </a:t>
            </a:r>
            <a:r>
              <a:rPr lang="en-US" baseline="30000" dirty="0"/>
              <a:t>36</a:t>
            </a:r>
            <a:r>
              <a:rPr lang="en-US" dirty="0"/>
              <a:t> You know the message God sent to the people of Israel, telling the good news of peace through Jesus Christ, who is Lord of all.</a:t>
            </a:r>
          </a:p>
          <a:p>
            <a:pPr marL="0" indent="0"/>
            <a:r>
              <a:rPr lang="en-US" dirty="0"/>
              <a:t> </a:t>
            </a:r>
            <a:r>
              <a:rPr lang="en-US" baseline="30000" dirty="0"/>
              <a:t>37</a:t>
            </a:r>
            <a:r>
              <a:rPr lang="en-US" dirty="0"/>
              <a:t> You know what has happened throughout Judea, beginning in Galilee after the baptism that John preached--</a:t>
            </a:r>
          </a:p>
          <a:p>
            <a:pPr marL="0" indent="0"/>
            <a:r>
              <a:rPr lang="en-US" dirty="0"/>
              <a:t> </a:t>
            </a:r>
            <a:r>
              <a:rPr lang="en-US" baseline="30000" dirty="0"/>
              <a:t>38</a:t>
            </a:r>
            <a:r>
              <a:rPr lang="en-US" dirty="0"/>
              <a:t> how God anointed Jesus of Nazareth with the Holy Spirit and power, and how he went around doing good and healing all who were under the power of the devil, because God was with him.</a:t>
            </a:r>
          </a:p>
          <a:p>
            <a:pPr marL="0" indent="0"/>
            <a:r>
              <a:rPr lang="en-US" dirty="0"/>
              <a:t> </a:t>
            </a:r>
            <a:r>
              <a:rPr lang="en-US" baseline="30000" dirty="0"/>
              <a:t>39</a:t>
            </a:r>
            <a:r>
              <a:rPr lang="en-US" dirty="0"/>
              <a:t> "We are witnesses of everything he did in the country of the Jews and in Jerusalem. They killed him by hanging him on a tree,</a:t>
            </a:r>
          </a:p>
          <a:p>
            <a:pPr marL="0" indent="0"/>
            <a:r>
              <a:rPr lang="en-US" dirty="0"/>
              <a:t> </a:t>
            </a:r>
            <a:r>
              <a:rPr lang="en-US" baseline="30000" dirty="0"/>
              <a:t>40</a:t>
            </a:r>
            <a:r>
              <a:rPr lang="en-US" dirty="0"/>
              <a:t> but God raised him from the dead on the third day and caused him to be seen.</a:t>
            </a:r>
          </a:p>
          <a:p>
            <a:pPr marL="0" indent="0"/>
            <a:r>
              <a:rPr lang="en-US" dirty="0"/>
              <a:t> </a:t>
            </a:r>
            <a:r>
              <a:rPr lang="en-US" baseline="30000" dirty="0"/>
              <a:t>41</a:t>
            </a:r>
            <a:r>
              <a:rPr lang="en-US" dirty="0"/>
              <a:t> He was not seen by all the people, but by witnesses whom God had already chosen--by us who ate and drank with him after he rose from the dead.</a:t>
            </a:r>
          </a:p>
          <a:p>
            <a:pPr marL="0" indent="0"/>
            <a:r>
              <a:rPr lang="en-US" dirty="0"/>
              <a:t> </a:t>
            </a:r>
            <a:r>
              <a:rPr lang="en-US" baseline="30000" dirty="0"/>
              <a:t>42</a:t>
            </a:r>
            <a:r>
              <a:rPr lang="en-US" dirty="0"/>
              <a:t> He commanded us to preach to the people and to testify that he is the one whom God appointed as judge of the living and the dead.</a:t>
            </a:r>
          </a:p>
          <a:p>
            <a:pPr marL="0" indent="0"/>
            <a:r>
              <a:rPr lang="en-US" dirty="0"/>
              <a:t> </a:t>
            </a:r>
            <a:r>
              <a:rPr lang="en-US" baseline="30000" dirty="0"/>
              <a:t>43</a:t>
            </a:r>
            <a:r>
              <a:rPr lang="en-US" dirty="0"/>
              <a:t> All the prophets testify about him that everyone who believes in him receives forgiveness of sins through his name."</a:t>
            </a:r>
          </a:p>
          <a:p>
            <a:pPr marL="0" indent="0"/>
            <a:r>
              <a:rPr lang="en-US" baseline="0" dirty="0" smtClean="0"/>
              <a:t> </a:t>
            </a:r>
            <a:r>
              <a:rPr lang="en-US" dirty="0"/>
              <a:t>(Act 10:34-43 NIV)</a:t>
            </a:r>
            <a:endParaRPr lang="en-US" dirty="0">
              <a:solidFill>
                <a:schemeClr val="bg1"/>
              </a:solidFill>
            </a:endParaRPr>
          </a:p>
        </p:txBody>
      </p:sp>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411480" y="2331720"/>
            <a:ext cx="5044440" cy="3962400"/>
          </a:xfrm>
          <a:prstGeom prst="wedgeRoundRectCallout">
            <a:avLst>
              <a:gd name="adj1" fmla="val 60181"/>
              <a:gd name="adj2" fmla="val 14571"/>
              <a:gd name="adj3" fmla="val 16667"/>
            </a:avLst>
          </a:prstGeom>
          <a:effectLst>
            <a:outerShdw blurRad="1016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2" cstate="print"/>
          <a:srcRect r="9569"/>
          <a:stretch>
            <a:fillRect/>
          </a:stretch>
        </p:blipFill>
        <p:spPr bwMode="auto">
          <a:xfrm>
            <a:off x="4937760" y="1985963"/>
            <a:ext cx="4206240" cy="487203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A Powerful Message</a:t>
            </a:r>
            <a:endParaRPr lang="en-US" dirty="0"/>
          </a:p>
        </p:txBody>
      </p:sp>
      <p:sp>
        <p:nvSpPr>
          <p:cNvPr id="3" name="Content Placeholder 2"/>
          <p:cNvSpPr>
            <a:spLocks noGrp="1"/>
          </p:cNvSpPr>
          <p:nvPr>
            <p:ph idx="1"/>
          </p:nvPr>
        </p:nvSpPr>
        <p:spPr>
          <a:xfrm>
            <a:off x="502920" y="1432560"/>
            <a:ext cx="5760720" cy="5135880"/>
          </a:xfrm>
        </p:spPr>
        <p:txBody>
          <a:bodyPr/>
          <a:lstStyle/>
          <a:p>
            <a:pPr marL="0" indent="0"/>
            <a:r>
              <a:rPr lang="en-US" baseline="30000" dirty="0"/>
              <a:t>34</a:t>
            </a:r>
            <a:r>
              <a:rPr lang="en-US" dirty="0"/>
              <a:t> Then Peter began to speak: </a:t>
            </a:r>
            <a:endParaRPr lang="en-US" dirty="0" smtClean="0"/>
          </a:p>
          <a:p>
            <a:pPr marL="0" indent="0"/>
            <a:r>
              <a:rPr lang="en-US" dirty="0" smtClean="0"/>
              <a:t/>
            </a:r>
            <a:br>
              <a:rPr lang="en-US" dirty="0" smtClean="0"/>
            </a:br>
            <a:r>
              <a:rPr lang="en-US" baseline="30000" dirty="0" smtClean="0">
                <a:solidFill>
                  <a:schemeClr val="bg1"/>
                </a:solidFill>
              </a:rPr>
              <a:t>36</a:t>
            </a:r>
            <a:r>
              <a:rPr lang="en-US" dirty="0" smtClean="0">
                <a:solidFill>
                  <a:schemeClr val="bg1"/>
                </a:solidFill>
              </a:rPr>
              <a:t> </a:t>
            </a:r>
            <a:r>
              <a:rPr lang="en-US" dirty="0">
                <a:solidFill>
                  <a:schemeClr val="bg1"/>
                </a:solidFill>
              </a:rPr>
              <a:t>You know the message God sent to the people </a:t>
            </a:r>
            <a:r>
              <a:rPr lang="en-US" dirty="0" smtClean="0">
                <a:solidFill>
                  <a:schemeClr val="bg1"/>
                </a:solidFill>
              </a:rPr>
              <a:t/>
            </a:r>
            <a:br>
              <a:rPr lang="en-US" dirty="0" smtClean="0">
                <a:solidFill>
                  <a:schemeClr val="bg1"/>
                </a:solidFill>
              </a:rPr>
            </a:br>
            <a:r>
              <a:rPr lang="en-US" dirty="0" smtClean="0">
                <a:solidFill>
                  <a:schemeClr val="bg1"/>
                </a:solidFill>
              </a:rPr>
              <a:t>of </a:t>
            </a:r>
            <a:r>
              <a:rPr lang="en-US" dirty="0">
                <a:solidFill>
                  <a:schemeClr val="bg1"/>
                </a:solidFill>
              </a:rPr>
              <a:t>Israel, telling the good news of peace through </a:t>
            </a:r>
            <a:r>
              <a:rPr lang="en-US" dirty="0" smtClean="0">
                <a:solidFill>
                  <a:schemeClr val="bg1"/>
                </a:solidFill>
              </a:rPr>
              <a:t/>
            </a:r>
            <a:br>
              <a:rPr lang="en-US" dirty="0" smtClean="0">
                <a:solidFill>
                  <a:schemeClr val="bg1"/>
                </a:solidFill>
              </a:rPr>
            </a:br>
            <a:r>
              <a:rPr lang="en-US" dirty="0" smtClean="0">
                <a:solidFill>
                  <a:schemeClr val="bg1"/>
                </a:solidFill>
              </a:rPr>
              <a:t>Jesus </a:t>
            </a:r>
            <a:r>
              <a:rPr lang="en-US" dirty="0">
                <a:solidFill>
                  <a:schemeClr val="bg1"/>
                </a:solidFill>
              </a:rPr>
              <a:t>Christ, who is Lord </a:t>
            </a:r>
            <a:r>
              <a:rPr lang="en-US" dirty="0" smtClean="0">
                <a:solidFill>
                  <a:schemeClr val="bg1"/>
                </a:solidFill>
              </a:rPr>
              <a:t/>
            </a:r>
            <a:br>
              <a:rPr lang="en-US" dirty="0" smtClean="0">
                <a:solidFill>
                  <a:schemeClr val="bg1"/>
                </a:solidFill>
              </a:rPr>
            </a:br>
            <a:r>
              <a:rPr lang="en-US" dirty="0" smtClean="0">
                <a:solidFill>
                  <a:schemeClr val="bg1"/>
                </a:solidFill>
              </a:rPr>
              <a:t>of all.</a:t>
            </a:r>
            <a:endParaRPr lang="en-US" dirty="0">
              <a:solidFill>
                <a:schemeClr val="bg1"/>
              </a:solidFill>
            </a:endParaRPr>
          </a:p>
        </p:txBody>
      </p:sp>
      <p:cxnSp>
        <p:nvCxnSpPr>
          <p:cNvPr id="4" name="Straight Connector 3"/>
          <p:cNvCxnSpPr/>
          <p:nvPr/>
        </p:nvCxnSpPr>
        <p:spPr>
          <a:xfrm>
            <a:off x="350520" y="1173480"/>
            <a:ext cx="8503920" cy="304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411480" y="2057400"/>
            <a:ext cx="5044440" cy="4267200"/>
          </a:xfrm>
          <a:prstGeom prst="wedgeRoundRectCallout">
            <a:avLst>
              <a:gd name="adj1" fmla="val 60181"/>
              <a:gd name="adj2" fmla="val 14571"/>
              <a:gd name="adj3" fmla="val 16667"/>
            </a:avLst>
          </a:prstGeom>
          <a:effectLst>
            <a:outerShdw blurRad="1016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2" cstate="print"/>
          <a:srcRect r="9569"/>
          <a:stretch>
            <a:fillRect/>
          </a:stretch>
        </p:blipFill>
        <p:spPr bwMode="auto">
          <a:xfrm>
            <a:off x="4937760" y="1985963"/>
            <a:ext cx="4206240" cy="487203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A Powerful Message</a:t>
            </a:r>
            <a:endParaRPr lang="en-US" dirty="0"/>
          </a:p>
        </p:txBody>
      </p:sp>
      <p:sp>
        <p:nvSpPr>
          <p:cNvPr id="3" name="Content Placeholder 2"/>
          <p:cNvSpPr>
            <a:spLocks noGrp="1"/>
          </p:cNvSpPr>
          <p:nvPr>
            <p:ph idx="1"/>
          </p:nvPr>
        </p:nvSpPr>
        <p:spPr>
          <a:xfrm>
            <a:off x="502920" y="1432560"/>
            <a:ext cx="5760720" cy="5135880"/>
          </a:xfrm>
        </p:spPr>
        <p:txBody>
          <a:bodyPr/>
          <a:lstStyle/>
          <a:p>
            <a:pPr marL="0" indent="0"/>
            <a:r>
              <a:rPr lang="en-US" baseline="30000" dirty="0"/>
              <a:t>34</a:t>
            </a:r>
            <a:r>
              <a:rPr lang="en-US" dirty="0"/>
              <a:t> Then Peter began to speak</a:t>
            </a:r>
            <a:r>
              <a:rPr lang="en-US" sz="1200" dirty="0"/>
              <a:t>: </a:t>
            </a:r>
            <a:endParaRPr lang="en-US" sz="1200" dirty="0" smtClean="0"/>
          </a:p>
          <a:p>
            <a:pPr marL="0" indent="0"/>
            <a:r>
              <a:rPr lang="en-US" sz="1200" dirty="0" smtClean="0"/>
              <a:t/>
            </a:r>
            <a:br>
              <a:rPr lang="en-US" sz="1200" dirty="0" smtClean="0"/>
            </a:br>
            <a:r>
              <a:rPr lang="en-US" dirty="0" smtClean="0"/>
              <a:t> </a:t>
            </a:r>
            <a:r>
              <a:rPr lang="en-US" baseline="30000" dirty="0">
                <a:solidFill>
                  <a:schemeClr val="bg1"/>
                </a:solidFill>
              </a:rPr>
              <a:t>37</a:t>
            </a:r>
            <a:r>
              <a:rPr lang="en-US" dirty="0">
                <a:solidFill>
                  <a:schemeClr val="bg1"/>
                </a:solidFill>
              </a:rPr>
              <a:t> You know what has happened </a:t>
            </a:r>
            <a:r>
              <a:rPr lang="en-US" dirty="0" smtClean="0">
                <a:solidFill>
                  <a:schemeClr val="bg1"/>
                </a:solidFill>
              </a:rPr>
              <a:t>…  </a:t>
            </a:r>
            <a:r>
              <a:rPr lang="en-US" baseline="30000" dirty="0" smtClean="0">
                <a:solidFill>
                  <a:schemeClr val="bg1"/>
                </a:solidFill>
              </a:rPr>
              <a:t>38</a:t>
            </a:r>
            <a:r>
              <a:rPr lang="en-US" dirty="0" smtClean="0">
                <a:solidFill>
                  <a:schemeClr val="bg1"/>
                </a:solidFill>
              </a:rPr>
              <a:t> </a:t>
            </a:r>
            <a:r>
              <a:rPr lang="en-US" dirty="0">
                <a:solidFill>
                  <a:schemeClr val="bg1"/>
                </a:solidFill>
              </a:rPr>
              <a:t>how God anointed Jesus </a:t>
            </a:r>
            <a:r>
              <a:rPr lang="en-US" dirty="0" smtClean="0">
                <a:solidFill>
                  <a:schemeClr val="bg1"/>
                </a:solidFill>
              </a:rPr>
              <a:t>…, </a:t>
            </a:r>
            <a:r>
              <a:rPr lang="en-US" dirty="0">
                <a:solidFill>
                  <a:schemeClr val="bg1"/>
                </a:solidFill>
              </a:rPr>
              <a:t>and </a:t>
            </a:r>
            <a:r>
              <a:rPr lang="en-US" dirty="0" smtClean="0">
                <a:solidFill>
                  <a:schemeClr val="bg1"/>
                </a:solidFill>
              </a:rPr>
              <a:t/>
            </a:r>
            <a:br>
              <a:rPr lang="en-US" dirty="0" smtClean="0">
                <a:solidFill>
                  <a:schemeClr val="bg1"/>
                </a:solidFill>
              </a:rPr>
            </a:br>
            <a:r>
              <a:rPr lang="en-US" dirty="0" smtClean="0">
                <a:solidFill>
                  <a:schemeClr val="bg1"/>
                </a:solidFill>
              </a:rPr>
              <a:t>how </a:t>
            </a:r>
            <a:r>
              <a:rPr lang="en-US" dirty="0">
                <a:solidFill>
                  <a:schemeClr val="bg1"/>
                </a:solidFill>
              </a:rPr>
              <a:t>he went around </a:t>
            </a:r>
            <a:r>
              <a:rPr lang="en-US" dirty="0" smtClean="0">
                <a:solidFill>
                  <a:schemeClr val="bg1"/>
                </a:solidFill>
              </a:rPr>
              <a:t/>
            </a:r>
            <a:br>
              <a:rPr lang="en-US" dirty="0" smtClean="0">
                <a:solidFill>
                  <a:schemeClr val="bg1"/>
                </a:solidFill>
              </a:rPr>
            </a:br>
            <a:r>
              <a:rPr lang="en-US" dirty="0" smtClean="0">
                <a:solidFill>
                  <a:schemeClr val="bg1"/>
                </a:solidFill>
              </a:rPr>
              <a:t>doing </a:t>
            </a:r>
            <a:r>
              <a:rPr lang="en-US" dirty="0">
                <a:solidFill>
                  <a:schemeClr val="bg1"/>
                </a:solidFill>
              </a:rPr>
              <a:t>good and healing </a:t>
            </a:r>
            <a:r>
              <a:rPr lang="en-US" dirty="0" smtClean="0">
                <a:solidFill>
                  <a:schemeClr val="bg1"/>
                </a:solidFill>
              </a:rPr>
              <a:t>… </a:t>
            </a:r>
            <a:r>
              <a:rPr lang="en-US" dirty="0">
                <a:solidFill>
                  <a:schemeClr val="bg1"/>
                </a:solidFill>
              </a:rPr>
              <a:t>because God was with </a:t>
            </a:r>
            <a:r>
              <a:rPr lang="en-US" dirty="0" smtClean="0">
                <a:solidFill>
                  <a:schemeClr val="bg1"/>
                </a:solidFill>
              </a:rPr>
              <a:t/>
            </a:r>
            <a:br>
              <a:rPr lang="en-US" dirty="0" smtClean="0">
                <a:solidFill>
                  <a:schemeClr val="bg1"/>
                </a:solidFill>
              </a:rPr>
            </a:br>
            <a:r>
              <a:rPr lang="en-US" dirty="0" smtClean="0">
                <a:solidFill>
                  <a:schemeClr val="bg1"/>
                </a:solidFill>
              </a:rPr>
              <a:t>him.</a:t>
            </a:r>
            <a:endParaRPr lang="en-US" dirty="0">
              <a:solidFill>
                <a:schemeClr val="bg1"/>
              </a:solidFill>
            </a:endParaRPr>
          </a:p>
        </p:txBody>
      </p:sp>
      <p:cxnSp>
        <p:nvCxnSpPr>
          <p:cNvPr id="4" name="Straight Connector 3"/>
          <p:cNvCxnSpPr/>
          <p:nvPr/>
        </p:nvCxnSpPr>
        <p:spPr>
          <a:xfrm>
            <a:off x="350520" y="1173480"/>
            <a:ext cx="8503920" cy="304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411480" y="2057400"/>
            <a:ext cx="5044440" cy="3901440"/>
          </a:xfrm>
          <a:prstGeom prst="wedgeRoundRectCallout">
            <a:avLst>
              <a:gd name="adj1" fmla="val 60181"/>
              <a:gd name="adj2" fmla="val 14571"/>
              <a:gd name="adj3" fmla="val 16667"/>
            </a:avLst>
          </a:prstGeom>
          <a:effectLst>
            <a:outerShdw blurRad="1016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2" cstate="print"/>
          <a:srcRect r="9569"/>
          <a:stretch>
            <a:fillRect/>
          </a:stretch>
        </p:blipFill>
        <p:spPr bwMode="auto">
          <a:xfrm>
            <a:off x="4937760" y="1985963"/>
            <a:ext cx="4206240" cy="487203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A Powerful Message</a:t>
            </a:r>
            <a:endParaRPr lang="en-US" dirty="0"/>
          </a:p>
        </p:txBody>
      </p:sp>
      <p:cxnSp>
        <p:nvCxnSpPr>
          <p:cNvPr id="4" name="Straight Connector 3"/>
          <p:cNvCxnSpPr/>
          <p:nvPr/>
        </p:nvCxnSpPr>
        <p:spPr>
          <a:xfrm>
            <a:off x="350520" y="1173480"/>
            <a:ext cx="8503920" cy="304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051559" y="2103120"/>
            <a:ext cx="3809365" cy="853440"/>
          </a:xfrm>
          <a:prstGeom prst="rect">
            <a:avLst/>
          </a:prstGeom>
          <a:solidFill>
            <a:schemeClr val="tx2">
              <a:lumMod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02920" y="1432560"/>
            <a:ext cx="5760720" cy="5135880"/>
          </a:xfrm>
        </p:spPr>
        <p:txBody>
          <a:bodyPr/>
          <a:lstStyle/>
          <a:p>
            <a:pPr marL="0" indent="0"/>
            <a:r>
              <a:rPr lang="en-US" baseline="30000" dirty="0"/>
              <a:t>34</a:t>
            </a:r>
            <a:r>
              <a:rPr lang="en-US" dirty="0"/>
              <a:t> Then Peter began to speak</a:t>
            </a:r>
            <a:r>
              <a:rPr lang="en-US" sz="1200" dirty="0"/>
              <a:t>: </a:t>
            </a:r>
            <a:endParaRPr lang="en-US" sz="1200" dirty="0" smtClean="0"/>
          </a:p>
          <a:p>
            <a:pPr marL="0" indent="0"/>
            <a:r>
              <a:rPr lang="en-US" sz="1200" dirty="0" smtClean="0"/>
              <a:t/>
            </a:r>
            <a:br>
              <a:rPr lang="en-US" sz="1200" dirty="0" smtClean="0"/>
            </a:br>
            <a:r>
              <a:rPr lang="en-US" dirty="0" smtClean="0"/>
              <a:t> </a:t>
            </a:r>
            <a:r>
              <a:rPr lang="en-US" baseline="30000" dirty="0">
                <a:solidFill>
                  <a:schemeClr val="bg1"/>
                </a:solidFill>
              </a:rPr>
              <a:t>39</a:t>
            </a:r>
            <a:r>
              <a:rPr lang="en-US" dirty="0">
                <a:solidFill>
                  <a:schemeClr val="bg1"/>
                </a:solidFill>
              </a:rPr>
              <a:t> "We are witnesses </a:t>
            </a:r>
            <a:r>
              <a:rPr lang="en-US" dirty="0" smtClean="0">
                <a:solidFill>
                  <a:schemeClr val="bg1"/>
                </a:solidFill>
              </a:rPr>
              <a:t>…. </a:t>
            </a:r>
            <a:r>
              <a:rPr lang="en-US" dirty="0">
                <a:solidFill>
                  <a:schemeClr val="bg1"/>
                </a:solidFill>
              </a:rPr>
              <a:t>They killed him by </a:t>
            </a:r>
            <a:r>
              <a:rPr lang="en-US" dirty="0" smtClean="0">
                <a:solidFill>
                  <a:schemeClr val="bg1"/>
                </a:solidFill>
              </a:rPr>
              <a:t>hang-</a:t>
            </a:r>
            <a:br>
              <a:rPr lang="en-US" dirty="0" smtClean="0">
                <a:solidFill>
                  <a:schemeClr val="bg1"/>
                </a:solidFill>
              </a:rPr>
            </a:br>
            <a:r>
              <a:rPr lang="en-US" dirty="0" err="1" smtClean="0">
                <a:solidFill>
                  <a:schemeClr val="bg1"/>
                </a:solidFill>
              </a:rPr>
              <a:t>ing</a:t>
            </a:r>
            <a:r>
              <a:rPr lang="en-US" dirty="0" smtClean="0">
                <a:solidFill>
                  <a:schemeClr val="bg1"/>
                </a:solidFill>
              </a:rPr>
              <a:t> </a:t>
            </a:r>
            <a:r>
              <a:rPr lang="en-US" dirty="0">
                <a:solidFill>
                  <a:schemeClr val="bg1"/>
                </a:solidFill>
              </a:rPr>
              <a:t>him on a tree</a:t>
            </a:r>
            <a:r>
              <a:rPr lang="en-US" dirty="0" smtClean="0">
                <a:solidFill>
                  <a:schemeClr val="bg1"/>
                </a:solidFill>
              </a:rPr>
              <a:t>,   </a:t>
            </a:r>
            <a:r>
              <a:rPr lang="en-US" baseline="30000" dirty="0">
                <a:solidFill>
                  <a:schemeClr val="bg1"/>
                </a:solidFill>
              </a:rPr>
              <a:t>40</a:t>
            </a:r>
            <a:r>
              <a:rPr lang="en-US" dirty="0">
                <a:solidFill>
                  <a:schemeClr val="bg1"/>
                </a:solidFill>
              </a:rPr>
              <a:t> but God raised him from the dead on the third day and caused him to be seen</a:t>
            </a:r>
            <a:r>
              <a:rPr lang="en-US" dirty="0" smtClean="0">
                <a:solidFill>
                  <a:schemeClr val="bg1"/>
                </a:solidFill>
              </a:rPr>
              <a:t>.</a:t>
            </a:r>
          </a:p>
        </p:txBody>
      </p:sp>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411480" y="2057400"/>
            <a:ext cx="5044440" cy="3901440"/>
          </a:xfrm>
          <a:prstGeom prst="wedgeRoundRectCallout">
            <a:avLst>
              <a:gd name="adj1" fmla="val 60181"/>
              <a:gd name="adj2" fmla="val 14571"/>
              <a:gd name="adj3" fmla="val 16667"/>
            </a:avLst>
          </a:prstGeom>
          <a:effectLst>
            <a:outerShdw blurRad="1016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2" cstate="print"/>
          <a:srcRect r="9569"/>
          <a:stretch>
            <a:fillRect/>
          </a:stretch>
        </p:blipFill>
        <p:spPr bwMode="auto">
          <a:xfrm>
            <a:off x="4937760" y="1985963"/>
            <a:ext cx="4206240" cy="487203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A Powerful Message</a:t>
            </a:r>
            <a:endParaRPr lang="en-US" dirty="0"/>
          </a:p>
        </p:txBody>
      </p:sp>
      <p:cxnSp>
        <p:nvCxnSpPr>
          <p:cNvPr id="4" name="Straight Connector 3"/>
          <p:cNvCxnSpPr/>
          <p:nvPr/>
        </p:nvCxnSpPr>
        <p:spPr>
          <a:xfrm>
            <a:off x="350520" y="1173480"/>
            <a:ext cx="8503920" cy="304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57200" y="2667000"/>
            <a:ext cx="2148840" cy="853440"/>
          </a:xfrm>
          <a:prstGeom prst="rect">
            <a:avLst/>
          </a:prstGeom>
          <a:solidFill>
            <a:schemeClr val="tx2">
              <a:lumMod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249680" y="3169920"/>
            <a:ext cx="2072640" cy="853440"/>
          </a:xfrm>
          <a:prstGeom prst="rect">
            <a:avLst/>
          </a:prstGeom>
          <a:solidFill>
            <a:schemeClr val="tx2">
              <a:lumMod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02920" y="1432560"/>
            <a:ext cx="5760720" cy="5135880"/>
          </a:xfrm>
        </p:spPr>
        <p:txBody>
          <a:bodyPr/>
          <a:lstStyle/>
          <a:p>
            <a:pPr marL="0" indent="0"/>
            <a:r>
              <a:rPr lang="en-US" baseline="30000" dirty="0"/>
              <a:t>34</a:t>
            </a:r>
            <a:r>
              <a:rPr lang="en-US" dirty="0"/>
              <a:t> Then Peter began to speak</a:t>
            </a:r>
            <a:r>
              <a:rPr lang="en-US" sz="1200" dirty="0"/>
              <a:t>: </a:t>
            </a:r>
            <a:endParaRPr lang="en-US" sz="1200" dirty="0" smtClean="0"/>
          </a:p>
          <a:p>
            <a:pPr marL="0" indent="0"/>
            <a:r>
              <a:rPr lang="en-US" sz="1200" dirty="0" smtClean="0"/>
              <a:t/>
            </a:r>
            <a:br>
              <a:rPr lang="en-US" sz="1200" dirty="0" smtClean="0"/>
            </a:br>
            <a:r>
              <a:rPr lang="en-US" dirty="0" smtClean="0">
                <a:solidFill>
                  <a:schemeClr val="bg1"/>
                </a:solidFill>
              </a:rPr>
              <a:t>… </a:t>
            </a:r>
            <a:r>
              <a:rPr lang="en-US" baseline="30000" dirty="0">
                <a:solidFill>
                  <a:schemeClr val="bg1"/>
                </a:solidFill>
              </a:rPr>
              <a:t>42</a:t>
            </a:r>
            <a:r>
              <a:rPr lang="en-US" dirty="0">
                <a:solidFill>
                  <a:schemeClr val="bg1"/>
                </a:solidFill>
              </a:rPr>
              <a:t> He commanded us </a:t>
            </a:r>
            <a:r>
              <a:rPr lang="en-US" dirty="0" smtClean="0">
                <a:solidFill>
                  <a:schemeClr val="bg1"/>
                </a:solidFill>
              </a:rPr>
              <a:t/>
            </a:r>
            <a:br>
              <a:rPr lang="en-US" dirty="0" smtClean="0">
                <a:solidFill>
                  <a:schemeClr val="bg1"/>
                </a:solidFill>
              </a:rPr>
            </a:br>
            <a:r>
              <a:rPr lang="en-US" dirty="0" smtClean="0">
                <a:solidFill>
                  <a:schemeClr val="bg1"/>
                </a:solidFill>
              </a:rPr>
              <a:t>to </a:t>
            </a:r>
            <a:r>
              <a:rPr lang="en-US" dirty="0">
                <a:solidFill>
                  <a:schemeClr val="bg1"/>
                </a:solidFill>
              </a:rPr>
              <a:t>preach to the people </a:t>
            </a:r>
            <a:r>
              <a:rPr lang="en-US" dirty="0" smtClean="0">
                <a:solidFill>
                  <a:schemeClr val="bg1"/>
                </a:solidFill>
              </a:rPr>
              <a:t/>
            </a:r>
            <a:br>
              <a:rPr lang="en-US" dirty="0" smtClean="0">
                <a:solidFill>
                  <a:schemeClr val="bg1"/>
                </a:solidFill>
              </a:rPr>
            </a:br>
            <a:r>
              <a:rPr lang="en-US" dirty="0" smtClean="0">
                <a:solidFill>
                  <a:schemeClr val="bg1"/>
                </a:solidFill>
              </a:rPr>
              <a:t>and </a:t>
            </a:r>
            <a:r>
              <a:rPr lang="en-US" dirty="0">
                <a:solidFill>
                  <a:schemeClr val="bg1"/>
                </a:solidFill>
              </a:rPr>
              <a:t>to testify that he is </a:t>
            </a:r>
            <a:r>
              <a:rPr lang="en-US" dirty="0" smtClean="0">
                <a:solidFill>
                  <a:schemeClr val="bg1"/>
                </a:solidFill>
              </a:rPr>
              <a:t/>
            </a:r>
            <a:br>
              <a:rPr lang="en-US" dirty="0" smtClean="0">
                <a:solidFill>
                  <a:schemeClr val="bg1"/>
                </a:solidFill>
              </a:rPr>
            </a:br>
            <a:r>
              <a:rPr lang="en-US" dirty="0" smtClean="0">
                <a:solidFill>
                  <a:schemeClr val="bg1"/>
                </a:solidFill>
              </a:rPr>
              <a:t>the </a:t>
            </a:r>
            <a:r>
              <a:rPr lang="en-US" dirty="0">
                <a:solidFill>
                  <a:schemeClr val="bg1"/>
                </a:solidFill>
              </a:rPr>
              <a:t>one whom God appointed as judge of the living and the dead</a:t>
            </a:r>
            <a:r>
              <a:rPr lang="en-US" dirty="0" smtClean="0">
                <a:solidFill>
                  <a:schemeClr val="bg1"/>
                </a:solidFill>
              </a:rPr>
              <a:t>.</a:t>
            </a:r>
          </a:p>
          <a:p>
            <a:pPr marL="0" indent="0"/>
            <a:endParaRPr lang="en-US" dirty="0"/>
          </a:p>
          <a:p>
            <a:pPr marL="0" indent="0"/>
            <a:r>
              <a:rPr lang="en-US" dirty="0"/>
              <a:t> </a:t>
            </a:r>
            <a:endParaRPr lang="en-US" dirty="0">
              <a:solidFill>
                <a:schemeClr val="bg1"/>
              </a:solidFill>
            </a:endParaRPr>
          </a:p>
        </p:txBody>
      </p:sp>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411480" y="2255520"/>
            <a:ext cx="5044440" cy="3322320"/>
          </a:xfrm>
          <a:prstGeom prst="wedgeRoundRectCallout">
            <a:avLst>
              <a:gd name="adj1" fmla="val 60181"/>
              <a:gd name="adj2" fmla="val 21452"/>
              <a:gd name="adj3" fmla="val 16667"/>
            </a:avLst>
          </a:prstGeom>
          <a:effectLst>
            <a:outerShdw blurRad="1016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2" cstate="print"/>
          <a:srcRect r="9569"/>
          <a:stretch>
            <a:fillRect/>
          </a:stretch>
        </p:blipFill>
        <p:spPr bwMode="auto">
          <a:xfrm>
            <a:off x="4937760" y="1985963"/>
            <a:ext cx="4206240" cy="487203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A Powerful Message</a:t>
            </a:r>
            <a:endParaRPr lang="en-US" dirty="0"/>
          </a:p>
        </p:txBody>
      </p:sp>
      <p:cxnSp>
        <p:nvCxnSpPr>
          <p:cNvPr id="4" name="Straight Connector 3"/>
          <p:cNvCxnSpPr/>
          <p:nvPr/>
        </p:nvCxnSpPr>
        <p:spPr>
          <a:xfrm>
            <a:off x="350520" y="1173480"/>
            <a:ext cx="8503920" cy="304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57200" y="3429000"/>
            <a:ext cx="4937760" cy="19812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307080" y="2987040"/>
            <a:ext cx="2087880" cy="7620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02920" y="1432560"/>
            <a:ext cx="5760720" cy="5135880"/>
          </a:xfrm>
        </p:spPr>
        <p:txBody>
          <a:bodyPr/>
          <a:lstStyle/>
          <a:p>
            <a:pPr marL="0" indent="0"/>
            <a:r>
              <a:rPr lang="en-US" baseline="30000" dirty="0"/>
              <a:t>34</a:t>
            </a:r>
            <a:r>
              <a:rPr lang="en-US" dirty="0"/>
              <a:t> Then Peter began to speak</a:t>
            </a:r>
            <a:r>
              <a:rPr lang="en-US" sz="1200" dirty="0"/>
              <a:t>: </a:t>
            </a:r>
            <a:endParaRPr lang="en-US" sz="1200" dirty="0" smtClean="0"/>
          </a:p>
          <a:p>
            <a:pPr marL="0" indent="0"/>
            <a:endParaRPr lang="en-US" sz="1200" dirty="0" smtClean="0"/>
          </a:p>
          <a:p>
            <a:pPr marL="0" indent="0"/>
            <a:r>
              <a:rPr lang="en-US" sz="1200" dirty="0" smtClean="0"/>
              <a:t/>
            </a:r>
            <a:br>
              <a:rPr lang="en-US" sz="1200" dirty="0" smtClean="0"/>
            </a:br>
            <a:r>
              <a:rPr lang="en-US" baseline="30000" dirty="0" smtClean="0">
                <a:solidFill>
                  <a:schemeClr val="bg1"/>
                </a:solidFill>
              </a:rPr>
              <a:t>43</a:t>
            </a:r>
            <a:r>
              <a:rPr lang="en-US" dirty="0" smtClean="0">
                <a:solidFill>
                  <a:schemeClr val="bg1"/>
                </a:solidFill>
              </a:rPr>
              <a:t> </a:t>
            </a:r>
            <a:r>
              <a:rPr lang="en-US" dirty="0">
                <a:solidFill>
                  <a:schemeClr val="bg1"/>
                </a:solidFill>
              </a:rPr>
              <a:t>All the prophets testify about him that everyone who believes in him </a:t>
            </a:r>
            <a:r>
              <a:rPr lang="en-US" dirty="0" smtClean="0">
                <a:solidFill>
                  <a:schemeClr val="bg1"/>
                </a:solidFill>
              </a:rPr>
              <a:t/>
            </a:r>
            <a:br>
              <a:rPr lang="en-US" dirty="0" smtClean="0">
                <a:solidFill>
                  <a:schemeClr val="bg1"/>
                </a:solidFill>
              </a:rPr>
            </a:br>
            <a:r>
              <a:rPr lang="en-US" dirty="0" smtClean="0">
                <a:solidFill>
                  <a:schemeClr val="bg1"/>
                </a:solidFill>
              </a:rPr>
              <a:t>receives </a:t>
            </a:r>
            <a:r>
              <a:rPr lang="en-US" dirty="0">
                <a:solidFill>
                  <a:schemeClr val="bg1"/>
                </a:solidFill>
              </a:rPr>
              <a:t>forgiveness of </a:t>
            </a:r>
            <a:r>
              <a:rPr lang="en-US" dirty="0" smtClean="0">
                <a:solidFill>
                  <a:schemeClr val="bg1"/>
                </a:solidFill>
              </a:rPr>
              <a:t/>
            </a:r>
            <a:br>
              <a:rPr lang="en-US" dirty="0" smtClean="0">
                <a:solidFill>
                  <a:schemeClr val="bg1"/>
                </a:solidFill>
              </a:rPr>
            </a:br>
            <a:r>
              <a:rPr lang="en-US" dirty="0" smtClean="0">
                <a:solidFill>
                  <a:schemeClr val="bg1"/>
                </a:solidFill>
              </a:rPr>
              <a:t>sins </a:t>
            </a:r>
            <a:r>
              <a:rPr lang="en-US" dirty="0">
                <a:solidFill>
                  <a:schemeClr val="bg1"/>
                </a:solidFill>
              </a:rPr>
              <a:t>through his name</a:t>
            </a:r>
            <a:r>
              <a:rPr lang="en-US" dirty="0" smtClean="0">
                <a:solidFill>
                  <a:schemeClr val="bg1"/>
                </a:solidFill>
              </a:rPr>
              <a:t>.”</a:t>
            </a:r>
            <a:endParaRPr lang="en-US" dirty="0">
              <a:solidFill>
                <a:schemeClr val="bg1"/>
              </a:solidFill>
            </a:endParaRPr>
          </a:p>
        </p:txBody>
      </p:sp>
    </p:spTree>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9715" y="5303520"/>
            <a:ext cx="2377440" cy="731520"/>
          </a:xfrm>
          <a:prstGeom prst="rect">
            <a:avLst/>
          </a:prstGeom>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566160" y="1935480"/>
            <a:ext cx="2377440" cy="731520"/>
          </a:xfrm>
          <a:prstGeom prst="rect">
            <a:avLst/>
          </a:prstGeom>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Results Were Powerful</a:t>
            </a:r>
            <a:endParaRPr lang="en-US" dirty="0"/>
          </a:p>
        </p:txBody>
      </p:sp>
      <p:sp>
        <p:nvSpPr>
          <p:cNvPr id="3" name="Content Placeholder 2"/>
          <p:cNvSpPr>
            <a:spLocks noGrp="1"/>
          </p:cNvSpPr>
          <p:nvPr>
            <p:ph idx="1"/>
          </p:nvPr>
        </p:nvSpPr>
        <p:spPr>
          <a:xfrm>
            <a:off x="350520" y="1386840"/>
            <a:ext cx="6233160" cy="5181600"/>
          </a:xfrm>
        </p:spPr>
        <p:txBody>
          <a:bodyPr/>
          <a:lstStyle/>
          <a:p>
            <a:pPr marL="0" indent="0"/>
            <a:r>
              <a:rPr lang="en-US" baseline="30000" dirty="0"/>
              <a:t>44</a:t>
            </a:r>
            <a:r>
              <a:rPr lang="en-US" dirty="0"/>
              <a:t> While Peter was still speaking these words, the </a:t>
            </a:r>
            <a:r>
              <a:rPr lang="en-US" dirty="0">
                <a:solidFill>
                  <a:schemeClr val="bg1"/>
                </a:solidFill>
                <a:effectLst>
                  <a:outerShdw blurRad="38100" dist="38100" dir="2700000" algn="tl">
                    <a:srgbClr val="000000">
                      <a:alpha val="43137"/>
                    </a:srgbClr>
                  </a:outerShdw>
                </a:effectLst>
              </a:rPr>
              <a:t>Holy Spirit </a:t>
            </a:r>
            <a:r>
              <a:rPr lang="en-US" dirty="0"/>
              <a:t>came on all who heard the message.</a:t>
            </a:r>
          </a:p>
          <a:p>
            <a:pPr marL="0" indent="0"/>
            <a:r>
              <a:rPr lang="en-US" dirty="0"/>
              <a:t> </a:t>
            </a:r>
            <a:r>
              <a:rPr lang="en-US" baseline="30000" dirty="0"/>
              <a:t>45</a:t>
            </a:r>
            <a:r>
              <a:rPr lang="en-US" dirty="0"/>
              <a:t> The circumcised believers who had come with Peter were astonished that the gift of the </a:t>
            </a:r>
            <a:r>
              <a:rPr lang="en-US" dirty="0">
                <a:solidFill>
                  <a:schemeClr val="bg1"/>
                </a:solidFill>
                <a:effectLst>
                  <a:outerShdw blurRad="38100" dist="38100" dir="2700000" algn="tl">
                    <a:srgbClr val="000000">
                      <a:alpha val="43137"/>
                    </a:srgbClr>
                  </a:outerShdw>
                </a:effectLst>
              </a:rPr>
              <a:t>Holy Spirit </a:t>
            </a:r>
            <a:r>
              <a:rPr lang="en-US" dirty="0"/>
              <a:t>had been poured out even on the Gentiles</a:t>
            </a:r>
            <a:r>
              <a:rPr lang="en-US" dirty="0" smtClean="0"/>
              <a:t>.</a:t>
            </a:r>
            <a:endParaRPr lang="en-US" dirty="0"/>
          </a:p>
        </p:txBody>
      </p:sp>
      <p:cxnSp>
        <p:nvCxnSpPr>
          <p:cNvPr id="4" name="Straight Connector 3"/>
          <p:cNvCxnSpPr/>
          <p:nvPr/>
        </p:nvCxnSpPr>
        <p:spPr>
          <a:xfrm>
            <a:off x="350520" y="1173480"/>
            <a:ext cx="8503920" cy="304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cstate="print"/>
          <a:srcRect/>
          <a:stretch>
            <a:fillRect/>
          </a:stretch>
        </p:blipFill>
        <p:spPr bwMode="auto">
          <a:xfrm>
            <a:off x="4991360" y="1615440"/>
            <a:ext cx="3940867" cy="419735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2000" fill="hold"/>
                                        <p:tgtEl>
                                          <p:spTgt spid="2050"/>
                                        </p:tgtEl>
                                        <p:attrNameLst>
                                          <p:attrName>ppt_x</p:attrName>
                                        </p:attrNameLst>
                                      </p:cBhvr>
                                      <p:tavLst>
                                        <p:tav tm="0">
                                          <p:val>
                                            <p:strVal val="#ppt_x"/>
                                          </p:val>
                                        </p:tav>
                                        <p:tav tm="100000">
                                          <p:val>
                                            <p:strVal val="#ppt_x"/>
                                          </p:val>
                                        </p:tav>
                                      </p:tavLst>
                                    </p:anim>
                                    <p:anim calcmode="lin" valueType="num">
                                      <p:cBhvr additive="base">
                                        <p:cTn id="8" dur="2000" fill="hold"/>
                                        <p:tgtEl>
                                          <p:spTgt spid="205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14" presetClass="entr" presetSubtype="10"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335280" y="2346960"/>
            <a:ext cx="5181600" cy="3322320"/>
          </a:xfrm>
          <a:prstGeom prst="wedgeRoundRectCallout">
            <a:avLst>
              <a:gd name="adj1" fmla="val 59394"/>
              <a:gd name="adj2" fmla="val 24501"/>
              <a:gd name="adj3" fmla="val 16667"/>
            </a:avLst>
          </a:prstGeom>
          <a:effectLst>
            <a:outerShdw blurRad="1016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2" cstate="print"/>
          <a:srcRect r="9569" b="7507"/>
          <a:stretch>
            <a:fillRect/>
          </a:stretch>
        </p:blipFill>
        <p:spPr bwMode="auto">
          <a:xfrm>
            <a:off x="4937760" y="2168843"/>
            <a:ext cx="4206240" cy="450627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The Results Were Powerful</a:t>
            </a:r>
            <a:endParaRPr lang="en-US" dirty="0"/>
          </a:p>
        </p:txBody>
      </p:sp>
      <p:sp>
        <p:nvSpPr>
          <p:cNvPr id="3" name="Content Placeholder 2"/>
          <p:cNvSpPr>
            <a:spLocks noGrp="1"/>
          </p:cNvSpPr>
          <p:nvPr>
            <p:ph idx="1"/>
          </p:nvPr>
        </p:nvSpPr>
        <p:spPr>
          <a:xfrm>
            <a:off x="350520" y="1219200"/>
            <a:ext cx="8473440" cy="5349240"/>
          </a:xfrm>
        </p:spPr>
        <p:txBody>
          <a:bodyPr/>
          <a:lstStyle/>
          <a:p>
            <a:pPr marL="0" indent="0"/>
            <a:r>
              <a:rPr lang="en-US" baseline="30000" dirty="0" smtClean="0"/>
              <a:t>46</a:t>
            </a:r>
            <a:r>
              <a:rPr lang="en-US" dirty="0" smtClean="0"/>
              <a:t> </a:t>
            </a:r>
            <a:r>
              <a:rPr lang="en-US" dirty="0"/>
              <a:t>For they heard them speaking in tongues and praising God. Then Peter said,</a:t>
            </a:r>
          </a:p>
          <a:p>
            <a:pPr marL="0" indent="0"/>
            <a:r>
              <a:rPr lang="en-US" dirty="0"/>
              <a:t> </a:t>
            </a:r>
            <a:r>
              <a:rPr lang="en-US" baseline="30000" dirty="0">
                <a:solidFill>
                  <a:schemeClr val="bg1"/>
                </a:solidFill>
              </a:rPr>
              <a:t>47</a:t>
            </a:r>
            <a:r>
              <a:rPr lang="en-US" dirty="0">
                <a:solidFill>
                  <a:schemeClr val="bg1"/>
                </a:solidFill>
              </a:rPr>
              <a:t> "Can anyone keep </a:t>
            </a:r>
            <a:r>
              <a:rPr lang="en-US" dirty="0" smtClean="0">
                <a:solidFill>
                  <a:schemeClr val="bg1"/>
                </a:solidFill>
              </a:rPr>
              <a:t/>
            </a:r>
            <a:br>
              <a:rPr lang="en-US" dirty="0" smtClean="0">
                <a:solidFill>
                  <a:schemeClr val="bg1"/>
                </a:solidFill>
              </a:rPr>
            </a:br>
            <a:r>
              <a:rPr lang="en-US" dirty="0" smtClean="0">
                <a:solidFill>
                  <a:schemeClr val="bg1"/>
                </a:solidFill>
              </a:rPr>
              <a:t>these </a:t>
            </a:r>
            <a:r>
              <a:rPr lang="en-US" dirty="0">
                <a:solidFill>
                  <a:schemeClr val="bg1"/>
                </a:solidFill>
              </a:rPr>
              <a:t>people from being </a:t>
            </a:r>
            <a:r>
              <a:rPr lang="en-US" dirty="0" smtClean="0">
                <a:solidFill>
                  <a:schemeClr val="bg1"/>
                </a:solidFill>
              </a:rPr>
              <a:t/>
            </a:r>
            <a:br>
              <a:rPr lang="en-US" dirty="0" smtClean="0">
                <a:solidFill>
                  <a:schemeClr val="bg1"/>
                </a:solidFill>
              </a:rPr>
            </a:br>
            <a:r>
              <a:rPr lang="en-US" dirty="0" smtClean="0">
                <a:solidFill>
                  <a:schemeClr val="bg1"/>
                </a:solidFill>
              </a:rPr>
              <a:t>baptized </a:t>
            </a:r>
            <a:r>
              <a:rPr lang="en-US" dirty="0">
                <a:solidFill>
                  <a:schemeClr val="bg1"/>
                </a:solidFill>
              </a:rPr>
              <a:t>with water? </a:t>
            </a:r>
            <a:r>
              <a:rPr lang="en-US" dirty="0" smtClean="0">
                <a:solidFill>
                  <a:schemeClr val="bg1"/>
                </a:solidFill>
              </a:rPr>
              <a:t/>
            </a:r>
            <a:br>
              <a:rPr lang="en-US" dirty="0" smtClean="0">
                <a:solidFill>
                  <a:schemeClr val="bg1"/>
                </a:solidFill>
              </a:rPr>
            </a:br>
            <a:r>
              <a:rPr lang="en-US" dirty="0" smtClean="0">
                <a:solidFill>
                  <a:schemeClr val="bg1"/>
                </a:solidFill>
              </a:rPr>
              <a:t>They </a:t>
            </a:r>
            <a:r>
              <a:rPr lang="en-US" dirty="0">
                <a:solidFill>
                  <a:schemeClr val="bg1"/>
                </a:solidFill>
              </a:rPr>
              <a:t>have received the </a:t>
            </a:r>
            <a:r>
              <a:rPr lang="en-US" dirty="0" smtClean="0">
                <a:solidFill>
                  <a:schemeClr val="bg1"/>
                </a:solidFill>
              </a:rPr>
              <a:t/>
            </a:r>
            <a:br>
              <a:rPr lang="en-US" dirty="0" smtClean="0">
                <a:solidFill>
                  <a:schemeClr val="bg1"/>
                </a:solidFill>
              </a:rPr>
            </a:br>
            <a:r>
              <a:rPr lang="en-US" dirty="0" smtClean="0">
                <a:solidFill>
                  <a:schemeClr val="bg1"/>
                </a:solidFill>
              </a:rPr>
              <a:t>Holy </a:t>
            </a:r>
            <a:r>
              <a:rPr lang="en-US" dirty="0">
                <a:solidFill>
                  <a:schemeClr val="bg1"/>
                </a:solidFill>
              </a:rPr>
              <a:t>Spirit just as we have</a:t>
            </a:r>
            <a:r>
              <a:rPr lang="en-US" dirty="0" smtClean="0">
                <a:solidFill>
                  <a:schemeClr val="bg1"/>
                </a:solidFill>
              </a:rPr>
              <a:t>."</a:t>
            </a:r>
          </a:p>
          <a:p>
            <a:pPr marL="0" indent="0"/>
            <a:endParaRPr lang="en-US" dirty="0"/>
          </a:p>
        </p:txBody>
      </p:sp>
      <p:cxnSp>
        <p:nvCxnSpPr>
          <p:cNvPr id="4" name="Straight Connector 3"/>
          <p:cNvCxnSpPr/>
          <p:nvPr/>
        </p:nvCxnSpPr>
        <p:spPr>
          <a:xfrm>
            <a:off x="350520" y="1173480"/>
            <a:ext cx="8503920" cy="304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5897880" y="1219200"/>
            <a:ext cx="2011680" cy="731520"/>
          </a:xfrm>
          <a:prstGeom prst="rect">
            <a:avLst/>
          </a:prstGeom>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Results Were Powerful</a:t>
            </a:r>
            <a:endParaRPr lang="en-US" dirty="0"/>
          </a:p>
        </p:txBody>
      </p:sp>
      <p:sp>
        <p:nvSpPr>
          <p:cNvPr id="3" name="Content Placeholder 2"/>
          <p:cNvSpPr>
            <a:spLocks noGrp="1"/>
          </p:cNvSpPr>
          <p:nvPr>
            <p:ph idx="1"/>
          </p:nvPr>
        </p:nvSpPr>
        <p:spPr>
          <a:xfrm>
            <a:off x="350520" y="1219200"/>
            <a:ext cx="8473440" cy="5349240"/>
          </a:xfrm>
        </p:spPr>
        <p:txBody>
          <a:bodyPr/>
          <a:lstStyle/>
          <a:p>
            <a:pPr marL="0" indent="0"/>
            <a:r>
              <a:rPr lang="en-US" dirty="0" smtClean="0"/>
              <a:t> </a:t>
            </a:r>
            <a:r>
              <a:rPr lang="en-US" baseline="30000" dirty="0"/>
              <a:t>48</a:t>
            </a:r>
            <a:r>
              <a:rPr lang="en-US" dirty="0"/>
              <a:t> So he ordered that they be </a:t>
            </a:r>
            <a:r>
              <a:rPr lang="en-US" dirty="0">
                <a:solidFill>
                  <a:schemeClr val="bg1"/>
                </a:solidFill>
                <a:effectLst>
                  <a:outerShdw blurRad="38100" dist="38100" dir="2700000" algn="tl">
                    <a:srgbClr val="000000">
                      <a:alpha val="43137"/>
                    </a:srgbClr>
                  </a:outerShdw>
                </a:effectLst>
              </a:rPr>
              <a:t>baptized</a:t>
            </a:r>
            <a:r>
              <a:rPr lang="en-US" dirty="0"/>
              <a:t> in the name of Jesus Christ. Then they asked Peter to stay with them for a few days</a:t>
            </a:r>
            <a:r>
              <a:rPr lang="en-US" dirty="0" smtClean="0"/>
              <a:t>.</a:t>
            </a:r>
            <a:endParaRPr lang="en-US" dirty="0"/>
          </a:p>
        </p:txBody>
      </p:sp>
      <p:cxnSp>
        <p:nvCxnSpPr>
          <p:cNvPr id="4" name="Straight Connector 3"/>
          <p:cNvCxnSpPr/>
          <p:nvPr/>
        </p:nvCxnSpPr>
        <p:spPr>
          <a:xfrm>
            <a:off x="350520" y="1173480"/>
            <a:ext cx="8503920" cy="304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193636" y="3483684"/>
            <a:ext cx="2038947" cy="2599765"/>
            <a:chOff x="193636" y="3483684"/>
            <a:chExt cx="2038947" cy="2599765"/>
          </a:xfrm>
        </p:grpSpPr>
        <p:sp>
          <p:nvSpPr>
            <p:cNvPr id="30" name="Rectangle 29"/>
            <p:cNvSpPr/>
            <p:nvPr/>
          </p:nvSpPr>
          <p:spPr>
            <a:xfrm>
              <a:off x="193636" y="3483684"/>
              <a:ext cx="2038947" cy="2599765"/>
            </a:xfrm>
            <a:prstGeom prst="rect">
              <a:avLst/>
            </a:prstGeom>
            <a:ln>
              <a:solidFill>
                <a:schemeClr val="bg1"/>
              </a:solidFill>
            </a:ln>
            <a:effectLst>
              <a:outerShdw blurRad="50800" dist="177800" dir="2700000" algn="ctr" rotWithShape="0">
                <a:srgbClr val="0000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365760" y="3749040"/>
              <a:ext cx="1839818" cy="2118360"/>
              <a:chOff x="506150" y="4145280"/>
              <a:chExt cx="1901770" cy="2118360"/>
            </a:xfrm>
          </p:grpSpPr>
          <p:sp>
            <p:nvSpPr>
              <p:cNvPr id="8" name="Heart 7"/>
              <p:cNvSpPr/>
              <p:nvPr/>
            </p:nvSpPr>
            <p:spPr>
              <a:xfrm>
                <a:off x="548640" y="4145280"/>
                <a:ext cx="1859280" cy="2118360"/>
              </a:xfrm>
              <a:prstGeom prst="heart">
                <a:avLst/>
              </a:prstGeom>
              <a:solidFill>
                <a:srgbClr val="C00000"/>
              </a:solidFill>
              <a:scene3d>
                <a:camera prst="orthographicFront"/>
                <a:lightRig rig="threePt" dir="t"/>
              </a:scene3d>
              <a:sp3d>
                <a:bevelT w="254000" h="254000"/>
                <a:bevelB w="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06150" y="4709160"/>
                <a:ext cx="1890381" cy="646331"/>
              </a:xfrm>
              <a:prstGeom prst="rect">
                <a:avLst/>
              </a:prstGeom>
              <a:noFill/>
            </p:spPr>
            <p:txBody>
              <a:bodyPr wrap="square" rtlCol="0">
                <a:spAutoFit/>
              </a:bodyPr>
              <a:lstStyle/>
              <a:p>
                <a:pPr algn="ctr"/>
                <a:r>
                  <a:rPr lang="en-US" sz="3600" b="1" dirty="0" smtClean="0">
                    <a:solidFill>
                      <a:schemeClr val="bg1"/>
                    </a:solidFill>
                    <a:effectLst>
                      <a:outerShdw blurRad="38100" dist="38100" dir="2700000" algn="tl">
                        <a:srgbClr val="000000">
                          <a:alpha val="43137"/>
                        </a:srgbClr>
                      </a:outerShdw>
                    </a:effectLst>
                  </a:rPr>
                  <a:t>BELIEVE</a:t>
                </a:r>
                <a:endParaRPr lang="en-US" sz="3600" b="1" dirty="0">
                  <a:solidFill>
                    <a:schemeClr val="bg1"/>
                  </a:solidFill>
                  <a:effectLst>
                    <a:outerShdw blurRad="38100" dist="38100" dir="2700000" algn="tl">
                      <a:srgbClr val="000000">
                        <a:alpha val="43137"/>
                      </a:srgbClr>
                    </a:outerShdw>
                  </a:effectLst>
                </a:endParaRPr>
              </a:p>
            </p:txBody>
          </p:sp>
        </p:grpSp>
      </p:grpSp>
      <p:grpSp>
        <p:nvGrpSpPr>
          <p:cNvPr id="14" name="Group 13"/>
          <p:cNvGrpSpPr/>
          <p:nvPr/>
        </p:nvGrpSpPr>
        <p:grpSpPr>
          <a:xfrm>
            <a:off x="4572000" y="3485477"/>
            <a:ext cx="2071035" cy="2599765"/>
            <a:chOff x="3146618" y="3523129"/>
            <a:chExt cx="2895594" cy="2599765"/>
          </a:xfrm>
        </p:grpSpPr>
        <p:grpSp>
          <p:nvGrpSpPr>
            <p:cNvPr id="18" name="Group 18"/>
            <p:cNvGrpSpPr/>
            <p:nvPr/>
          </p:nvGrpSpPr>
          <p:grpSpPr>
            <a:xfrm>
              <a:off x="3146618" y="3523129"/>
              <a:ext cx="2895594" cy="2599765"/>
              <a:chOff x="3146618" y="3523129"/>
              <a:chExt cx="2895594" cy="2599765"/>
            </a:xfrm>
          </p:grpSpPr>
          <p:sp>
            <p:nvSpPr>
              <p:cNvPr id="20" name="Rectangle 19"/>
              <p:cNvSpPr/>
              <p:nvPr/>
            </p:nvSpPr>
            <p:spPr>
              <a:xfrm>
                <a:off x="3146618" y="3523129"/>
                <a:ext cx="2868706" cy="2599765"/>
              </a:xfrm>
              <a:prstGeom prst="rect">
                <a:avLst/>
              </a:prstGeom>
              <a:ln>
                <a:solidFill>
                  <a:schemeClr val="bg1"/>
                </a:solidFill>
              </a:ln>
              <a:effectLst>
                <a:outerShdw blurRad="50800" dist="177800" dir="2700000" algn="ctr" rotWithShape="0">
                  <a:srgbClr val="0000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8"/>
              <p:cNvPicPr>
                <a:picLocks noChangeAspect="1" noChangeArrowheads="1"/>
              </p:cNvPicPr>
              <p:nvPr/>
            </p:nvPicPr>
            <p:blipFill>
              <a:blip r:embed="rId3" cstate="print"/>
              <a:srcRect b="21693"/>
              <a:stretch>
                <a:fillRect/>
              </a:stretch>
            </p:blipFill>
            <p:spPr bwMode="auto">
              <a:xfrm>
                <a:off x="3186054" y="4589929"/>
                <a:ext cx="2856158" cy="1506070"/>
              </a:xfrm>
              <a:prstGeom prst="rect">
                <a:avLst/>
              </a:prstGeom>
              <a:noFill/>
              <a:ln w="9525">
                <a:noFill/>
                <a:miter lim="800000"/>
                <a:headEnd/>
                <a:tailEnd/>
              </a:ln>
              <a:effectLst/>
            </p:spPr>
          </p:pic>
        </p:grpSp>
        <p:sp>
          <p:nvSpPr>
            <p:cNvPr id="16" name="TextBox 15"/>
            <p:cNvSpPr txBox="1"/>
            <p:nvPr/>
          </p:nvSpPr>
          <p:spPr>
            <a:xfrm>
              <a:off x="3810053" y="3763384"/>
              <a:ext cx="1249061" cy="1077218"/>
            </a:xfrm>
            <a:prstGeom prst="rect">
              <a:avLst/>
            </a:prstGeom>
            <a:noFill/>
          </p:spPr>
          <p:txBody>
            <a:bodyPr wrap="none" rtlCol="0">
              <a:spAutoFit/>
            </a:bodyPr>
            <a:lstStyle/>
            <a:p>
              <a:r>
                <a:rPr lang="en-US" sz="3200" b="1" dirty="0" smtClean="0">
                  <a:solidFill>
                    <a:schemeClr val="bg1"/>
                  </a:solidFill>
                  <a:effectLst>
                    <a:outerShdw blurRad="38100" dist="38100" dir="2700000" algn="tl">
                      <a:srgbClr val="000000">
                        <a:alpha val="43137"/>
                      </a:srgbClr>
                    </a:outerShdw>
                  </a:effectLst>
                </a:rPr>
                <a:t>HOLY</a:t>
              </a:r>
              <a:br>
                <a:rPr lang="en-US" sz="3200" b="1" dirty="0" smtClean="0">
                  <a:solidFill>
                    <a:schemeClr val="bg1"/>
                  </a:solidFill>
                  <a:effectLst>
                    <a:outerShdw blurRad="38100" dist="38100" dir="2700000" algn="tl">
                      <a:srgbClr val="000000">
                        <a:alpha val="43137"/>
                      </a:srgbClr>
                    </a:outerShdw>
                  </a:effectLst>
                </a:rPr>
              </a:br>
              <a:r>
                <a:rPr lang="en-US" sz="3200" b="1" dirty="0" smtClean="0">
                  <a:solidFill>
                    <a:schemeClr val="bg1"/>
                  </a:solidFill>
                  <a:effectLst>
                    <a:outerShdw blurRad="38100" dist="38100" dir="2700000" algn="tl">
                      <a:srgbClr val="000000">
                        <a:alpha val="43137"/>
                      </a:srgbClr>
                    </a:outerShdw>
                  </a:effectLst>
                </a:rPr>
                <a:t>SPIRIT</a:t>
              </a:r>
              <a:endParaRPr lang="en-US" sz="3200" b="1" dirty="0">
                <a:solidFill>
                  <a:schemeClr val="bg1"/>
                </a:solidFill>
                <a:effectLst>
                  <a:outerShdw blurRad="38100" dist="38100" dir="2700000" algn="tl">
                    <a:srgbClr val="000000">
                      <a:alpha val="43137"/>
                    </a:srgbClr>
                  </a:outerShdw>
                </a:effectLst>
              </a:endParaRPr>
            </a:p>
          </p:txBody>
        </p:sp>
      </p:grpSp>
      <p:grpSp>
        <p:nvGrpSpPr>
          <p:cNvPr id="22" name="Group 21"/>
          <p:cNvGrpSpPr/>
          <p:nvPr/>
        </p:nvGrpSpPr>
        <p:grpSpPr>
          <a:xfrm>
            <a:off x="6785013" y="3474720"/>
            <a:ext cx="2038947" cy="2599765"/>
            <a:chOff x="6203578" y="3514164"/>
            <a:chExt cx="2868706" cy="2599765"/>
          </a:xfrm>
        </p:grpSpPr>
        <p:grpSp>
          <p:nvGrpSpPr>
            <p:cNvPr id="23" name="Group 23"/>
            <p:cNvGrpSpPr/>
            <p:nvPr/>
          </p:nvGrpSpPr>
          <p:grpSpPr>
            <a:xfrm>
              <a:off x="6203578" y="3514164"/>
              <a:ext cx="2868706" cy="2599765"/>
              <a:chOff x="6203578" y="3514164"/>
              <a:chExt cx="2868706" cy="2599765"/>
            </a:xfrm>
          </p:grpSpPr>
          <p:sp>
            <p:nvSpPr>
              <p:cNvPr id="25" name="Rectangle 24"/>
              <p:cNvSpPr/>
              <p:nvPr/>
            </p:nvSpPr>
            <p:spPr>
              <a:xfrm>
                <a:off x="6203578" y="3514164"/>
                <a:ext cx="2868706" cy="2599765"/>
              </a:xfrm>
              <a:prstGeom prst="rect">
                <a:avLst/>
              </a:prstGeom>
              <a:ln>
                <a:solidFill>
                  <a:schemeClr val="bg1"/>
                </a:solidFill>
              </a:ln>
              <a:effectLst>
                <a:outerShdw blurRad="50800" dist="177800" dir="2700000" algn="ctr" rotWithShape="0">
                  <a:srgbClr val="0000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3"/>
              <p:cNvPicPr>
                <a:picLocks noChangeAspect="1" noChangeArrowheads="1"/>
              </p:cNvPicPr>
              <p:nvPr/>
            </p:nvPicPr>
            <p:blipFill>
              <a:blip r:embed="rId4" cstate="print"/>
              <a:srcRect t="12387" b="14668"/>
              <a:stretch>
                <a:fillRect/>
              </a:stretch>
            </p:blipFill>
            <p:spPr bwMode="auto">
              <a:xfrm>
                <a:off x="6257361" y="3554506"/>
                <a:ext cx="2779693" cy="2523565"/>
              </a:xfrm>
              <a:prstGeom prst="rect">
                <a:avLst/>
              </a:prstGeom>
              <a:noFill/>
              <a:ln w="9525">
                <a:noFill/>
                <a:miter lim="800000"/>
                <a:headEnd/>
                <a:tailEnd/>
              </a:ln>
              <a:effectLst/>
            </p:spPr>
          </p:pic>
        </p:grpSp>
        <p:sp>
          <p:nvSpPr>
            <p:cNvPr id="24" name="TextBox 23"/>
            <p:cNvSpPr txBox="1"/>
            <p:nvPr/>
          </p:nvSpPr>
          <p:spPr>
            <a:xfrm>
              <a:off x="6773805" y="4528073"/>
              <a:ext cx="1742336" cy="1077218"/>
            </a:xfrm>
            <a:prstGeom prst="rect">
              <a:avLst/>
            </a:prstGeom>
            <a:noFill/>
          </p:spPr>
          <p:txBody>
            <a:bodyPr wrap="none" rtlCol="0">
              <a:spAutoFit/>
            </a:bodyPr>
            <a:lstStyle/>
            <a:p>
              <a:pPr algn="ctr"/>
              <a:r>
                <a:rPr lang="en-US" sz="3200" b="1" dirty="0" smtClean="0">
                  <a:solidFill>
                    <a:schemeClr val="bg1"/>
                  </a:solidFill>
                  <a:effectLst>
                    <a:outerShdw blurRad="38100" dist="38100" dir="2700000" algn="tl">
                      <a:srgbClr val="000000">
                        <a:alpha val="43137"/>
                      </a:srgbClr>
                    </a:outerShdw>
                  </a:effectLst>
                </a:rPr>
                <a:t>WATER</a:t>
              </a:r>
            </a:p>
            <a:p>
              <a:pPr algn="ctr"/>
              <a:r>
                <a:rPr lang="en-US" sz="3200" b="1" dirty="0" smtClean="0">
                  <a:solidFill>
                    <a:schemeClr val="bg1"/>
                  </a:solidFill>
                  <a:effectLst>
                    <a:outerShdw blurRad="38100" dist="38100" dir="2700000" algn="tl">
                      <a:srgbClr val="000000">
                        <a:alpha val="43137"/>
                      </a:srgbClr>
                    </a:outerShdw>
                  </a:effectLst>
                </a:rPr>
                <a:t>BAPTISM</a:t>
              </a:r>
              <a:endParaRPr lang="en-US" sz="3200" b="1" dirty="0">
                <a:solidFill>
                  <a:schemeClr val="bg1"/>
                </a:solidFill>
                <a:effectLst>
                  <a:outerShdw blurRad="38100" dist="38100" dir="2700000" algn="tl">
                    <a:srgbClr val="000000">
                      <a:alpha val="43137"/>
                    </a:srgbClr>
                  </a:outerShdw>
                </a:effectLst>
              </a:endParaRPr>
            </a:p>
          </p:txBody>
        </p:sp>
      </p:grpSp>
      <p:grpSp>
        <p:nvGrpSpPr>
          <p:cNvPr id="35" name="Group 34"/>
          <p:cNvGrpSpPr/>
          <p:nvPr/>
        </p:nvGrpSpPr>
        <p:grpSpPr>
          <a:xfrm>
            <a:off x="2377440" y="3483684"/>
            <a:ext cx="2054413" cy="2599765"/>
            <a:chOff x="2377440" y="3483684"/>
            <a:chExt cx="2054413" cy="2599765"/>
          </a:xfrm>
        </p:grpSpPr>
        <p:sp>
          <p:nvSpPr>
            <p:cNvPr id="32" name="Rectangle 31"/>
            <p:cNvSpPr/>
            <p:nvPr/>
          </p:nvSpPr>
          <p:spPr>
            <a:xfrm>
              <a:off x="2392906" y="3483684"/>
              <a:ext cx="2038947" cy="2599765"/>
            </a:xfrm>
            <a:prstGeom prst="rect">
              <a:avLst/>
            </a:prstGeom>
            <a:ln>
              <a:solidFill>
                <a:schemeClr val="bg1"/>
              </a:solidFill>
            </a:ln>
            <a:effectLst>
              <a:outerShdw blurRad="50800" dist="177800" dir="2700000" algn="ctr" rotWithShape="0">
                <a:srgbClr val="0000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377440" y="3764280"/>
              <a:ext cx="2042160" cy="1077218"/>
            </a:xfrm>
            <a:prstGeom prst="rect">
              <a:avLst/>
            </a:prstGeom>
            <a:noFill/>
          </p:spPr>
          <p:txBody>
            <a:bodyPr wrap="square" rtlCol="0">
              <a:spAutoFit/>
            </a:bodyPr>
            <a:lstStyle/>
            <a:p>
              <a:pPr algn="ctr"/>
              <a:r>
                <a:rPr lang="en-US" sz="3200" b="1" dirty="0" smtClean="0">
                  <a:solidFill>
                    <a:schemeClr val="bg1"/>
                  </a:solidFill>
                  <a:effectLst>
                    <a:outerShdw blurRad="38100" dist="38100" dir="2700000" algn="tl">
                      <a:srgbClr val="000000">
                        <a:alpha val="43137"/>
                      </a:srgbClr>
                    </a:outerShdw>
                  </a:effectLst>
                </a:rPr>
                <a:t>FORGIVEN </a:t>
              </a:r>
              <a:br>
                <a:rPr lang="en-US" sz="3200" b="1" dirty="0" smtClean="0">
                  <a:solidFill>
                    <a:schemeClr val="bg1"/>
                  </a:solidFill>
                  <a:effectLst>
                    <a:outerShdw blurRad="38100" dist="38100" dir="2700000" algn="tl">
                      <a:srgbClr val="000000">
                        <a:alpha val="43137"/>
                      </a:srgbClr>
                    </a:outerShdw>
                  </a:effectLst>
                </a:rPr>
              </a:br>
              <a:r>
                <a:rPr lang="en-US" sz="3200" b="1" dirty="0" smtClean="0">
                  <a:solidFill>
                    <a:schemeClr val="bg1"/>
                  </a:solidFill>
                  <a:effectLst>
                    <a:outerShdw blurRad="38100" dist="38100" dir="2700000" algn="tl">
                      <a:srgbClr val="000000">
                        <a:alpha val="43137"/>
                      </a:srgbClr>
                    </a:outerShdw>
                  </a:effectLst>
                </a:rPr>
                <a:t>SINS </a:t>
              </a:r>
              <a:endParaRPr lang="en-US" sz="3200" b="1" dirty="0">
                <a:solidFill>
                  <a:schemeClr val="bg1"/>
                </a:solidFill>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5" cstate="print"/>
            <a:srcRect/>
            <a:stretch>
              <a:fillRect/>
            </a:stretch>
          </p:blipFill>
          <p:spPr bwMode="auto">
            <a:xfrm>
              <a:off x="2432146" y="4861120"/>
              <a:ext cx="1844478" cy="1054539"/>
            </a:xfrm>
            <a:prstGeom prst="rect">
              <a:avLst/>
            </a:prstGeom>
            <a:noFill/>
            <a:ln w="9525">
              <a:noFill/>
              <a:miter lim="800000"/>
              <a:headEnd/>
              <a:tailEnd/>
            </a:ln>
            <a:effectLst/>
          </p:spPr>
        </p:pic>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Sum Up</a:t>
            </a:r>
            <a:endParaRPr lang="en-US" dirty="0"/>
          </a:p>
        </p:txBody>
      </p:sp>
      <p:sp>
        <p:nvSpPr>
          <p:cNvPr id="3" name="Content Placeholder 2"/>
          <p:cNvSpPr>
            <a:spLocks noGrp="1"/>
          </p:cNvSpPr>
          <p:nvPr>
            <p:ph idx="1"/>
          </p:nvPr>
        </p:nvSpPr>
        <p:spPr>
          <a:xfrm>
            <a:off x="350520" y="1402080"/>
            <a:ext cx="8610600" cy="5166360"/>
          </a:xfrm>
        </p:spPr>
        <p:txBody>
          <a:bodyPr/>
          <a:lstStyle/>
          <a:p>
            <a:r>
              <a:rPr lang="en-US" dirty="0" smtClean="0"/>
              <a:t>There is no sin so great that the blood of Jesus Christ cannot remove it!</a:t>
            </a:r>
          </a:p>
          <a:p>
            <a:r>
              <a:rPr lang="en-US" dirty="0" smtClean="0"/>
              <a:t>There is no person so bad that the blood of Jesus Christ cannot redeem him or her!</a:t>
            </a:r>
          </a:p>
          <a:p>
            <a:r>
              <a:rPr lang="en-US" dirty="0" smtClean="0"/>
              <a:t>What (or Who) God has cleansed we must not call “unclean.” </a:t>
            </a:r>
          </a:p>
          <a:p>
            <a:r>
              <a:rPr lang="en-US" dirty="0" smtClean="0"/>
              <a:t>When it comes to reaching people for the Lord, we can never say, “Surely not, Lord.”</a:t>
            </a:r>
          </a:p>
          <a:p>
            <a:endParaRPr lang="en-US" dirty="0" smtClean="0"/>
          </a:p>
          <a:p>
            <a:r>
              <a:rPr lang="en-US" dirty="0" smtClean="0"/>
              <a:t> </a:t>
            </a:r>
            <a:endParaRPr lang="en-US" dirty="0"/>
          </a:p>
        </p:txBody>
      </p:sp>
      <p:cxnSp>
        <p:nvCxnSpPr>
          <p:cNvPr id="5" name="Straight Connector 4"/>
          <p:cNvCxnSpPr/>
          <p:nvPr/>
        </p:nvCxnSpPr>
        <p:spPr>
          <a:xfrm>
            <a:off x="350520" y="1173480"/>
            <a:ext cx="8503920" cy="304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411480" y="1859280"/>
            <a:ext cx="4373880" cy="1371600"/>
          </a:xfrm>
          <a:prstGeom prst="wedgeRoundRectCallout">
            <a:avLst>
              <a:gd name="adj1" fmla="val 73940"/>
              <a:gd name="adj2" fmla="val 14688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Greatest Contradiction:</a:t>
            </a:r>
            <a:endParaRPr lang="en-US" dirty="0"/>
          </a:p>
        </p:txBody>
      </p:sp>
      <p:sp>
        <p:nvSpPr>
          <p:cNvPr id="3" name="Content Placeholder 2"/>
          <p:cNvSpPr>
            <a:spLocks noGrp="1"/>
          </p:cNvSpPr>
          <p:nvPr>
            <p:ph idx="1"/>
          </p:nvPr>
        </p:nvSpPr>
        <p:spPr>
          <a:xfrm>
            <a:off x="731520" y="1600200"/>
            <a:ext cx="8122920" cy="4968240"/>
          </a:xfrm>
        </p:spPr>
        <p:txBody>
          <a:bodyPr/>
          <a:lstStyle/>
          <a:p>
            <a:endParaRPr lang="en-US" dirty="0" smtClean="0"/>
          </a:p>
          <a:p>
            <a:r>
              <a:rPr lang="en-US" dirty="0" smtClean="0">
                <a:solidFill>
                  <a:schemeClr val="bg1"/>
                </a:solidFill>
              </a:rPr>
              <a:t>"</a:t>
            </a:r>
            <a:r>
              <a:rPr lang="en-US" dirty="0">
                <a:solidFill>
                  <a:schemeClr val="bg1"/>
                </a:solidFill>
              </a:rPr>
              <a:t>Surely not, Lord!" </a:t>
            </a:r>
            <a:r>
              <a:rPr lang="en-US" dirty="0" smtClean="0"/>
              <a:t/>
            </a:r>
            <a:br>
              <a:rPr lang="en-US" dirty="0" smtClean="0"/>
            </a:br>
            <a:r>
              <a:rPr lang="en-US" dirty="0" smtClean="0"/>
              <a:t/>
            </a:r>
            <a:br>
              <a:rPr lang="en-US" dirty="0" smtClean="0"/>
            </a:br>
            <a:r>
              <a:rPr lang="en-US" dirty="0" smtClean="0"/>
              <a:t/>
            </a:r>
            <a:br>
              <a:rPr lang="en-US" dirty="0" smtClean="0"/>
            </a:br>
            <a:r>
              <a:rPr lang="en-US" dirty="0" smtClean="0"/>
              <a:t>Peter </a:t>
            </a:r>
            <a:r>
              <a:rPr lang="en-US" dirty="0"/>
              <a:t>replied. </a:t>
            </a:r>
            <a:r>
              <a:rPr lang="en-US" dirty="0" smtClean="0"/>
              <a:t/>
            </a:r>
            <a:br>
              <a:rPr lang="en-US" dirty="0" smtClean="0"/>
            </a:br>
            <a:r>
              <a:rPr lang="en-US" dirty="0" smtClean="0"/>
              <a:t>   </a:t>
            </a:r>
            <a:r>
              <a:rPr lang="en-US" sz="2800" dirty="0" smtClean="0"/>
              <a:t>(</a:t>
            </a:r>
            <a:r>
              <a:rPr lang="en-US" sz="2800" dirty="0"/>
              <a:t>Act </a:t>
            </a:r>
            <a:r>
              <a:rPr lang="en-US" sz="2800" dirty="0" smtClean="0"/>
              <a:t>10:14)</a:t>
            </a:r>
            <a:endParaRPr lang="en-US" sz="2800" dirty="0"/>
          </a:p>
        </p:txBody>
      </p:sp>
      <p:cxnSp>
        <p:nvCxnSpPr>
          <p:cNvPr id="5" name="Straight Connector 4"/>
          <p:cNvCxnSpPr/>
          <p:nvPr/>
        </p:nvCxnSpPr>
        <p:spPr>
          <a:xfrm>
            <a:off x="350520" y="1173480"/>
            <a:ext cx="8503920" cy="304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2"/>
          <p:cNvPicPr>
            <a:picLocks noChangeAspect="1" noChangeArrowheads="1"/>
          </p:cNvPicPr>
          <p:nvPr/>
        </p:nvPicPr>
        <p:blipFill>
          <a:blip r:embed="rId3" cstate="print"/>
          <a:srcRect r="9569"/>
          <a:stretch>
            <a:fillRect/>
          </a:stretch>
        </p:blipFill>
        <p:spPr bwMode="auto">
          <a:xfrm>
            <a:off x="4937760" y="1985963"/>
            <a:ext cx="4206240" cy="4872037"/>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noChangeArrowheads="1"/>
          </p:cNvPicPr>
          <p:nvPr/>
        </p:nvPicPr>
        <p:blipFill>
          <a:blip r:embed="rId2" cstate="print"/>
          <a:srcRect/>
          <a:stretch>
            <a:fillRect/>
          </a:stretch>
        </p:blipFill>
        <p:spPr bwMode="auto">
          <a:xfrm>
            <a:off x="0" y="0"/>
            <a:ext cx="9144000" cy="6858357"/>
          </a:xfrm>
          <a:prstGeom prst="rect">
            <a:avLst/>
          </a:prstGeom>
          <a:noFill/>
          <a:ln w="9525">
            <a:noFill/>
            <a:miter lim="800000"/>
            <a:headEnd/>
            <a:tailEnd/>
          </a:ln>
          <a:effectLst/>
        </p:spPr>
      </p:pic>
      <p:sp>
        <p:nvSpPr>
          <p:cNvPr id="2" name="Title 1"/>
          <p:cNvSpPr>
            <a:spLocks noGrp="1"/>
          </p:cNvSpPr>
          <p:nvPr>
            <p:ph type="title"/>
          </p:nvPr>
        </p:nvSpPr>
        <p:spPr>
          <a:xfrm>
            <a:off x="213360" y="198120"/>
            <a:ext cx="8702040" cy="1280160"/>
          </a:xfrm>
        </p:spPr>
        <p:txBody>
          <a:bodyPr/>
          <a:lstStyle/>
          <a:p>
            <a:r>
              <a:rPr lang="en-US" dirty="0" smtClean="0"/>
              <a:t>Whatever God calls us to do we must say…</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noChangeArrowheads="1"/>
          </p:cNvPicPr>
          <p:nvPr/>
        </p:nvPicPr>
        <p:blipFill>
          <a:blip r:embed="rId2" cstate="print"/>
          <a:srcRect/>
          <a:stretch>
            <a:fillRect/>
          </a:stretch>
        </p:blipFill>
        <p:spPr bwMode="auto">
          <a:xfrm>
            <a:off x="0" y="0"/>
            <a:ext cx="9144000" cy="6858357"/>
          </a:xfrm>
          <a:prstGeom prst="rect">
            <a:avLst/>
          </a:prstGeom>
          <a:noFill/>
          <a:ln w="9525">
            <a:noFill/>
            <a:miter lim="800000"/>
            <a:headEnd/>
            <a:tailEnd/>
          </a:ln>
          <a:effectLst/>
        </p:spPr>
      </p:pic>
      <p:sp>
        <p:nvSpPr>
          <p:cNvPr id="2" name="Title 1"/>
          <p:cNvSpPr>
            <a:spLocks noGrp="1"/>
          </p:cNvSpPr>
          <p:nvPr>
            <p:ph type="title"/>
          </p:nvPr>
        </p:nvSpPr>
        <p:spPr>
          <a:xfrm>
            <a:off x="213360" y="198120"/>
            <a:ext cx="8702040" cy="1280160"/>
          </a:xfrm>
        </p:spPr>
        <p:txBody>
          <a:bodyPr/>
          <a:lstStyle/>
          <a:p>
            <a:r>
              <a:rPr lang="en-US" smtClean="0"/>
              <a:t>Let’s Pray</a:t>
            </a:r>
            <a:endParaRPr lang="en-US" dirty="0"/>
          </a:p>
        </p:txBody>
      </p:sp>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set the stage …</a:t>
            </a:r>
            <a:endParaRPr lang="en-US" dirty="0"/>
          </a:p>
        </p:txBody>
      </p:sp>
      <p:sp>
        <p:nvSpPr>
          <p:cNvPr id="3" name="Content Placeholder 2"/>
          <p:cNvSpPr>
            <a:spLocks noGrp="1"/>
          </p:cNvSpPr>
          <p:nvPr>
            <p:ph idx="1"/>
          </p:nvPr>
        </p:nvSpPr>
        <p:spPr/>
        <p:txBody>
          <a:bodyPr/>
          <a:lstStyle/>
          <a:p>
            <a:endParaRPr lang="en-US"/>
          </a:p>
        </p:txBody>
      </p:sp>
      <p:cxnSp>
        <p:nvCxnSpPr>
          <p:cNvPr id="4" name="Straight Connector 3"/>
          <p:cNvCxnSpPr/>
          <p:nvPr/>
        </p:nvCxnSpPr>
        <p:spPr>
          <a:xfrm>
            <a:off x="350520" y="1173480"/>
            <a:ext cx="8503920" cy="304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cstate="print"/>
          <a:srcRect/>
          <a:stretch>
            <a:fillRect/>
          </a:stretch>
        </p:blipFill>
        <p:spPr bwMode="auto">
          <a:xfrm>
            <a:off x="4023361" y="31191"/>
            <a:ext cx="5120640" cy="682680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Peter should have known better:</a:t>
            </a:r>
            <a:endParaRPr lang="en-US" dirty="0"/>
          </a:p>
        </p:txBody>
      </p:sp>
      <p:sp>
        <p:nvSpPr>
          <p:cNvPr id="3" name="Content Placeholder 2"/>
          <p:cNvSpPr>
            <a:spLocks noGrp="1"/>
          </p:cNvSpPr>
          <p:nvPr>
            <p:ph idx="1"/>
          </p:nvPr>
        </p:nvSpPr>
        <p:spPr/>
        <p:txBody>
          <a:bodyPr/>
          <a:lstStyle/>
          <a:p>
            <a:pPr marL="742950" indent="-742950">
              <a:buAutoNum type="arabicParenR"/>
            </a:pPr>
            <a:r>
              <a:rPr lang="en-US" dirty="0" smtClean="0"/>
              <a:t>Paralytic Man </a:t>
            </a:r>
            <a:br>
              <a:rPr lang="en-US" dirty="0" smtClean="0"/>
            </a:br>
            <a:r>
              <a:rPr lang="en-US" dirty="0" smtClean="0"/>
              <a:t>Obeyed Jesus </a:t>
            </a:r>
            <a:br>
              <a:rPr lang="en-US" dirty="0" smtClean="0"/>
            </a:br>
            <a:r>
              <a:rPr lang="en-US" dirty="0" smtClean="0"/>
              <a:t>9:32-35</a:t>
            </a:r>
          </a:p>
        </p:txBody>
      </p:sp>
      <p:cxnSp>
        <p:nvCxnSpPr>
          <p:cNvPr id="5" name="Straight Connector 4"/>
          <p:cNvCxnSpPr/>
          <p:nvPr/>
        </p:nvCxnSpPr>
        <p:spPr>
          <a:xfrm>
            <a:off x="350520" y="1173480"/>
            <a:ext cx="8503920" cy="304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398143" y="1253755"/>
            <a:ext cx="5934974" cy="509140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Peter should have known better:</a:t>
            </a:r>
            <a:endParaRPr lang="en-US" dirty="0"/>
          </a:p>
        </p:txBody>
      </p:sp>
      <p:sp>
        <p:nvSpPr>
          <p:cNvPr id="3" name="Content Placeholder 2"/>
          <p:cNvSpPr>
            <a:spLocks noGrp="1"/>
          </p:cNvSpPr>
          <p:nvPr>
            <p:ph idx="1"/>
          </p:nvPr>
        </p:nvSpPr>
        <p:spPr/>
        <p:txBody>
          <a:bodyPr/>
          <a:lstStyle/>
          <a:p>
            <a:pPr marL="579438" indent="-579438"/>
            <a:r>
              <a:rPr lang="en-US" dirty="0" smtClean="0"/>
              <a:t>2)  Dead Lady </a:t>
            </a:r>
            <a:br>
              <a:rPr lang="en-US" dirty="0" smtClean="0"/>
            </a:br>
            <a:r>
              <a:rPr lang="en-US" dirty="0" smtClean="0"/>
              <a:t>Obeyed Jesus </a:t>
            </a:r>
            <a:br>
              <a:rPr lang="en-US" dirty="0" smtClean="0"/>
            </a:br>
            <a:r>
              <a:rPr lang="en-US" dirty="0" smtClean="0"/>
              <a:t>9:40-43</a:t>
            </a:r>
            <a:endParaRPr lang="en-US" dirty="0"/>
          </a:p>
        </p:txBody>
      </p:sp>
      <p:cxnSp>
        <p:nvCxnSpPr>
          <p:cNvPr id="5" name="Straight Connector 4"/>
          <p:cNvCxnSpPr/>
          <p:nvPr/>
        </p:nvCxnSpPr>
        <p:spPr>
          <a:xfrm>
            <a:off x="350520" y="1173480"/>
            <a:ext cx="8503920" cy="304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50520" y="1173480"/>
            <a:ext cx="8503920" cy="304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Picture 3"/>
          <p:cNvPicPr>
            <a:picLocks noChangeAspect="1" noChangeArrowheads="1"/>
          </p:cNvPicPr>
          <p:nvPr/>
        </p:nvPicPr>
        <p:blipFill>
          <a:blip r:embed="rId3" cstate="print"/>
          <a:srcRect r="20076"/>
          <a:stretch>
            <a:fillRect/>
          </a:stretch>
        </p:blipFill>
        <p:spPr bwMode="auto">
          <a:xfrm>
            <a:off x="4411599" y="0"/>
            <a:ext cx="4732401" cy="6858000"/>
          </a:xfrm>
          <a:prstGeom prst="rect">
            <a:avLst/>
          </a:prstGeom>
          <a:noFill/>
          <a:ln w="9525">
            <a:noFill/>
            <a:miter lim="800000"/>
            <a:headEnd/>
            <a:tailEnd/>
          </a:ln>
          <a:effectLst/>
        </p:spPr>
      </p:pic>
      <p:sp>
        <p:nvSpPr>
          <p:cNvPr id="15" name="5-Point Star 14"/>
          <p:cNvSpPr/>
          <p:nvPr/>
        </p:nvSpPr>
        <p:spPr>
          <a:xfrm>
            <a:off x="6614160" y="3261360"/>
            <a:ext cx="472440" cy="457200"/>
          </a:xfrm>
          <a:prstGeom prst="star5">
            <a:avLst>
              <a:gd name="adj" fmla="val 19098"/>
              <a:gd name="hf" fmla="val 105146"/>
              <a:gd name="vf" fmla="val 110557"/>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20040" y="1188720"/>
            <a:ext cx="8503920" cy="3108960"/>
          </a:xfrm>
        </p:spPr>
        <p:txBody>
          <a:bodyPr/>
          <a:lstStyle/>
          <a:p>
            <a:pPr marL="579438" indent="-579438"/>
            <a:r>
              <a:rPr lang="en-US" dirty="0" smtClean="0"/>
              <a:t>3)  Italian Roman </a:t>
            </a:r>
            <a:br>
              <a:rPr lang="en-US" dirty="0" smtClean="0"/>
            </a:br>
            <a:r>
              <a:rPr lang="en-US" dirty="0" smtClean="0"/>
              <a:t>Centurion </a:t>
            </a:r>
            <a:br>
              <a:rPr lang="en-US" dirty="0" smtClean="0"/>
            </a:br>
            <a:r>
              <a:rPr lang="en-US" dirty="0" smtClean="0"/>
              <a:t>Obeyed </a:t>
            </a:r>
            <a:br>
              <a:rPr lang="en-US" dirty="0" smtClean="0"/>
            </a:br>
            <a:r>
              <a:rPr lang="en-US" dirty="0" smtClean="0"/>
              <a:t>10:1-8</a:t>
            </a:r>
            <a:endParaRPr lang="en-US" dirty="0"/>
          </a:p>
        </p:txBody>
      </p:sp>
      <p:sp>
        <p:nvSpPr>
          <p:cNvPr id="2" name="Title 1"/>
          <p:cNvSpPr>
            <a:spLocks noGrp="1"/>
          </p:cNvSpPr>
          <p:nvPr>
            <p:ph type="title"/>
          </p:nvPr>
        </p:nvSpPr>
        <p:spPr/>
        <p:txBody>
          <a:bodyPr/>
          <a:lstStyle/>
          <a:p>
            <a:r>
              <a:rPr lang="en-US" dirty="0" smtClean="0"/>
              <a:t>Peter should have known better:</a:t>
            </a:r>
            <a:endParaRPr lang="en-US" dirty="0"/>
          </a:p>
        </p:txBody>
      </p:sp>
      <p:grpSp>
        <p:nvGrpSpPr>
          <p:cNvPr id="10" name="Group 9"/>
          <p:cNvGrpSpPr/>
          <p:nvPr/>
        </p:nvGrpSpPr>
        <p:grpSpPr>
          <a:xfrm>
            <a:off x="-379562" y="1449238"/>
            <a:ext cx="4830792" cy="5848709"/>
            <a:chOff x="-379562" y="1449238"/>
            <a:chExt cx="4830792" cy="5848709"/>
          </a:xfrm>
        </p:grpSpPr>
        <p:sp>
          <p:nvSpPr>
            <p:cNvPr id="9" name="Rectangle 8"/>
            <p:cNvSpPr/>
            <p:nvPr/>
          </p:nvSpPr>
          <p:spPr>
            <a:xfrm>
              <a:off x="-379562" y="1449238"/>
              <a:ext cx="4830792" cy="5848709"/>
            </a:xfrm>
            <a:prstGeom prst="rect">
              <a:avLst/>
            </a:prstGeom>
            <a:solidFill>
              <a:schemeClr val="accent6">
                <a:lumMod val="5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4" cstate="print"/>
            <a:srcRect/>
            <a:stretch>
              <a:fillRect/>
            </a:stretch>
          </p:blipFill>
          <p:spPr bwMode="auto">
            <a:xfrm>
              <a:off x="367580" y="1828800"/>
              <a:ext cx="3495067" cy="5029200"/>
            </a:xfrm>
            <a:prstGeom prst="rect">
              <a:avLst/>
            </a:prstGeom>
            <a:noFill/>
            <a:ln w="9525">
              <a:noFill/>
              <a:miter lim="800000"/>
              <a:headEnd/>
              <a:tailEnd/>
            </a:ln>
            <a:effectLst/>
          </p:spPr>
        </p:pic>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 y="1188720"/>
            <a:ext cx="8503920" cy="3108960"/>
          </a:xfrm>
        </p:spPr>
        <p:txBody>
          <a:bodyPr/>
          <a:lstStyle/>
          <a:p>
            <a:pPr marL="579438" indent="-579438"/>
            <a:r>
              <a:rPr lang="en-US" dirty="0" smtClean="0"/>
              <a:t>3)  Italian Roman </a:t>
            </a:r>
            <a:br>
              <a:rPr lang="en-US" dirty="0" smtClean="0"/>
            </a:br>
            <a:r>
              <a:rPr lang="en-US" dirty="0" smtClean="0"/>
              <a:t>Centurion </a:t>
            </a:r>
            <a:br>
              <a:rPr lang="en-US" dirty="0" smtClean="0"/>
            </a:br>
            <a:r>
              <a:rPr lang="en-US" dirty="0" smtClean="0"/>
              <a:t>Obeyed </a:t>
            </a:r>
            <a:br>
              <a:rPr lang="en-US" dirty="0" smtClean="0"/>
            </a:br>
            <a:r>
              <a:rPr lang="en-US" dirty="0" smtClean="0"/>
              <a:t>10:1-8</a:t>
            </a:r>
            <a:endParaRPr lang="en-US" dirty="0"/>
          </a:p>
        </p:txBody>
      </p:sp>
      <p:grpSp>
        <p:nvGrpSpPr>
          <p:cNvPr id="27" name="Group 26"/>
          <p:cNvGrpSpPr/>
          <p:nvPr/>
        </p:nvGrpSpPr>
        <p:grpSpPr>
          <a:xfrm>
            <a:off x="-379562" y="1449238"/>
            <a:ext cx="4830792" cy="5848709"/>
            <a:chOff x="-379562" y="1449238"/>
            <a:chExt cx="4830792" cy="5848709"/>
          </a:xfrm>
        </p:grpSpPr>
        <p:sp>
          <p:nvSpPr>
            <p:cNvPr id="28" name="Rectangle 27"/>
            <p:cNvSpPr/>
            <p:nvPr/>
          </p:nvSpPr>
          <p:spPr>
            <a:xfrm>
              <a:off x="-379562" y="1449238"/>
              <a:ext cx="4830792" cy="5848709"/>
            </a:xfrm>
            <a:prstGeom prst="rect">
              <a:avLst/>
            </a:prstGeom>
            <a:solidFill>
              <a:schemeClr val="accent6">
                <a:lumMod val="5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
            <p:cNvPicPr>
              <a:picLocks noChangeAspect="1" noChangeArrowheads="1"/>
            </p:cNvPicPr>
            <p:nvPr/>
          </p:nvPicPr>
          <p:blipFill>
            <a:blip r:embed="rId3" cstate="print"/>
            <a:srcRect/>
            <a:stretch>
              <a:fillRect/>
            </a:stretch>
          </p:blipFill>
          <p:spPr bwMode="auto">
            <a:xfrm>
              <a:off x="367580" y="1828800"/>
              <a:ext cx="3495067" cy="5029200"/>
            </a:xfrm>
            <a:prstGeom prst="rect">
              <a:avLst/>
            </a:prstGeom>
            <a:noFill/>
            <a:ln w="9525">
              <a:noFill/>
              <a:miter lim="800000"/>
              <a:headEnd/>
              <a:tailEnd/>
            </a:ln>
            <a:effectLst/>
          </p:spPr>
        </p:pic>
      </p:grpSp>
      <p:cxnSp>
        <p:nvCxnSpPr>
          <p:cNvPr id="5" name="Straight Connector 4"/>
          <p:cNvCxnSpPr/>
          <p:nvPr/>
        </p:nvCxnSpPr>
        <p:spPr>
          <a:xfrm>
            <a:off x="350520" y="1173480"/>
            <a:ext cx="8503920" cy="304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Picture 3"/>
          <p:cNvPicPr>
            <a:picLocks noChangeAspect="1" noChangeArrowheads="1"/>
          </p:cNvPicPr>
          <p:nvPr/>
        </p:nvPicPr>
        <p:blipFill>
          <a:blip r:embed="rId4" cstate="print"/>
          <a:srcRect r="20076"/>
          <a:stretch>
            <a:fillRect/>
          </a:stretch>
        </p:blipFill>
        <p:spPr bwMode="auto">
          <a:xfrm>
            <a:off x="4411599" y="0"/>
            <a:ext cx="4732401" cy="6858000"/>
          </a:xfrm>
          <a:prstGeom prst="rect">
            <a:avLst/>
          </a:prstGeom>
          <a:noFill/>
          <a:ln w="9525">
            <a:noFill/>
            <a:miter lim="800000"/>
            <a:headEnd/>
            <a:tailEnd/>
          </a:ln>
          <a:effectLst/>
        </p:spPr>
      </p:pic>
      <p:sp>
        <p:nvSpPr>
          <p:cNvPr id="15" name="5-Point Star 14"/>
          <p:cNvSpPr/>
          <p:nvPr/>
        </p:nvSpPr>
        <p:spPr>
          <a:xfrm>
            <a:off x="6614160" y="3261360"/>
            <a:ext cx="472440" cy="457200"/>
          </a:xfrm>
          <a:prstGeom prst="star5">
            <a:avLst>
              <a:gd name="adj" fmla="val 19098"/>
              <a:gd name="hf" fmla="val 105146"/>
              <a:gd name="vf" fmla="val 110557"/>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Peter should have known better:</a:t>
            </a:r>
            <a:endParaRPr lang="en-US" dirty="0"/>
          </a:p>
        </p:txBody>
      </p:sp>
      <p:pic>
        <p:nvPicPr>
          <p:cNvPr id="9224" name="Picture 8"/>
          <p:cNvPicPr>
            <a:picLocks noChangeAspect="1" noChangeArrowheads="1"/>
          </p:cNvPicPr>
          <p:nvPr/>
        </p:nvPicPr>
        <p:blipFill>
          <a:blip r:embed="rId5" cstate="print"/>
          <a:srcRect/>
          <a:stretch>
            <a:fillRect/>
          </a:stretch>
        </p:blipFill>
        <p:spPr bwMode="auto">
          <a:xfrm flipH="1">
            <a:off x="2148840" y="1110249"/>
            <a:ext cx="5775960" cy="6218966"/>
          </a:xfrm>
          <a:prstGeom prst="rect">
            <a:avLst/>
          </a:prstGeom>
          <a:noFill/>
          <a:ln w="9525">
            <a:noFill/>
            <a:miter lim="800000"/>
            <a:headEnd/>
            <a:tailEnd/>
          </a:ln>
          <a:effectLst/>
        </p:spPr>
      </p:pic>
      <p:sp>
        <p:nvSpPr>
          <p:cNvPr id="12" name="Rounded Rectangular Callout 11"/>
          <p:cNvSpPr/>
          <p:nvPr/>
        </p:nvSpPr>
        <p:spPr>
          <a:xfrm>
            <a:off x="224287" y="345057"/>
            <a:ext cx="3674853" cy="2122098"/>
          </a:xfrm>
          <a:prstGeom prst="wedgeRoundRectCallout">
            <a:avLst>
              <a:gd name="adj1" fmla="val 63674"/>
              <a:gd name="adj2" fmla="val 25915"/>
              <a:gd name="adj3" fmla="val 16667"/>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517843" y="4067251"/>
            <a:ext cx="365761" cy="358445"/>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rot="5400000">
            <a:off x="6448349" y="3807562"/>
            <a:ext cx="643741" cy="109729"/>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noChangeArrowheads="1"/>
          </p:cNvPicPr>
          <p:nvPr/>
        </p:nvPicPr>
        <p:blipFill>
          <a:blip r:embed="rId6" cstate="print"/>
          <a:srcRect/>
          <a:stretch>
            <a:fillRect/>
          </a:stretch>
        </p:blipFill>
        <p:spPr bwMode="auto">
          <a:xfrm flipH="1">
            <a:off x="5669280" y="1946312"/>
            <a:ext cx="3429000" cy="4688261"/>
          </a:xfrm>
          <a:prstGeom prst="rect">
            <a:avLst/>
          </a:prstGeom>
          <a:noFill/>
          <a:ln w="9525">
            <a:noFill/>
            <a:miter lim="800000"/>
            <a:headEnd/>
            <a:tailEnd/>
          </a:ln>
          <a:effectLst/>
        </p:spPr>
      </p:pic>
      <p:grpSp>
        <p:nvGrpSpPr>
          <p:cNvPr id="21" name="Group 20"/>
          <p:cNvGrpSpPr/>
          <p:nvPr/>
        </p:nvGrpSpPr>
        <p:grpSpPr>
          <a:xfrm>
            <a:off x="0" y="5486400"/>
            <a:ext cx="9144000" cy="741872"/>
            <a:chOff x="0" y="5486400"/>
            <a:chExt cx="9144000" cy="741872"/>
          </a:xfrm>
        </p:grpSpPr>
        <p:sp>
          <p:nvSpPr>
            <p:cNvPr id="20" name="Rectangle 19"/>
            <p:cNvSpPr/>
            <p:nvPr/>
          </p:nvSpPr>
          <p:spPr>
            <a:xfrm>
              <a:off x="0" y="5486400"/>
              <a:ext cx="9144000" cy="741872"/>
            </a:xfrm>
            <a:prstGeom prst="rect">
              <a:avLst/>
            </a:prstGeom>
            <a:solidFill>
              <a:schemeClr val="tx1">
                <a:alpha val="49000"/>
              </a:schemeClr>
            </a:solidFill>
            <a:ln>
              <a:solidFill>
                <a:schemeClr val="tx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93298" y="5555411"/>
              <a:ext cx="8850702" cy="615553"/>
            </a:xfrm>
            <a:prstGeom prst="rect">
              <a:avLst/>
            </a:prstGeom>
            <a:noFill/>
          </p:spPr>
          <p:txBody>
            <a:bodyPr wrap="square" rtlCol="0">
              <a:spAutoFit/>
            </a:bodyPr>
            <a:lstStyle/>
            <a:p>
              <a:r>
                <a:rPr lang="en-US" sz="3400" b="1" dirty="0" smtClean="0">
                  <a:solidFill>
                    <a:schemeClr val="bg1"/>
                  </a:solidFill>
                  <a:latin typeface="Arial Narrow" pitchFamily="34" charset="0"/>
                </a:rPr>
                <a:t>“…called two servants … and sent them to Joppa.”</a:t>
              </a:r>
              <a:endParaRPr lang="en-US" sz="3400" b="1" dirty="0">
                <a:solidFill>
                  <a:schemeClr val="bg1"/>
                </a:solidFill>
                <a:latin typeface="Arial Narrow" pitchFamily="34" charset="0"/>
              </a:endParaRPr>
            </a:p>
          </p:txBody>
        </p:sp>
      </p:grpSp>
      <p:sp>
        <p:nvSpPr>
          <p:cNvPr id="22" name="Rectangle 21"/>
          <p:cNvSpPr/>
          <p:nvPr/>
        </p:nvSpPr>
        <p:spPr>
          <a:xfrm>
            <a:off x="293298" y="776377"/>
            <a:ext cx="1276710" cy="690114"/>
          </a:xfrm>
          <a:prstGeom prst="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222740" y="1630452"/>
            <a:ext cx="1276710" cy="690114"/>
          </a:xfrm>
          <a:prstGeom prst="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9563" y="345057"/>
            <a:ext cx="3433313" cy="1938992"/>
          </a:xfrm>
          <a:prstGeom prst="rect">
            <a:avLst/>
          </a:prstGeom>
          <a:noFill/>
        </p:spPr>
        <p:txBody>
          <a:bodyPr wrap="square" rtlCol="0">
            <a:spAutoFit/>
          </a:bodyPr>
          <a:lstStyle/>
          <a:p>
            <a:r>
              <a:rPr lang="en-US" sz="3000" b="1" baseline="30000" dirty="0" smtClean="0">
                <a:ln>
                  <a:solidFill>
                    <a:schemeClr val="accent1"/>
                  </a:solidFill>
                </a:ln>
                <a:latin typeface="Arial Narrow" pitchFamily="34" charset="0"/>
              </a:rPr>
              <a:t>5</a:t>
            </a:r>
            <a:r>
              <a:rPr lang="en-US" sz="3000" b="1" dirty="0" smtClean="0">
                <a:ln>
                  <a:solidFill>
                    <a:schemeClr val="accent1"/>
                  </a:solidFill>
                </a:ln>
                <a:latin typeface="Arial Narrow" pitchFamily="34" charset="0"/>
              </a:rPr>
              <a:t> Now send men to Joppa to bring back a man named Simon who is called Peter.</a:t>
            </a:r>
            <a:endParaRPr lang="en-US" sz="3000" dirty="0"/>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par>
                                <p:cTn id="16" presetID="22"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par>
                                <p:cTn id="28" presetID="14" presetClass="entr" presetSubtype="1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par>
                                <p:cTn id="31" presetID="14" presetClass="exit" presetSubtype="10" fill="hold" grpId="0" nodeType="withEffect">
                                  <p:stCondLst>
                                    <p:cond delay="0"/>
                                  </p:stCondLst>
                                  <p:childTnLst>
                                    <p:animEffect transition="out" filter="randombar(horizontal)">
                                      <p:cBhvr>
                                        <p:cTn id="32" dur="500"/>
                                        <p:tgtEl>
                                          <p:spTgt spid="15"/>
                                        </p:tgtEl>
                                      </p:cBhvr>
                                    </p:animEffect>
                                    <p:set>
                                      <p:cBhvr>
                                        <p:cTn id="33" dur="1" fill="hold">
                                          <p:stCondLst>
                                            <p:cond delay="499"/>
                                          </p:stCondLst>
                                        </p:cTn>
                                        <p:tgtEl>
                                          <p:spTgt spid="15"/>
                                        </p:tgtEl>
                                        <p:attrNameLst>
                                          <p:attrName>style.visibility</p:attrName>
                                        </p:attrNameLst>
                                      </p:cBhvr>
                                      <p:to>
                                        <p:strVal val="hidden"/>
                                      </p:to>
                                    </p:set>
                                  </p:childTnLst>
                                </p:cTn>
                              </p:par>
                              <p:par>
                                <p:cTn id="34" presetID="14" presetClass="exit" presetSubtype="10" fill="hold" grpId="1" nodeType="withEffect">
                                  <p:stCondLst>
                                    <p:cond delay="0"/>
                                  </p:stCondLst>
                                  <p:childTnLst>
                                    <p:animEffect transition="out" filter="randombar(horizontal)">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par>
                                <p:cTn id="37" presetID="14" presetClass="exit" presetSubtype="10" fill="hold" nodeType="withEffect">
                                  <p:stCondLst>
                                    <p:cond delay="0"/>
                                  </p:stCondLst>
                                  <p:childTnLst>
                                    <p:animEffect transition="out" filter="randombar(horizontal)">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randombar(horizont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[Meanwhile …]</a:t>
            </a:r>
            <a:endParaRPr lang="en-US" dirty="0"/>
          </a:p>
        </p:txBody>
      </p:sp>
      <p:sp>
        <p:nvSpPr>
          <p:cNvPr id="3" name="Content Placeholder 2"/>
          <p:cNvSpPr>
            <a:spLocks noGrp="1"/>
          </p:cNvSpPr>
          <p:nvPr>
            <p:ph idx="1"/>
          </p:nvPr>
        </p:nvSpPr>
        <p:spPr>
          <a:xfrm>
            <a:off x="350520" y="1539240"/>
            <a:ext cx="5882640" cy="5029200"/>
          </a:xfrm>
        </p:spPr>
        <p:txBody>
          <a:bodyPr/>
          <a:lstStyle/>
          <a:p>
            <a:pPr marL="0" indent="0"/>
            <a:r>
              <a:rPr lang="en-US" baseline="30000" dirty="0" smtClean="0"/>
              <a:t>9</a:t>
            </a:r>
            <a:r>
              <a:rPr lang="en-US" dirty="0" smtClean="0"/>
              <a:t> About noon the following day … Peter went up on the roof to pray.  </a:t>
            </a:r>
            <a:r>
              <a:rPr lang="en-US" baseline="30000" dirty="0" smtClean="0"/>
              <a:t>10</a:t>
            </a:r>
            <a:r>
              <a:rPr lang="en-US" dirty="0" smtClean="0"/>
              <a:t> He became hungry and wanted something to eat, and while the meal was being prepared, he fell into a trance. </a:t>
            </a:r>
            <a:endParaRPr lang="en-US" dirty="0"/>
          </a:p>
        </p:txBody>
      </p:sp>
      <p:pic>
        <p:nvPicPr>
          <p:cNvPr id="4" name="Picture 2"/>
          <p:cNvPicPr>
            <a:picLocks noChangeAspect="1" noChangeArrowheads="1"/>
          </p:cNvPicPr>
          <p:nvPr/>
        </p:nvPicPr>
        <p:blipFill>
          <a:blip r:embed="rId2" cstate="print"/>
          <a:srcRect r="9569"/>
          <a:stretch>
            <a:fillRect/>
          </a:stretch>
        </p:blipFill>
        <p:spPr bwMode="auto">
          <a:xfrm>
            <a:off x="4937760" y="1985963"/>
            <a:ext cx="4206240" cy="4872037"/>
          </a:xfrm>
          <a:prstGeom prst="rect">
            <a:avLst/>
          </a:prstGeom>
          <a:noFill/>
          <a:ln w="9525">
            <a:noFill/>
            <a:miter lim="800000"/>
            <a:headEnd/>
            <a:tailEnd/>
          </a:ln>
          <a:effectLst/>
        </p:spPr>
      </p:pic>
      <p:cxnSp>
        <p:nvCxnSpPr>
          <p:cNvPr id="5" name="Straight Connector 4"/>
          <p:cNvCxnSpPr/>
          <p:nvPr/>
        </p:nvCxnSpPr>
        <p:spPr>
          <a:xfrm>
            <a:off x="350520" y="1173480"/>
            <a:ext cx="8503920" cy="3048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1962</TotalTime>
  <Words>1547</Words>
  <Application>Microsoft Office PowerPoint</Application>
  <PresentationFormat>On-screen Show (4:3)</PresentationFormat>
  <Paragraphs>169</Paragraphs>
  <Slides>31</Slides>
  <Notes>13</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Slide 1</vt:lpstr>
      <vt:lpstr>Vs.   "Surely not,     Lord!"   (Act 10:14 NIV)</vt:lpstr>
      <vt:lpstr>The Greatest Contradiction:</vt:lpstr>
      <vt:lpstr>Let’s set the stage …</vt:lpstr>
      <vt:lpstr>Peter should have known better:</vt:lpstr>
      <vt:lpstr>Peter should have known better:</vt:lpstr>
      <vt:lpstr>Peter should have known better:</vt:lpstr>
      <vt:lpstr>Peter should have known better:</vt:lpstr>
      <vt:lpstr>[Meanwhile …]</vt:lpstr>
      <vt:lpstr>Peter’s test … (10:9-22)</vt:lpstr>
      <vt:lpstr>Peter’s test … (10:9-22)</vt:lpstr>
      <vt:lpstr>The Greatest Contradiction:</vt:lpstr>
      <vt:lpstr>The Defensive Shield:</vt:lpstr>
      <vt:lpstr>The Lesson: </vt:lpstr>
      <vt:lpstr>Peter’s Response: </vt:lpstr>
      <vt:lpstr>Peter’s Response: </vt:lpstr>
      <vt:lpstr>Peter’s Response: </vt:lpstr>
      <vt:lpstr>A Lesson Learned Well!</vt:lpstr>
      <vt:lpstr>A Lesson Learned Well!</vt:lpstr>
      <vt:lpstr>A Powerful Message</vt:lpstr>
      <vt:lpstr>A Powerful Message</vt:lpstr>
      <vt:lpstr>A Powerful Message</vt:lpstr>
      <vt:lpstr>A Powerful Message</vt:lpstr>
      <vt:lpstr>A Powerful Message</vt:lpstr>
      <vt:lpstr>A Powerful Message</vt:lpstr>
      <vt:lpstr>The Results Were Powerful</vt:lpstr>
      <vt:lpstr>The Results Were Powerful</vt:lpstr>
      <vt:lpstr>The Results Were Powerful</vt:lpstr>
      <vt:lpstr>Let’s Sum Up</vt:lpstr>
      <vt:lpstr>Whatever God calls us to do we must say…</vt:lpstr>
      <vt:lpstr>Let’s Pray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DennisH</cp:lastModifiedBy>
  <cp:revision>168</cp:revision>
  <dcterms:created xsi:type="dcterms:W3CDTF">2011-06-20T13:25:29Z</dcterms:created>
  <dcterms:modified xsi:type="dcterms:W3CDTF">2011-10-16T00:46:45Z</dcterms:modified>
</cp:coreProperties>
</file>