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339" r:id="rId2"/>
    <p:sldId id="257" r:id="rId3"/>
    <p:sldId id="302" r:id="rId4"/>
    <p:sldId id="256" r:id="rId5"/>
    <p:sldId id="305" r:id="rId6"/>
    <p:sldId id="306" r:id="rId7"/>
    <p:sldId id="338" r:id="rId8"/>
    <p:sldId id="310" r:id="rId9"/>
    <p:sldId id="308" r:id="rId10"/>
    <p:sldId id="311" r:id="rId11"/>
    <p:sldId id="312" r:id="rId12"/>
    <p:sldId id="313" r:id="rId13"/>
    <p:sldId id="315" r:id="rId14"/>
    <p:sldId id="316" r:id="rId15"/>
    <p:sldId id="317" r:id="rId16"/>
    <p:sldId id="314" r:id="rId17"/>
    <p:sldId id="318" r:id="rId18"/>
    <p:sldId id="319" r:id="rId19"/>
    <p:sldId id="320" r:id="rId20"/>
    <p:sldId id="321" r:id="rId21"/>
    <p:sldId id="322" r:id="rId22"/>
    <p:sldId id="323" r:id="rId23"/>
    <p:sldId id="324" r:id="rId24"/>
    <p:sldId id="325" r:id="rId25"/>
    <p:sldId id="329" r:id="rId26"/>
    <p:sldId id="326" r:id="rId27"/>
    <p:sldId id="327" r:id="rId28"/>
    <p:sldId id="32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132"/>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8889" autoAdjust="0"/>
  </p:normalViewPr>
  <p:slideViewPr>
    <p:cSldViewPr snapToGrid="0" showGuides="1">
      <p:cViewPr>
        <p:scale>
          <a:sx n="53" d="100"/>
          <a:sy n="53" d="100"/>
        </p:scale>
        <p:origin x="-1782"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46"/>
    </p:cViewPr>
  </p:sorterViewPr>
  <p:notesViewPr>
    <p:cSldViewPr snapToGrid="0" showGuides="1">
      <p:cViewPr varScale="1">
        <p:scale>
          <a:sx n="52" d="100"/>
          <a:sy n="52" d="100"/>
        </p:scale>
        <p:origin x="-289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830B3F-D5B1-4DDA-8C30-5D5609D87D9E}" type="datetimeFigureOut">
              <a:rPr lang="en-US" smtClean="0"/>
              <a:pPr/>
              <a:t>10/14/2011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FC6BB3-339B-4ED9-890A-C7B5436492C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4588B4-118D-418B-9CB3-764A8F3A763A}"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6293F-5E76-4625-9BE6-A89687EBB1C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Paul’s Conversion = by</a:t>
            </a:r>
            <a:r>
              <a:rPr lang="en-US" baseline="0" dirty="0" smtClean="0"/>
              <a:t> Caravaggio = free = http://upload.wikimedia.org/wikipedia/commons/b/bb/The_Conversion_of_Saint_Paul-Caravaggio_%28c._1600-1%29.jpg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Eyes = free = http://www.dreamstime.com/casual-man-s-face-with-expression-free-stock-photo-imagefree2039857</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Ananias = free = http://commons.wikimedia.org/wiki/File:Saint_Paul_Ananias_Sight_Restored.jpg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 licensed</a:t>
            </a:r>
            <a:r>
              <a:rPr lang="en-US" baseline="0" dirty="0" smtClean="0"/>
              <a:t> = not for reuse.</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Eye = free = http://www.sxc.hu/browse.phtml?f=download&amp;id=1164515</a:t>
            </a:r>
          </a:p>
          <a:p>
            <a:r>
              <a:rPr lang="en-US" dirty="0" smtClean="0"/>
              <a:t>Dove = free = http://www.sxc.hu/browse.phtml?f=download&amp;id=1195513</a:t>
            </a:r>
          </a:p>
          <a:p>
            <a:r>
              <a:rPr lang="en-US" dirty="0" smtClean="0"/>
              <a:t>Water = Licensed = iStock_000006973332XSmall</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 = licensed = not for reuse</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 = licensed = not for reuse</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 licensed</a:t>
            </a:r>
            <a:r>
              <a:rPr lang="en-US" baseline="0" dirty="0" smtClean="0"/>
              <a:t> = not for reuse.</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Bible Point photo</a:t>
            </a:r>
            <a:r>
              <a:rPr lang="en-US" baseline="0" dirty="0" smtClean="0"/>
              <a:t> =  For reuse. </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 free for reuse = From NASA</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Handcuffs = free = http://upload.wikimedia.org/wikipedia/commons/2/29/Speedcuffs_Front_P2P.jpg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a:t>
            </a:r>
            <a:r>
              <a:rPr lang="en-US" baseline="0" dirty="0" smtClean="0"/>
              <a:t> = by Michelangelo Caravaggio = free = http://commons.wikimedia.org/wiki/File:Michelangelo_Caravaggio_036.jpg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ts val="3800"/>
              </a:lnSpc>
              <a:defRPr/>
            </a:lvl1pPr>
            <a:lvl2pPr>
              <a:lnSpc>
                <a:spcPts val="3800"/>
              </a:lnSpc>
              <a:defRPr/>
            </a:lvl2pPr>
            <a:lvl3pPr>
              <a:lnSpc>
                <a:spcPts val="3800"/>
              </a:lnSpc>
              <a:defRPr/>
            </a:lvl3pPr>
            <a:lvl4pPr>
              <a:lnSpc>
                <a:spcPts val="3800"/>
              </a:lnSpc>
              <a:defRPr/>
            </a:lvl4pPr>
            <a:lvl5pPr>
              <a:lnSpc>
                <a:spcPts val="38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12513-51A7-4130-9172-81286A16C8F0}"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13" cstate="print"/>
          <a:srcRect/>
          <a:stretch>
            <a:fillRect/>
          </a:stretch>
        </p:blipFill>
        <p:spPr bwMode="auto">
          <a:xfrm>
            <a:off x="-4233" y="0"/>
            <a:ext cx="9148233" cy="6861175"/>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12513-51A7-4130-9172-81286A16C8F0}" type="datetimeFigureOut">
              <a:rPr lang="en-US" smtClean="0"/>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8B8AC-EC6B-4245-96FE-1AF31C75497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889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762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762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762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762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762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385519"/>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3204919"/>
            <a:ext cx="533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9:1-19</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smtClean="0"/>
              <a:t>Mission Interrupted</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4" y="1199408"/>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0" y="-124214"/>
            <a:ext cx="8823366" cy="723621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0" y="-144071"/>
            <a:ext cx="5399087" cy="4052888"/>
          </a:xfrm>
          <a:prstGeom prst="rect">
            <a:avLst/>
          </a:prstGeom>
          <a:noFill/>
          <a:ln w="9525">
            <a:noFill/>
            <a:miter lim="800000"/>
            <a:headEnd/>
            <a:tailEnd/>
          </a:ln>
          <a:effectLst/>
        </p:spPr>
      </p:pic>
      <p:sp>
        <p:nvSpPr>
          <p:cNvPr id="12" name="Oval Callout 11"/>
          <p:cNvSpPr/>
          <p:nvPr/>
        </p:nvSpPr>
        <p:spPr>
          <a:xfrm>
            <a:off x="3740727" y="1698171"/>
            <a:ext cx="3954483" cy="1686297"/>
          </a:xfrm>
          <a:prstGeom prst="wedgeEllipseCallout">
            <a:avLst>
              <a:gd name="adj1" fmla="val 7095"/>
              <a:gd name="adj2" fmla="val 136444"/>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9383" y="225631"/>
            <a:ext cx="3550721" cy="3416320"/>
          </a:xfrm>
          <a:prstGeom prst="rect">
            <a:avLst/>
          </a:prstGeom>
          <a:noFill/>
        </p:spPr>
        <p:txBody>
          <a:bodyPr wrap="square" rtlCol="0">
            <a:spAutoFit/>
          </a:bodyPr>
          <a:lstStyle/>
          <a:p>
            <a:r>
              <a:rPr lang="en-US" sz="3600" b="1" dirty="0" smtClean="0"/>
              <a:t>"I am Jesus, whom you are persecuting,”</a:t>
            </a:r>
          </a:p>
          <a:p>
            <a:endParaRPr lang="en-US" sz="3600" b="1" dirty="0" smtClean="0"/>
          </a:p>
          <a:p>
            <a:endParaRPr lang="en-US" sz="3600" b="1" dirty="0" smtClean="0"/>
          </a:p>
          <a:p>
            <a:r>
              <a:rPr lang="en-US" sz="3600" b="1" dirty="0" smtClean="0">
                <a:solidFill>
                  <a:schemeClr val="bg1"/>
                </a:solidFill>
              </a:rPr>
              <a:t>he replied. </a:t>
            </a:r>
            <a:endParaRPr lang="en-US" sz="3600" b="1" dirty="0">
              <a:solidFill>
                <a:schemeClr val="bg1"/>
              </a:solidFill>
            </a:endParaRPr>
          </a:p>
        </p:txBody>
      </p:sp>
      <p:sp>
        <p:nvSpPr>
          <p:cNvPr id="9" name="Content Placeholder 8"/>
          <p:cNvSpPr>
            <a:spLocks noGrp="1"/>
          </p:cNvSpPr>
          <p:nvPr>
            <p:ph idx="1"/>
          </p:nvPr>
        </p:nvSpPr>
        <p:spPr>
          <a:xfrm>
            <a:off x="3728852" y="2173184"/>
            <a:ext cx="3883232" cy="3952980"/>
          </a:xfrm>
        </p:spPr>
        <p:txBody>
          <a:bodyPr/>
          <a:lstStyle/>
          <a:p>
            <a:pPr marL="0" indent="0" algn="ctr"/>
            <a:r>
              <a:rPr lang="en-US" baseline="30000" dirty="0" smtClean="0">
                <a:solidFill>
                  <a:schemeClr val="tx1"/>
                </a:solidFill>
              </a:rPr>
              <a:t>5</a:t>
            </a:r>
            <a:r>
              <a:rPr lang="en-US" dirty="0" smtClean="0">
                <a:solidFill>
                  <a:schemeClr val="tx1"/>
                </a:solidFill>
              </a:rPr>
              <a:t> "Who are you, </a:t>
            </a:r>
            <a:br>
              <a:rPr lang="en-US" dirty="0" smtClean="0">
                <a:solidFill>
                  <a:schemeClr val="tx1"/>
                </a:solidFill>
              </a:rPr>
            </a:br>
            <a:r>
              <a:rPr lang="en-US" dirty="0" smtClean="0">
                <a:solidFill>
                  <a:schemeClr val="tx1"/>
                </a:solidFill>
              </a:rPr>
              <a:t>Lord?" </a:t>
            </a:r>
          </a:p>
          <a:p>
            <a:pPr marL="0" indent="0" algn="r"/>
            <a:r>
              <a:rPr lang="en-US" dirty="0" smtClean="0"/>
              <a:t> Saul</a:t>
            </a:r>
          </a:p>
          <a:p>
            <a:pPr marL="0" indent="0" algn="r"/>
            <a:r>
              <a:rPr lang="en-US" dirty="0" smtClean="0"/>
              <a:t>asked.</a:t>
            </a:r>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r>
              <a:rPr lang="en-US" baseline="30000" dirty="0" smtClean="0"/>
              <a:t>4</a:t>
            </a:r>
            <a:r>
              <a:rPr lang="en-US" dirty="0" smtClean="0"/>
              <a:t> He fell to the ground and heard a voice say to him, "Saul, Saul, why do you persecute me?"</a:t>
            </a:r>
          </a:p>
          <a:p>
            <a:pPr marL="0" indent="0" algn="r"/>
            <a:r>
              <a:rPr lang="en-US" dirty="0" smtClean="0"/>
              <a:t> </a:t>
            </a:r>
            <a:r>
              <a:rPr lang="en-US" baseline="30000" dirty="0" smtClean="0"/>
              <a:t>5</a:t>
            </a:r>
            <a:r>
              <a:rPr lang="en-US" dirty="0" smtClean="0"/>
              <a:t> "Who are you, Lord?" Saul asked. "I am Jesus, whom you are persecuting," he replied.</a:t>
            </a:r>
          </a:p>
          <a:p>
            <a:pPr marL="0" indent="0" algn="r"/>
            <a:r>
              <a:rPr lang="en-US" dirty="0" smtClean="0"/>
              <a:t> (Act 9:3-5 NIV)</a:t>
            </a:r>
            <a:endParaRPr lang="en-US"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randombar(horizontal)">
                                      <p:cBhvr>
                                        <p:cTn id="10" dur="500"/>
                                        <p:tgtEl>
                                          <p:spTgt spid="5125"/>
                                        </p:tgtEl>
                                      </p:cBhvr>
                                    </p:animEffect>
                                  </p:childTnLst>
                                </p:cTn>
                              </p:par>
                              <p:par>
                                <p:cTn id="11" presetID="14" presetClass="exit" presetSubtype="10" fill="hold" grpId="0" nodeType="with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9">
                                            <p:txEl>
                                              <p:pRg st="0" end="0"/>
                                            </p:txEl>
                                          </p:spTgt>
                                        </p:tgtEl>
                                      </p:cBhvr>
                                    </p:animEffect>
                                    <p:set>
                                      <p:cBhvr>
                                        <p:cTn id="16" dur="1" fill="hold">
                                          <p:stCondLst>
                                            <p:cond delay="499"/>
                                          </p:stCondLst>
                                        </p:cTn>
                                        <p:tgtEl>
                                          <p:spTgt spid="9">
                                            <p:txEl>
                                              <p:pRg st="0" end="0"/>
                                            </p:txEl>
                                          </p:spTgt>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xEl>
                                              <p:pRg st="1" end="1"/>
                                            </p:txEl>
                                          </p:spTgt>
                                        </p:tgtEl>
                                      </p:cBhvr>
                                    </p:animEffect>
                                    <p:set>
                                      <p:cBhvr>
                                        <p:cTn id="19" dur="1" fill="hold">
                                          <p:stCondLst>
                                            <p:cond delay="499"/>
                                          </p:stCondLst>
                                        </p:cTn>
                                        <p:tgtEl>
                                          <p:spTgt spid="9">
                                            <p:txEl>
                                              <p:pRg st="1" end="1"/>
                                            </p:txEl>
                                          </p:spTgt>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9">
                                            <p:txEl>
                                              <p:pRg st="2" end="2"/>
                                            </p:txEl>
                                          </p:spTgt>
                                        </p:tgtEl>
                                      </p:cBhvr>
                                    </p:animEffect>
                                    <p:set>
                                      <p:cBhvr>
                                        <p:cTn id="22"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smtClean="0"/>
              <a:t>Mission Interrupted</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4" y="1199408"/>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0" y="-124214"/>
            <a:ext cx="8823366" cy="723621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0" y="-144071"/>
            <a:ext cx="5399087" cy="4052888"/>
          </a:xfrm>
          <a:prstGeom prst="rect">
            <a:avLst/>
          </a:prstGeom>
          <a:noFill/>
          <a:ln w="9525">
            <a:noFill/>
            <a:miter lim="800000"/>
            <a:headEnd/>
            <a:tailEnd/>
          </a:ln>
          <a:effectLst/>
        </p:spPr>
      </p:pic>
      <p:sp>
        <p:nvSpPr>
          <p:cNvPr id="13" name="TextBox 12"/>
          <p:cNvSpPr txBox="1"/>
          <p:nvPr/>
        </p:nvSpPr>
        <p:spPr>
          <a:xfrm>
            <a:off x="142505" y="0"/>
            <a:ext cx="3586347" cy="2468048"/>
          </a:xfrm>
          <a:prstGeom prst="rect">
            <a:avLst/>
          </a:prstGeom>
          <a:noFill/>
        </p:spPr>
        <p:txBody>
          <a:bodyPr wrap="square" rtlCol="0">
            <a:spAutoFit/>
          </a:bodyPr>
          <a:lstStyle/>
          <a:p>
            <a:pPr>
              <a:lnSpc>
                <a:spcPts val="3700"/>
              </a:lnSpc>
            </a:pPr>
            <a:r>
              <a:rPr lang="en-US" sz="3600" b="1" baseline="30000" dirty="0" smtClean="0"/>
              <a:t>6</a:t>
            </a:r>
            <a:r>
              <a:rPr lang="en-US" sz="3600" b="1" dirty="0" smtClean="0"/>
              <a:t> "Now get up and go into the city, and you will be told what you must do.”</a:t>
            </a:r>
            <a:endParaRPr lang="en-US" sz="3600" b="1" dirty="0">
              <a:solidFill>
                <a:schemeClr val="bg1"/>
              </a:solidFill>
            </a:endParaRPr>
          </a:p>
        </p:txBody>
      </p:sp>
    </p:spTree>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099460" y="293213"/>
            <a:ext cx="5700485" cy="6241284"/>
          </a:xfrm>
          <a:prstGeom prst="rect">
            <a:avLst/>
          </a:prstGeom>
          <a:noFill/>
          <a:ln w="9525">
            <a:noFill/>
            <a:miter lim="800000"/>
            <a:headEnd/>
            <a:tailEnd/>
          </a:ln>
          <a:effectLst/>
        </p:spPr>
      </p:pic>
      <p:sp>
        <p:nvSpPr>
          <p:cNvPr id="3" name="Content Placeholder 2"/>
          <p:cNvSpPr>
            <a:spLocks noGrp="1"/>
          </p:cNvSpPr>
          <p:nvPr>
            <p:ph idx="1"/>
          </p:nvPr>
        </p:nvSpPr>
        <p:spPr>
          <a:xfrm>
            <a:off x="457200" y="558140"/>
            <a:ext cx="4589813" cy="5568024"/>
          </a:xfrm>
        </p:spPr>
        <p:txBody>
          <a:bodyPr/>
          <a:lstStyle/>
          <a:p>
            <a:pPr marL="0" indent="0"/>
            <a:r>
              <a:rPr lang="en-US" baseline="30000" dirty="0" smtClean="0"/>
              <a:t>7</a:t>
            </a:r>
            <a:r>
              <a:rPr lang="en-US" dirty="0" smtClean="0"/>
              <a:t> The men traveling with Saul stood there speechless; they heard the sound but did not see anyone.   </a:t>
            </a:r>
            <a:r>
              <a:rPr lang="en-US" baseline="30000" dirty="0" smtClean="0"/>
              <a:t>8</a:t>
            </a:r>
            <a:r>
              <a:rPr lang="en-US" dirty="0" smtClean="0"/>
              <a:t> Saul got up from the ground, but when he opened his eyes he could see nothing. So they led him by the hand into Damascus.</a:t>
            </a:r>
            <a:endParaRPr lang="en-US" dirty="0"/>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3" cstate="print"/>
          <a:srcRect/>
          <a:stretch>
            <a:fillRect/>
          </a:stretch>
        </p:blipFill>
        <p:spPr bwMode="auto">
          <a:xfrm>
            <a:off x="296884" y="2628629"/>
            <a:ext cx="8324602" cy="3926797"/>
          </a:xfrm>
          <a:prstGeom prst="rect">
            <a:avLst/>
          </a:prstGeom>
          <a:noFill/>
          <a:ln w="9525">
            <a:noFill/>
            <a:miter lim="800000"/>
            <a:headEnd/>
            <a:tailEnd/>
          </a:ln>
          <a:effectLst/>
        </p:spPr>
      </p:pic>
      <p:sp>
        <p:nvSpPr>
          <p:cNvPr id="10" name="Title 9"/>
          <p:cNvSpPr>
            <a:spLocks noGrp="1"/>
          </p:cNvSpPr>
          <p:nvPr>
            <p:ph type="title"/>
          </p:nvPr>
        </p:nvSpPr>
        <p:spPr/>
        <p:txBody>
          <a:bodyPr/>
          <a:lstStyle/>
          <a:p>
            <a:r>
              <a:rPr lang="en-US" dirty="0" smtClean="0"/>
              <a:t>He wasn’t expecting this!</a:t>
            </a:r>
            <a:endParaRPr lang="en-US" dirty="0"/>
          </a:p>
        </p:txBody>
      </p:sp>
      <p:sp>
        <p:nvSpPr>
          <p:cNvPr id="3" name="Content Placeholder 2"/>
          <p:cNvSpPr>
            <a:spLocks noGrp="1"/>
          </p:cNvSpPr>
          <p:nvPr>
            <p:ph idx="1"/>
          </p:nvPr>
        </p:nvSpPr>
        <p:spPr/>
        <p:txBody>
          <a:bodyPr/>
          <a:lstStyle/>
          <a:p>
            <a:pPr marL="0" indent="0"/>
            <a:r>
              <a:rPr lang="en-US" baseline="30000" dirty="0" smtClean="0"/>
              <a:t>9</a:t>
            </a:r>
            <a:r>
              <a:rPr lang="en-US" dirty="0" smtClean="0"/>
              <a:t> For three days he was blind, and did not eat or drink anything. </a:t>
            </a:r>
            <a:endParaRPr lang="en-US" dirty="0"/>
          </a:p>
        </p:txBody>
      </p:sp>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247134" y="3529528"/>
            <a:ext cx="3880021" cy="2718486"/>
          </a:xfrm>
          <a:prstGeom prst="flowChartConnector">
            <a:avLst/>
          </a:prstGeom>
          <a:solidFill>
            <a:srgbClr val="80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noAutofit/>
          </a:bodyPr>
          <a:lstStyle/>
          <a:p>
            <a:r>
              <a:rPr lang="en-US" sz="4800" dirty="0" smtClean="0"/>
              <a:t>Another unusual thing happened?</a:t>
            </a:r>
            <a:endParaRPr lang="en-US" sz="4800" dirty="0"/>
          </a:p>
        </p:txBody>
      </p:sp>
      <p:sp>
        <p:nvSpPr>
          <p:cNvPr id="3" name="Content Placeholder 2"/>
          <p:cNvSpPr>
            <a:spLocks noGrp="1"/>
          </p:cNvSpPr>
          <p:nvPr>
            <p:ph idx="1"/>
          </p:nvPr>
        </p:nvSpPr>
        <p:spPr/>
        <p:txBody>
          <a:bodyPr>
            <a:normAutofit/>
          </a:bodyPr>
          <a:lstStyle/>
          <a:p>
            <a:r>
              <a:rPr lang="en-US" sz="6000" dirty="0" smtClean="0"/>
              <a:t>He met a Jesus Follower!</a:t>
            </a:r>
          </a:p>
          <a:p>
            <a:r>
              <a:rPr lang="en-US" baseline="30000" dirty="0" smtClean="0"/>
              <a:t>10</a:t>
            </a:r>
            <a:r>
              <a:rPr lang="en-US" dirty="0" smtClean="0"/>
              <a:t> In Damascus there was a disciple named Ananias.</a:t>
            </a:r>
            <a:endParaRPr lang="en-US" dirty="0"/>
          </a:p>
        </p:txBody>
      </p:sp>
      <p:sp>
        <p:nvSpPr>
          <p:cNvPr id="5" name="TextBox 4"/>
          <p:cNvSpPr txBox="1"/>
          <p:nvPr/>
        </p:nvSpPr>
        <p:spPr>
          <a:xfrm>
            <a:off x="304800" y="3844625"/>
            <a:ext cx="3810000" cy="2123658"/>
          </a:xfrm>
          <a:prstGeom prst="rect">
            <a:avLst/>
          </a:prstGeom>
          <a:noFill/>
        </p:spPr>
        <p:txBody>
          <a:bodyPr wrap="square" rtlCol="0">
            <a:spAutoFit/>
          </a:bodyPr>
          <a:lstStyle/>
          <a:p>
            <a:pPr algn="ctr"/>
            <a:r>
              <a:rPr lang="en-US" sz="4400" b="1" dirty="0" smtClean="0">
                <a:solidFill>
                  <a:srgbClr val="FFFF00"/>
                </a:solidFill>
              </a:rPr>
              <a:t>What’s so unusual about that?</a:t>
            </a:r>
            <a:endParaRPr lang="en-US" sz="4400" b="1" dirty="0">
              <a:solidFill>
                <a:srgbClr val="FFFF00"/>
              </a:solidFill>
            </a:endParaRPr>
          </a:p>
        </p:txBody>
      </p:sp>
      <p:pic>
        <p:nvPicPr>
          <p:cNvPr id="9220" name="Picture 4"/>
          <p:cNvPicPr>
            <a:picLocks noChangeAspect="1" noChangeArrowheads="1"/>
          </p:cNvPicPr>
          <p:nvPr/>
        </p:nvPicPr>
        <p:blipFill>
          <a:blip r:embed="rId3" cstate="print"/>
          <a:srcRect b="7101"/>
          <a:stretch>
            <a:fillRect/>
          </a:stretch>
        </p:blipFill>
        <p:spPr bwMode="auto">
          <a:xfrm>
            <a:off x="5106390" y="3005309"/>
            <a:ext cx="3760437" cy="353799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Ananias’ Vision</a:t>
            </a:r>
            <a:endParaRPr lang="en-US" dirty="0"/>
          </a:p>
        </p:txBody>
      </p:sp>
      <p:sp>
        <p:nvSpPr>
          <p:cNvPr id="3" name="Content Placeholder 2"/>
          <p:cNvSpPr>
            <a:spLocks noGrp="1"/>
          </p:cNvSpPr>
          <p:nvPr>
            <p:ph idx="1"/>
          </p:nvPr>
        </p:nvSpPr>
        <p:spPr/>
        <p:txBody>
          <a:bodyPr/>
          <a:lstStyle/>
          <a:p>
            <a:r>
              <a:rPr lang="en-US" dirty="0" smtClean="0"/>
              <a:t> The Lord called to him in a vision,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cxnSp>
        <p:nvCxnSpPr>
          <p:cNvPr id="4" name="Straight Connector 3"/>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noChangeArrowheads="1"/>
          </p:cNvPicPr>
          <p:nvPr/>
        </p:nvPicPr>
        <p:blipFill>
          <a:blip r:embed="rId3" cstate="print"/>
          <a:srcRect b="7101"/>
          <a:stretch>
            <a:fillRect/>
          </a:stretch>
        </p:blipFill>
        <p:spPr bwMode="auto">
          <a:xfrm>
            <a:off x="5106390" y="3005309"/>
            <a:ext cx="3760437" cy="3537995"/>
          </a:xfrm>
          <a:prstGeom prst="rect">
            <a:avLst/>
          </a:prstGeom>
          <a:noFill/>
          <a:ln w="9525">
            <a:noFill/>
            <a:miter lim="800000"/>
            <a:headEnd/>
            <a:tailEnd/>
          </a:ln>
          <a:effectLst/>
        </p:spPr>
      </p:pic>
      <p:pic>
        <p:nvPicPr>
          <p:cNvPr id="10242" name="Picture 2"/>
          <p:cNvPicPr>
            <a:picLocks noChangeAspect="1" noChangeArrowheads="1"/>
          </p:cNvPicPr>
          <p:nvPr/>
        </p:nvPicPr>
        <p:blipFill>
          <a:blip r:embed="rId4" cstate="print"/>
          <a:srcRect/>
          <a:stretch>
            <a:fillRect/>
          </a:stretch>
        </p:blipFill>
        <p:spPr bwMode="auto">
          <a:xfrm flipH="1">
            <a:off x="-510640" y="1752786"/>
            <a:ext cx="4608038" cy="4676775"/>
          </a:xfrm>
          <a:prstGeom prst="rect">
            <a:avLst/>
          </a:prstGeom>
          <a:noFill/>
          <a:ln w="9525">
            <a:noFill/>
            <a:miter lim="800000"/>
            <a:headEnd/>
            <a:tailEnd/>
          </a:ln>
          <a:effectLst/>
        </p:spPr>
      </p:pic>
      <p:sp>
        <p:nvSpPr>
          <p:cNvPr id="8" name="Oval Callout 7"/>
          <p:cNvSpPr/>
          <p:nvPr/>
        </p:nvSpPr>
        <p:spPr>
          <a:xfrm>
            <a:off x="2790701" y="2101932"/>
            <a:ext cx="3206338" cy="1235034"/>
          </a:xfrm>
          <a:prstGeom prst="wedgeEllipseCallout">
            <a:avLst>
              <a:gd name="adj1" fmla="val -58240"/>
              <a:gd name="adj2" fmla="val 78846"/>
            </a:avLst>
          </a:prstGeom>
          <a:solidFill>
            <a:srgbClr val="001132">
              <a:alpha val="48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3051958" y="3384469"/>
            <a:ext cx="2873829" cy="926275"/>
          </a:xfrm>
          <a:prstGeom prst="wedgeEllipseCallout">
            <a:avLst>
              <a:gd name="adj1" fmla="val 57266"/>
              <a:gd name="adj2" fmla="val 53526"/>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9466" y="2398816"/>
            <a:ext cx="3146961" cy="2862322"/>
          </a:xfrm>
          <a:prstGeom prst="rect">
            <a:avLst/>
          </a:prstGeom>
          <a:noFill/>
        </p:spPr>
        <p:txBody>
          <a:bodyPr wrap="square" rtlCol="0">
            <a:spAutoFit/>
          </a:bodyPr>
          <a:lstStyle/>
          <a:p>
            <a:r>
              <a:rPr lang="en-US" sz="3600" b="1" dirty="0" smtClean="0">
                <a:solidFill>
                  <a:schemeClr val="bg1"/>
                </a:solidFill>
              </a:rPr>
              <a:t>"Ananias!" </a:t>
            </a:r>
          </a:p>
          <a:p>
            <a:endParaRPr lang="en-US" sz="3600" b="1" dirty="0" smtClean="0">
              <a:solidFill>
                <a:schemeClr val="bg1"/>
              </a:solidFill>
            </a:endParaRPr>
          </a:p>
          <a:p>
            <a:r>
              <a:rPr lang="en-US" sz="3600" b="1" dirty="0" smtClean="0"/>
              <a:t>"Yes, Lord," </a:t>
            </a:r>
          </a:p>
          <a:p>
            <a:endParaRPr lang="en-US" sz="3600" b="1" dirty="0" smtClean="0">
              <a:solidFill>
                <a:schemeClr val="bg1"/>
              </a:solidFill>
            </a:endParaRPr>
          </a:p>
          <a:p>
            <a:r>
              <a:rPr lang="en-US" sz="3600" b="1" dirty="0" smtClean="0">
                <a:solidFill>
                  <a:schemeClr val="bg1"/>
                </a:solidFill>
              </a:rPr>
              <a:t>he answered.</a:t>
            </a:r>
            <a:endParaRPr lang="en-US" sz="3600" b="1"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8" dur="500"/>
                                        <p:tgtEl>
                                          <p:spTgt spid="7">
                                            <p:txEl>
                                              <p:pRg st="4" end="4"/>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uiExpand="1" build="p" bldLvl="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5131666" y="3057236"/>
            <a:ext cx="3700463" cy="3503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Ananias’ Vision</a:t>
            </a:r>
            <a:endParaRPr lang="en-US" dirty="0"/>
          </a:p>
        </p:txBody>
      </p:sp>
      <p:cxnSp>
        <p:nvCxnSpPr>
          <p:cNvPr id="4" name="Straight Connector 3"/>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3" cstate="print"/>
          <a:srcRect/>
          <a:stretch>
            <a:fillRect/>
          </a:stretch>
        </p:blipFill>
        <p:spPr bwMode="auto">
          <a:xfrm flipH="1">
            <a:off x="-510640" y="1752786"/>
            <a:ext cx="4608038" cy="4676775"/>
          </a:xfrm>
          <a:prstGeom prst="rect">
            <a:avLst/>
          </a:prstGeom>
          <a:noFill/>
          <a:ln w="9525">
            <a:noFill/>
            <a:miter lim="800000"/>
            <a:headEnd/>
            <a:tailEnd/>
          </a:ln>
          <a:effectLst/>
        </p:spPr>
      </p:pic>
      <p:sp>
        <p:nvSpPr>
          <p:cNvPr id="11" name="Rounded Rectangular Callout 10"/>
          <p:cNvSpPr/>
          <p:nvPr/>
        </p:nvSpPr>
        <p:spPr>
          <a:xfrm>
            <a:off x="3028208" y="2375065"/>
            <a:ext cx="5320145" cy="2861953"/>
          </a:xfrm>
          <a:prstGeom prst="wedgeRoundRectCallout">
            <a:avLst>
              <a:gd name="adj1" fmla="val -60788"/>
              <a:gd name="adj2" fmla="val 6068"/>
              <a:gd name="adj3" fmla="val 16667"/>
            </a:avLst>
          </a:prstGeom>
          <a:solidFill>
            <a:schemeClr val="tx2">
              <a:lumMod val="50000"/>
              <a:alpha val="68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t> </a:t>
            </a:r>
            <a:r>
              <a:rPr lang="en-US" baseline="30000" dirty="0" smtClean="0"/>
              <a:t>11</a:t>
            </a:r>
            <a:r>
              <a:rPr lang="en-US" dirty="0" smtClean="0"/>
              <a:t> The Lord told him, </a:t>
            </a:r>
            <a:br>
              <a:rPr lang="en-US" dirty="0" smtClean="0"/>
            </a:br>
            <a:r>
              <a:rPr lang="en-US" dirty="0" smtClean="0"/>
              <a:t/>
            </a:r>
            <a:br>
              <a:rPr lang="en-US" dirty="0" smtClean="0"/>
            </a:br>
            <a:r>
              <a:rPr lang="en-US" dirty="0" smtClean="0"/>
              <a:t>			"Go to the house of Judas 			on Straight Street and ask 			for a man from Tarsus 				named Saul, for he is 				praying.</a:t>
            </a:r>
          </a:p>
          <a:p>
            <a:endParaRPr lang="en-US" dirty="0" smtClean="0"/>
          </a:p>
          <a:p>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5131666" y="3057236"/>
            <a:ext cx="3700463" cy="3503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Ananias’ Vision</a:t>
            </a:r>
            <a:endParaRPr lang="en-US" dirty="0"/>
          </a:p>
        </p:txBody>
      </p:sp>
      <p:cxnSp>
        <p:nvCxnSpPr>
          <p:cNvPr id="4" name="Straight Connector 3"/>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3" cstate="print"/>
          <a:srcRect/>
          <a:stretch>
            <a:fillRect/>
          </a:stretch>
        </p:blipFill>
        <p:spPr bwMode="auto">
          <a:xfrm flipH="1">
            <a:off x="-510640" y="1752786"/>
            <a:ext cx="4608038" cy="4676775"/>
          </a:xfrm>
          <a:prstGeom prst="rect">
            <a:avLst/>
          </a:prstGeom>
          <a:noFill/>
          <a:ln w="9525">
            <a:noFill/>
            <a:miter lim="800000"/>
            <a:headEnd/>
            <a:tailEnd/>
          </a:ln>
          <a:effectLst/>
        </p:spPr>
      </p:pic>
      <p:sp>
        <p:nvSpPr>
          <p:cNvPr id="11" name="Rounded Rectangular Callout 10"/>
          <p:cNvSpPr/>
          <p:nvPr/>
        </p:nvSpPr>
        <p:spPr>
          <a:xfrm>
            <a:off x="3028208" y="2375065"/>
            <a:ext cx="5320145" cy="2861953"/>
          </a:xfrm>
          <a:prstGeom prst="wedgeRoundRectCallout">
            <a:avLst>
              <a:gd name="adj1" fmla="val -60788"/>
              <a:gd name="adj2" fmla="val 6068"/>
              <a:gd name="adj3" fmla="val 16667"/>
            </a:avLst>
          </a:prstGeom>
          <a:solidFill>
            <a:schemeClr val="tx2">
              <a:lumMod val="50000"/>
              <a:alpha val="68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t> </a:t>
            </a:r>
            <a:r>
              <a:rPr lang="en-US" baseline="30000" dirty="0" smtClean="0"/>
              <a:t>11</a:t>
            </a:r>
            <a:r>
              <a:rPr lang="en-US" dirty="0" smtClean="0"/>
              <a:t> The Lord told him, </a:t>
            </a:r>
            <a:br>
              <a:rPr lang="en-US" dirty="0" smtClean="0"/>
            </a:br>
            <a:r>
              <a:rPr lang="en-US" dirty="0" smtClean="0"/>
              <a:t/>
            </a:r>
            <a:br>
              <a:rPr lang="en-US" dirty="0" smtClean="0"/>
            </a:br>
            <a:r>
              <a:rPr lang="en-US" dirty="0" smtClean="0"/>
              <a:t>			“</a:t>
            </a:r>
            <a:r>
              <a:rPr lang="en-US" baseline="30000" dirty="0" smtClean="0"/>
              <a:t>12</a:t>
            </a:r>
            <a:r>
              <a:rPr lang="en-US" dirty="0" smtClean="0"/>
              <a:t> In a vision he has seen </a:t>
            </a:r>
            <a:br>
              <a:rPr lang="en-US" dirty="0" smtClean="0"/>
            </a:br>
            <a:r>
              <a:rPr lang="en-US" dirty="0" smtClean="0"/>
              <a:t>			a man named Ananias </a:t>
            </a:r>
            <a:br>
              <a:rPr lang="en-US" dirty="0" smtClean="0"/>
            </a:br>
            <a:r>
              <a:rPr lang="en-US" dirty="0" smtClean="0"/>
              <a:t>			come and place his hands</a:t>
            </a:r>
            <a:br>
              <a:rPr lang="en-US" dirty="0" smtClean="0"/>
            </a:br>
            <a:r>
              <a:rPr lang="en-US" dirty="0" smtClean="0"/>
              <a:t>			on him to restore his</a:t>
            </a:r>
            <a:br>
              <a:rPr lang="en-US" dirty="0" smtClean="0"/>
            </a:br>
            <a:r>
              <a:rPr lang="en-US" dirty="0" smtClean="0"/>
              <a:t>			sight.“</a:t>
            </a:r>
          </a:p>
          <a:p>
            <a:endParaRPr lang="en-US" dirty="0" smtClean="0"/>
          </a:p>
          <a:p>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flipH="1">
            <a:off x="-510640" y="1752786"/>
            <a:ext cx="4608038" cy="4676775"/>
          </a:xfrm>
          <a:prstGeom prst="rect">
            <a:avLst/>
          </a:prstGeom>
          <a:noFill/>
          <a:ln w="9525">
            <a:noFill/>
            <a:miter lim="800000"/>
            <a:headEnd/>
            <a:tailEnd/>
          </a:ln>
          <a:effectLst/>
        </p:spPr>
      </p:pic>
      <p:grpSp>
        <p:nvGrpSpPr>
          <p:cNvPr id="13" name="Group 12"/>
          <p:cNvGrpSpPr/>
          <p:nvPr/>
        </p:nvGrpSpPr>
        <p:grpSpPr>
          <a:xfrm>
            <a:off x="510639" y="1579418"/>
            <a:ext cx="4999512" cy="3598224"/>
            <a:chOff x="510639" y="1579418"/>
            <a:chExt cx="4999512" cy="3598224"/>
          </a:xfrm>
        </p:grpSpPr>
        <p:sp>
          <p:nvSpPr>
            <p:cNvPr id="10" name="Rectangle 9"/>
            <p:cNvSpPr/>
            <p:nvPr/>
          </p:nvSpPr>
          <p:spPr>
            <a:xfrm>
              <a:off x="1401288" y="2078182"/>
              <a:ext cx="118754" cy="1104405"/>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10639" y="1579418"/>
              <a:ext cx="2018805" cy="62939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558140" y="2529444"/>
              <a:ext cx="4952011" cy="2648198"/>
            </a:xfrm>
            <a:prstGeom prst="wedgeRoundRectCallout">
              <a:avLst>
                <a:gd name="adj1" fmla="val 60702"/>
                <a:gd name="adj2" fmla="val 19899"/>
                <a:gd name="adj3" fmla="val 16667"/>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3" name="Picture 3"/>
          <p:cNvPicPr>
            <a:picLocks noChangeAspect="1" noChangeArrowheads="1"/>
          </p:cNvPicPr>
          <p:nvPr/>
        </p:nvPicPr>
        <p:blipFill>
          <a:blip r:embed="rId3" cstate="print"/>
          <a:srcRect/>
          <a:stretch>
            <a:fillRect/>
          </a:stretch>
        </p:blipFill>
        <p:spPr bwMode="auto">
          <a:xfrm>
            <a:off x="5131666" y="3057236"/>
            <a:ext cx="3700463" cy="3503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Ananias’ Vision</a:t>
            </a:r>
            <a:endParaRPr lang="en-US" dirty="0"/>
          </a:p>
        </p:txBody>
      </p:sp>
      <p:cxnSp>
        <p:nvCxnSpPr>
          <p:cNvPr id="4" name="Straight Connector 3"/>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0"/>
            <a:ext cx="6394861" cy="4525963"/>
          </a:xfrm>
        </p:spPr>
        <p:txBody>
          <a:bodyPr/>
          <a:lstStyle/>
          <a:p>
            <a:r>
              <a:rPr lang="en-US" dirty="0" smtClean="0"/>
              <a:t> </a:t>
            </a:r>
            <a:r>
              <a:rPr lang="en-US" baseline="30000" dirty="0" smtClean="0">
                <a:solidFill>
                  <a:schemeClr val="tx1"/>
                </a:solidFill>
                <a:effectLst>
                  <a:outerShdw blurRad="38100" dist="76200" dir="2700000" algn="tl">
                    <a:srgbClr val="000000">
                      <a:alpha val="14000"/>
                    </a:srgbClr>
                  </a:outerShdw>
                </a:effectLst>
              </a:rPr>
              <a:t>13</a:t>
            </a:r>
            <a:r>
              <a:rPr lang="en-US" dirty="0" smtClean="0">
                <a:solidFill>
                  <a:schemeClr val="tx1"/>
                </a:solidFill>
                <a:effectLst>
                  <a:outerShdw blurRad="38100" dist="76200" dir="2700000" algn="tl">
                    <a:srgbClr val="000000">
                      <a:alpha val="14000"/>
                    </a:srgbClr>
                  </a:outerShdw>
                </a:effectLst>
              </a:rPr>
              <a:t> "Lord,“ </a:t>
            </a:r>
            <a:r>
              <a:rPr lang="en-US" dirty="0" smtClean="0">
                <a:effectLst>
                  <a:outerShdw blurRad="38100" dist="76200" dir="2700000" algn="tl">
                    <a:srgbClr val="000000">
                      <a:alpha val="14000"/>
                    </a:srgbClr>
                  </a:outerShdw>
                </a:effectLst>
              </a:rPr>
              <a:t>   Ananias answered, </a:t>
            </a:r>
            <a:br>
              <a:rPr lang="en-US" dirty="0" smtClean="0">
                <a:effectLst>
                  <a:outerShdw blurRad="38100" dist="76200" dir="2700000" algn="tl">
                    <a:srgbClr val="000000">
                      <a:alpha val="14000"/>
                    </a:srgbClr>
                  </a:outerShdw>
                </a:effectLst>
              </a:rPr>
            </a:br>
            <a:r>
              <a:rPr lang="en-US" dirty="0" smtClean="0">
                <a:effectLst>
                  <a:outerShdw blurRad="38100" dist="76200" dir="2700000" algn="tl">
                    <a:srgbClr val="000000">
                      <a:alpha val="14000"/>
                    </a:srgbClr>
                  </a:outerShdw>
                </a:effectLst>
              </a:rPr>
              <a:t/>
            </a:r>
            <a:br>
              <a:rPr lang="en-US" dirty="0" smtClean="0">
                <a:effectLst>
                  <a:outerShdw blurRad="38100" dist="76200" dir="2700000" algn="tl">
                    <a:srgbClr val="000000">
                      <a:alpha val="14000"/>
                    </a:srgbClr>
                  </a:outerShdw>
                </a:effectLst>
              </a:rPr>
            </a:br>
            <a:r>
              <a:rPr lang="en-US" dirty="0" smtClean="0">
                <a:solidFill>
                  <a:schemeClr val="tx1"/>
                </a:solidFill>
                <a:effectLst>
                  <a:outerShdw blurRad="38100" dist="76200" dir="2700000" algn="tl">
                    <a:srgbClr val="000000">
                      <a:alpha val="14000"/>
                    </a:srgbClr>
                  </a:outerShdw>
                </a:effectLst>
              </a:rPr>
              <a:t>"I have heard many </a:t>
            </a:r>
            <a:br>
              <a:rPr lang="en-US" dirty="0" smtClean="0">
                <a:solidFill>
                  <a:schemeClr val="tx1"/>
                </a:solidFill>
                <a:effectLst>
                  <a:outerShdw blurRad="38100" dist="76200" dir="2700000" algn="tl">
                    <a:srgbClr val="000000">
                      <a:alpha val="14000"/>
                    </a:srgbClr>
                  </a:outerShdw>
                </a:effectLst>
              </a:rPr>
            </a:br>
            <a:r>
              <a:rPr lang="en-US" dirty="0" smtClean="0">
                <a:solidFill>
                  <a:schemeClr val="tx1"/>
                </a:solidFill>
                <a:effectLst>
                  <a:outerShdw blurRad="38100" dist="76200" dir="2700000" algn="tl">
                    <a:srgbClr val="000000">
                      <a:alpha val="14000"/>
                    </a:srgbClr>
                  </a:outerShdw>
                </a:effectLst>
              </a:rPr>
              <a:t>reports about this man </a:t>
            </a:r>
            <a:br>
              <a:rPr lang="en-US" dirty="0" smtClean="0">
                <a:solidFill>
                  <a:schemeClr val="tx1"/>
                </a:solidFill>
                <a:effectLst>
                  <a:outerShdw blurRad="38100" dist="76200" dir="2700000" algn="tl">
                    <a:srgbClr val="000000">
                      <a:alpha val="14000"/>
                    </a:srgbClr>
                  </a:outerShdw>
                </a:effectLst>
              </a:rPr>
            </a:br>
            <a:r>
              <a:rPr lang="en-US" dirty="0" smtClean="0">
                <a:solidFill>
                  <a:schemeClr val="tx1"/>
                </a:solidFill>
                <a:effectLst>
                  <a:outerShdw blurRad="38100" dist="76200" dir="2700000" algn="tl">
                    <a:srgbClr val="000000">
                      <a:alpha val="14000"/>
                    </a:srgbClr>
                  </a:outerShdw>
                </a:effectLst>
              </a:rPr>
              <a:t>and all the harm he has </a:t>
            </a:r>
            <a:br>
              <a:rPr lang="en-US" dirty="0" smtClean="0">
                <a:solidFill>
                  <a:schemeClr val="tx1"/>
                </a:solidFill>
                <a:effectLst>
                  <a:outerShdw blurRad="38100" dist="76200" dir="2700000" algn="tl">
                    <a:srgbClr val="000000">
                      <a:alpha val="14000"/>
                    </a:srgbClr>
                  </a:outerShdw>
                </a:effectLst>
              </a:rPr>
            </a:br>
            <a:r>
              <a:rPr lang="en-US" dirty="0" smtClean="0">
                <a:solidFill>
                  <a:schemeClr val="tx1"/>
                </a:solidFill>
                <a:effectLst>
                  <a:outerShdw blurRad="38100" dist="76200" dir="2700000" algn="tl">
                    <a:srgbClr val="000000">
                      <a:alpha val="14000"/>
                    </a:srgbClr>
                  </a:outerShdw>
                </a:effectLst>
              </a:rPr>
              <a:t>done to your saints in Jerusalem.</a:t>
            </a:r>
          </a:p>
          <a:p>
            <a:endParaRPr lang="en-US" dirty="0" smtClean="0">
              <a:solidFill>
                <a:schemeClr val="tx1"/>
              </a:solidFill>
            </a:endParaRPr>
          </a:p>
          <a:p>
            <a:r>
              <a:rPr lang="en-US" dirty="0" smtClean="0"/>
              <a:t> </a:t>
            </a:r>
            <a:endParaRPr lang="en-US" dirty="0"/>
          </a:p>
        </p:txBody>
      </p:sp>
      <p:pic>
        <p:nvPicPr>
          <p:cNvPr id="8" name="Picture 7"/>
          <p:cNvPicPr>
            <a:picLocks noChangeAspect="1" noChangeArrowheads="1"/>
          </p:cNvPicPr>
          <p:nvPr/>
        </p:nvPicPr>
        <p:blipFill>
          <a:blip r:embed="rId4" cstate="print"/>
          <a:srcRect b="7101"/>
          <a:stretch>
            <a:fillRect/>
          </a:stretch>
        </p:blipFill>
        <p:spPr bwMode="auto">
          <a:xfrm>
            <a:off x="5106390" y="3005309"/>
            <a:ext cx="3760437" cy="353799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flipH="1">
            <a:off x="-510640" y="1752786"/>
            <a:ext cx="4608038" cy="4676775"/>
          </a:xfrm>
          <a:prstGeom prst="rect">
            <a:avLst/>
          </a:prstGeom>
          <a:noFill/>
          <a:ln w="9525">
            <a:noFill/>
            <a:miter lim="800000"/>
            <a:headEnd/>
            <a:tailEnd/>
          </a:ln>
          <a:effectLst/>
        </p:spPr>
      </p:pic>
      <p:sp>
        <p:nvSpPr>
          <p:cNvPr id="12" name="Rounded Rectangular Callout 11"/>
          <p:cNvSpPr/>
          <p:nvPr/>
        </p:nvSpPr>
        <p:spPr>
          <a:xfrm>
            <a:off x="558140" y="2398816"/>
            <a:ext cx="4952011" cy="2778826"/>
          </a:xfrm>
          <a:prstGeom prst="wedgeRoundRectCallout">
            <a:avLst>
              <a:gd name="adj1" fmla="val 60702"/>
              <a:gd name="adj2" fmla="val 19899"/>
              <a:gd name="adj3" fmla="val 16667"/>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p:cNvPicPr>
            <a:picLocks noChangeAspect="1" noChangeArrowheads="1"/>
          </p:cNvPicPr>
          <p:nvPr/>
        </p:nvPicPr>
        <p:blipFill>
          <a:blip r:embed="rId3" cstate="print"/>
          <a:srcRect/>
          <a:stretch>
            <a:fillRect/>
          </a:stretch>
        </p:blipFill>
        <p:spPr bwMode="auto">
          <a:xfrm>
            <a:off x="5131666" y="3057236"/>
            <a:ext cx="3700463" cy="3503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Ananias’ Vision</a:t>
            </a:r>
            <a:endParaRPr lang="en-US" dirty="0"/>
          </a:p>
        </p:txBody>
      </p:sp>
      <p:cxnSp>
        <p:nvCxnSpPr>
          <p:cNvPr id="4" name="Straight Connector 3"/>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2042556"/>
            <a:ext cx="4934197" cy="4083607"/>
          </a:xfrm>
        </p:spPr>
        <p:txBody>
          <a:bodyPr/>
          <a:lstStyle/>
          <a:p>
            <a:r>
              <a:rPr lang="en-US" dirty="0" smtClean="0"/>
              <a:t> 	</a:t>
            </a:r>
            <a:br>
              <a:rPr lang="en-US" dirty="0" smtClean="0"/>
            </a:br>
            <a:r>
              <a:rPr lang="en-US" baseline="30000" dirty="0" smtClean="0">
                <a:solidFill>
                  <a:schemeClr val="tx1"/>
                </a:solidFill>
                <a:effectLst>
                  <a:outerShdw blurRad="38100" dist="76200" dir="2700000" algn="tl">
                    <a:srgbClr val="000000">
                      <a:alpha val="16000"/>
                    </a:srgbClr>
                  </a:outerShdw>
                </a:effectLst>
              </a:rPr>
              <a:t>14</a:t>
            </a:r>
            <a:r>
              <a:rPr lang="en-US" dirty="0" smtClean="0">
                <a:solidFill>
                  <a:schemeClr val="tx1"/>
                </a:solidFill>
                <a:effectLst>
                  <a:outerShdw blurRad="38100" dist="76200" dir="2700000" algn="tl">
                    <a:srgbClr val="000000">
                      <a:alpha val="16000"/>
                    </a:srgbClr>
                  </a:outerShdw>
                </a:effectLst>
              </a:rPr>
              <a:t> And he has come here with authority from the chief priests to arrest all who call on your name.“</a:t>
            </a:r>
          </a:p>
          <a:p>
            <a:endParaRPr lang="en-US" dirty="0" smtClean="0"/>
          </a:p>
        </p:txBody>
      </p:sp>
      <p:pic>
        <p:nvPicPr>
          <p:cNvPr id="8" name="Picture 7"/>
          <p:cNvPicPr>
            <a:picLocks noChangeAspect="1" noChangeArrowheads="1"/>
          </p:cNvPicPr>
          <p:nvPr/>
        </p:nvPicPr>
        <p:blipFill>
          <a:blip r:embed="rId4" cstate="print"/>
          <a:srcRect b="7101"/>
          <a:stretch>
            <a:fillRect/>
          </a:stretch>
        </p:blipFill>
        <p:spPr bwMode="auto">
          <a:xfrm>
            <a:off x="5106390" y="3005309"/>
            <a:ext cx="3760437" cy="353799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321276" y="296562"/>
            <a:ext cx="8501448" cy="3132438"/>
          </a:xfrm>
          <a:prstGeom prst="rect">
            <a:avLst/>
          </a:prstGeom>
          <a:gradFill>
            <a:gsLst>
              <a:gs pos="0">
                <a:srgbClr val="001132"/>
              </a:gs>
              <a:gs pos="50000">
                <a:schemeClr val="accent1">
                  <a:lumMod val="50000"/>
                  <a:alpha val="49000"/>
                </a:schemeClr>
              </a:gs>
              <a:gs pos="100000">
                <a:schemeClr val="tx2">
                  <a:lumMod val="5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900152"/>
          </a:xfrm>
        </p:spPr>
        <p:txBody>
          <a:bodyPr/>
          <a:lstStyle/>
          <a:p>
            <a:r>
              <a:rPr lang="en-US" dirty="0" smtClean="0"/>
              <a:t>Something Unusual Happen</a:t>
            </a:r>
            <a:br>
              <a:rPr lang="en-US" dirty="0" smtClean="0"/>
            </a:br>
            <a:r>
              <a:rPr lang="en-US" dirty="0" smtClean="0"/>
              <a:t>on the Way to Church</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flipH="1">
            <a:off x="-510640" y="1752786"/>
            <a:ext cx="4608038" cy="46767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5131666" y="3057236"/>
            <a:ext cx="3700463" cy="3503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Ananias’ Vision</a:t>
            </a:r>
            <a:endParaRPr lang="en-US" dirty="0"/>
          </a:p>
        </p:txBody>
      </p:sp>
      <p:cxnSp>
        <p:nvCxnSpPr>
          <p:cNvPr id="4" name="Straight Connector 3"/>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2968832" y="2232561"/>
            <a:ext cx="5379522" cy="4203865"/>
          </a:xfrm>
          <a:prstGeom prst="wedgeRoundRectCallout">
            <a:avLst>
              <a:gd name="adj1" fmla="val -61011"/>
              <a:gd name="adj2" fmla="val 1266"/>
              <a:gd name="adj3" fmla="val 16667"/>
            </a:avLst>
          </a:prstGeom>
          <a:solidFill>
            <a:schemeClr val="tx2">
              <a:lumMod val="50000"/>
              <a:alpha val="68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45674"/>
            <a:ext cx="7998031" cy="4380490"/>
          </a:xfrm>
        </p:spPr>
        <p:txBody>
          <a:bodyPr/>
          <a:lstStyle/>
          <a:p>
            <a:r>
              <a:rPr lang="en-US" dirty="0" smtClean="0"/>
              <a:t> 	 </a:t>
            </a:r>
            <a:r>
              <a:rPr lang="en-US" baseline="30000" dirty="0" smtClean="0"/>
              <a:t>15</a:t>
            </a:r>
            <a:r>
              <a:rPr lang="en-US" dirty="0" smtClean="0"/>
              <a:t> But the Lord said to Ananias, </a:t>
            </a:r>
          </a:p>
          <a:p>
            <a:r>
              <a:rPr lang="en-US" dirty="0" smtClean="0"/>
              <a:t>				"Go! This man is my 				chosen instrument to 				carry my name before the 			Gentiles  and their kings 			and 	before the people of 			Israel. </a:t>
            </a:r>
            <a:r>
              <a:rPr lang="en-US" baseline="30000" dirty="0" smtClean="0"/>
              <a:t>16</a:t>
            </a:r>
            <a:r>
              <a:rPr lang="en-US" dirty="0" smtClean="0"/>
              <a:t> I will show him 			how  much he must suffer 			for my name.”</a:t>
            </a:r>
            <a:endParaRPr lang="en-US"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b="5347"/>
          <a:stretch>
            <a:fillRect/>
          </a:stretch>
        </p:blipFill>
        <p:spPr bwMode="auto">
          <a:xfrm>
            <a:off x="288697" y="1158132"/>
            <a:ext cx="8522793" cy="5385172"/>
          </a:xfrm>
          <a:prstGeom prst="rect">
            <a:avLst/>
          </a:prstGeom>
          <a:noFill/>
          <a:ln w="9525">
            <a:noFill/>
            <a:miter lim="800000"/>
            <a:headEnd/>
            <a:tailEnd/>
          </a:ln>
          <a:effectLst/>
        </p:spPr>
      </p:pic>
      <p:sp>
        <p:nvSpPr>
          <p:cNvPr id="3" name="Content Placeholder 2"/>
          <p:cNvSpPr>
            <a:spLocks noGrp="1"/>
          </p:cNvSpPr>
          <p:nvPr>
            <p:ph idx="1"/>
          </p:nvPr>
        </p:nvSpPr>
        <p:spPr>
          <a:xfrm>
            <a:off x="457200" y="391886"/>
            <a:ext cx="8235538" cy="5734278"/>
          </a:xfrm>
        </p:spPr>
        <p:txBody>
          <a:bodyPr/>
          <a:lstStyle/>
          <a:p>
            <a:pPr marL="0" indent="0"/>
            <a:r>
              <a:rPr lang="en-US" dirty="0" smtClean="0"/>
              <a:t>  </a:t>
            </a:r>
            <a:r>
              <a:rPr lang="en-US" baseline="30000" dirty="0" smtClean="0"/>
              <a:t>17</a:t>
            </a:r>
            <a:r>
              <a:rPr lang="en-US" dirty="0" smtClean="0"/>
              <a:t> Then Ananias went to the house and entered it. Placing his hands on Saul, </a:t>
            </a: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b="5347"/>
          <a:stretch>
            <a:fillRect/>
          </a:stretch>
        </p:blipFill>
        <p:spPr bwMode="auto">
          <a:xfrm>
            <a:off x="288697" y="1158132"/>
            <a:ext cx="8522793" cy="5385172"/>
          </a:xfrm>
          <a:prstGeom prst="rect">
            <a:avLst/>
          </a:prstGeom>
          <a:noFill/>
          <a:ln w="9525">
            <a:noFill/>
            <a:miter lim="800000"/>
            <a:headEnd/>
            <a:tailEnd/>
          </a:ln>
          <a:effectLst/>
        </p:spPr>
      </p:pic>
      <p:pic>
        <p:nvPicPr>
          <p:cNvPr id="12290" name="Picture 2"/>
          <p:cNvPicPr>
            <a:picLocks noChangeAspect="1" noChangeArrowheads="1"/>
          </p:cNvPicPr>
          <p:nvPr/>
        </p:nvPicPr>
        <p:blipFill>
          <a:blip r:embed="rId3" cstate="print"/>
          <a:srcRect/>
          <a:stretch>
            <a:fillRect/>
          </a:stretch>
        </p:blipFill>
        <p:spPr bwMode="auto">
          <a:xfrm>
            <a:off x="332512" y="878774"/>
            <a:ext cx="4370411" cy="3550722"/>
          </a:xfrm>
          <a:prstGeom prst="rect">
            <a:avLst/>
          </a:prstGeom>
          <a:noFill/>
          <a:ln w="9525">
            <a:noFill/>
            <a:miter lim="800000"/>
            <a:headEnd/>
            <a:tailEnd/>
          </a:ln>
          <a:effectLst/>
        </p:spPr>
      </p:pic>
      <p:sp>
        <p:nvSpPr>
          <p:cNvPr id="3" name="Content Placeholder 2"/>
          <p:cNvSpPr>
            <a:spLocks noGrp="1"/>
          </p:cNvSpPr>
          <p:nvPr>
            <p:ph idx="1"/>
          </p:nvPr>
        </p:nvSpPr>
        <p:spPr>
          <a:xfrm>
            <a:off x="457200" y="391886"/>
            <a:ext cx="8235538" cy="5734278"/>
          </a:xfrm>
        </p:spPr>
        <p:txBody>
          <a:bodyPr/>
          <a:lstStyle/>
          <a:p>
            <a:pPr marL="0" indent="0"/>
            <a:r>
              <a:rPr lang="en-US" dirty="0" smtClean="0"/>
              <a:t>he said, </a:t>
            </a:r>
            <a:br>
              <a:rPr lang="en-US" dirty="0" smtClean="0"/>
            </a:br>
            <a:r>
              <a:rPr lang="en-US" dirty="0" smtClean="0">
                <a:solidFill>
                  <a:schemeClr val="tx1"/>
                </a:solidFill>
                <a:effectLst>
                  <a:outerShdw blurRad="38100" dist="76200" dir="2700000" algn="tl">
                    <a:srgbClr val="000000">
                      <a:alpha val="16000"/>
                    </a:srgbClr>
                  </a:outerShdw>
                </a:effectLst>
              </a:rPr>
              <a:t>"Brother Saul, the </a:t>
            </a:r>
            <a:br>
              <a:rPr lang="en-US" dirty="0" smtClean="0">
                <a:solidFill>
                  <a:schemeClr val="tx1"/>
                </a:solidFill>
                <a:effectLst>
                  <a:outerShdw blurRad="38100" dist="76200" dir="2700000" algn="tl">
                    <a:srgbClr val="000000">
                      <a:alpha val="16000"/>
                    </a:srgbClr>
                  </a:outerShdw>
                </a:effectLst>
              </a:rPr>
            </a:br>
            <a:r>
              <a:rPr lang="en-US" dirty="0" smtClean="0">
                <a:solidFill>
                  <a:schemeClr val="tx1"/>
                </a:solidFill>
                <a:effectLst>
                  <a:outerShdw blurRad="38100" dist="76200" dir="2700000" algn="tl">
                    <a:srgbClr val="000000">
                      <a:alpha val="16000"/>
                    </a:srgbClr>
                  </a:outerShdw>
                </a:effectLst>
              </a:rPr>
              <a:t>Lord--Jesus, who </a:t>
            </a:r>
            <a:br>
              <a:rPr lang="en-US" dirty="0" smtClean="0">
                <a:solidFill>
                  <a:schemeClr val="tx1"/>
                </a:solidFill>
                <a:effectLst>
                  <a:outerShdw blurRad="38100" dist="76200" dir="2700000" algn="tl">
                    <a:srgbClr val="000000">
                      <a:alpha val="16000"/>
                    </a:srgbClr>
                  </a:outerShdw>
                </a:effectLst>
              </a:rPr>
            </a:br>
            <a:r>
              <a:rPr lang="en-US" dirty="0" smtClean="0">
                <a:solidFill>
                  <a:schemeClr val="tx1"/>
                </a:solidFill>
                <a:effectLst>
                  <a:outerShdw blurRad="38100" dist="76200" dir="2700000" algn="tl">
                    <a:srgbClr val="000000">
                      <a:alpha val="16000"/>
                    </a:srgbClr>
                  </a:outerShdw>
                </a:effectLst>
              </a:rPr>
              <a:t>appeared to you </a:t>
            </a:r>
            <a:br>
              <a:rPr lang="en-US" dirty="0" smtClean="0">
                <a:solidFill>
                  <a:schemeClr val="tx1"/>
                </a:solidFill>
                <a:effectLst>
                  <a:outerShdw blurRad="38100" dist="76200" dir="2700000" algn="tl">
                    <a:srgbClr val="000000">
                      <a:alpha val="16000"/>
                    </a:srgbClr>
                  </a:outerShdw>
                </a:effectLst>
              </a:rPr>
            </a:br>
            <a:r>
              <a:rPr lang="en-US" dirty="0" smtClean="0">
                <a:solidFill>
                  <a:schemeClr val="tx1"/>
                </a:solidFill>
                <a:effectLst>
                  <a:outerShdw blurRad="38100" dist="76200" dir="2700000" algn="tl">
                    <a:srgbClr val="000000">
                      <a:alpha val="16000"/>
                    </a:srgbClr>
                  </a:outerShdw>
                </a:effectLst>
              </a:rPr>
              <a:t>on the road as </a:t>
            </a:r>
            <a:br>
              <a:rPr lang="en-US" dirty="0" smtClean="0">
                <a:solidFill>
                  <a:schemeClr val="tx1"/>
                </a:solidFill>
                <a:effectLst>
                  <a:outerShdw blurRad="38100" dist="76200" dir="2700000" algn="tl">
                    <a:srgbClr val="000000">
                      <a:alpha val="16000"/>
                    </a:srgbClr>
                  </a:outerShdw>
                </a:effectLst>
              </a:rPr>
            </a:br>
            <a:r>
              <a:rPr lang="en-US" dirty="0" smtClean="0">
                <a:solidFill>
                  <a:schemeClr val="tx1"/>
                </a:solidFill>
                <a:effectLst>
                  <a:outerShdw blurRad="38100" dist="76200" dir="2700000" algn="tl">
                    <a:srgbClr val="000000">
                      <a:alpha val="16000"/>
                    </a:srgbClr>
                  </a:outerShdw>
                </a:effectLst>
              </a:rPr>
              <a:t>you were </a:t>
            </a:r>
            <a:br>
              <a:rPr lang="en-US" dirty="0" smtClean="0">
                <a:solidFill>
                  <a:schemeClr val="tx1"/>
                </a:solidFill>
                <a:effectLst>
                  <a:outerShdw blurRad="38100" dist="76200" dir="2700000" algn="tl">
                    <a:srgbClr val="000000">
                      <a:alpha val="16000"/>
                    </a:srgbClr>
                  </a:outerShdw>
                </a:effectLst>
              </a:rPr>
            </a:br>
            <a:r>
              <a:rPr lang="en-US" dirty="0" smtClean="0">
                <a:solidFill>
                  <a:schemeClr val="tx1"/>
                </a:solidFill>
                <a:effectLst>
                  <a:outerShdw blurRad="38100" dist="76200" dir="2700000" algn="tl">
                    <a:srgbClr val="000000">
                      <a:alpha val="16000"/>
                    </a:srgbClr>
                  </a:outerShdw>
                </a:effectLst>
              </a:rPr>
              <a:t>coming </a:t>
            </a:r>
            <a:br>
              <a:rPr lang="en-US" dirty="0" smtClean="0">
                <a:solidFill>
                  <a:schemeClr val="tx1"/>
                </a:solidFill>
                <a:effectLst>
                  <a:outerShdw blurRad="38100" dist="76200" dir="2700000" algn="tl">
                    <a:srgbClr val="000000">
                      <a:alpha val="16000"/>
                    </a:srgbClr>
                  </a:outerShdw>
                </a:effectLst>
              </a:rPr>
            </a:br>
            <a:r>
              <a:rPr lang="en-US" dirty="0" smtClean="0">
                <a:solidFill>
                  <a:schemeClr val="tx1"/>
                </a:solidFill>
                <a:effectLst>
                  <a:outerShdw blurRad="38100" dist="76200" dir="2700000" algn="tl">
                    <a:srgbClr val="000000">
                      <a:alpha val="16000"/>
                    </a:srgbClr>
                  </a:outerShdw>
                </a:effectLst>
              </a:rPr>
              <a:t>here—</a:t>
            </a:r>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b="5347"/>
          <a:stretch>
            <a:fillRect/>
          </a:stretch>
        </p:blipFill>
        <p:spPr bwMode="auto">
          <a:xfrm>
            <a:off x="288697" y="1158132"/>
            <a:ext cx="8522793" cy="5385172"/>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386588" y="1187573"/>
            <a:ext cx="4292290" cy="2885663"/>
          </a:xfrm>
          <a:prstGeom prst="rect">
            <a:avLst/>
          </a:prstGeom>
          <a:noFill/>
          <a:ln w="9525">
            <a:noFill/>
            <a:miter lim="800000"/>
            <a:headEnd/>
            <a:tailEnd/>
          </a:ln>
          <a:effectLst/>
        </p:spPr>
      </p:pic>
      <p:sp>
        <p:nvSpPr>
          <p:cNvPr id="3" name="Content Placeholder 2"/>
          <p:cNvSpPr>
            <a:spLocks noGrp="1"/>
          </p:cNvSpPr>
          <p:nvPr>
            <p:ph idx="1"/>
          </p:nvPr>
        </p:nvSpPr>
        <p:spPr>
          <a:xfrm>
            <a:off x="457200" y="391886"/>
            <a:ext cx="8235538" cy="5734278"/>
          </a:xfrm>
        </p:spPr>
        <p:txBody>
          <a:bodyPr/>
          <a:lstStyle/>
          <a:p>
            <a:pPr marL="0" indent="0"/>
            <a:r>
              <a:rPr lang="en-US" dirty="0" smtClean="0"/>
              <a:t>he said, </a:t>
            </a:r>
            <a:br>
              <a:rPr lang="en-US" dirty="0" smtClean="0"/>
            </a:br>
            <a:r>
              <a:rPr lang="en-US" dirty="0" smtClean="0"/>
              <a:t/>
            </a:r>
            <a:br>
              <a:rPr lang="en-US" dirty="0" smtClean="0"/>
            </a:br>
            <a:r>
              <a:rPr lang="en-US" dirty="0" smtClean="0">
                <a:solidFill>
                  <a:schemeClr val="tx1"/>
                </a:solidFill>
                <a:effectLst>
                  <a:outerShdw blurRad="38100" dist="76200" dir="2700000" algn="tl">
                    <a:srgbClr val="000000">
                      <a:alpha val="15000"/>
                    </a:srgbClr>
                  </a:outerShdw>
                </a:effectLst>
              </a:rPr>
              <a:t>has sent me so that </a:t>
            </a:r>
            <a:br>
              <a:rPr lang="en-US" dirty="0" smtClean="0">
                <a:solidFill>
                  <a:schemeClr val="tx1"/>
                </a:solidFill>
                <a:effectLst>
                  <a:outerShdw blurRad="38100" dist="76200" dir="2700000" algn="tl">
                    <a:srgbClr val="000000">
                      <a:alpha val="15000"/>
                    </a:srgbClr>
                  </a:outerShdw>
                </a:effectLst>
              </a:rPr>
            </a:br>
            <a:r>
              <a:rPr lang="en-US" dirty="0" smtClean="0">
                <a:solidFill>
                  <a:schemeClr val="tx1"/>
                </a:solidFill>
                <a:effectLst>
                  <a:outerShdw blurRad="38100" dist="76200" dir="2700000" algn="tl">
                    <a:srgbClr val="000000">
                      <a:alpha val="15000"/>
                    </a:srgbClr>
                  </a:outerShdw>
                </a:effectLst>
              </a:rPr>
              <a:t>you may see again </a:t>
            </a:r>
            <a:br>
              <a:rPr lang="en-US" dirty="0" smtClean="0">
                <a:solidFill>
                  <a:schemeClr val="tx1"/>
                </a:solidFill>
                <a:effectLst>
                  <a:outerShdw blurRad="38100" dist="76200" dir="2700000" algn="tl">
                    <a:srgbClr val="000000">
                      <a:alpha val="15000"/>
                    </a:srgbClr>
                  </a:outerShdw>
                </a:effectLst>
              </a:rPr>
            </a:br>
            <a:r>
              <a:rPr lang="en-US" dirty="0" smtClean="0">
                <a:solidFill>
                  <a:schemeClr val="tx1"/>
                </a:solidFill>
                <a:effectLst>
                  <a:outerShdw blurRad="38100" dist="76200" dir="2700000" algn="tl">
                    <a:srgbClr val="000000">
                      <a:alpha val="15000"/>
                    </a:srgbClr>
                  </a:outerShdw>
                </a:effectLst>
              </a:rPr>
              <a:t>and be filled </a:t>
            </a:r>
            <a:br>
              <a:rPr lang="en-US" dirty="0" smtClean="0">
                <a:solidFill>
                  <a:schemeClr val="tx1"/>
                </a:solidFill>
                <a:effectLst>
                  <a:outerShdw blurRad="38100" dist="76200" dir="2700000" algn="tl">
                    <a:srgbClr val="000000">
                      <a:alpha val="15000"/>
                    </a:srgbClr>
                  </a:outerShdw>
                </a:effectLst>
              </a:rPr>
            </a:br>
            <a:r>
              <a:rPr lang="en-US" dirty="0" smtClean="0">
                <a:solidFill>
                  <a:schemeClr val="tx1"/>
                </a:solidFill>
                <a:effectLst>
                  <a:outerShdw blurRad="38100" dist="76200" dir="2700000" algn="tl">
                    <a:srgbClr val="000000">
                      <a:alpha val="15000"/>
                    </a:srgbClr>
                  </a:outerShdw>
                </a:effectLst>
              </a:rPr>
              <a:t>with the Holy </a:t>
            </a:r>
            <a:br>
              <a:rPr lang="en-US" dirty="0" smtClean="0">
                <a:solidFill>
                  <a:schemeClr val="tx1"/>
                </a:solidFill>
                <a:effectLst>
                  <a:outerShdw blurRad="38100" dist="76200" dir="2700000" algn="tl">
                    <a:srgbClr val="000000">
                      <a:alpha val="15000"/>
                    </a:srgbClr>
                  </a:outerShdw>
                </a:effectLst>
              </a:rPr>
            </a:br>
            <a:r>
              <a:rPr lang="en-US" dirty="0" smtClean="0">
                <a:solidFill>
                  <a:schemeClr val="tx1"/>
                </a:solidFill>
                <a:effectLst>
                  <a:outerShdw blurRad="38100" dist="76200" dir="2700000" algn="tl">
                    <a:srgbClr val="000000">
                      <a:alpha val="15000"/>
                    </a:srgbClr>
                  </a:outerShdw>
                </a:effectLst>
              </a:rPr>
              <a:t>Spirit.“</a:t>
            </a:r>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b="5347"/>
          <a:stretch>
            <a:fillRect/>
          </a:stretch>
        </p:blipFill>
        <p:spPr bwMode="auto">
          <a:xfrm>
            <a:off x="288697" y="1158132"/>
            <a:ext cx="8522793" cy="5385172"/>
          </a:xfrm>
          <a:prstGeom prst="rect">
            <a:avLst/>
          </a:prstGeom>
          <a:noFill/>
          <a:ln w="9525">
            <a:noFill/>
            <a:miter lim="800000"/>
            <a:headEnd/>
            <a:tailEnd/>
          </a:ln>
          <a:effectLst/>
        </p:spPr>
      </p:pic>
      <p:sp>
        <p:nvSpPr>
          <p:cNvPr id="3" name="Content Placeholder 2"/>
          <p:cNvSpPr>
            <a:spLocks noGrp="1"/>
          </p:cNvSpPr>
          <p:nvPr>
            <p:ph idx="1"/>
          </p:nvPr>
        </p:nvSpPr>
        <p:spPr>
          <a:xfrm>
            <a:off x="457200" y="391886"/>
            <a:ext cx="8235538" cy="5734278"/>
          </a:xfrm>
        </p:spPr>
        <p:txBody>
          <a:bodyPr/>
          <a:lstStyle/>
          <a:p>
            <a:pPr marL="0" indent="0"/>
            <a:r>
              <a:rPr lang="en-US" dirty="0" smtClean="0"/>
              <a:t> </a:t>
            </a:r>
            <a:r>
              <a:rPr lang="en-US" baseline="30000" dirty="0" smtClean="0"/>
              <a:t>18</a:t>
            </a:r>
            <a:r>
              <a:rPr lang="en-US" dirty="0" smtClean="0"/>
              <a:t> Immediately, something like scales fell from Saul's eyes, and he could see again. </a:t>
            </a:r>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b="5347"/>
          <a:stretch>
            <a:fillRect/>
          </a:stretch>
        </p:blipFill>
        <p:spPr bwMode="auto">
          <a:xfrm>
            <a:off x="288697" y="1158132"/>
            <a:ext cx="8522793" cy="5385172"/>
          </a:xfrm>
          <a:prstGeom prst="rect">
            <a:avLst/>
          </a:prstGeom>
          <a:noFill/>
          <a:ln w="9525">
            <a:noFill/>
            <a:miter lim="800000"/>
            <a:headEnd/>
            <a:tailEnd/>
          </a:ln>
          <a:effectLst/>
        </p:spPr>
      </p:pic>
      <p:sp>
        <p:nvSpPr>
          <p:cNvPr id="3" name="Content Placeholder 2"/>
          <p:cNvSpPr>
            <a:spLocks noGrp="1"/>
          </p:cNvSpPr>
          <p:nvPr>
            <p:ph idx="1"/>
          </p:nvPr>
        </p:nvSpPr>
        <p:spPr>
          <a:xfrm>
            <a:off x="457200" y="391886"/>
            <a:ext cx="8235538" cy="5734278"/>
          </a:xfrm>
        </p:spPr>
        <p:txBody>
          <a:bodyPr/>
          <a:lstStyle/>
          <a:p>
            <a:pPr marL="0" indent="0"/>
            <a:r>
              <a:rPr lang="en-US" dirty="0" smtClean="0"/>
              <a:t> </a:t>
            </a:r>
            <a:r>
              <a:rPr lang="en-US" baseline="30000" dirty="0" smtClean="0"/>
              <a:t>18</a:t>
            </a:r>
            <a:r>
              <a:rPr lang="en-US" dirty="0" smtClean="0"/>
              <a:t> Immediately, something like scales fell from Saul's eyes, and he could see again.</a:t>
            </a:r>
          </a:p>
          <a:p>
            <a:pPr marL="0" indent="0"/>
            <a:r>
              <a:rPr lang="en-US" dirty="0" smtClean="0"/>
              <a:t>He got up and was baptized, </a:t>
            </a:r>
          </a:p>
          <a:p>
            <a:pPr marL="0" indent="0"/>
            <a:endParaRPr lang="en-US" dirty="0" smtClean="0"/>
          </a:p>
        </p:txBody>
      </p:sp>
      <p:grpSp>
        <p:nvGrpSpPr>
          <p:cNvPr id="30" name="Group 29"/>
          <p:cNvGrpSpPr/>
          <p:nvPr/>
        </p:nvGrpSpPr>
        <p:grpSpPr>
          <a:xfrm>
            <a:off x="107583" y="3532094"/>
            <a:ext cx="2886634" cy="2599765"/>
            <a:chOff x="107583" y="3532094"/>
            <a:chExt cx="2886634" cy="2599765"/>
          </a:xfrm>
        </p:grpSpPr>
        <p:sp>
          <p:nvSpPr>
            <p:cNvPr id="4" name="Rectangle 3"/>
            <p:cNvSpPr/>
            <p:nvPr/>
          </p:nvSpPr>
          <p:spPr>
            <a:xfrm>
              <a:off x="107583" y="3532094"/>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4" cstate="print"/>
            <a:srcRect l="29332"/>
            <a:stretch>
              <a:fillRect/>
            </a:stretch>
          </p:blipFill>
          <p:spPr bwMode="auto">
            <a:xfrm>
              <a:off x="179300" y="3621742"/>
              <a:ext cx="2728957" cy="2437068"/>
            </a:xfrm>
            <a:prstGeom prst="rect">
              <a:avLst/>
            </a:prstGeom>
            <a:noFill/>
            <a:ln w="9525">
              <a:noFill/>
              <a:miter lim="800000"/>
              <a:headEnd/>
              <a:tailEnd/>
            </a:ln>
            <a:effectLst/>
          </p:spPr>
        </p:pic>
        <p:sp>
          <p:nvSpPr>
            <p:cNvPr id="6" name="Oval Callout 5"/>
            <p:cNvSpPr/>
            <p:nvPr/>
          </p:nvSpPr>
          <p:spPr>
            <a:xfrm>
              <a:off x="125511" y="3585883"/>
              <a:ext cx="2761129" cy="1021976"/>
            </a:xfrm>
            <a:prstGeom prst="wedgeEllipseCallout">
              <a:avLst>
                <a:gd name="adj1" fmla="val 6256"/>
                <a:gd name="adj2" fmla="val 95320"/>
              </a:avLst>
            </a:prstGeom>
            <a:solidFill>
              <a:srgbClr val="FFFF00"/>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5511" y="3711386"/>
              <a:ext cx="2868706" cy="707886"/>
            </a:xfrm>
            <a:prstGeom prst="rect">
              <a:avLst/>
            </a:prstGeom>
            <a:noFill/>
          </p:spPr>
          <p:txBody>
            <a:bodyPr wrap="square" rtlCol="0">
              <a:spAutoFit/>
            </a:bodyPr>
            <a:lstStyle/>
            <a:p>
              <a:pPr algn="ctr"/>
              <a:r>
                <a:rPr lang="en-US" sz="4000" b="1" dirty="0" smtClean="0"/>
                <a:t>LORD</a:t>
              </a:r>
              <a:endParaRPr lang="en-US" sz="4000" b="1" dirty="0"/>
            </a:p>
          </p:txBody>
        </p:sp>
      </p:grpSp>
      <p:grpSp>
        <p:nvGrpSpPr>
          <p:cNvPr id="28" name="Group 27"/>
          <p:cNvGrpSpPr/>
          <p:nvPr/>
        </p:nvGrpSpPr>
        <p:grpSpPr>
          <a:xfrm>
            <a:off x="3015129" y="3472984"/>
            <a:ext cx="3149600" cy="2660945"/>
            <a:chOff x="3015129" y="3472984"/>
            <a:chExt cx="3149600" cy="2660945"/>
          </a:xfrm>
        </p:grpSpPr>
        <p:grpSp>
          <p:nvGrpSpPr>
            <p:cNvPr id="22" name="Group 21"/>
            <p:cNvGrpSpPr/>
            <p:nvPr/>
          </p:nvGrpSpPr>
          <p:grpSpPr>
            <a:xfrm>
              <a:off x="3015129" y="3472984"/>
              <a:ext cx="3149600" cy="2649910"/>
              <a:chOff x="3015129" y="3472984"/>
              <a:chExt cx="3149600" cy="2649910"/>
            </a:xfrm>
          </p:grpSpPr>
          <p:grpSp>
            <p:nvGrpSpPr>
              <p:cNvPr id="19" name="Group 18"/>
              <p:cNvGrpSpPr/>
              <p:nvPr/>
            </p:nvGrpSpPr>
            <p:grpSpPr>
              <a:xfrm>
                <a:off x="3146618" y="3523129"/>
                <a:ext cx="2895594" cy="2599765"/>
                <a:chOff x="3146618" y="3523129"/>
                <a:chExt cx="2895594" cy="2599765"/>
              </a:xfrm>
            </p:grpSpPr>
            <p:sp>
              <p:nvSpPr>
                <p:cNvPr id="8" name="Rectangle 7"/>
                <p:cNvSpPr/>
                <p:nvPr/>
              </p:nvSpPr>
              <p:spPr>
                <a:xfrm>
                  <a:off x="3146618" y="3523129"/>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5" cstate="print"/>
                <a:srcRect b="21693"/>
                <a:stretch>
                  <a:fillRect/>
                </a:stretch>
              </p:blipFill>
              <p:spPr bwMode="auto">
                <a:xfrm>
                  <a:off x="3186054" y="4589929"/>
                  <a:ext cx="2856158" cy="1506070"/>
                </a:xfrm>
                <a:prstGeom prst="rect">
                  <a:avLst/>
                </a:prstGeom>
                <a:noFill/>
                <a:ln w="9525">
                  <a:noFill/>
                  <a:miter lim="800000"/>
                  <a:headEnd/>
                  <a:tailEnd/>
                </a:ln>
                <a:effectLst/>
              </p:spPr>
            </p:pic>
          </p:grpSp>
          <p:pic>
            <p:nvPicPr>
              <p:cNvPr id="1034" name="Picture 10"/>
              <p:cNvPicPr>
                <a:picLocks noChangeAspect="1" noChangeArrowheads="1"/>
              </p:cNvPicPr>
              <p:nvPr/>
            </p:nvPicPr>
            <p:blipFill>
              <a:blip r:embed="rId6" cstate="print"/>
              <a:srcRect/>
              <a:stretch>
                <a:fillRect/>
              </a:stretch>
            </p:blipFill>
            <p:spPr bwMode="auto">
              <a:xfrm>
                <a:off x="3015129" y="3472984"/>
                <a:ext cx="3149600" cy="1714500"/>
              </a:xfrm>
              <a:prstGeom prst="rect">
                <a:avLst/>
              </a:prstGeom>
              <a:noFill/>
              <a:ln w="9525">
                <a:noFill/>
                <a:miter lim="800000"/>
                <a:headEnd/>
                <a:tailEnd/>
              </a:ln>
              <a:effectLst/>
            </p:spPr>
          </p:pic>
        </p:grpSp>
        <p:sp>
          <p:nvSpPr>
            <p:cNvPr id="25" name="TextBox 24"/>
            <p:cNvSpPr txBox="1"/>
            <p:nvPr/>
          </p:nvSpPr>
          <p:spPr>
            <a:xfrm>
              <a:off x="4016188" y="3550024"/>
              <a:ext cx="1212191"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SIGHT</a:t>
              </a:r>
              <a:endParaRPr lang="en-US" sz="3200" b="1" dirty="0">
                <a:solidFill>
                  <a:schemeClr val="bg1"/>
                </a:solidFill>
                <a:effectLst>
                  <a:outerShdw blurRad="38100" dist="38100" dir="2700000" algn="tl">
                    <a:srgbClr val="000000">
                      <a:alpha val="43137"/>
                    </a:srgbClr>
                  </a:outerShdw>
                </a:effectLst>
              </a:endParaRPr>
            </a:p>
          </p:txBody>
        </p:sp>
        <p:sp>
          <p:nvSpPr>
            <p:cNvPr id="26" name="TextBox 25"/>
            <p:cNvSpPr txBox="1"/>
            <p:nvPr/>
          </p:nvSpPr>
          <p:spPr>
            <a:xfrm>
              <a:off x="3881718" y="5549154"/>
              <a:ext cx="1249060"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SPIRIT</a:t>
              </a:r>
              <a:endParaRPr lang="en-US" sz="3200" b="1" dirty="0">
                <a:solidFill>
                  <a:schemeClr val="bg1"/>
                </a:solidFill>
                <a:effectLst>
                  <a:outerShdw blurRad="38100" dist="38100" dir="2700000" algn="tl">
                    <a:srgbClr val="000000">
                      <a:alpha val="43137"/>
                    </a:srgbClr>
                  </a:outerShdw>
                </a:effectLst>
              </a:endParaRPr>
            </a:p>
          </p:txBody>
        </p:sp>
      </p:grpSp>
      <p:grpSp>
        <p:nvGrpSpPr>
          <p:cNvPr id="29" name="Group 28"/>
          <p:cNvGrpSpPr/>
          <p:nvPr/>
        </p:nvGrpSpPr>
        <p:grpSpPr>
          <a:xfrm>
            <a:off x="6203578" y="3514164"/>
            <a:ext cx="2868706" cy="2599765"/>
            <a:chOff x="6203578" y="3514164"/>
            <a:chExt cx="2868706" cy="2599765"/>
          </a:xfrm>
        </p:grpSpPr>
        <p:grpSp>
          <p:nvGrpSpPr>
            <p:cNvPr id="24" name="Group 23"/>
            <p:cNvGrpSpPr/>
            <p:nvPr/>
          </p:nvGrpSpPr>
          <p:grpSpPr>
            <a:xfrm>
              <a:off x="6203578" y="3514164"/>
              <a:ext cx="2868706" cy="2599765"/>
              <a:chOff x="6203578" y="3514164"/>
              <a:chExt cx="2868706" cy="2599765"/>
            </a:xfrm>
          </p:grpSpPr>
          <p:sp>
            <p:nvSpPr>
              <p:cNvPr id="9" name="Rectangle 8"/>
              <p:cNvSpPr/>
              <p:nvPr/>
            </p:nvSpPr>
            <p:spPr>
              <a:xfrm>
                <a:off x="6203578" y="3514164"/>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7" cstate="print"/>
              <a:srcRect t="12387" b="14668"/>
              <a:stretch>
                <a:fillRect/>
              </a:stretch>
            </p:blipFill>
            <p:spPr bwMode="auto">
              <a:xfrm>
                <a:off x="6257361" y="3554506"/>
                <a:ext cx="2779693" cy="2523565"/>
              </a:xfrm>
              <a:prstGeom prst="rect">
                <a:avLst/>
              </a:prstGeom>
              <a:noFill/>
              <a:ln w="9525">
                <a:noFill/>
                <a:miter lim="800000"/>
                <a:headEnd/>
                <a:tailEnd/>
              </a:ln>
              <a:effectLst/>
            </p:spPr>
          </p:pic>
        </p:grpSp>
        <p:sp>
          <p:nvSpPr>
            <p:cNvPr id="27" name="TextBox 26"/>
            <p:cNvSpPr txBox="1"/>
            <p:nvPr/>
          </p:nvSpPr>
          <p:spPr>
            <a:xfrm>
              <a:off x="6795247" y="5396753"/>
              <a:ext cx="1843325"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BAPTIZED</a:t>
              </a:r>
              <a:endParaRPr lang="en-US" sz="3200" b="1" dirty="0">
                <a:solidFill>
                  <a:schemeClr val="bg1"/>
                </a:solidFill>
                <a:effectLst>
                  <a:outerShdw blurRad="38100" dist="38100" dir="2700000" algn="tl">
                    <a:srgbClr val="000000">
                      <a:alpha val="43137"/>
                    </a:srgbClr>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1886"/>
            <a:ext cx="8235538" cy="5734278"/>
          </a:xfrm>
        </p:spPr>
        <p:txBody>
          <a:bodyPr/>
          <a:lstStyle/>
          <a:p>
            <a:pPr marL="0" indent="0"/>
            <a:r>
              <a:rPr lang="en-US" baseline="30000" dirty="0" smtClean="0"/>
              <a:t>19</a:t>
            </a:r>
            <a:r>
              <a:rPr lang="en-US" dirty="0" smtClean="0"/>
              <a:t> and after taking some food, he regained his strength. Saul spent several days with the disciples in Damascus. </a:t>
            </a:r>
            <a:endParaRPr lang="en-US" dirty="0"/>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321276" y="296562"/>
            <a:ext cx="8501448" cy="3132438"/>
          </a:xfrm>
          <a:prstGeom prst="rect">
            <a:avLst/>
          </a:prstGeom>
          <a:gradFill>
            <a:gsLst>
              <a:gs pos="0">
                <a:srgbClr val="001132"/>
              </a:gs>
              <a:gs pos="50000">
                <a:schemeClr val="accent1">
                  <a:lumMod val="50000"/>
                  <a:alpha val="49000"/>
                </a:schemeClr>
              </a:gs>
              <a:gs pos="100000">
                <a:schemeClr val="tx2">
                  <a:lumMod val="5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649165"/>
          </a:xfrm>
        </p:spPr>
        <p:txBody>
          <a:bodyPr/>
          <a:lstStyle/>
          <a:p>
            <a:r>
              <a:rPr lang="en-US" dirty="0" smtClean="0"/>
              <a:t>Something Unusual Happen</a:t>
            </a:r>
            <a:br>
              <a:rPr lang="en-US" dirty="0" smtClean="0"/>
            </a:br>
            <a:r>
              <a:rPr lang="en-US" dirty="0" smtClean="0"/>
              <a:t>on the Way to Church</a:t>
            </a:r>
            <a:endParaRPr lang="en-US" dirty="0"/>
          </a:p>
        </p:txBody>
      </p:sp>
      <p:sp>
        <p:nvSpPr>
          <p:cNvPr id="3" name="Content Placeholder 2"/>
          <p:cNvSpPr>
            <a:spLocks noGrp="1"/>
          </p:cNvSpPr>
          <p:nvPr>
            <p:ph idx="1"/>
          </p:nvPr>
        </p:nvSpPr>
        <p:spPr>
          <a:xfrm>
            <a:off x="735105" y="2581834"/>
            <a:ext cx="8086165" cy="3544329"/>
          </a:xfrm>
        </p:spPr>
        <p:txBody>
          <a:bodyPr/>
          <a:lstStyle/>
          <a:p>
            <a:pPr marL="742950" indent="-742950">
              <a:buAutoNum type="arabicParenR"/>
            </a:pPr>
            <a:r>
              <a:rPr lang="en-US" sz="4000" dirty="0" smtClean="0"/>
              <a:t>He met Jesus  </a:t>
            </a:r>
          </a:p>
          <a:p>
            <a:pPr marL="742950" lvl="0" indent="-742950">
              <a:buFont typeface="Arial" pitchFamily="34" charset="0"/>
              <a:buAutoNum type="arabicParenR"/>
            </a:pPr>
            <a:r>
              <a:rPr lang="en-US" sz="4000" dirty="0" smtClean="0"/>
              <a:t>He met a Jesus Follower</a:t>
            </a:r>
          </a:p>
          <a:p>
            <a:pPr marL="742950" indent="-742950">
              <a:buFont typeface="Arial" pitchFamily="34" charset="0"/>
              <a:buAutoNum type="arabicParenR"/>
            </a:pPr>
            <a:r>
              <a:rPr lang="en-US" sz="4000" dirty="0" smtClean="0"/>
              <a:t> Then he became one</a:t>
            </a:r>
          </a:p>
          <a:p>
            <a:pPr marL="742950" lvl="0" indent="-742950">
              <a:buFont typeface="Arial" pitchFamily="34" charset="0"/>
              <a:buAutoNum type="arabicParenR"/>
            </a:pPr>
            <a:endParaRPr lang="en-US" dirty="0" smtClean="0"/>
          </a:p>
          <a:p>
            <a:pPr marL="742950" indent="-742950">
              <a:buAutoNum type="arabicParenR"/>
            </a:pPr>
            <a:endParaRPr lang="en-US" dirty="0"/>
          </a:p>
        </p:txBody>
      </p:sp>
      <p:sp>
        <p:nvSpPr>
          <p:cNvPr id="7" name="Content Placeholder 2"/>
          <p:cNvSpPr txBox="1">
            <a:spLocks/>
          </p:cNvSpPr>
          <p:nvPr/>
        </p:nvSpPr>
        <p:spPr>
          <a:xfrm>
            <a:off x="322729" y="2474259"/>
            <a:ext cx="8498542" cy="380430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ts val="3800"/>
              </a:lnSpc>
              <a:spcBef>
                <a:spcPct val="2000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schemeClr val="bg1"/>
              </a:solidFill>
              <a:effectLst>
                <a:outerShdw blurRad="38100" dist="76200" dir="2700000" algn="tl">
                  <a:srgbClr val="000000">
                    <a:alpha val="43137"/>
                  </a:srgbClr>
                </a:outerShdw>
              </a:effectLst>
              <a:uLnTx/>
              <a:uFillTx/>
              <a:latin typeface="+mn-lt"/>
              <a:ea typeface="+mn-ea"/>
              <a:cs typeface="+mn-cs"/>
            </a:endParaRPr>
          </a:p>
        </p:txBody>
      </p:sp>
      <p:sp>
        <p:nvSpPr>
          <p:cNvPr id="8" name="Content Placeholder 2"/>
          <p:cNvSpPr txBox="1">
            <a:spLocks/>
          </p:cNvSpPr>
          <p:nvPr/>
        </p:nvSpPr>
        <p:spPr>
          <a:xfrm>
            <a:off x="3675529" y="3083859"/>
            <a:ext cx="5038165" cy="3774141"/>
          </a:xfrm>
          <a:prstGeom prst="rect">
            <a:avLst/>
          </a:prstGeom>
        </p:spPr>
        <p:txBody>
          <a:bodyPr vert="horz" lIns="91440" tIns="45720" rIns="91440" bIns="45720" rtlCol="0">
            <a:normAutofit/>
          </a:bodyPr>
          <a:lstStyle/>
          <a:p>
            <a:pPr marL="342900" marR="0" lvl="0" indent="-342900" defTabSz="914400" rtl="0" eaLnBrk="1" fontAlgn="auto" latinLnBrk="0" hangingPunct="1">
              <a:lnSpc>
                <a:spcPts val="3800"/>
              </a:lnSpc>
              <a:spcBef>
                <a:spcPct val="2000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schemeClr val="bg1"/>
              </a:solidFill>
              <a:effectLst>
                <a:outerShdw blurRad="38100" dist="76200" dir="2700000" algn="tl">
                  <a:srgbClr val="000000">
                    <a:alpha val="43137"/>
                  </a:srgbClr>
                </a:outerShdw>
              </a:effectLst>
              <a:uLnTx/>
              <a:uFillTx/>
              <a:latin typeface="+mn-lt"/>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247134" y="3113903"/>
            <a:ext cx="3880021" cy="2718486"/>
          </a:xfrm>
          <a:prstGeom prst="flowChartConnector">
            <a:avLst/>
          </a:prstGeom>
          <a:solidFill>
            <a:srgbClr val="80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was so unusual?</a:t>
            </a:r>
            <a:endParaRPr lang="en-US" dirty="0"/>
          </a:p>
        </p:txBody>
      </p:sp>
      <p:sp>
        <p:nvSpPr>
          <p:cNvPr id="3" name="Content Placeholder 2"/>
          <p:cNvSpPr>
            <a:spLocks noGrp="1"/>
          </p:cNvSpPr>
          <p:nvPr>
            <p:ph idx="1"/>
          </p:nvPr>
        </p:nvSpPr>
        <p:spPr>
          <a:xfrm>
            <a:off x="457200" y="1828800"/>
            <a:ext cx="8229600" cy="4297363"/>
          </a:xfrm>
        </p:spPr>
        <p:txBody>
          <a:bodyPr>
            <a:normAutofit/>
          </a:bodyPr>
          <a:lstStyle/>
          <a:p>
            <a:r>
              <a:rPr lang="en-US" sz="6000" dirty="0" smtClean="0"/>
              <a:t>He met Jesus!</a:t>
            </a:r>
            <a:endParaRPr lang="en-US" sz="6000" dirty="0"/>
          </a:p>
        </p:txBody>
      </p:sp>
      <p:pic>
        <p:nvPicPr>
          <p:cNvPr id="1026" name="Picture 2"/>
          <p:cNvPicPr>
            <a:picLocks noChangeAspect="1" noChangeArrowheads="1"/>
          </p:cNvPicPr>
          <p:nvPr/>
        </p:nvPicPr>
        <p:blipFill>
          <a:blip r:embed="rId3" cstate="print"/>
          <a:srcRect/>
          <a:stretch>
            <a:fillRect/>
          </a:stretch>
        </p:blipFill>
        <p:spPr bwMode="auto">
          <a:xfrm>
            <a:off x="4038600" y="1600200"/>
            <a:ext cx="5950417" cy="5257800"/>
          </a:xfrm>
          <a:prstGeom prst="rect">
            <a:avLst/>
          </a:prstGeom>
          <a:noFill/>
          <a:ln w="9525">
            <a:noFill/>
            <a:miter lim="800000"/>
            <a:headEnd/>
            <a:tailEnd/>
          </a:ln>
          <a:effectLst/>
        </p:spPr>
      </p:pic>
      <p:sp>
        <p:nvSpPr>
          <p:cNvPr id="5" name="TextBox 4"/>
          <p:cNvSpPr txBox="1"/>
          <p:nvPr/>
        </p:nvSpPr>
        <p:spPr>
          <a:xfrm>
            <a:off x="304800" y="3429000"/>
            <a:ext cx="3810000" cy="2123658"/>
          </a:xfrm>
          <a:prstGeom prst="rect">
            <a:avLst/>
          </a:prstGeom>
          <a:noFill/>
        </p:spPr>
        <p:txBody>
          <a:bodyPr wrap="square" rtlCol="0">
            <a:spAutoFit/>
          </a:bodyPr>
          <a:lstStyle/>
          <a:p>
            <a:pPr algn="ctr"/>
            <a:r>
              <a:rPr lang="en-US" sz="4400" b="1" dirty="0" smtClean="0">
                <a:solidFill>
                  <a:srgbClr val="FFFF00"/>
                </a:solidFill>
              </a:rPr>
              <a:t>What’s so unusual about that?</a:t>
            </a:r>
            <a:endParaRPr lang="en-US" sz="4400" b="1" dirty="0">
              <a:solidFill>
                <a:srgbClr val="FFFF00"/>
              </a:solidFill>
            </a:endParaRPr>
          </a:p>
        </p:txBody>
      </p:sp>
      <p:cxnSp>
        <p:nvCxnSpPr>
          <p:cNvPr id="7" name="Straight Connector 6"/>
          <p:cNvCxnSpPr/>
          <p:nvPr/>
        </p:nvCxnSpPr>
        <p:spPr>
          <a:xfrm>
            <a:off x="304800" y="1524000"/>
            <a:ext cx="8458200"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He wasn’t expecting to …</a:t>
            </a:r>
            <a:endParaRPr lang="en-US" dirty="0"/>
          </a:p>
        </p:txBody>
      </p:sp>
      <p:sp>
        <p:nvSpPr>
          <p:cNvPr id="9" name="Content Placeholder 8"/>
          <p:cNvSpPr>
            <a:spLocks noGrp="1"/>
          </p:cNvSpPr>
          <p:nvPr>
            <p:ph idx="1"/>
          </p:nvPr>
        </p:nvSpPr>
        <p:spPr/>
        <p:txBody>
          <a:bodyPr/>
          <a:lstStyle/>
          <a:p>
            <a:r>
              <a:rPr lang="en-US" dirty="0" smtClean="0"/>
              <a:t> </a:t>
            </a:r>
            <a:r>
              <a:rPr lang="en-US" baseline="30000" dirty="0" smtClean="0"/>
              <a:t>1</a:t>
            </a:r>
            <a:r>
              <a:rPr lang="en-US" dirty="0" smtClean="0"/>
              <a:t> Meanwhile, Saul was still breathing out murderous threats against the Lord's disciples. </a:t>
            </a:r>
            <a:endParaRPr lang="en-US" dirty="0"/>
          </a:p>
        </p:txBody>
      </p:sp>
      <p:cxnSp>
        <p:nvCxnSpPr>
          <p:cNvPr id="11" name="Straight Connector 10"/>
          <p:cNvCxnSpPr/>
          <p:nvPr/>
        </p:nvCxnSpPr>
        <p:spPr>
          <a:xfrm>
            <a:off x="304800" y="1524000"/>
            <a:ext cx="8458200"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3"/>
          <p:cNvPicPr>
            <a:picLocks noChangeAspect="1" noChangeArrowheads="1"/>
          </p:cNvPicPr>
          <p:nvPr/>
        </p:nvPicPr>
        <p:blipFill>
          <a:blip r:embed="rId3" cstate="print"/>
          <a:srcRect l="21107" r="15241" b="12143"/>
          <a:stretch>
            <a:fillRect/>
          </a:stretch>
        </p:blipFill>
        <p:spPr bwMode="auto">
          <a:xfrm rot="21414906">
            <a:off x="5325921" y="2707341"/>
            <a:ext cx="3943586" cy="431202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b="42345"/>
          <a:stretch>
            <a:fillRect/>
          </a:stretch>
        </p:blipFill>
        <p:spPr bwMode="auto">
          <a:xfrm>
            <a:off x="307290" y="2316817"/>
            <a:ext cx="8490722" cy="4232266"/>
          </a:xfrm>
          <a:prstGeom prst="rect">
            <a:avLst/>
          </a:prstGeom>
          <a:noFill/>
          <a:ln w="9525">
            <a:noFill/>
            <a:miter lim="800000"/>
            <a:headEnd/>
            <a:tailEnd/>
          </a:ln>
          <a:effectLst/>
        </p:spPr>
      </p:pic>
      <p:sp>
        <p:nvSpPr>
          <p:cNvPr id="8" name="Title 7"/>
          <p:cNvSpPr>
            <a:spLocks noGrp="1"/>
          </p:cNvSpPr>
          <p:nvPr>
            <p:ph type="title"/>
          </p:nvPr>
        </p:nvSpPr>
        <p:spPr/>
        <p:txBody>
          <a:bodyPr/>
          <a:lstStyle/>
          <a:p>
            <a:r>
              <a:rPr lang="en-US" dirty="0" smtClean="0"/>
              <a:t>He was on a mission …</a:t>
            </a:r>
            <a:endParaRPr lang="en-US" dirty="0"/>
          </a:p>
        </p:txBody>
      </p:sp>
      <p:sp>
        <p:nvSpPr>
          <p:cNvPr id="9" name="Content Placeholder 8"/>
          <p:cNvSpPr>
            <a:spLocks noGrp="1"/>
          </p:cNvSpPr>
          <p:nvPr>
            <p:ph idx="1"/>
          </p:nvPr>
        </p:nvSpPr>
        <p:spPr/>
        <p:txBody>
          <a:bodyPr/>
          <a:lstStyle/>
          <a:p>
            <a:r>
              <a:rPr lang="en-US" dirty="0" smtClean="0"/>
              <a:t>	</a:t>
            </a:r>
            <a:r>
              <a:rPr lang="en-US" baseline="30000" dirty="0" smtClean="0"/>
              <a:t> </a:t>
            </a:r>
            <a:r>
              <a:rPr lang="en-US" dirty="0" smtClean="0"/>
              <a:t>He went to the high priest   </a:t>
            </a:r>
            <a:r>
              <a:rPr lang="en-US" baseline="30000" dirty="0" smtClean="0"/>
              <a:t>2</a:t>
            </a:r>
            <a:r>
              <a:rPr lang="en-US" dirty="0" smtClean="0"/>
              <a:t> and asked him for letters to the synagogues in Damascus, </a:t>
            </a:r>
            <a:endParaRPr lang="en-US" dirty="0"/>
          </a:p>
        </p:txBody>
      </p:sp>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5356359" y="5043917"/>
            <a:ext cx="381000" cy="381000"/>
          </a:xfrm>
          <a:prstGeom prst="star5">
            <a:avLst/>
          </a:prstGeom>
          <a:solidFill>
            <a:srgbClr val="FF0000"/>
          </a:solidFill>
          <a:ln>
            <a:solidFill>
              <a:srgbClr val="002060"/>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6151328" y="3268671"/>
            <a:ext cx="381000" cy="381000"/>
          </a:xfrm>
          <a:prstGeom prst="star5">
            <a:avLst/>
          </a:prstGeom>
          <a:solidFill>
            <a:srgbClr val="FFFF00"/>
          </a:solidFill>
          <a:ln>
            <a:solidFill>
              <a:srgbClr val="002060"/>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endCxn id="14" idx="2"/>
          </p:cNvCxnSpPr>
          <p:nvPr/>
        </p:nvCxnSpPr>
        <p:spPr>
          <a:xfrm rot="5400000" flipH="1" flipV="1">
            <a:off x="5159303" y="4100335"/>
            <a:ext cx="1515454" cy="614124"/>
          </a:xfrm>
          <a:prstGeom prst="straightConnector1">
            <a:avLst/>
          </a:prstGeom>
          <a:ln w="76200">
            <a:solidFill>
              <a:schemeClr val="bg1"/>
            </a:solidFill>
            <a:tailEnd type="arrow"/>
          </a:ln>
          <a:effectLst>
            <a:outerShdw blurRad="50800" dist="381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b="42345"/>
          <a:stretch>
            <a:fillRect/>
          </a:stretch>
        </p:blipFill>
        <p:spPr bwMode="auto">
          <a:xfrm>
            <a:off x="307290" y="2316817"/>
            <a:ext cx="8490722" cy="4232266"/>
          </a:xfrm>
          <a:prstGeom prst="rect">
            <a:avLst/>
          </a:prstGeom>
          <a:noFill/>
          <a:ln w="9525">
            <a:noFill/>
            <a:miter lim="800000"/>
            <a:headEnd/>
            <a:tailEnd/>
          </a:ln>
          <a:effectLst/>
        </p:spPr>
      </p:pic>
      <p:pic>
        <p:nvPicPr>
          <p:cNvPr id="3078" name="Picture 6"/>
          <p:cNvPicPr>
            <a:picLocks noChangeAspect="1" noChangeArrowheads="1"/>
          </p:cNvPicPr>
          <p:nvPr/>
        </p:nvPicPr>
        <p:blipFill>
          <a:blip r:embed="rId4" cstate="print"/>
          <a:srcRect/>
          <a:stretch>
            <a:fillRect/>
          </a:stretch>
        </p:blipFill>
        <p:spPr bwMode="auto">
          <a:xfrm>
            <a:off x="2756039" y="1531917"/>
            <a:ext cx="6043577" cy="5066592"/>
          </a:xfrm>
          <a:prstGeom prst="rect">
            <a:avLst/>
          </a:prstGeom>
          <a:noFill/>
          <a:ln w="9525">
            <a:noFill/>
            <a:miter lim="800000"/>
            <a:headEnd/>
            <a:tailEnd/>
          </a:ln>
          <a:effectLst/>
        </p:spPr>
      </p:pic>
      <p:sp>
        <p:nvSpPr>
          <p:cNvPr id="8" name="Title 7"/>
          <p:cNvSpPr>
            <a:spLocks noGrp="1"/>
          </p:cNvSpPr>
          <p:nvPr>
            <p:ph type="title"/>
          </p:nvPr>
        </p:nvSpPr>
        <p:spPr/>
        <p:txBody>
          <a:bodyPr/>
          <a:lstStyle/>
          <a:p>
            <a:r>
              <a:rPr lang="en-US" dirty="0" smtClean="0"/>
              <a:t>He was on a mission …</a:t>
            </a:r>
            <a:endParaRPr lang="en-US" dirty="0"/>
          </a:p>
        </p:txBody>
      </p:sp>
      <p:sp>
        <p:nvSpPr>
          <p:cNvPr id="9" name="Content Placeholder 8"/>
          <p:cNvSpPr>
            <a:spLocks noGrp="1"/>
          </p:cNvSpPr>
          <p:nvPr>
            <p:ph idx="1"/>
          </p:nvPr>
        </p:nvSpPr>
        <p:spPr>
          <a:xfrm>
            <a:off x="457200" y="1600200"/>
            <a:ext cx="3323968" cy="4525963"/>
          </a:xfrm>
        </p:spPr>
        <p:txBody>
          <a:bodyPr/>
          <a:lstStyle/>
          <a:p>
            <a:pPr marL="0" indent="0"/>
            <a:r>
              <a:rPr lang="en-US" dirty="0" smtClean="0"/>
              <a:t>so that if he found any there who belonged to the Way, whether men or women, he might take them as prisoners to Jerusalem. </a:t>
            </a:r>
            <a:endParaRPr lang="en-US" dirty="0"/>
          </a:p>
        </p:txBody>
      </p:sp>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7360"/>
            <a:ext cx="8229600" cy="1143000"/>
          </a:xfrm>
        </p:spPr>
        <p:txBody>
          <a:bodyPr/>
          <a:lstStyle/>
          <a:p>
            <a:r>
              <a:rPr lang="en-US" dirty="0" smtClean="0"/>
              <a:t>What’s Your Mission … Why are you HERE?</a:t>
            </a:r>
            <a:endParaRPr lang="en-US" dirty="0"/>
          </a:p>
        </p:txBody>
      </p:sp>
      <p:sp>
        <p:nvSpPr>
          <p:cNvPr id="3" name="Content Placeholder 2"/>
          <p:cNvSpPr>
            <a:spLocks noGrp="1"/>
          </p:cNvSpPr>
          <p:nvPr>
            <p:ph idx="1"/>
          </p:nvPr>
        </p:nvSpPr>
        <p:spPr>
          <a:xfrm>
            <a:off x="968188" y="2241175"/>
            <a:ext cx="7718612" cy="3884987"/>
          </a:xfrm>
        </p:spPr>
        <p:txBody>
          <a:bodyPr>
            <a:normAutofit/>
          </a:bodyPr>
          <a:lstStyle/>
          <a:p>
            <a:r>
              <a:rPr lang="en-US" sz="4400" dirty="0" smtClean="0"/>
              <a:t>1 – I have to …</a:t>
            </a:r>
          </a:p>
          <a:p>
            <a:r>
              <a:rPr lang="en-US" sz="4400" dirty="0" smtClean="0"/>
              <a:t>2 – It’s my duty …</a:t>
            </a:r>
          </a:p>
          <a:p>
            <a:r>
              <a:rPr lang="en-US" sz="4400" dirty="0" smtClean="0"/>
              <a:t>3 – It’s my habit …</a:t>
            </a:r>
          </a:p>
          <a:p>
            <a:r>
              <a:rPr lang="en-US" sz="4400" dirty="0" smtClean="0"/>
              <a:t>4 – It’s my social network …</a:t>
            </a:r>
          </a:p>
          <a:p>
            <a:r>
              <a:rPr lang="en-US" sz="4400" dirty="0" smtClean="0"/>
              <a:t>5 – It makes ME feel good …</a:t>
            </a:r>
          </a:p>
          <a:p>
            <a:r>
              <a:rPr lang="en-US" sz="4400" dirty="0" smtClean="0"/>
              <a:t>6 – I want to hear from GOD!</a:t>
            </a:r>
            <a:endParaRPr lang="en-US" sz="4400" dirty="0"/>
          </a:p>
        </p:txBody>
      </p:sp>
      <p:cxnSp>
        <p:nvCxnSpPr>
          <p:cNvPr id="4" name="Straight Connector 3"/>
          <p:cNvCxnSpPr/>
          <p:nvPr/>
        </p:nvCxnSpPr>
        <p:spPr>
          <a:xfrm>
            <a:off x="304800" y="2097728"/>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320634" y="1199408"/>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0" y="-124214"/>
            <a:ext cx="8823366" cy="7236214"/>
          </a:xfrm>
          <a:prstGeom prst="rect">
            <a:avLst/>
          </a:prstGeom>
          <a:noFill/>
          <a:ln w="9525">
            <a:noFill/>
            <a:miter lim="800000"/>
            <a:headEnd/>
            <a:tailEnd/>
          </a:ln>
          <a:effectLst/>
        </p:spPr>
      </p:pic>
      <p:sp>
        <p:nvSpPr>
          <p:cNvPr id="9" name="Content Placeholder 8"/>
          <p:cNvSpPr>
            <a:spLocks noGrp="1"/>
          </p:cNvSpPr>
          <p:nvPr>
            <p:ph idx="1"/>
          </p:nvPr>
        </p:nvSpPr>
        <p:spPr>
          <a:xfrm>
            <a:off x="3135086" y="1567544"/>
            <a:ext cx="4690753" cy="4558620"/>
          </a:xfrm>
        </p:spPr>
        <p:txBody>
          <a:bodyPr/>
          <a:lstStyle/>
          <a:p>
            <a:pPr marL="0" indent="0" algn="r"/>
            <a:r>
              <a:rPr lang="en-US" dirty="0" smtClean="0"/>
              <a:t>suddenly a light from heaven flashed around him. </a:t>
            </a:r>
            <a:r>
              <a:rPr lang="en-US" baseline="30000" dirty="0" smtClean="0"/>
              <a:t>4</a:t>
            </a:r>
            <a:r>
              <a:rPr lang="en-US" dirty="0" smtClean="0"/>
              <a:t> He fell to   </a:t>
            </a:r>
            <a:r>
              <a:rPr lang="en-US" dirty="0" smtClean="0">
                <a:solidFill>
                  <a:schemeClr val="tx1"/>
                </a:solidFill>
              </a:rPr>
              <a:t>.</a:t>
            </a:r>
            <a:r>
              <a:rPr lang="en-US" dirty="0" smtClean="0"/>
              <a:t>        </a:t>
            </a:r>
            <a:br>
              <a:rPr lang="en-US" dirty="0" smtClean="0"/>
            </a:br>
            <a:r>
              <a:rPr lang="en-US" dirty="0" smtClean="0"/>
              <a:t>the ground …</a:t>
            </a:r>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endParaRPr lang="en-US" dirty="0"/>
          </a:p>
        </p:txBody>
      </p:sp>
      <p:sp>
        <p:nvSpPr>
          <p:cNvPr id="8" name="Title 7"/>
          <p:cNvSpPr>
            <a:spLocks noGrp="1"/>
          </p:cNvSpPr>
          <p:nvPr>
            <p:ph type="title"/>
          </p:nvPr>
        </p:nvSpPr>
        <p:spPr/>
        <p:txBody>
          <a:bodyPr/>
          <a:lstStyle/>
          <a:p>
            <a:r>
              <a:rPr lang="en-US" dirty="0" smtClean="0"/>
              <a:t>Mission Interrupted</a:t>
            </a:r>
            <a:endParaRPr lang="en-US"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4800" y="1524000"/>
            <a:ext cx="845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smtClean="0"/>
              <a:t>Mission Interrupted</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4" y="1199408"/>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0" y="-124214"/>
            <a:ext cx="8823366" cy="7236214"/>
          </a:xfrm>
          <a:prstGeom prst="rect">
            <a:avLst/>
          </a:prstGeom>
          <a:noFill/>
          <a:ln w="9525">
            <a:noFill/>
            <a:miter lim="800000"/>
            <a:headEnd/>
            <a:tailEnd/>
          </a:ln>
          <a:effectLst/>
        </p:spPr>
      </p:pic>
      <p:sp>
        <p:nvSpPr>
          <p:cNvPr id="9" name="Content Placeholder 8"/>
          <p:cNvSpPr>
            <a:spLocks noGrp="1"/>
          </p:cNvSpPr>
          <p:nvPr>
            <p:ph idx="1"/>
          </p:nvPr>
        </p:nvSpPr>
        <p:spPr>
          <a:xfrm>
            <a:off x="3135087" y="2173184"/>
            <a:ext cx="4013858" cy="3952980"/>
          </a:xfrm>
        </p:spPr>
        <p:txBody>
          <a:bodyPr/>
          <a:lstStyle/>
          <a:p>
            <a:pPr marL="0" indent="0" algn="r"/>
            <a:r>
              <a:rPr lang="en-US" dirty="0" smtClean="0"/>
              <a:t>and heard a </a:t>
            </a:r>
            <a:br>
              <a:rPr lang="en-US" dirty="0" smtClean="0"/>
            </a:br>
            <a:r>
              <a:rPr lang="en-US" dirty="0" smtClean="0"/>
              <a:t>voice say to </a:t>
            </a:r>
          </a:p>
          <a:p>
            <a:pPr marL="0" indent="0" algn="r"/>
            <a:r>
              <a:rPr lang="en-US" dirty="0" smtClean="0"/>
              <a:t>him, </a:t>
            </a:r>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r>
              <a:rPr lang="en-US" baseline="30000" dirty="0" smtClean="0"/>
              <a:t>4</a:t>
            </a:r>
            <a:r>
              <a:rPr lang="en-US" dirty="0" smtClean="0"/>
              <a:t> He fell to the ground and heard a voice say to him, "Saul, Saul, why do you persecute me?"</a:t>
            </a:r>
          </a:p>
          <a:p>
            <a:pPr marL="0" indent="0" algn="r"/>
            <a:r>
              <a:rPr lang="en-US" dirty="0" smtClean="0"/>
              <a:t> </a:t>
            </a:r>
            <a:r>
              <a:rPr lang="en-US" baseline="30000" dirty="0" smtClean="0"/>
              <a:t>5</a:t>
            </a:r>
            <a:r>
              <a:rPr lang="en-US" dirty="0" smtClean="0"/>
              <a:t> "Who are you, Lord?" Saul asked. "I am Jesus, whom you are persecuting," he replied.</a:t>
            </a:r>
          </a:p>
          <a:p>
            <a:pPr marL="0" indent="0" algn="r"/>
            <a:r>
              <a:rPr lang="en-US" dirty="0" smtClean="0"/>
              <a:t> (Act 9:3-5 NIV)</a:t>
            </a:r>
            <a:endParaRPr lang="en-US" dirty="0"/>
          </a:p>
        </p:txBody>
      </p:sp>
      <p:pic>
        <p:nvPicPr>
          <p:cNvPr id="5125" name="Picture 5"/>
          <p:cNvPicPr>
            <a:picLocks noChangeAspect="1" noChangeArrowheads="1"/>
          </p:cNvPicPr>
          <p:nvPr/>
        </p:nvPicPr>
        <p:blipFill>
          <a:blip r:embed="rId5" cstate="print"/>
          <a:srcRect/>
          <a:stretch>
            <a:fillRect/>
          </a:stretch>
        </p:blipFill>
        <p:spPr bwMode="auto">
          <a:xfrm>
            <a:off x="0" y="-144071"/>
            <a:ext cx="5399087" cy="4052888"/>
          </a:xfrm>
          <a:prstGeom prst="rect">
            <a:avLst/>
          </a:prstGeom>
          <a:noFill/>
          <a:ln w="9525">
            <a:noFill/>
            <a:miter lim="800000"/>
            <a:headEnd/>
            <a:tailEnd/>
          </a:ln>
          <a:effectLst/>
        </p:spPr>
      </p:pic>
      <p:sp>
        <p:nvSpPr>
          <p:cNvPr id="13" name="TextBox 12"/>
          <p:cNvSpPr txBox="1"/>
          <p:nvPr/>
        </p:nvSpPr>
        <p:spPr>
          <a:xfrm>
            <a:off x="249383" y="225631"/>
            <a:ext cx="4049486" cy="1754326"/>
          </a:xfrm>
          <a:prstGeom prst="rect">
            <a:avLst/>
          </a:prstGeom>
          <a:noFill/>
        </p:spPr>
        <p:txBody>
          <a:bodyPr wrap="square" rtlCol="0">
            <a:spAutoFit/>
          </a:bodyPr>
          <a:lstStyle/>
          <a:p>
            <a:r>
              <a:rPr lang="en-US" sz="3600" b="1" dirty="0" smtClean="0"/>
              <a:t>"Saul, Saul, </a:t>
            </a:r>
          </a:p>
          <a:p>
            <a:r>
              <a:rPr lang="en-US" sz="3600" b="1" dirty="0" smtClean="0"/>
              <a:t>why do you </a:t>
            </a:r>
          </a:p>
          <a:p>
            <a:r>
              <a:rPr lang="en-US" sz="3600" b="1" dirty="0" smtClean="0"/>
              <a:t>persecute me?”</a:t>
            </a:r>
            <a:endParaRPr lang="en-US" sz="3600" b="1"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1388</Words>
  <Application>Microsoft Office PowerPoint</Application>
  <PresentationFormat>On-screen Show (4:3)</PresentationFormat>
  <Paragraphs>178</Paragraphs>
  <Slides>28</Slides>
  <Notes>16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Something Unusual Happen on the Way to Church</vt:lpstr>
      <vt:lpstr>What was so unusual?</vt:lpstr>
      <vt:lpstr>He wasn’t expecting to …</vt:lpstr>
      <vt:lpstr>He was on a mission …</vt:lpstr>
      <vt:lpstr>He was on a mission …</vt:lpstr>
      <vt:lpstr>What’s Your Mission … Why are you HERE?</vt:lpstr>
      <vt:lpstr>Mission Interrupted</vt:lpstr>
      <vt:lpstr>Mission Interrupted</vt:lpstr>
      <vt:lpstr>Mission Interrupted</vt:lpstr>
      <vt:lpstr>Mission Interrupted</vt:lpstr>
      <vt:lpstr>Slide 12</vt:lpstr>
      <vt:lpstr>He wasn’t expecting this!</vt:lpstr>
      <vt:lpstr>Another unusual thing happened?</vt:lpstr>
      <vt:lpstr>Ananias’ Vision</vt:lpstr>
      <vt:lpstr>Ananias’ Vision</vt:lpstr>
      <vt:lpstr>Ananias’ Vision</vt:lpstr>
      <vt:lpstr>Ananias’ Vision</vt:lpstr>
      <vt:lpstr>Ananias’ Vision</vt:lpstr>
      <vt:lpstr>Ananias’ Vision</vt:lpstr>
      <vt:lpstr>Slide 21</vt:lpstr>
      <vt:lpstr>Slide 22</vt:lpstr>
      <vt:lpstr>Slide 23</vt:lpstr>
      <vt:lpstr>Slide 24</vt:lpstr>
      <vt:lpstr>Slide 25</vt:lpstr>
      <vt:lpstr>Slide 26</vt:lpstr>
      <vt:lpstr>Something Unusual Happen on the Way to Church</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92</cp:revision>
  <dcterms:created xsi:type="dcterms:W3CDTF">2011-05-07T22:17:31Z</dcterms:created>
  <dcterms:modified xsi:type="dcterms:W3CDTF">2011-10-14T22:28:52Z</dcterms:modified>
</cp:coreProperties>
</file>