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86" r:id="rId2"/>
    <p:sldId id="256" r:id="rId3"/>
    <p:sldId id="257" r:id="rId4"/>
    <p:sldId id="258" r:id="rId5"/>
    <p:sldId id="259" r:id="rId6"/>
    <p:sldId id="260" r:id="rId7"/>
    <p:sldId id="264" r:id="rId8"/>
    <p:sldId id="265" r:id="rId9"/>
    <p:sldId id="266" r:id="rId10"/>
    <p:sldId id="267" r:id="rId11"/>
    <p:sldId id="269" r:id="rId12"/>
    <p:sldId id="261" r:id="rId13"/>
    <p:sldId id="268" r:id="rId14"/>
    <p:sldId id="270" r:id="rId15"/>
    <p:sldId id="262" r:id="rId16"/>
    <p:sldId id="271" r:id="rId17"/>
    <p:sldId id="272" r:id="rId18"/>
    <p:sldId id="273" r:id="rId19"/>
    <p:sldId id="274" r:id="rId20"/>
    <p:sldId id="275" r:id="rId21"/>
    <p:sldId id="276" r:id="rId22"/>
    <p:sldId id="277" r:id="rId23"/>
    <p:sldId id="263" r:id="rId24"/>
    <p:sldId id="279" r:id="rId25"/>
    <p:sldId id="280" r:id="rId26"/>
    <p:sldId id="281" r:id="rId27"/>
    <p:sldId id="282" r:id="rId28"/>
    <p:sldId id="278" r:id="rId29"/>
    <p:sldId id="285" r:id="rId30"/>
    <p:sldId id="284" r:id="rId31"/>
    <p:sldId id="283"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3603" autoAdjust="0"/>
    <p:restoredTop sz="86355" autoAdjust="0"/>
  </p:normalViewPr>
  <p:slideViewPr>
    <p:cSldViewPr snapToGrid="0" showGuides="1">
      <p:cViewPr>
        <p:scale>
          <a:sx n="60" d="100"/>
          <a:sy n="60" d="100"/>
        </p:scale>
        <p:origin x="-78" y="258"/>
      </p:cViewPr>
      <p:guideLst>
        <p:guide orient="horz" pos="1989"/>
        <p:guide pos="2880"/>
      </p:guideLst>
    </p:cSldViewPr>
  </p:slideViewPr>
  <p:outlineViewPr>
    <p:cViewPr>
      <p:scale>
        <a:sx n="33" d="100"/>
        <a:sy n="33" d="100"/>
      </p:scale>
      <p:origin x="240" y="3162"/>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51" d="100"/>
          <a:sy n="51" d="100"/>
        </p:scale>
        <p:origin x="-1836"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71DD072-55E0-4059-ACFC-A836DF6D4ACF}" type="datetimeFigureOut">
              <a:rPr lang="en-US" smtClean="0"/>
              <a:pPr/>
              <a:t>10/27/2011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5421DD-B19E-49C7-B9E0-C9E847E99FFA}"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0A1C85-23FA-4163-89CC-D27C9D460763}" type="datetimeFigureOut">
              <a:rPr lang="en-US" smtClean="0"/>
              <a:pPr/>
              <a:t>10/27/2011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485ABC-C6C7-43DF-BAA9-E067EDD50AF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Map is a NASA photo = public domain. </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Philip = Bible Point photo.  Free to use.</a:t>
            </a:r>
          </a:p>
          <a:p>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Simon = Bible Point photo</a:t>
            </a:r>
            <a:r>
              <a:rPr lang="en-US" baseline="0" dirty="0" smtClean="0"/>
              <a:t> free to use. </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Simon = Bible Point photo</a:t>
            </a:r>
            <a:r>
              <a:rPr lang="en-US" baseline="0" dirty="0" smtClean="0"/>
              <a:t> free to use. </a:t>
            </a:r>
            <a:endParaRPr lang="en-US" dirty="0" smtClean="0"/>
          </a:p>
          <a:p>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Philip = Bible Point photo.</a:t>
            </a:r>
            <a:r>
              <a:rPr lang="en-US" baseline="0" dirty="0" smtClean="0"/>
              <a:t>  Free to use. </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Simon = Bible Point photo</a:t>
            </a:r>
            <a:r>
              <a:rPr lang="en-US" baseline="0" dirty="0" smtClean="0"/>
              <a:t> free to use. </a:t>
            </a:r>
            <a:endParaRPr lang="en-US" dirty="0" smtClean="0"/>
          </a:p>
          <a:p>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verse speaks to the accountability of it’s missionaries to the local church</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Praying</a:t>
            </a:r>
            <a:r>
              <a:rPr lang="en-US" baseline="0" dirty="0" smtClean="0"/>
              <a:t> hands = FREE = </a:t>
            </a:r>
            <a:r>
              <a:rPr lang="en-US" baseline="0" dirty="0" err="1" smtClean="0"/>
              <a:t>sxc</a:t>
            </a:r>
            <a:r>
              <a:rPr lang="en-US" baseline="0" dirty="0" smtClean="0"/>
              <a:t> photo.</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Water = Licensed</a:t>
            </a:r>
            <a:r>
              <a:rPr lang="en-US" baseline="0" dirty="0" smtClean="0"/>
              <a:t> = Not for reuse. From iStock_000006973332XSmall</a:t>
            </a:r>
          </a:p>
          <a:p>
            <a:r>
              <a:rPr lang="en-US" baseline="0" dirty="0" smtClean="0"/>
              <a:t>Cloud = FREE = modified from dreamstimefree_257779</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Robertson “full of bitterness” = “in the gall of bitterness” = “a yellowish</a:t>
            </a:r>
            <a:r>
              <a:rPr lang="en-US" baseline="0" dirty="0" smtClean="0"/>
              <a:t> green, bile or gall” </a:t>
            </a:r>
          </a:p>
          <a:p>
            <a:endParaRPr lang="en-US" baseline="0" dirty="0" smtClean="0"/>
          </a:p>
          <a:p>
            <a:r>
              <a:rPr lang="en-US" baseline="0" dirty="0" smtClean="0"/>
              <a:t>Point is Peter is shrewd enough to see Simon’s offer as poison and a chain.  </a:t>
            </a:r>
          </a:p>
          <a:p>
            <a:endParaRPr lang="en-US" baseline="0" dirty="0" smtClean="0"/>
          </a:p>
          <a:p>
            <a:r>
              <a:rPr lang="en-US" baseline="0" dirty="0" smtClean="0"/>
              <a:t>He was a charlatan – peddler of magic and </a:t>
            </a:r>
            <a:r>
              <a:rPr lang="en-US" baseline="0" dirty="0" err="1" smtClean="0"/>
              <a:t>spiritism</a:t>
            </a:r>
            <a:r>
              <a:rPr lang="en-US" baseline="0" dirty="0" smtClean="0"/>
              <a:t>– and never changed. </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 in Box licensed from </a:t>
            </a:r>
            <a:r>
              <a:rPr lang="en-US" dirty="0" err="1" smtClean="0"/>
              <a:t>Dreamstime</a:t>
            </a:r>
            <a:r>
              <a:rPr lang="en-US" dirty="0" smtClean="0"/>
              <a:t> 4108673  Not for reuse. </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Simon does not pray and repent – he tries to ward off the curse</a:t>
            </a:r>
            <a:r>
              <a:rPr lang="en-US" baseline="0" dirty="0" smtClean="0"/>
              <a:t> by having Peter intervene.  </a:t>
            </a:r>
          </a:p>
          <a:p>
            <a:endParaRPr lang="en-US" baseline="0" dirty="0" smtClean="0"/>
          </a:p>
          <a:p>
            <a:r>
              <a:rPr lang="en-US" baseline="0" dirty="0" smtClean="0"/>
              <a:t>Peter’s assessment was accurate.</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Steven and Paul are Bible Point photos.  Free to use. </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Paul = Bible Point photos.  Free to use. </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Paul = Bible Point photos.  Free to use. </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Paul = Bible Point photos.  Free to use. </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NASA map = public domain. </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Bible is a licensed</a:t>
            </a:r>
            <a:r>
              <a:rPr lang="en-US" baseline="0" dirty="0" smtClean="0"/>
              <a:t> photo.  You may not reuse. </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Philip = Bible Point photo.  Free to use.</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C46DE8-7D58-41B9-BBEE-B434CE03FE57}" type="datetimeFigureOut">
              <a:rPr lang="en-US" smtClean="0"/>
              <a:pPr/>
              <a:t>10/27/2011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AE843-294B-4689-95DA-9F349899945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C46DE8-7D58-41B9-BBEE-B434CE03FE57}" type="datetimeFigureOut">
              <a:rPr lang="en-US" smtClean="0"/>
              <a:pPr/>
              <a:t>10/27/2011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AE843-294B-4689-95DA-9F349899945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C46DE8-7D58-41B9-BBEE-B434CE03FE57}" type="datetimeFigureOut">
              <a:rPr lang="en-US" smtClean="0"/>
              <a:pPr/>
              <a:t>10/27/2011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AE843-294B-4689-95DA-9F349899945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None/>
              <a:defRPr>
                <a:latin typeface="Arial Narrow" pitchFamily="34" charset="0"/>
              </a:defRPr>
            </a:lvl1pPr>
            <a:lvl2pPr>
              <a:buNone/>
              <a:defRPr>
                <a:latin typeface="Arial Narrow" pitchFamily="34" charset="0"/>
              </a:defRPr>
            </a:lvl2pPr>
            <a:lvl3pPr>
              <a:buNone/>
              <a:defRPr>
                <a:latin typeface="Arial Narrow" pitchFamily="34" charset="0"/>
              </a:defRPr>
            </a:lvl3pPr>
            <a:lvl4pPr>
              <a:buNone/>
              <a:defRPr>
                <a:latin typeface="Arial Narrow" pitchFamily="34" charset="0"/>
              </a:defRPr>
            </a:lvl4pPr>
            <a:lvl5pPr>
              <a:buNone/>
              <a:defRPr>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CC46DE8-7D58-41B9-BBEE-B434CE03FE57}" type="datetimeFigureOut">
              <a:rPr lang="en-US" smtClean="0"/>
              <a:pPr/>
              <a:t>10/27/2011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AE843-294B-4689-95DA-9F349899945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C46DE8-7D58-41B9-BBEE-B434CE03FE57}" type="datetimeFigureOut">
              <a:rPr lang="en-US" smtClean="0"/>
              <a:pPr/>
              <a:t>10/27/2011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AE843-294B-4689-95DA-9F349899945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C46DE8-7D58-41B9-BBEE-B434CE03FE57}" type="datetimeFigureOut">
              <a:rPr lang="en-US" smtClean="0"/>
              <a:pPr/>
              <a:t>10/27/2011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FAE843-294B-4689-95DA-9F349899945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C46DE8-7D58-41B9-BBEE-B434CE03FE57}" type="datetimeFigureOut">
              <a:rPr lang="en-US" smtClean="0"/>
              <a:pPr/>
              <a:t>10/27/2011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FAE843-294B-4689-95DA-9F349899945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C46DE8-7D58-41B9-BBEE-B434CE03FE57}" type="datetimeFigureOut">
              <a:rPr lang="en-US" smtClean="0"/>
              <a:pPr/>
              <a:t>10/27/2011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FAE843-294B-4689-95DA-9F349899945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C46DE8-7D58-41B9-BBEE-B434CE03FE57}" type="datetimeFigureOut">
              <a:rPr lang="en-US" smtClean="0"/>
              <a:pPr/>
              <a:t>10/27/2011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FAE843-294B-4689-95DA-9F349899945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C46DE8-7D58-41B9-BBEE-B434CE03FE57}" type="datetimeFigureOut">
              <a:rPr lang="en-US" smtClean="0"/>
              <a:pPr/>
              <a:t>10/27/2011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FAE843-294B-4689-95DA-9F349899945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C46DE8-7D58-41B9-BBEE-B434CE03FE57}" type="datetimeFigureOut">
              <a:rPr lang="en-US" smtClean="0"/>
              <a:pPr/>
              <a:t>10/27/2011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FAE843-294B-4689-95DA-9F349899945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13" cstate="print"/>
          <a:srcRect/>
          <a:stretch>
            <a:fillRect/>
          </a:stretch>
        </p:blipFill>
        <p:spPr bwMode="auto">
          <a:xfrm>
            <a:off x="112" y="0"/>
            <a:ext cx="9143888" cy="6859274"/>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C46DE8-7D58-41B9-BBEE-B434CE03FE57}" type="datetimeFigureOut">
              <a:rPr lang="en-US" smtClean="0"/>
              <a:pPr/>
              <a:t>10/27/2011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AE843-294B-4689-95DA-9F349899945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000" b="1" kern="1200">
          <a:solidFill>
            <a:schemeClr val="accent6">
              <a:lumMod val="40000"/>
              <a:lumOff val="60000"/>
            </a:schemeClr>
          </a:solidFill>
          <a:effectLst>
            <a:outerShdw blurRad="38100" dist="63500" dir="2700000" algn="tl">
              <a:srgbClr val="000000">
                <a:alpha val="43137"/>
              </a:srgbClr>
            </a:outerShdw>
          </a:effectLst>
          <a:latin typeface="Gunship" pitchFamily="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bg1"/>
          </a:solidFill>
          <a:effectLst>
            <a:outerShdw blurRad="38100" dist="635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3600" b="1" kern="1200">
          <a:solidFill>
            <a:schemeClr val="bg1"/>
          </a:solidFill>
          <a:effectLst>
            <a:outerShdw blurRad="38100" dist="635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3600" b="1" kern="1200">
          <a:solidFill>
            <a:schemeClr val="bg1"/>
          </a:solidFill>
          <a:effectLst>
            <a:outerShdw blurRad="38100" dist="635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3600" b="1" kern="1200">
          <a:solidFill>
            <a:schemeClr val="bg1"/>
          </a:solidFill>
          <a:effectLst>
            <a:outerShdw blurRad="38100" dist="635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3600" b="1" kern="1200">
          <a:solidFill>
            <a:schemeClr val="bg1"/>
          </a:solidFill>
          <a:effectLst>
            <a:outerShdw blurRad="38100" dist="635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752600" y="1981200"/>
            <a:ext cx="5165923" cy="2365375"/>
          </a:xfrm>
          <a:prstGeom prst="rect">
            <a:avLst/>
          </a:prstGeom>
          <a:noFill/>
          <a:effectLst>
            <a:outerShdw blurRad="50800" dist="101600" dir="2700000" algn="ctr" rotWithShape="0">
              <a:schemeClr val="tx1">
                <a:alpha val="71000"/>
              </a:schemeClr>
            </a:outerShdw>
          </a:effectLst>
        </p:spPr>
      </p:pic>
      <p:sp>
        <p:nvSpPr>
          <p:cNvPr id="5" name="Rectangle 6"/>
          <p:cNvSpPr>
            <a:spLocks noChangeArrowheads="1"/>
          </p:cNvSpPr>
          <p:nvPr/>
        </p:nvSpPr>
        <p:spPr bwMode="auto">
          <a:xfrm>
            <a:off x="1905000" y="4800600"/>
            <a:ext cx="5334000" cy="1538883"/>
          </a:xfrm>
          <a:prstGeom prst="rect">
            <a:avLst/>
          </a:prstGeom>
          <a:noFill/>
          <a:ln w="9525">
            <a:noFill/>
            <a:miter lim="800000"/>
            <a:headEnd/>
            <a:tailEnd/>
          </a:ln>
          <a:effectLst/>
        </p:spPr>
        <p:txBody>
          <a:bodyPr wrap="square">
            <a:spAutoFit/>
          </a:bodyPr>
          <a:lstStyle/>
          <a:p>
            <a:pPr algn="ctr"/>
            <a:r>
              <a:rPr lang="en-US" sz="5400" b="1" smtClean="0">
                <a:solidFill>
                  <a:schemeClr val="bg1"/>
                </a:solidFill>
                <a:effectLst>
                  <a:outerShdw blurRad="38100" dist="38100" dir="2700000" algn="tl">
                    <a:srgbClr val="000000">
                      <a:alpha val="43137"/>
                    </a:srgbClr>
                  </a:outerShdw>
                </a:effectLst>
                <a:latin typeface="Arial" charset="0"/>
              </a:rPr>
              <a:t>ACTS 8:1-25</a:t>
            </a:r>
            <a:endParaRPr lang="en-US" sz="5400" b="1" dirty="0" smtClean="0">
              <a:solidFill>
                <a:schemeClr val="bg1"/>
              </a:solidFill>
              <a:effectLst>
                <a:outerShdw blurRad="38100" dist="38100" dir="2700000" algn="tl">
                  <a:srgbClr val="000000">
                    <a:alpha val="43137"/>
                  </a:srgbClr>
                </a:outerShdw>
              </a:effectLst>
              <a:latin typeface="Arial" charset="0"/>
            </a:endParaRPr>
          </a:p>
          <a:p>
            <a:pPr algn="ctr"/>
            <a:r>
              <a:rPr lang="en-US" sz="2000" b="1" dirty="0" smtClean="0">
                <a:solidFill>
                  <a:schemeClr val="bg1"/>
                </a:solidFill>
                <a:effectLst>
                  <a:outerShdw blurRad="38100" dist="38100" dir="2700000" algn="tl">
                    <a:srgbClr val="000000">
                      <a:alpha val="43137"/>
                    </a:srgbClr>
                  </a:outerShdw>
                </a:effectLst>
                <a:latin typeface="Arial" charset="0"/>
              </a:rPr>
              <a:t>www.BiblePoint.com</a:t>
            </a:r>
          </a:p>
          <a:p>
            <a:pPr algn="ctr"/>
            <a:r>
              <a:rPr lang="en-US" sz="2000" b="1" dirty="0" smtClean="0">
                <a:solidFill>
                  <a:schemeClr val="bg1"/>
                </a:solidFill>
                <a:effectLst>
                  <a:outerShdw blurRad="38100" dist="38100" dir="2700000" algn="tl">
                    <a:srgbClr val="000000">
                      <a:alpha val="43137"/>
                    </a:srgbClr>
                  </a:outerShdw>
                </a:effectLst>
              </a:rPr>
              <a:t>2011 ©</a:t>
            </a:r>
            <a:r>
              <a:rPr lang="en-US" sz="2000" b="1" dirty="0" smtClean="0">
                <a:solidFill>
                  <a:schemeClr val="bg1"/>
                </a:solidFill>
                <a:effectLst>
                  <a:outerShdw blurRad="38100" dist="38100" dir="2700000" algn="tl">
                    <a:srgbClr val="000000">
                      <a:alpha val="43137"/>
                    </a:srgbClr>
                  </a:outerShdw>
                </a:effectLst>
                <a:latin typeface="Arial" charset="0"/>
              </a:rPr>
              <a:t> Single Initiative LLC</a:t>
            </a:r>
            <a:endParaRPr lang="en-US" sz="2000" b="1" dirty="0" smtClean="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Persecutor</a:t>
            </a:r>
            <a:endParaRPr lang="en-US" dirty="0"/>
          </a:p>
        </p:txBody>
      </p:sp>
      <p:sp>
        <p:nvSpPr>
          <p:cNvPr id="8" name="Rectangle 7"/>
          <p:cNvSpPr/>
          <p:nvPr/>
        </p:nvSpPr>
        <p:spPr>
          <a:xfrm>
            <a:off x="4474021" y="1807020"/>
            <a:ext cx="2133600"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186534"/>
            <a:ext cx="8229600" cy="4602163"/>
          </a:xfrm>
        </p:spPr>
        <p:txBody>
          <a:bodyPr/>
          <a:lstStyle/>
          <a:p>
            <a:r>
              <a:rPr lang="en-US" dirty="0" smtClean="0"/>
              <a:t>The Point: </a:t>
            </a:r>
          </a:p>
          <a:p>
            <a:r>
              <a:rPr lang="en-US" dirty="0" smtClean="0"/>
              <a:t> </a:t>
            </a:r>
            <a:r>
              <a:rPr lang="en-US" baseline="30000" dirty="0" smtClean="0"/>
              <a:t>4</a:t>
            </a:r>
            <a:r>
              <a:rPr lang="en-US" dirty="0" smtClean="0"/>
              <a:t> Those who had been scattered </a:t>
            </a:r>
            <a:br>
              <a:rPr lang="en-US" dirty="0" smtClean="0"/>
            </a:br>
            <a:r>
              <a:rPr lang="en-US" dirty="0" smtClean="0"/>
              <a:t>preached the word wherever they went. </a:t>
            </a:r>
            <a:endParaRPr lang="en-US" dirty="0"/>
          </a:p>
        </p:txBody>
      </p:sp>
      <p:pic>
        <p:nvPicPr>
          <p:cNvPr id="10" name="Picture 7"/>
          <p:cNvPicPr>
            <a:picLocks noChangeAspect="1" noChangeArrowheads="1"/>
          </p:cNvPicPr>
          <p:nvPr/>
        </p:nvPicPr>
        <p:blipFill>
          <a:blip r:embed="rId3" cstate="print"/>
          <a:srcRect b="4415"/>
          <a:stretch>
            <a:fillRect/>
          </a:stretch>
        </p:blipFill>
        <p:spPr bwMode="auto">
          <a:xfrm>
            <a:off x="152401" y="3167743"/>
            <a:ext cx="8817428" cy="3690257"/>
          </a:xfrm>
          <a:prstGeom prst="rect">
            <a:avLst/>
          </a:prstGeom>
          <a:noFill/>
          <a:ln w="9525">
            <a:noFill/>
            <a:miter lim="800000"/>
            <a:headEnd/>
            <a:tailEnd/>
          </a:ln>
          <a:effectLst/>
        </p:spPr>
      </p:pic>
      <p:sp>
        <p:nvSpPr>
          <p:cNvPr id="11" name="Oval 10"/>
          <p:cNvSpPr/>
          <p:nvPr/>
        </p:nvSpPr>
        <p:spPr>
          <a:xfrm>
            <a:off x="3973286" y="4528455"/>
            <a:ext cx="1643743" cy="1719943"/>
          </a:xfrm>
          <a:prstGeom prst="ellipse">
            <a:avLst/>
          </a:prstGeom>
          <a:solidFill>
            <a:srgbClr val="FFFF00">
              <a:alpha val="6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4833256" y="5334000"/>
            <a:ext cx="381000" cy="381000"/>
          </a:xfrm>
          <a:prstGeom prst="star5">
            <a:avLst>
              <a:gd name="adj" fmla="val 21682"/>
              <a:gd name="hf" fmla="val 105146"/>
              <a:gd name="vf" fmla="val 110557"/>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u="sng" dirty="0" smtClean="0"/>
              <a:t>PREACHER</a:t>
            </a:r>
            <a:endParaRPr lang="en-US" u="sng" dirty="0"/>
          </a:p>
        </p:txBody>
      </p:sp>
      <p:pic>
        <p:nvPicPr>
          <p:cNvPr id="10" name="Picture 7"/>
          <p:cNvPicPr>
            <a:picLocks noChangeAspect="1" noChangeArrowheads="1"/>
          </p:cNvPicPr>
          <p:nvPr/>
        </p:nvPicPr>
        <p:blipFill>
          <a:blip r:embed="rId3" cstate="print"/>
          <a:srcRect b="4415"/>
          <a:stretch>
            <a:fillRect/>
          </a:stretch>
        </p:blipFill>
        <p:spPr bwMode="auto">
          <a:xfrm>
            <a:off x="152401" y="3167743"/>
            <a:ext cx="8817428" cy="3690257"/>
          </a:xfrm>
          <a:prstGeom prst="rect">
            <a:avLst/>
          </a:prstGeom>
          <a:noFill/>
          <a:ln w="9525">
            <a:noFill/>
            <a:miter lim="800000"/>
            <a:headEnd/>
            <a:tailEnd/>
          </a:ln>
          <a:effectLst/>
        </p:spPr>
      </p:pic>
      <p:sp>
        <p:nvSpPr>
          <p:cNvPr id="11" name="Oval 10"/>
          <p:cNvSpPr/>
          <p:nvPr/>
        </p:nvSpPr>
        <p:spPr>
          <a:xfrm>
            <a:off x="3973286" y="4528455"/>
            <a:ext cx="1643743" cy="1719943"/>
          </a:xfrm>
          <a:prstGeom prst="ellipse">
            <a:avLst/>
          </a:prstGeom>
          <a:solidFill>
            <a:srgbClr val="FFFF00">
              <a:alpha val="6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5799" y="2351306"/>
            <a:ext cx="3831771"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4833256" y="5334000"/>
            <a:ext cx="381000" cy="381000"/>
          </a:xfrm>
          <a:prstGeom prst="star5">
            <a:avLst>
              <a:gd name="adj" fmla="val 21682"/>
              <a:gd name="hf" fmla="val 105146"/>
              <a:gd name="vf" fmla="val 110557"/>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186535"/>
            <a:ext cx="8229600" cy="1905000"/>
          </a:xfrm>
        </p:spPr>
        <p:txBody>
          <a:bodyPr/>
          <a:lstStyle/>
          <a:p>
            <a:r>
              <a:rPr lang="en-US" dirty="0" smtClean="0"/>
              <a:t>The Point: </a:t>
            </a:r>
          </a:p>
          <a:p>
            <a:r>
              <a:rPr lang="en-US" dirty="0" smtClean="0"/>
              <a:t> </a:t>
            </a:r>
            <a:r>
              <a:rPr lang="en-US" baseline="30000" dirty="0" smtClean="0"/>
              <a:t>4</a:t>
            </a:r>
            <a:r>
              <a:rPr lang="en-US" dirty="0" smtClean="0"/>
              <a:t> Those who had been scattered </a:t>
            </a:r>
            <a:br>
              <a:rPr lang="en-US" dirty="0" smtClean="0"/>
            </a:br>
            <a:r>
              <a:rPr lang="en-US" dirty="0" smtClean="0"/>
              <a:t>preached the word wherever they went. </a:t>
            </a:r>
            <a:endParaRPr lang="en-US" dirty="0"/>
          </a:p>
        </p:txBody>
      </p:sp>
      <p:pic>
        <p:nvPicPr>
          <p:cNvPr id="13" name="Picture 2"/>
          <p:cNvPicPr>
            <a:picLocks noChangeAspect="1" noChangeArrowheads="1"/>
          </p:cNvPicPr>
          <p:nvPr/>
        </p:nvPicPr>
        <p:blipFill>
          <a:blip r:embed="rId4" cstate="print"/>
          <a:srcRect/>
          <a:stretch>
            <a:fillRect/>
          </a:stretch>
        </p:blipFill>
        <p:spPr bwMode="auto">
          <a:xfrm>
            <a:off x="0" y="4027714"/>
            <a:ext cx="9216573" cy="2830286"/>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51115" y="1556657"/>
            <a:ext cx="1404256"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33400" y="2808514"/>
            <a:ext cx="5192486" cy="3788229"/>
          </a:xfrm>
          <a:prstGeom prst="rect">
            <a:avLst/>
          </a:prstGeom>
          <a:solidFill>
            <a:schemeClr val="tx1">
              <a:alpha val="3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r>
              <a:rPr lang="en-US" dirty="0" smtClean="0"/>
              <a:t> </a:t>
            </a:r>
            <a:r>
              <a:rPr lang="en-US" baseline="30000" dirty="0" smtClean="0"/>
              <a:t>5</a:t>
            </a:r>
            <a:r>
              <a:rPr lang="en-US" dirty="0" smtClean="0"/>
              <a:t> Philip went down to a city in Samaria and proclaimed the Christ there.</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 </a:t>
            </a:r>
            <a:endParaRPr lang="en-US" dirty="0"/>
          </a:p>
        </p:txBody>
      </p:sp>
      <p:sp>
        <p:nvSpPr>
          <p:cNvPr id="12" name="Rectangle 11"/>
          <p:cNvSpPr/>
          <p:nvPr/>
        </p:nvSpPr>
        <p:spPr>
          <a:xfrm>
            <a:off x="631372" y="4299857"/>
            <a:ext cx="1404256"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Preacher</a:t>
            </a:r>
            <a:endParaRPr lang="en-US" dirty="0"/>
          </a:p>
        </p:txBody>
      </p:sp>
      <p:sp>
        <p:nvSpPr>
          <p:cNvPr id="11" name="TextBox 10"/>
          <p:cNvSpPr txBox="1"/>
          <p:nvPr/>
        </p:nvSpPr>
        <p:spPr>
          <a:xfrm>
            <a:off x="664029" y="2939144"/>
            <a:ext cx="4963885" cy="3503588"/>
          </a:xfrm>
          <a:prstGeom prst="rect">
            <a:avLst/>
          </a:prstGeom>
          <a:noFill/>
        </p:spPr>
        <p:txBody>
          <a:bodyPr wrap="square" rtlCol="0">
            <a:spAutoFit/>
          </a:bodyPr>
          <a:lstStyle/>
          <a:p>
            <a:pPr>
              <a:lnSpc>
                <a:spcPts val="3800"/>
              </a:lnSpc>
            </a:pPr>
            <a:r>
              <a:rPr lang="en-US" sz="3600" b="1" dirty="0" smtClean="0">
                <a:solidFill>
                  <a:schemeClr val="bg1"/>
                </a:solidFill>
                <a:effectLst>
                  <a:outerShdw blurRad="38100" dist="76200" dir="2700000" algn="tl">
                    <a:srgbClr val="000000">
                      <a:alpha val="43137"/>
                    </a:srgbClr>
                  </a:outerShdw>
                </a:effectLst>
              </a:rPr>
              <a:t>They chose Stephen, a man full of faith and of the Holy Spirit; also Philip, </a:t>
            </a:r>
            <a:r>
              <a:rPr lang="en-US" sz="3600" b="1" dirty="0" err="1" smtClean="0">
                <a:solidFill>
                  <a:schemeClr val="bg1"/>
                </a:solidFill>
                <a:effectLst>
                  <a:outerShdw blurRad="38100" dist="76200" dir="2700000" algn="tl">
                    <a:srgbClr val="000000">
                      <a:alpha val="43137"/>
                    </a:srgbClr>
                  </a:outerShdw>
                </a:effectLst>
              </a:rPr>
              <a:t>Procorus</a:t>
            </a:r>
            <a:r>
              <a:rPr lang="en-US" sz="3600" b="1" dirty="0" smtClean="0">
                <a:solidFill>
                  <a:schemeClr val="bg1"/>
                </a:solidFill>
                <a:effectLst>
                  <a:outerShdw blurRad="38100" dist="76200" dir="2700000" algn="tl">
                    <a:srgbClr val="000000">
                      <a:alpha val="43137"/>
                    </a:srgbClr>
                  </a:outerShdw>
                </a:effectLst>
              </a:rPr>
              <a:t>, </a:t>
            </a:r>
            <a:r>
              <a:rPr lang="en-US" sz="3600" b="1" dirty="0" err="1" smtClean="0">
                <a:solidFill>
                  <a:schemeClr val="bg1"/>
                </a:solidFill>
                <a:effectLst>
                  <a:outerShdw blurRad="38100" dist="76200" dir="2700000" algn="tl">
                    <a:srgbClr val="000000">
                      <a:alpha val="43137"/>
                    </a:srgbClr>
                  </a:outerShdw>
                </a:effectLst>
              </a:rPr>
              <a:t>Nicanor</a:t>
            </a:r>
            <a:r>
              <a:rPr lang="en-US" sz="3600" b="1" dirty="0" smtClean="0">
                <a:solidFill>
                  <a:schemeClr val="bg1"/>
                </a:solidFill>
                <a:effectLst>
                  <a:outerShdw blurRad="38100" dist="76200" dir="2700000" algn="tl">
                    <a:srgbClr val="000000">
                      <a:alpha val="43137"/>
                    </a:srgbClr>
                  </a:outerShdw>
                </a:effectLst>
              </a:rPr>
              <a:t>, </a:t>
            </a:r>
            <a:r>
              <a:rPr lang="en-US" sz="3600" b="1" dirty="0" err="1" smtClean="0">
                <a:solidFill>
                  <a:schemeClr val="bg1"/>
                </a:solidFill>
                <a:effectLst>
                  <a:outerShdw blurRad="38100" dist="76200" dir="2700000" algn="tl">
                    <a:srgbClr val="000000">
                      <a:alpha val="43137"/>
                    </a:srgbClr>
                  </a:outerShdw>
                </a:effectLst>
              </a:rPr>
              <a:t>Timon</a:t>
            </a:r>
            <a:r>
              <a:rPr lang="en-US" sz="3600" b="1" dirty="0" smtClean="0">
                <a:solidFill>
                  <a:schemeClr val="bg1"/>
                </a:solidFill>
                <a:effectLst>
                  <a:outerShdw blurRad="38100" dist="76200" dir="2700000" algn="tl">
                    <a:srgbClr val="000000">
                      <a:alpha val="43137"/>
                    </a:srgbClr>
                  </a:outerShdw>
                </a:effectLst>
              </a:rPr>
              <a:t>, </a:t>
            </a:r>
            <a:r>
              <a:rPr lang="en-US" sz="3600" b="1" dirty="0" err="1" smtClean="0">
                <a:solidFill>
                  <a:schemeClr val="bg1"/>
                </a:solidFill>
                <a:effectLst>
                  <a:outerShdw blurRad="38100" dist="76200" dir="2700000" algn="tl">
                    <a:srgbClr val="000000">
                      <a:alpha val="43137"/>
                    </a:srgbClr>
                  </a:outerShdw>
                </a:effectLst>
              </a:rPr>
              <a:t>Parmenas</a:t>
            </a:r>
            <a:r>
              <a:rPr lang="en-US" sz="3600" b="1" dirty="0" smtClean="0">
                <a:solidFill>
                  <a:schemeClr val="bg1"/>
                </a:solidFill>
                <a:effectLst>
                  <a:outerShdw blurRad="38100" dist="76200" dir="2700000" algn="tl">
                    <a:srgbClr val="000000">
                      <a:alpha val="43137"/>
                    </a:srgbClr>
                  </a:outerShdw>
                </a:effectLst>
              </a:rPr>
              <a:t>, and Nicolas from Antioch, a convert to Judaism. (6:5)</a:t>
            </a:r>
            <a:endParaRPr lang="en-US" sz="3600" b="1" dirty="0">
              <a:solidFill>
                <a:schemeClr val="bg1"/>
              </a:solidFill>
              <a:effectLst>
                <a:outerShdw blurRad="38100" dist="76200" dir="2700000" algn="tl">
                  <a:srgbClr val="000000">
                    <a:alpha val="43137"/>
                  </a:srgbClr>
                </a:outerShdw>
              </a:effectLst>
            </a:endParaRPr>
          </a:p>
        </p:txBody>
      </p:sp>
      <p:pic>
        <p:nvPicPr>
          <p:cNvPr id="1028" name="Picture 4"/>
          <p:cNvPicPr>
            <a:picLocks noChangeAspect="1" noChangeArrowheads="1"/>
          </p:cNvPicPr>
          <p:nvPr/>
        </p:nvPicPr>
        <p:blipFill>
          <a:blip r:embed="rId3" cstate="print"/>
          <a:srcRect l="40456" r="17101" b="38855"/>
          <a:stretch>
            <a:fillRect/>
          </a:stretch>
        </p:blipFill>
        <p:spPr bwMode="auto">
          <a:xfrm>
            <a:off x="5170719" y="2197781"/>
            <a:ext cx="3973281" cy="466021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72343" y="1556658"/>
            <a:ext cx="5812972"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Preacher</a:t>
            </a:r>
            <a:endParaRPr lang="en-US" dirty="0"/>
          </a:p>
        </p:txBody>
      </p:sp>
      <p:sp>
        <p:nvSpPr>
          <p:cNvPr id="3" name="Content Placeholder 2"/>
          <p:cNvSpPr>
            <a:spLocks noGrp="1"/>
          </p:cNvSpPr>
          <p:nvPr>
            <p:ph idx="1"/>
          </p:nvPr>
        </p:nvSpPr>
        <p:spPr/>
        <p:txBody>
          <a:bodyPr/>
          <a:lstStyle/>
          <a:p>
            <a:r>
              <a:rPr lang="en-US" dirty="0" smtClean="0"/>
              <a:t> </a:t>
            </a:r>
            <a:r>
              <a:rPr lang="en-US" baseline="30000" dirty="0" smtClean="0"/>
              <a:t>5</a:t>
            </a:r>
            <a:r>
              <a:rPr lang="en-US" dirty="0" smtClean="0"/>
              <a:t> Philip went down to a city in Samaria and proclaimed the Christ there.</a:t>
            </a:r>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mtClean="0"/>
              <a:t>)</a:t>
            </a:r>
            <a:endParaRPr lang="en-US" dirty="0"/>
          </a:p>
        </p:txBody>
      </p:sp>
      <p:pic>
        <p:nvPicPr>
          <p:cNvPr id="6" name="Picture 7"/>
          <p:cNvPicPr>
            <a:picLocks noChangeAspect="1" noChangeArrowheads="1"/>
          </p:cNvPicPr>
          <p:nvPr/>
        </p:nvPicPr>
        <p:blipFill>
          <a:blip r:embed="rId3" cstate="print"/>
          <a:srcRect b="4415"/>
          <a:stretch>
            <a:fillRect/>
          </a:stretch>
        </p:blipFill>
        <p:spPr bwMode="auto">
          <a:xfrm>
            <a:off x="152401" y="3167743"/>
            <a:ext cx="8817428" cy="3690257"/>
          </a:xfrm>
          <a:prstGeom prst="rect">
            <a:avLst/>
          </a:prstGeom>
          <a:noFill/>
          <a:ln w="9525">
            <a:noFill/>
            <a:miter lim="800000"/>
            <a:headEnd/>
            <a:tailEnd/>
          </a:ln>
          <a:effectLst/>
        </p:spPr>
      </p:pic>
      <p:sp>
        <p:nvSpPr>
          <p:cNvPr id="7" name="Oval 6"/>
          <p:cNvSpPr/>
          <p:nvPr/>
        </p:nvSpPr>
        <p:spPr>
          <a:xfrm>
            <a:off x="3973286" y="4528455"/>
            <a:ext cx="1643743" cy="1719943"/>
          </a:xfrm>
          <a:prstGeom prst="ellipse">
            <a:avLst/>
          </a:prstGeom>
          <a:solidFill>
            <a:srgbClr val="FFFF00">
              <a:alpha val="6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0184049">
            <a:off x="4691492" y="4807886"/>
            <a:ext cx="459043" cy="649217"/>
          </a:xfrm>
          <a:prstGeom prst="downArrow">
            <a:avLst>
              <a:gd name="adj1" fmla="val 36327"/>
              <a:gd name="adj2" fmla="val 582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4833256" y="5334000"/>
            <a:ext cx="381000" cy="381000"/>
          </a:xfrm>
          <a:prstGeom prst="star5">
            <a:avLst>
              <a:gd name="adj" fmla="val 21682"/>
              <a:gd name="hf" fmla="val 105146"/>
              <a:gd name="vf" fmla="val 110557"/>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3" cstate="print"/>
          <a:srcRect l="40456" r="17101" b="38855"/>
          <a:stretch>
            <a:fillRect/>
          </a:stretch>
        </p:blipFill>
        <p:spPr bwMode="auto">
          <a:xfrm>
            <a:off x="5170719" y="2197781"/>
            <a:ext cx="3973281" cy="4660219"/>
          </a:xfrm>
          <a:prstGeom prst="rect">
            <a:avLst/>
          </a:prstGeom>
          <a:noFill/>
          <a:ln w="9525">
            <a:noFill/>
            <a:miter lim="800000"/>
            <a:headEnd/>
            <a:tailEnd/>
          </a:ln>
          <a:effectLst/>
        </p:spPr>
      </p:pic>
      <p:sp>
        <p:nvSpPr>
          <p:cNvPr id="10" name="Rectangle 9"/>
          <p:cNvSpPr/>
          <p:nvPr/>
        </p:nvSpPr>
        <p:spPr>
          <a:xfrm>
            <a:off x="3135085" y="5431981"/>
            <a:ext cx="3951514"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97084" y="1371601"/>
            <a:ext cx="1349828"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934198" y="1404258"/>
            <a:ext cx="1034145"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7569" y="4800601"/>
            <a:ext cx="2460174"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Preacher</a:t>
            </a:r>
            <a:endParaRPr lang="en-US" dirty="0"/>
          </a:p>
        </p:txBody>
      </p:sp>
      <p:sp>
        <p:nvSpPr>
          <p:cNvPr id="3" name="Content Placeholder 2"/>
          <p:cNvSpPr>
            <a:spLocks noGrp="1"/>
          </p:cNvSpPr>
          <p:nvPr>
            <p:ph idx="1"/>
          </p:nvPr>
        </p:nvSpPr>
        <p:spPr>
          <a:xfrm>
            <a:off x="457200" y="1415143"/>
            <a:ext cx="8229600" cy="4525963"/>
          </a:xfrm>
        </p:spPr>
        <p:txBody>
          <a:bodyPr/>
          <a:lstStyle/>
          <a:p>
            <a:r>
              <a:rPr lang="en-US" dirty="0" smtClean="0"/>
              <a:t> </a:t>
            </a:r>
            <a:r>
              <a:rPr lang="en-US" baseline="30000" dirty="0" smtClean="0"/>
              <a:t>6</a:t>
            </a:r>
            <a:r>
              <a:rPr lang="en-US" dirty="0" smtClean="0"/>
              <a:t> When the crowds heard Philip and saw the miraculous signs he did, they all paid close attention to what he said.</a:t>
            </a:r>
          </a:p>
          <a:p>
            <a:r>
              <a:rPr lang="en-US" dirty="0" smtClean="0"/>
              <a:t> </a:t>
            </a:r>
            <a:r>
              <a:rPr lang="en-US" baseline="30000" dirty="0" smtClean="0"/>
              <a:t>7</a:t>
            </a:r>
            <a:r>
              <a:rPr lang="en-US" dirty="0" smtClean="0"/>
              <a:t> With shrieks, evil spirits came </a:t>
            </a:r>
            <a:br>
              <a:rPr lang="en-US" dirty="0" smtClean="0"/>
            </a:br>
            <a:r>
              <a:rPr lang="en-US" dirty="0" smtClean="0"/>
              <a:t>out of many, and many </a:t>
            </a:r>
            <a:br>
              <a:rPr lang="en-US" dirty="0" smtClean="0"/>
            </a:br>
            <a:r>
              <a:rPr lang="en-US" dirty="0" smtClean="0"/>
              <a:t>paralytics and cripples </a:t>
            </a:r>
            <a:br>
              <a:rPr lang="en-US" dirty="0" smtClean="0"/>
            </a:br>
            <a:r>
              <a:rPr lang="en-US" dirty="0" smtClean="0"/>
              <a:t>were healed.</a:t>
            </a:r>
          </a:p>
          <a:p>
            <a:r>
              <a:rPr lang="en-US" dirty="0" smtClean="0"/>
              <a:t> </a:t>
            </a:r>
            <a:r>
              <a:rPr lang="en-US" baseline="30000" dirty="0" smtClean="0"/>
              <a:t>8</a:t>
            </a:r>
            <a:r>
              <a:rPr lang="en-US" dirty="0" smtClean="0"/>
              <a:t> So there was great joy in that city. </a:t>
            </a:r>
            <a:br>
              <a:rPr lang="en-US" dirty="0" smtClean="0"/>
            </a:br>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 </a:t>
            </a:r>
            <a:r>
              <a:rPr lang="en-US" baseline="30000" dirty="0" smtClean="0"/>
              <a:t>6</a:t>
            </a:r>
            <a:r>
              <a:rPr lang="en-US" dirty="0" smtClean="0"/>
              <a:t> When the crowds heard Philip and saw the miraculous signs he did, they all paid close attention to what he said.</a:t>
            </a:r>
          </a:p>
          <a:p>
            <a:r>
              <a:rPr lang="en-US" dirty="0" smtClean="0"/>
              <a:t> </a:t>
            </a:r>
            <a:r>
              <a:rPr lang="en-US" baseline="30000" dirty="0" smtClean="0"/>
              <a:t>7</a:t>
            </a:r>
            <a:r>
              <a:rPr lang="en-US" dirty="0" smtClean="0"/>
              <a:t> With shrieks, evil spirits came out of many, and many paralytics and cripples were healed.</a:t>
            </a:r>
          </a:p>
          <a:p>
            <a:r>
              <a:rPr lang="en-US" dirty="0" smtClean="0"/>
              <a:t> </a:t>
            </a:r>
            <a:r>
              <a:rPr lang="en-US" baseline="30000" dirty="0" smtClean="0"/>
              <a:t>8</a:t>
            </a:r>
            <a:r>
              <a:rPr lang="en-US" dirty="0" smtClean="0"/>
              <a:t> So there was great joy in that city.</a:t>
            </a:r>
          </a:p>
          <a:p>
            <a:r>
              <a:rPr lang="en-US" dirty="0" smtClean="0"/>
              <a:t> </a:t>
            </a:r>
            <a:r>
              <a:rPr lang="en-US" baseline="30000" dirty="0" smtClean="0"/>
              <a:t>9</a:t>
            </a:r>
            <a:r>
              <a:rPr lang="en-US" dirty="0" smtClean="0"/>
              <a:t> Now for some time a man named Simon had practiced sorcery in the city and amazed all the people of Samaria. He boasted that he was someone great,</a:t>
            </a:r>
          </a:p>
          <a:p>
            <a:r>
              <a:rPr lang="en-US" dirty="0" smtClean="0"/>
              <a:t> </a:t>
            </a:r>
            <a:r>
              <a:rPr lang="en-US" baseline="30000" dirty="0" smtClean="0"/>
              <a:t>10</a:t>
            </a:r>
            <a:r>
              <a:rPr lang="en-US" dirty="0" smtClean="0"/>
              <a:t> and all the people, both high and low, gave him their attention and exclaimed, "This man is the divine power known as the Great Power."</a:t>
            </a:r>
          </a:p>
          <a:p>
            <a:r>
              <a:rPr lang="en-US" dirty="0" smtClean="0"/>
              <a:t> </a:t>
            </a:r>
            <a:r>
              <a:rPr lang="en-US" baseline="30000" dirty="0" smtClean="0"/>
              <a:t>11</a:t>
            </a:r>
            <a:r>
              <a:rPr lang="en-US" dirty="0" smtClean="0"/>
              <a:t> They followed him because he had amazed them for a long time with his magic.</a:t>
            </a:r>
          </a:p>
          <a:p>
            <a:r>
              <a:rPr lang="en-US" dirty="0" smtClean="0"/>
              <a:t> </a:t>
            </a:r>
            <a:r>
              <a:rPr lang="en-US" baseline="30000" dirty="0" smtClean="0"/>
              <a:t>12</a:t>
            </a:r>
            <a:r>
              <a:rPr lang="en-US" dirty="0" smtClean="0"/>
              <a:t> But when they believed Philip as he preached the good news of the kingdom of God and the name of Jesus Christ, they were baptized, both men and women.</a:t>
            </a:r>
          </a:p>
          <a:p>
            <a:r>
              <a:rPr lang="en-US" dirty="0" smtClean="0"/>
              <a:t> </a:t>
            </a:r>
            <a:r>
              <a:rPr lang="en-US" baseline="30000" dirty="0" smtClean="0"/>
              <a:t>13</a:t>
            </a:r>
            <a:r>
              <a:rPr lang="en-US" dirty="0" smtClean="0"/>
              <a:t> Simon himself believed and was baptized. And he followed Philip everywhere, astonished by the great signs and miracles he saw.</a:t>
            </a:r>
          </a:p>
          <a:p>
            <a:r>
              <a:rPr lang="en-US" dirty="0" smtClean="0"/>
              <a:t> (Act 8:5-13 NIV)</a:t>
            </a:r>
            <a:endParaRPr lang="en-US" dirty="0"/>
          </a:p>
        </p:txBody>
      </p:sp>
      <p:sp>
        <p:nvSpPr>
          <p:cNvPr id="9" name="Rectangle 8"/>
          <p:cNvSpPr/>
          <p:nvPr/>
        </p:nvSpPr>
        <p:spPr>
          <a:xfrm>
            <a:off x="3548741" y="1121228"/>
            <a:ext cx="500743" cy="500743"/>
          </a:xfrm>
          <a:prstGeom prst="rect">
            <a:avLst/>
          </a:prstGeom>
          <a:solidFill>
            <a:srgbClr val="663300"/>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1</a:t>
            </a:r>
            <a:endParaRPr lang="en-US" sz="3600" b="1" dirty="0"/>
          </a:p>
        </p:txBody>
      </p:sp>
      <p:sp>
        <p:nvSpPr>
          <p:cNvPr id="12" name="Rectangle 11"/>
          <p:cNvSpPr/>
          <p:nvPr/>
        </p:nvSpPr>
        <p:spPr>
          <a:xfrm>
            <a:off x="6662054" y="1132114"/>
            <a:ext cx="500743" cy="500743"/>
          </a:xfrm>
          <a:prstGeom prst="rect">
            <a:avLst/>
          </a:prstGeom>
          <a:solidFill>
            <a:srgbClr val="663300"/>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2</a:t>
            </a:r>
            <a:endParaRPr lang="en-US" sz="3600" b="1" dirty="0"/>
          </a:p>
        </p:txBody>
      </p:sp>
      <p:sp>
        <p:nvSpPr>
          <p:cNvPr id="13" name="Rectangle 12"/>
          <p:cNvSpPr/>
          <p:nvPr/>
        </p:nvSpPr>
        <p:spPr>
          <a:xfrm>
            <a:off x="402768" y="4540022"/>
            <a:ext cx="500743" cy="500743"/>
          </a:xfrm>
          <a:prstGeom prst="rect">
            <a:avLst/>
          </a:prstGeom>
          <a:solidFill>
            <a:srgbClr val="663300"/>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3</a:t>
            </a:r>
            <a:endParaRPr lang="en-US" sz="3600" b="1" dirty="0"/>
          </a:p>
        </p:txBody>
      </p:sp>
      <p:sp>
        <p:nvSpPr>
          <p:cNvPr id="14" name="Rectangle 13"/>
          <p:cNvSpPr/>
          <p:nvPr/>
        </p:nvSpPr>
        <p:spPr>
          <a:xfrm>
            <a:off x="3222168" y="5182279"/>
            <a:ext cx="500743" cy="500743"/>
          </a:xfrm>
          <a:prstGeom prst="rect">
            <a:avLst/>
          </a:prstGeom>
          <a:solidFill>
            <a:srgbClr val="663300"/>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4</a:t>
            </a:r>
            <a:endParaRPr lang="en-US" sz="36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P spid="8" grpId="0" animBg="1"/>
      <p:bldP spid="9"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r="4223" b="46314"/>
          <a:stretch>
            <a:fillRect/>
          </a:stretch>
        </p:blipFill>
        <p:spPr bwMode="auto">
          <a:xfrm>
            <a:off x="5790958" y="2100942"/>
            <a:ext cx="3353042" cy="475705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 </a:t>
            </a:r>
            <a:r>
              <a:rPr lang="en-US" u="sng" dirty="0" smtClean="0"/>
              <a:t>Pretender</a:t>
            </a:r>
            <a:endParaRPr lang="en-US" u="sng" dirty="0"/>
          </a:p>
        </p:txBody>
      </p:sp>
      <p:sp>
        <p:nvSpPr>
          <p:cNvPr id="6" name="Rectangle 5"/>
          <p:cNvSpPr/>
          <p:nvPr/>
        </p:nvSpPr>
        <p:spPr>
          <a:xfrm>
            <a:off x="6433458" y="1208315"/>
            <a:ext cx="1502228"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26246" y="1719943"/>
            <a:ext cx="1698171"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8969" y="4571986"/>
            <a:ext cx="4561117"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26571" y="1295400"/>
            <a:ext cx="8556171" cy="4830763"/>
          </a:xfrm>
        </p:spPr>
        <p:txBody>
          <a:bodyPr/>
          <a:lstStyle/>
          <a:p>
            <a:pPr marL="228600" indent="-228600">
              <a:lnSpc>
                <a:spcPts val="3800"/>
              </a:lnSpc>
            </a:pPr>
            <a:r>
              <a:rPr lang="en-US" baseline="30000" dirty="0" smtClean="0"/>
              <a:t>9</a:t>
            </a:r>
            <a:r>
              <a:rPr lang="en-US" dirty="0" smtClean="0"/>
              <a:t> Now for some time a man named Simon </a:t>
            </a:r>
            <a:br>
              <a:rPr lang="en-US" dirty="0" smtClean="0"/>
            </a:br>
            <a:r>
              <a:rPr lang="en-US" dirty="0" smtClean="0"/>
              <a:t>had practiced sorcery in the city and </a:t>
            </a:r>
            <a:br>
              <a:rPr lang="en-US" dirty="0" smtClean="0"/>
            </a:br>
            <a:r>
              <a:rPr lang="en-US" dirty="0" smtClean="0"/>
              <a:t>amazed all the people of Samaria. </a:t>
            </a:r>
            <a:br>
              <a:rPr lang="en-US" dirty="0" smtClean="0"/>
            </a:br>
            <a:r>
              <a:rPr lang="en-US" dirty="0" smtClean="0"/>
              <a:t>He boasted that he was someone </a:t>
            </a:r>
            <a:br>
              <a:rPr lang="en-US" dirty="0" smtClean="0"/>
            </a:br>
            <a:r>
              <a:rPr lang="en-US" dirty="0" smtClean="0"/>
              <a:t>great,   </a:t>
            </a:r>
            <a:r>
              <a:rPr lang="en-US" baseline="30000" dirty="0" smtClean="0"/>
              <a:t>10</a:t>
            </a:r>
            <a:r>
              <a:rPr lang="en-US" dirty="0" smtClean="0"/>
              <a:t> and all the people, both </a:t>
            </a:r>
            <a:br>
              <a:rPr lang="en-US" dirty="0" smtClean="0"/>
            </a:br>
            <a:r>
              <a:rPr lang="en-US" dirty="0" smtClean="0"/>
              <a:t>high and low, gave him their </a:t>
            </a:r>
            <a:br>
              <a:rPr lang="en-US" dirty="0" smtClean="0"/>
            </a:br>
            <a:r>
              <a:rPr lang="en-US" dirty="0" smtClean="0"/>
              <a:t>attention and exclaimed, "This </a:t>
            </a:r>
            <a:br>
              <a:rPr lang="en-US" dirty="0" smtClean="0"/>
            </a:br>
            <a:r>
              <a:rPr lang="en-US" dirty="0" smtClean="0"/>
              <a:t>man is the divine power </a:t>
            </a:r>
            <a:br>
              <a:rPr lang="en-US" dirty="0" smtClean="0"/>
            </a:br>
            <a:r>
              <a:rPr lang="en-US" dirty="0" smtClean="0"/>
              <a:t>known as the Great Power."</a:t>
            </a:r>
          </a:p>
          <a:p>
            <a:pPr marL="228600" indent="-228600"/>
            <a:r>
              <a:rPr lang="en-US" dirty="0" smtClean="0"/>
              <a:t> </a:t>
            </a:r>
          </a:p>
          <a:p>
            <a:pPr marL="228600" indent="-228600"/>
            <a:endParaRPr lang="en-US" baseline="30000" dirty="0" smtClean="0"/>
          </a:p>
        </p:txBody>
      </p:sp>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0503" y="2547257"/>
            <a:ext cx="1698171"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pretender</a:t>
            </a:r>
            <a:endParaRPr lang="en-US" dirty="0"/>
          </a:p>
        </p:txBody>
      </p:sp>
      <p:sp>
        <p:nvSpPr>
          <p:cNvPr id="3" name="Content Placeholder 2"/>
          <p:cNvSpPr>
            <a:spLocks noGrp="1"/>
          </p:cNvSpPr>
          <p:nvPr>
            <p:ph idx="1"/>
          </p:nvPr>
        </p:nvSpPr>
        <p:spPr>
          <a:xfrm>
            <a:off x="457200" y="1447800"/>
            <a:ext cx="8229600" cy="4678364"/>
          </a:xfrm>
        </p:spPr>
        <p:txBody>
          <a:bodyPr/>
          <a:lstStyle/>
          <a:p>
            <a:r>
              <a:rPr lang="en-US" baseline="30000" dirty="0" smtClean="0"/>
              <a:t>11</a:t>
            </a:r>
            <a:r>
              <a:rPr lang="en-US" dirty="0" smtClean="0"/>
              <a:t> They followed him because he had amazed them for a long time with his </a:t>
            </a:r>
            <a:br>
              <a:rPr lang="en-US" dirty="0" smtClean="0"/>
            </a:br>
            <a:r>
              <a:rPr lang="en-US" dirty="0" smtClean="0"/>
              <a:t>magic.</a:t>
            </a:r>
          </a:p>
        </p:txBody>
      </p:sp>
      <p:pic>
        <p:nvPicPr>
          <p:cNvPr id="6" name="Picture 3"/>
          <p:cNvPicPr>
            <a:picLocks noChangeAspect="1" noChangeArrowheads="1"/>
          </p:cNvPicPr>
          <p:nvPr/>
        </p:nvPicPr>
        <p:blipFill>
          <a:blip r:embed="rId3" cstate="print"/>
          <a:srcRect r="4223" b="46314"/>
          <a:stretch>
            <a:fillRect/>
          </a:stretch>
        </p:blipFill>
        <p:spPr bwMode="auto">
          <a:xfrm>
            <a:off x="5790958" y="2100942"/>
            <a:ext cx="3353042" cy="475705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pretender</a:t>
            </a:r>
            <a:endParaRPr lang="en-US" dirty="0"/>
          </a:p>
        </p:txBody>
      </p:sp>
      <p:sp>
        <p:nvSpPr>
          <p:cNvPr id="5" name="Rectangle 4"/>
          <p:cNvSpPr/>
          <p:nvPr/>
        </p:nvSpPr>
        <p:spPr>
          <a:xfrm>
            <a:off x="685800" y="1981202"/>
            <a:ext cx="4789714"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492826" y="1371601"/>
            <a:ext cx="2775857"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312326" y="3064329"/>
            <a:ext cx="2013856"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447800"/>
            <a:ext cx="8229600" cy="4678364"/>
          </a:xfrm>
        </p:spPr>
        <p:txBody>
          <a:bodyPr/>
          <a:lstStyle/>
          <a:p>
            <a:r>
              <a:rPr lang="en-US" baseline="30000" dirty="0" smtClean="0"/>
              <a:t>12</a:t>
            </a:r>
            <a:r>
              <a:rPr lang="en-US" dirty="0" smtClean="0"/>
              <a:t> But when they believed Philip as he preached the good news of the kingdom </a:t>
            </a:r>
            <a:br>
              <a:rPr lang="en-US" dirty="0" smtClean="0"/>
            </a:br>
            <a:r>
              <a:rPr lang="en-US" dirty="0" smtClean="0"/>
              <a:t>		of God and the name of Jesus </a:t>
            </a:r>
            <a:br>
              <a:rPr lang="en-US" dirty="0" smtClean="0"/>
            </a:br>
            <a:r>
              <a:rPr lang="en-US" dirty="0" smtClean="0"/>
              <a:t>		Christ, they were baptized, both</a:t>
            </a:r>
            <a:br>
              <a:rPr lang="en-US" dirty="0" smtClean="0"/>
            </a:br>
            <a:r>
              <a:rPr lang="en-US" dirty="0" smtClean="0"/>
              <a:t>		 men 		and women.</a:t>
            </a:r>
          </a:p>
        </p:txBody>
      </p:sp>
      <p:pic>
        <p:nvPicPr>
          <p:cNvPr id="3076" name="Picture 4"/>
          <p:cNvPicPr>
            <a:picLocks noChangeAspect="1" noChangeArrowheads="1"/>
          </p:cNvPicPr>
          <p:nvPr/>
        </p:nvPicPr>
        <p:blipFill>
          <a:blip r:embed="rId3" cstate="print"/>
          <a:srcRect l="5728"/>
          <a:stretch>
            <a:fillRect/>
          </a:stretch>
        </p:blipFill>
        <p:spPr bwMode="auto">
          <a:xfrm>
            <a:off x="0" y="2669552"/>
            <a:ext cx="4940493" cy="4188448"/>
          </a:xfrm>
          <a:prstGeom prst="rect">
            <a:avLst/>
          </a:prstGeom>
          <a:noFill/>
          <a:ln w="9525">
            <a:noFill/>
            <a:miter lim="800000"/>
            <a:headEnd/>
            <a:tailEnd/>
          </a:ln>
          <a:effectLst/>
        </p:spPr>
      </p:pic>
      <p:sp>
        <p:nvSpPr>
          <p:cNvPr id="11" name="Rectangle 10"/>
          <p:cNvSpPr/>
          <p:nvPr/>
        </p:nvSpPr>
        <p:spPr>
          <a:xfrm>
            <a:off x="337454" y="1785257"/>
            <a:ext cx="500743" cy="500743"/>
          </a:xfrm>
          <a:prstGeom prst="rect">
            <a:avLst/>
          </a:prstGeom>
          <a:solidFill>
            <a:srgbClr val="663300"/>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1</a:t>
            </a:r>
            <a:endParaRPr lang="en-US" sz="3600" b="1" dirty="0"/>
          </a:p>
        </p:txBody>
      </p:sp>
      <p:sp>
        <p:nvSpPr>
          <p:cNvPr id="12" name="Rectangle 11"/>
          <p:cNvSpPr/>
          <p:nvPr/>
        </p:nvSpPr>
        <p:spPr>
          <a:xfrm>
            <a:off x="2209797" y="1175656"/>
            <a:ext cx="500743" cy="500743"/>
          </a:xfrm>
          <a:prstGeom prst="rect">
            <a:avLst/>
          </a:prstGeom>
          <a:solidFill>
            <a:srgbClr val="663300"/>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2</a:t>
            </a:r>
            <a:endParaRPr lang="en-US" sz="3600" b="1" dirty="0"/>
          </a:p>
        </p:txBody>
      </p:sp>
      <p:sp>
        <p:nvSpPr>
          <p:cNvPr id="13" name="Rectangle 12"/>
          <p:cNvSpPr/>
          <p:nvPr/>
        </p:nvSpPr>
        <p:spPr>
          <a:xfrm>
            <a:off x="4974768" y="2863622"/>
            <a:ext cx="500743" cy="500743"/>
          </a:xfrm>
          <a:prstGeom prst="rect">
            <a:avLst/>
          </a:prstGeom>
          <a:solidFill>
            <a:srgbClr val="663300"/>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3</a:t>
            </a:r>
            <a:endParaRPr lang="en-US" sz="36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732815" y="1387929"/>
            <a:ext cx="1964871"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65072" y="1377043"/>
            <a:ext cx="1801585"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214259" y="925285"/>
            <a:ext cx="1687286" cy="1730829"/>
          </a:xfrm>
          <a:prstGeom prst="rightArrow">
            <a:avLst>
              <a:gd name="adj1" fmla="val 50000"/>
              <a:gd name="adj2" fmla="val 53921"/>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3" cstate="print"/>
          <a:srcRect r="4223" b="46314"/>
          <a:stretch>
            <a:fillRect/>
          </a:stretch>
        </p:blipFill>
        <p:spPr bwMode="auto">
          <a:xfrm>
            <a:off x="5790958" y="2100942"/>
            <a:ext cx="3353042" cy="475705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 pretender</a:t>
            </a:r>
            <a:endParaRPr lang="en-US" dirty="0"/>
          </a:p>
        </p:txBody>
      </p:sp>
      <p:sp>
        <p:nvSpPr>
          <p:cNvPr id="3" name="Content Placeholder 2"/>
          <p:cNvSpPr>
            <a:spLocks noGrp="1"/>
          </p:cNvSpPr>
          <p:nvPr>
            <p:ph idx="1"/>
          </p:nvPr>
        </p:nvSpPr>
        <p:spPr>
          <a:xfrm>
            <a:off x="457200" y="1447800"/>
            <a:ext cx="8229600" cy="4678364"/>
          </a:xfrm>
        </p:spPr>
        <p:txBody>
          <a:bodyPr/>
          <a:lstStyle/>
          <a:p>
            <a:r>
              <a:rPr lang="en-US" dirty="0" smtClean="0"/>
              <a:t> </a:t>
            </a:r>
            <a:r>
              <a:rPr lang="en-US" baseline="30000" dirty="0" smtClean="0"/>
              <a:t>13</a:t>
            </a:r>
            <a:r>
              <a:rPr lang="en-US" dirty="0" smtClean="0"/>
              <a:t> Simon himself believed and was baptized. </a:t>
            </a:r>
          </a:p>
          <a:p>
            <a:r>
              <a:rPr lang="en-US" dirty="0" smtClean="0"/>
              <a:t/>
            </a:r>
            <a:br>
              <a:rPr lang="en-US" dirty="0" smtClean="0"/>
            </a:br>
            <a:r>
              <a:rPr lang="en-US" dirty="0" smtClean="0"/>
              <a:t>And he followed Philip </a:t>
            </a:r>
            <a:br>
              <a:rPr lang="en-US" dirty="0" smtClean="0"/>
            </a:br>
            <a:r>
              <a:rPr lang="en-US" dirty="0" smtClean="0"/>
              <a:t>everywhere, astonished by </a:t>
            </a:r>
            <a:br>
              <a:rPr lang="en-US" dirty="0" smtClean="0"/>
            </a:br>
            <a:r>
              <a:rPr lang="en-US" dirty="0" smtClean="0"/>
              <a:t>the great signs and miracles </a:t>
            </a:r>
            <a:br>
              <a:rPr lang="en-US" dirty="0" smtClean="0"/>
            </a:br>
            <a:r>
              <a:rPr lang="en-US" dirty="0" smtClean="0"/>
              <a:t>he saw.</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3" grpId="0" uiExpand="1" build="p" bldLvl="4"/>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858986" y="1758037"/>
            <a:ext cx="3695700" cy="772886"/>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noChangeArrowheads="1"/>
          </p:cNvPicPr>
          <p:nvPr/>
        </p:nvPicPr>
        <p:blipFill>
          <a:blip r:embed="rId3" cstate="print"/>
          <a:srcRect b="4415"/>
          <a:stretch>
            <a:fillRect/>
          </a:stretch>
        </p:blipFill>
        <p:spPr bwMode="auto">
          <a:xfrm>
            <a:off x="152401" y="3167743"/>
            <a:ext cx="8817428" cy="3690257"/>
          </a:xfrm>
          <a:prstGeom prst="rect">
            <a:avLst/>
          </a:prstGeom>
          <a:noFill/>
          <a:ln w="9525">
            <a:noFill/>
            <a:miter lim="800000"/>
            <a:headEnd/>
            <a:tailEnd/>
          </a:ln>
          <a:effectLst/>
        </p:spPr>
      </p:pic>
      <p:sp>
        <p:nvSpPr>
          <p:cNvPr id="9" name="Oval 8"/>
          <p:cNvSpPr/>
          <p:nvPr/>
        </p:nvSpPr>
        <p:spPr>
          <a:xfrm>
            <a:off x="3973286" y="4528455"/>
            <a:ext cx="1643743" cy="1719943"/>
          </a:xfrm>
          <a:prstGeom prst="ellipse">
            <a:avLst/>
          </a:prstGeom>
          <a:solidFill>
            <a:srgbClr val="FFFF00">
              <a:alpha val="6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10184049">
            <a:off x="4865664" y="4797000"/>
            <a:ext cx="459043" cy="649217"/>
          </a:xfrm>
          <a:prstGeom prst="downArrow">
            <a:avLst>
              <a:gd name="adj1" fmla="val 36327"/>
              <a:gd name="adj2" fmla="val 582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4833256" y="5334000"/>
            <a:ext cx="381000" cy="381000"/>
          </a:xfrm>
          <a:prstGeom prst="star5">
            <a:avLst>
              <a:gd name="adj" fmla="val 21682"/>
              <a:gd name="hf" fmla="val 105146"/>
              <a:gd name="vf" fmla="val 110557"/>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pretender</a:t>
            </a:r>
            <a:endParaRPr lang="en-US" dirty="0"/>
          </a:p>
        </p:txBody>
      </p:sp>
      <p:sp>
        <p:nvSpPr>
          <p:cNvPr id="6" name="Rectangle 5"/>
          <p:cNvSpPr/>
          <p:nvPr/>
        </p:nvSpPr>
        <p:spPr>
          <a:xfrm>
            <a:off x="985158" y="1224638"/>
            <a:ext cx="7157356"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01786" y="2291439"/>
            <a:ext cx="3096985"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262738"/>
            <a:ext cx="8229600" cy="4678364"/>
          </a:xfrm>
        </p:spPr>
        <p:txBody>
          <a:bodyPr/>
          <a:lstStyle/>
          <a:p>
            <a:r>
              <a:rPr lang="en-US" dirty="0" smtClean="0"/>
              <a:t>  </a:t>
            </a:r>
            <a:r>
              <a:rPr lang="en-US" baseline="30000" dirty="0" smtClean="0"/>
              <a:t>14</a:t>
            </a:r>
            <a:r>
              <a:rPr lang="en-US" dirty="0" smtClean="0"/>
              <a:t> When the apostles in Jerusalem heard that Samaria had accepted the word of God, they sent Peter and John to them. </a:t>
            </a:r>
          </a:p>
        </p:txBody>
      </p:sp>
      <p:sp>
        <p:nvSpPr>
          <p:cNvPr id="12" name="Down Arrow 11"/>
          <p:cNvSpPr/>
          <p:nvPr/>
        </p:nvSpPr>
        <p:spPr>
          <a:xfrm rot="20755442">
            <a:off x="4505763" y="4894971"/>
            <a:ext cx="459043" cy="649217"/>
          </a:xfrm>
          <a:prstGeom prst="downArrow">
            <a:avLst>
              <a:gd name="adj1" fmla="val 36327"/>
              <a:gd name="adj2" fmla="val 582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4" cstate="print"/>
          <a:srcRect/>
          <a:stretch>
            <a:fillRect/>
          </a:stretch>
        </p:blipFill>
        <p:spPr bwMode="auto">
          <a:xfrm>
            <a:off x="0" y="4027714"/>
            <a:ext cx="9216573" cy="2830286"/>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par>
                                <p:cTn id="21" presetID="14"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7"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0" y="-84"/>
            <a:ext cx="9142301" cy="6858084"/>
          </a:xfrm>
          <a:prstGeom prst="rect">
            <a:avLst/>
          </a:prstGeom>
          <a:noFill/>
          <a:ln w="9525">
            <a:noFill/>
            <a:miter lim="800000"/>
            <a:headEnd/>
            <a:tailEnd/>
          </a:ln>
          <a:effectLst/>
        </p:spPr>
      </p:pic>
      <p:sp>
        <p:nvSpPr>
          <p:cNvPr id="2" name="Title 1"/>
          <p:cNvSpPr>
            <a:spLocks noGrp="1"/>
          </p:cNvSpPr>
          <p:nvPr>
            <p:ph type="ctrTitle"/>
          </p:nvPr>
        </p:nvSpPr>
        <p:spPr>
          <a:xfrm>
            <a:off x="685800" y="914400"/>
            <a:ext cx="7772400" cy="1470025"/>
          </a:xfrm>
        </p:spPr>
        <p:txBody>
          <a:bodyPr>
            <a:noAutofit/>
          </a:bodyPr>
          <a:lstStyle/>
          <a:p>
            <a:r>
              <a:rPr lang="en-US" sz="4800" dirty="0" smtClean="0">
                <a:solidFill>
                  <a:schemeClr val="accent6">
                    <a:lumMod val="40000"/>
                    <a:lumOff val="60000"/>
                  </a:schemeClr>
                </a:solidFill>
                <a:latin typeface="Gunship" pitchFamily="2" charset="0"/>
              </a:rPr>
              <a:t>Getting Out of Your Box</a:t>
            </a:r>
            <a:endParaRPr lang="en-US" sz="4800" dirty="0">
              <a:solidFill>
                <a:schemeClr val="accent6">
                  <a:lumMod val="40000"/>
                  <a:lumOff val="60000"/>
                </a:schemeClr>
              </a:solidFill>
              <a:latin typeface="Gunship" pitchFamily="2" charset="0"/>
            </a:endParaRPr>
          </a:p>
        </p:txBody>
      </p:sp>
      <p:sp>
        <p:nvSpPr>
          <p:cNvPr id="3" name="Subtitle 2"/>
          <p:cNvSpPr>
            <a:spLocks noGrp="1"/>
          </p:cNvSpPr>
          <p:nvPr>
            <p:ph type="subTitle" idx="1"/>
          </p:nvPr>
        </p:nvSpPr>
        <p:spPr>
          <a:xfrm>
            <a:off x="0" y="3429000"/>
            <a:ext cx="5334000" cy="2209800"/>
          </a:xfrm>
        </p:spPr>
        <p:txBody>
          <a:bodyPr>
            <a:normAutofit/>
          </a:bodyPr>
          <a:lstStyle/>
          <a:p>
            <a:r>
              <a:rPr lang="en-US" sz="5400" dirty="0" smtClean="0">
                <a:solidFill>
                  <a:schemeClr val="bg1"/>
                </a:solidFill>
              </a:rPr>
              <a:t>Acts 8</a:t>
            </a:r>
            <a:endParaRPr lang="en-US" sz="5400"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cstate="print"/>
          <a:srcRect b="4415"/>
          <a:stretch>
            <a:fillRect/>
          </a:stretch>
        </p:blipFill>
        <p:spPr bwMode="auto">
          <a:xfrm>
            <a:off x="152401" y="3167743"/>
            <a:ext cx="8817428" cy="3690257"/>
          </a:xfrm>
          <a:prstGeom prst="rect">
            <a:avLst/>
          </a:prstGeom>
          <a:noFill/>
          <a:ln w="9525">
            <a:noFill/>
            <a:miter lim="800000"/>
            <a:headEnd/>
            <a:tailEnd/>
          </a:ln>
          <a:effectLst/>
        </p:spPr>
      </p:pic>
      <p:sp>
        <p:nvSpPr>
          <p:cNvPr id="9" name="Oval 8"/>
          <p:cNvSpPr/>
          <p:nvPr/>
        </p:nvSpPr>
        <p:spPr>
          <a:xfrm>
            <a:off x="3973286" y="4528455"/>
            <a:ext cx="1643743" cy="1719943"/>
          </a:xfrm>
          <a:prstGeom prst="ellipse">
            <a:avLst/>
          </a:prstGeom>
          <a:solidFill>
            <a:srgbClr val="FFFF00">
              <a:alpha val="6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10184049">
            <a:off x="4865664" y="4797000"/>
            <a:ext cx="459043" cy="649217"/>
          </a:xfrm>
          <a:prstGeom prst="downArrow">
            <a:avLst>
              <a:gd name="adj1" fmla="val 36327"/>
              <a:gd name="adj2" fmla="val 582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4833256" y="5334000"/>
            <a:ext cx="381000" cy="381000"/>
          </a:xfrm>
          <a:prstGeom prst="star5">
            <a:avLst>
              <a:gd name="adj" fmla="val 21682"/>
              <a:gd name="hf" fmla="val 105146"/>
              <a:gd name="vf" fmla="val 110557"/>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pretender</a:t>
            </a:r>
            <a:endParaRPr lang="en-US" dirty="0"/>
          </a:p>
        </p:txBody>
      </p:sp>
      <p:sp>
        <p:nvSpPr>
          <p:cNvPr id="3" name="Content Placeholder 2"/>
          <p:cNvSpPr>
            <a:spLocks noGrp="1"/>
          </p:cNvSpPr>
          <p:nvPr>
            <p:ph idx="1"/>
          </p:nvPr>
        </p:nvSpPr>
        <p:spPr>
          <a:xfrm>
            <a:off x="457200" y="1262738"/>
            <a:ext cx="8229600" cy="2166262"/>
          </a:xfrm>
        </p:spPr>
        <p:txBody>
          <a:bodyPr/>
          <a:lstStyle/>
          <a:p>
            <a:r>
              <a:rPr lang="en-US" dirty="0" smtClean="0"/>
              <a:t> </a:t>
            </a:r>
            <a:r>
              <a:rPr lang="en-US" baseline="30000" dirty="0" smtClean="0"/>
              <a:t>15</a:t>
            </a:r>
            <a:r>
              <a:rPr lang="en-US" dirty="0" smtClean="0"/>
              <a:t> When they arrived, they prayed for them that they might receive the Holy Spirit,</a:t>
            </a:r>
          </a:p>
          <a:p>
            <a:r>
              <a:rPr lang="en-US" dirty="0" smtClean="0"/>
              <a:t> </a:t>
            </a:r>
          </a:p>
        </p:txBody>
      </p:sp>
      <p:sp>
        <p:nvSpPr>
          <p:cNvPr id="12" name="Down Arrow 11"/>
          <p:cNvSpPr/>
          <p:nvPr/>
        </p:nvSpPr>
        <p:spPr>
          <a:xfrm rot="20755442">
            <a:off x="4505763" y="4894971"/>
            <a:ext cx="459043" cy="649217"/>
          </a:xfrm>
          <a:prstGeom prst="downArrow">
            <a:avLst>
              <a:gd name="adj1" fmla="val 36327"/>
              <a:gd name="adj2" fmla="val 582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cstate="print"/>
          <a:srcRect r="17313"/>
          <a:stretch>
            <a:fillRect/>
          </a:stretch>
        </p:blipFill>
        <p:spPr bwMode="auto">
          <a:xfrm>
            <a:off x="5296829" y="3149473"/>
            <a:ext cx="3847171" cy="370852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418080" y="1224638"/>
            <a:ext cx="6014720"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noChangeArrowheads="1"/>
          </p:cNvPicPr>
          <p:nvPr/>
        </p:nvPicPr>
        <p:blipFill>
          <a:blip r:embed="rId3" cstate="print"/>
          <a:srcRect b="4415"/>
          <a:stretch>
            <a:fillRect/>
          </a:stretch>
        </p:blipFill>
        <p:spPr bwMode="auto">
          <a:xfrm>
            <a:off x="152401" y="3167743"/>
            <a:ext cx="8817428" cy="3690257"/>
          </a:xfrm>
          <a:prstGeom prst="rect">
            <a:avLst/>
          </a:prstGeom>
          <a:noFill/>
          <a:ln w="9525">
            <a:noFill/>
            <a:miter lim="800000"/>
            <a:headEnd/>
            <a:tailEnd/>
          </a:ln>
          <a:effectLst/>
        </p:spPr>
      </p:pic>
      <p:sp>
        <p:nvSpPr>
          <p:cNvPr id="9" name="Oval 8"/>
          <p:cNvSpPr/>
          <p:nvPr/>
        </p:nvSpPr>
        <p:spPr>
          <a:xfrm>
            <a:off x="3973286" y="4528455"/>
            <a:ext cx="1643743" cy="1719943"/>
          </a:xfrm>
          <a:prstGeom prst="ellipse">
            <a:avLst/>
          </a:prstGeom>
          <a:solidFill>
            <a:srgbClr val="FFFF00">
              <a:alpha val="6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10184049">
            <a:off x="4865664" y="4797000"/>
            <a:ext cx="459043" cy="649217"/>
          </a:xfrm>
          <a:prstGeom prst="downArrow">
            <a:avLst>
              <a:gd name="adj1" fmla="val 36327"/>
              <a:gd name="adj2" fmla="val 582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4833256" y="5334000"/>
            <a:ext cx="381000" cy="381000"/>
          </a:xfrm>
          <a:prstGeom prst="star5">
            <a:avLst>
              <a:gd name="adj" fmla="val 21682"/>
              <a:gd name="hf" fmla="val 105146"/>
              <a:gd name="vf" fmla="val 110557"/>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pretender</a:t>
            </a:r>
            <a:endParaRPr lang="en-US" dirty="0"/>
          </a:p>
        </p:txBody>
      </p:sp>
      <p:sp>
        <p:nvSpPr>
          <p:cNvPr id="12" name="Down Arrow 11"/>
          <p:cNvSpPr/>
          <p:nvPr/>
        </p:nvSpPr>
        <p:spPr>
          <a:xfrm rot="20755442">
            <a:off x="4505763" y="4894971"/>
            <a:ext cx="459043" cy="649217"/>
          </a:xfrm>
          <a:prstGeom prst="downArrow">
            <a:avLst>
              <a:gd name="adj1" fmla="val 36327"/>
              <a:gd name="adj2" fmla="val 582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a:blip r:embed="rId4" cstate="print"/>
          <a:srcRect b="24059"/>
          <a:stretch>
            <a:fillRect/>
          </a:stretch>
        </p:blipFill>
        <p:spPr bwMode="auto">
          <a:xfrm>
            <a:off x="0" y="3157538"/>
            <a:ext cx="4419600" cy="3700462"/>
          </a:xfrm>
          <a:prstGeom prst="rect">
            <a:avLst/>
          </a:prstGeom>
          <a:noFill/>
          <a:ln w="9525">
            <a:noFill/>
            <a:miter lim="800000"/>
            <a:headEnd/>
            <a:tailEnd/>
          </a:ln>
          <a:effectLst/>
        </p:spPr>
      </p:pic>
      <p:pic>
        <p:nvPicPr>
          <p:cNvPr id="14" name="Picture 5"/>
          <p:cNvPicPr>
            <a:picLocks noChangeAspect="1" noChangeArrowheads="1"/>
          </p:cNvPicPr>
          <p:nvPr/>
        </p:nvPicPr>
        <p:blipFill>
          <a:blip r:embed="rId5" cstate="print"/>
          <a:srcRect t="5699" r="13215"/>
          <a:stretch>
            <a:fillRect/>
          </a:stretch>
        </p:blipFill>
        <p:spPr bwMode="auto">
          <a:xfrm>
            <a:off x="4572000" y="2407864"/>
            <a:ext cx="4572000" cy="4450136"/>
          </a:xfrm>
          <a:prstGeom prst="rect">
            <a:avLst/>
          </a:prstGeom>
          <a:noFill/>
          <a:ln w="9525">
            <a:noFill/>
            <a:miter lim="800000"/>
            <a:headEnd/>
            <a:tailEnd/>
          </a:ln>
          <a:effectLst/>
        </p:spPr>
      </p:pic>
      <p:sp>
        <p:nvSpPr>
          <p:cNvPr id="16" name="Rectangle 15"/>
          <p:cNvSpPr/>
          <p:nvPr/>
        </p:nvSpPr>
        <p:spPr>
          <a:xfrm>
            <a:off x="721360" y="2323692"/>
            <a:ext cx="7772400"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262738"/>
            <a:ext cx="8229600" cy="2024748"/>
          </a:xfrm>
        </p:spPr>
        <p:txBody>
          <a:bodyPr/>
          <a:lstStyle/>
          <a:p>
            <a:r>
              <a:rPr lang="en-US" baseline="30000" dirty="0" smtClean="0"/>
              <a:t>16</a:t>
            </a:r>
            <a:r>
              <a:rPr lang="en-US" dirty="0" smtClean="0"/>
              <a:t> because the Holy Spirit had not yet come upon any of them; they had simply been baptized into the name of the Lord Jesus.</a:t>
            </a:r>
          </a:p>
        </p:txBody>
      </p:sp>
      <p:sp>
        <p:nvSpPr>
          <p:cNvPr id="17" name="&quot;No&quot; Symbol 16"/>
          <p:cNvSpPr/>
          <p:nvPr/>
        </p:nvSpPr>
        <p:spPr>
          <a:xfrm>
            <a:off x="5423338" y="3157538"/>
            <a:ext cx="3137338" cy="3105807"/>
          </a:xfrm>
          <a:prstGeom prst="noSmoking">
            <a:avLst>
              <a:gd name="adj" fmla="val 12148"/>
            </a:avLst>
          </a:prstGeom>
          <a:solidFill>
            <a:srgbClr val="FF0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srcRect b="4415"/>
          <a:stretch>
            <a:fillRect/>
          </a:stretch>
        </p:blipFill>
        <p:spPr bwMode="auto">
          <a:xfrm>
            <a:off x="152401" y="3167743"/>
            <a:ext cx="8817428" cy="3690257"/>
          </a:xfrm>
          <a:prstGeom prst="rect">
            <a:avLst/>
          </a:prstGeom>
          <a:noFill/>
          <a:ln w="9525">
            <a:noFill/>
            <a:miter lim="800000"/>
            <a:headEnd/>
            <a:tailEnd/>
          </a:ln>
          <a:effectLst/>
        </p:spPr>
      </p:pic>
      <p:sp>
        <p:nvSpPr>
          <p:cNvPr id="9" name="Oval 8"/>
          <p:cNvSpPr/>
          <p:nvPr/>
        </p:nvSpPr>
        <p:spPr>
          <a:xfrm>
            <a:off x="3973286" y="4528455"/>
            <a:ext cx="1643743" cy="1719943"/>
          </a:xfrm>
          <a:prstGeom prst="ellipse">
            <a:avLst/>
          </a:prstGeom>
          <a:solidFill>
            <a:srgbClr val="FFFF00">
              <a:alpha val="6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10184049">
            <a:off x="4865664" y="4797000"/>
            <a:ext cx="459043" cy="649217"/>
          </a:xfrm>
          <a:prstGeom prst="downArrow">
            <a:avLst>
              <a:gd name="adj1" fmla="val 36327"/>
              <a:gd name="adj2" fmla="val 582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4833256" y="5334000"/>
            <a:ext cx="381000" cy="381000"/>
          </a:xfrm>
          <a:prstGeom prst="star5">
            <a:avLst>
              <a:gd name="adj" fmla="val 21682"/>
              <a:gd name="hf" fmla="val 105146"/>
              <a:gd name="vf" fmla="val 110557"/>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pretender</a:t>
            </a:r>
            <a:endParaRPr lang="en-US" dirty="0"/>
          </a:p>
        </p:txBody>
      </p:sp>
      <p:sp>
        <p:nvSpPr>
          <p:cNvPr id="3" name="Content Placeholder 2"/>
          <p:cNvSpPr>
            <a:spLocks noGrp="1"/>
          </p:cNvSpPr>
          <p:nvPr>
            <p:ph idx="1"/>
          </p:nvPr>
        </p:nvSpPr>
        <p:spPr>
          <a:xfrm>
            <a:off x="457200" y="1262738"/>
            <a:ext cx="8229600" cy="1426033"/>
          </a:xfrm>
        </p:spPr>
        <p:txBody>
          <a:bodyPr/>
          <a:lstStyle/>
          <a:p>
            <a:r>
              <a:rPr lang="en-US" baseline="30000" dirty="0" smtClean="0"/>
              <a:t>17</a:t>
            </a:r>
            <a:r>
              <a:rPr lang="en-US" dirty="0" smtClean="0"/>
              <a:t> Then Peter and John placed their hands on them, and they received the Holy Spirit.</a:t>
            </a:r>
          </a:p>
        </p:txBody>
      </p:sp>
      <p:sp>
        <p:nvSpPr>
          <p:cNvPr id="12" name="Down Arrow 11"/>
          <p:cNvSpPr/>
          <p:nvPr/>
        </p:nvSpPr>
        <p:spPr>
          <a:xfrm rot="20755442">
            <a:off x="4505763" y="4894971"/>
            <a:ext cx="459043" cy="649217"/>
          </a:xfrm>
          <a:prstGeom prst="downArrow">
            <a:avLst>
              <a:gd name="adj1" fmla="val 36327"/>
              <a:gd name="adj2" fmla="val 582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5"/>
          <p:cNvPicPr>
            <a:picLocks noChangeAspect="1" noChangeArrowheads="1"/>
          </p:cNvPicPr>
          <p:nvPr/>
        </p:nvPicPr>
        <p:blipFill>
          <a:blip r:embed="rId3" cstate="print"/>
          <a:srcRect t="5699" r="13215"/>
          <a:stretch>
            <a:fillRect/>
          </a:stretch>
        </p:blipFill>
        <p:spPr bwMode="auto">
          <a:xfrm>
            <a:off x="4572000" y="2407864"/>
            <a:ext cx="4572000" cy="4450136"/>
          </a:xfrm>
          <a:prstGeom prst="rect">
            <a:avLst/>
          </a:prstGeom>
          <a:noFill/>
          <a:ln w="9525">
            <a:noFill/>
            <a:miter lim="800000"/>
            <a:headEnd/>
            <a:tailEnd/>
          </a:ln>
          <a:effectLst/>
        </p:spPr>
      </p:pic>
      <p:sp>
        <p:nvSpPr>
          <p:cNvPr id="14" name="TextBox 13"/>
          <p:cNvSpPr txBox="1"/>
          <p:nvPr/>
        </p:nvSpPr>
        <p:spPr>
          <a:xfrm>
            <a:off x="348343" y="3820885"/>
            <a:ext cx="3548743" cy="2308324"/>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rPr>
              <a:t>Why the Delay? </a:t>
            </a:r>
          </a:p>
          <a:p>
            <a:r>
              <a:rPr lang="en-US" sz="3600" b="1" dirty="0" smtClean="0">
                <a:solidFill>
                  <a:schemeClr val="bg1"/>
                </a:solidFill>
                <a:effectLst>
                  <a:outerShdw blurRad="38100" dist="38100" dir="2700000" algn="tl">
                    <a:srgbClr val="000000">
                      <a:alpha val="43137"/>
                    </a:srgbClr>
                  </a:outerShdw>
                </a:effectLst>
              </a:rPr>
              <a:t>We receive Him at point of faith.</a:t>
            </a:r>
            <a:br>
              <a:rPr lang="en-US" sz="3600" b="1" dirty="0" smtClean="0">
                <a:solidFill>
                  <a:schemeClr val="bg1"/>
                </a:solidFill>
                <a:effectLst>
                  <a:outerShdw blurRad="38100" dist="38100" dir="2700000" algn="tl">
                    <a:srgbClr val="000000">
                      <a:alpha val="43137"/>
                    </a:srgbClr>
                  </a:outerShdw>
                </a:effectLst>
              </a:rPr>
            </a:br>
            <a:r>
              <a:rPr lang="en-US" sz="3600" b="1" dirty="0" smtClean="0">
                <a:solidFill>
                  <a:schemeClr val="bg1"/>
                </a:solidFill>
                <a:effectLst>
                  <a:outerShdw blurRad="38100" dist="38100" dir="2700000" algn="tl">
                    <a:srgbClr val="000000">
                      <a:alpha val="43137"/>
                    </a:srgbClr>
                  </a:outerShdw>
                </a:effectLst>
              </a:rPr>
              <a:t>(1 </a:t>
            </a:r>
            <a:r>
              <a:rPr lang="en-US" sz="3600" b="1" dirty="0" err="1" smtClean="0">
                <a:solidFill>
                  <a:schemeClr val="bg1"/>
                </a:solidFill>
                <a:effectLst>
                  <a:outerShdw blurRad="38100" dist="38100" dir="2700000" algn="tl">
                    <a:srgbClr val="000000">
                      <a:alpha val="43137"/>
                    </a:srgbClr>
                  </a:outerShdw>
                </a:effectLst>
              </a:rPr>
              <a:t>Cor</a:t>
            </a:r>
            <a:r>
              <a:rPr lang="en-US" sz="3600" b="1" dirty="0" smtClean="0">
                <a:solidFill>
                  <a:schemeClr val="bg1"/>
                </a:solidFill>
                <a:effectLst>
                  <a:outerShdw blurRad="38100" dist="38100" dir="2700000" algn="tl">
                    <a:srgbClr val="000000">
                      <a:alpha val="43137"/>
                    </a:srgbClr>
                  </a:outerShdw>
                </a:effectLst>
              </a:rPr>
              <a:t> 12:13)</a:t>
            </a:r>
            <a:endParaRPr lang="en-US" sz="36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r="4223" b="52334"/>
          <a:stretch>
            <a:fillRect/>
          </a:stretch>
        </p:blipFill>
        <p:spPr bwMode="auto">
          <a:xfrm>
            <a:off x="5790958" y="2634342"/>
            <a:ext cx="3353042" cy="4223658"/>
          </a:xfrm>
          <a:prstGeom prst="rect">
            <a:avLst/>
          </a:prstGeom>
          <a:noFill/>
          <a:ln w="9525">
            <a:noFill/>
            <a:miter lim="800000"/>
            <a:headEnd/>
            <a:tailEnd/>
          </a:ln>
          <a:effectLst/>
        </p:spPr>
      </p:pic>
      <p:sp>
        <p:nvSpPr>
          <p:cNvPr id="5" name="Rectangular Callout 4"/>
          <p:cNvSpPr/>
          <p:nvPr/>
        </p:nvSpPr>
        <p:spPr>
          <a:xfrm>
            <a:off x="696686" y="3352800"/>
            <a:ext cx="5355771" cy="2362200"/>
          </a:xfrm>
          <a:prstGeom prst="wedgeRectCallout">
            <a:avLst>
              <a:gd name="adj1" fmla="val 64126"/>
              <a:gd name="adj2" fmla="val -25119"/>
            </a:avLst>
          </a:prstGeom>
          <a:solidFill>
            <a:schemeClr val="accent6">
              <a:lumMod val="75000"/>
            </a:schemeClr>
          </a:solidFill>
          <a:ln>
            <a:solidFill>
              <a:srgbClr val="6633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pretender</a:t>
            </a:r>
            <a:endParaRPr lang="en-US" dirty="0"/>
          </a:p>
        </p:txBody>
      </p:sp>
      <p:sp>
        <p:nvSpPr>
          <p:cNvPr id="3" name="Content Placeholder 2"/>
          <p:cNvSpPr>
            <a:spLocks noGrp="1"/>
          </p:cNvSpPr>
          <p:nvPr>
            <p:ph idx="1"/>
          </p:nvPr>
        </p:nvSpPr>
        <p:spPr/>
        <p:txBody>
          <a:bodyPr/>
          <a:lstStyle/>
          <a:p>
            <a:r>
              <a:rPr lang="en-US" baseline="30000" dirty="0" smtClean="0"/>
              <a:t>18</a:t>
            </a:r>
            <a:r>
              <a:rPr lang="en-US" dirty="0" smtClean="0"/>
              <a:t> When Simon saw that the Spirit was given at the laying on of the apostles' hands, he offered them money   </a:t>
            </a:r>
            <a:r>
              <a:rPr lang="en-US" baseline="30000" dirty="0" smtClean="0"/>
              <a:t>19</a:t>
            </a:r>
            <a:r>
              <a:rPr lang="en-US" dirty="0" smtClean="0"/>
              <a:t> and said, </a:t>
            </a:r>
          </a:p>
          <a:p>
            <a:pPr marL="403225" indent="0"/>
            <a:r>
              <a:rPr lang="en-US" dirty="0" smtClean="0"/>
              <a:t>"Give me also this ability </a:t>
            </a:r>
            <a:br>
              <a:rPr lang="en-US" dirty="0" smtClean="0"/>
            </a:br>
            <a:r>
              <a:rPr lang="en-US" dirty="0" smtClean="0"/>
              <a:t>so that everyone on whom </a:t>
            </a:r>
            <a:br>
              <a:rPr lang="en-US" dirty="0" smtClean="0"/>
            </a:br>
            <a:r>
              <a:rPr lang="en-US" dirty="0" smtClean="0"/>
              <a:t>I lay my hands may receive </a:t>
            </a:r>
            <a:br>
              <a:rPr lang="en-US" dirty="0" smtClean="0"/>
            </a:br>
            <a:r>
              <a:rPr lang="en-US" dirty="0" smtClean="0"/>
              <a:t>the Holy Spirit.”</a:t>
            </a:r>
            <a:endParaRPr lang="en-US" dirty="0"/>
          </a:p>
        </p:txBody>
      </p: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cstate="print"/>
          <a:srcRect r="18762" b="28327"/>
          <a:stretch>
            <a:fillRect/>
          </a:stretch>
        </p:blipFill>
        <p:spPr bwMode="auto">
          <a:xfrm flipH="1">
            <a:off x="0" y="3018001"/>
            <a:ext cx="6183072" cy="3839999"/>
          </a:xfrm>
          <a:prstGeom prst="rect">
            <a:avLst/>
          </a:prstGeom>
          <a:noFill/>
          <a:ln w="9525">
            <a:noFill/>
            <a:miter lim="800000"/>
            <a:headEnd/>
            <a:tailEnd/>
          </a:ln>
          <a:effectLst/>
        </p:spPr>
      </p:pic>
      <p:sp>
        <p:nvSpPr>
          <p:cNvPr id="5" name="Rectangular Callout 4"/>
          <p:cNvSpPr/>
          <p:nvPr/>
        </p:nvSpPr>
        <p:spPr>
          <a:xfrm>
            <a:off x="2993572" y="2242457"/>
            <a:ext cx="5671457" cy="2362200"/>
          </a:xfrm>
          <a:prstGeom prst="wedgeRectCallout">
            <a:avLst>
              <a:gd name="adj1" fmla="val -57012"/>
              <a:gd name="adj2" fmla="val 71716"/>
            </a:avLst>
          </a:prstGeom>
          <a:solidFill>
            <a:schemeClr val="accent6">
              <a:lumMod val="75000"/>
            </a:schemeClr>
          </a:solidFill>
          <a:ln>
            <a:solidFill>
              <a:srgbClr val="6633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pretender</a:t>
            </a:r>
            <a:endParaRPr lang="en-US" dirty="0"/>
          </a:p>
        </p:txBody>
      </p:sp>
      <p:sp>
        <p:nvSpPr>
          <p:cNvPr id="8" name="Rectangle 7"/>
          <p:cNvSpPr/>
          <p:nvPr/>
        </p:nvSpPr>
        <p:spPr>
          <a:xfrm>
            <a:off x="6302830" y="2226123"/>
            <a:ext cx="2340428" cy="772886"/>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53442" y="2771095"/>
            <a:ext cx="1148443" cy="772886"/>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r>
              <a:rPr lang="en-US" baseline="30000" dirty="0" smtClean="0"/>
              <a:t>20</a:t>
            </a:r>
            <a:r>
              <a:rPr lang="en-US" dirty="0" smtClean="0"/>
              <a:t> Peter answered: </a:t>
            </a:r>
          </a:p>
          <a:p>
            <a:r>
              <a:rPr lang="en-US" dirty="0" smtClean="0"/>
              <a:t>				"May your money perish with 			you, because you thought 			you could buy the gift of God 			with money!</a:t>
            </a:r>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2993572" y="2242457"/>
            <a:ext cx="5671457" cy="2362200"/>
          </a:xfrm>
          <a:prstGeom prst="wedgeRectCallout">
            <a:avLst>
              <a:gd name="adj1" fmla="val -54504"/>
              <a:gd name="adj2" fmla="val 63114"/>
            </a:avLst>
          </a:prstGeom>
          <a:solidFill>
            <a:schemeClr val="accent6">
              <a:lumMod val="75000"/>
            </a:schemeClr>
          </a:solidFill>
          <a:ln>
            <a:solidFill>
              <a:srgbClr val="6633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pretender</a:t>
            </a:r>
            <a:endParaRPr lang="en-US" dirty="0"/>
          </a:p>
        </p:txBody>
      </p:sp>
      <p:sp>
        <p:nvSpPr>
          <p:cNvPr id="8" name="Rectangle 7"/>
          <p:cNvSpPr/>
          <p:nvPr/>
        </p:nvSpPr>
        <p:spPr>
          <a:xfrm>
            <a:off x="3118757" y="3565066"/>
            <a:ext cx="3292929" cy="772886"/>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522028" y="2999009"/>
            <a:ext cx="1175657" cy="772886"/>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246539" y="2447716"/>
            <a:ext cx="1642992" cy="772886"/>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r>
              <a:rPr lang="en-US" baseline="30000" dirty="0" smtClean="0"/>
              <a:t>20</a:t>
            </a:r>
            <a:r>
              <a:rPr lang="en-US" dirty="0" smtClean="0"/>
              <a:t> Peter answered:</a:t>
            </a:r>
            <a:r>
              <a:rPr lang="en-US" sz="1400" dirty="0" smtClean="0"/>
              <a:t/>
            </a:r>
            <a:br>
              <a:rPr lang="en-US" sz="1400" dirty="0" smtClean="0"/>
            </a:br>
            <a:r>
              <a:rPr lang="en-US" sz="1400" dirty="0" smtClean="0"/>
              <a:t> </a:t>
            </a:r>
          </a:p>
          <a:p>
            <a:r>
              <a:rPr lang="en-US" sz="1400" dirty="0" smtClean="0"/>
              <a:t>				</a:t>
            </a:r>
            <a:r>
              <a:rPr lang="en-US" baseline="30000" dirty="0" smtClean="0"/>
              <a:t>21</a:t>
            </a:r>
            <a:r>
              <a:rPr lang="en-US" dirty="0" smtClean="0"/>
              <a:t> You have no part or share 			in this ministry, because your 			heart is not right before God.</a:t>
            </a:r>
          </a:p>
          <a:p>
            <a:r>
              <a:rPr lang="en-US" dirty="0" smtClean="0"/>
              <a:t> </a:t>
            </a:r>
            <a:endParaRPr lang="en-US" dirty="0"/>
          </a:p>
        </p:txBody>
      </p:sp>
      <p:pic>
        <p:nvPicPr>
          <p:cNvPr id="11" name="Picture 3"/>
          <p:cNvPicPr>
            <a:picLocks noChangeAspect="1" noChangeArrowheads="1"/>
          </p:cNvPicPr>
          <p:nvPr/>
        </p:nvPicPr>
        <p:blipFill>
          <a:blip r:embed="rId2" cstate="print"/>
          <a:srcRect r="18762" b="28327"/>
          <a:stretch>
            <a:fillRect/>
          </a:stretch>
        </p:blipFill>
        <p:spPr bwMode="auto">
          <a:xfrm flipH="1">
            <a:off x="0" y="3018001"/>
            <a:ext cx="6183072" cy="383999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2993572" y="2242457"/>
            <a:ext cx="5671457" cy="2362200"/>
          </a:xfrm>
          <a:prstGeom prst="wedgeRectCallout">
            <a:avLst>
              <a:gd name="adj1" fmla="val -57012"/>
              <a:gd name="adj2" fmla="val 64835"/>
            </a:avLst>
          </a:prstGeom>
          <a:solidFill>
            <a:schemeClr val="accent6">
              <a:lumMod val="75000"/>
            </a:schemeClr>
          </a:solidFill>
          <a:ln>
            <a:solidFill>
              <a:srgbClr val="6633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pretender</a:t>
            </a:r>
            <a:endParaRPr lang="en-US" dirty="0"/>
          </a:p>
        </p:txBody>
      </p:sp>
      <p:sp>
        <p:nvSpPr>
          <p:cNvPr id="8" name="Rectangle 7"/>
          <p:cNvSpPr/>
          <p:nvPr/>
        </p:nvSpPr>
        <p:spPr>
          <a:xfrm>
            <a:off x="3456214" y="2247894"/>
            <a:ext cx="1660071" cy="772886"/>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348842" y="3347352"/>
            <a:ext cx="1660071" cy="772886"/>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8392886" cy="4525963"/>
          </a:xfrm>
        </p:spPr>
        <p:txBody>
          <a:bodyPr/>
          <a:lstStyle/>
          <a:p>
            <a:r>
              <a:rPr lang="en-US" baseline="30000" dirty="0" smtClean="0"/>
              <a:t>20</a:t>
            </a:r>
            <a:r>
              <a:rPr lang="en-US" dirty="0" smtClean="0"/>
              <a:t> Peter answered: </a:t>
            </a:r>
          </a:p>
          <a:p>
            <a:r>
              <a:rPr lang="en-US" dirty="0" smtClean="0"/>
              <a:t>				</a:t>
            </a:r>
            <a:r>
              <a:rPr lang="en-US" baseline="30000" dirty="0" smtClean="0"/>
              <a:t>22</a:t>
            </a:r>
            <a:r>
              <a:rPr lang="en-US" dirty="0" smtClean="0"/>
              <a:t> Repent of this wickedness 			and pray to the Lord. Perhaps 			he will forgive you for having 			such a thought in your heart.</a:t>
            </a:r>
          </a:p>
        </p:txBody>
      </p:sp>
      <p:pic>
        <p:nvPicPr>
          <p:cNvPr id="10" name="Picture 3"/>
          <p:cNvPicPr>
            <a:picLocks noChangeAspect="1" noChangeArrowheads="1"/>
          </p:cNvPicPr>
          <p:nvPr/>
        </p:nvPicPr>
        <p:blipFill>
          <a:blip r:embed="rId2" cstate="print"/>
          <a:srcRect r="18762" b="28327"/>
          <a:stretch>
            <a:fillRect/>
          </a:stretch>
        </p:blipFill>
        <p:spPr bwMode="auto">
          <a:xfrm flipH="1">
            <a:off x="0" y="3018001"/>
            <a:ext cx="6183072" cy="383999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2993572" y="2242457"/>
            <a:ext cx="5671457" cy="2362200"/>
          </a:xfrm>
          <a:prstGeom prst="wedgeRectCallout">
            <a:avLst>
              <a:gd name="adj1" fmla="val -56296"/>
              <a:gd name="adj2" fmla="val 67415"/>
            </a:avLst>
          </a:prstGeom>
          <a:solidFill>
            <a:schemeClr val="accent6">
              <a:lumMod val="75000"/>
            </a:schemeClr>
          </a:solidFill>
          <a:ln>
            <a:solidFill>
              <a:srgbClr val="6633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pretender</a:t>
            </a:r>
            <a:endParaRPr lang="en-US" dirty="0"/>
          </a:p>
        </p:txBody>
      </p:sp>
      <p:sp>
        <p:nvSpPr>
          <p:cNvPr id="7" name="Rectangle 6"/>
          <p:cNvSpPr/>
          <p:nvPr/>
        </p:nvSpPr>
        <p:spPr>
          <a:xfrm>
            <a:off x="5763985" y="3347351"/>
            <a:ext cx="2781301" cy="772886"/>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8392886" cy="4525963"/>
          </a:xfrm>
        </p:spPr>
        <p:txBody>
          <a:bodyPr/>
          <a:lstStyle/>
          <a:p>
            <a:r>
              <a:rPr lang="en-US" baseline="30000" dirty="0" smtClean="0"/>
              <a:t>20</a:t>
            </a:r>
            <a:r>
              <a:rPr lang="en-US" dirty="0" smtClean="0"/>
              <a:t> Peter answered: </a:t>
            </a:r>
          </a:p>
          <a:p>
            <a:r>
              <a:rPr lang="en-US" dirty="0" smtClean="0"/>
              <a:t>				</a:t>
            </a:r>
            <a:br>
              <a:rPr lang="en-US" dirty="0" smtClean="0"/>
            </a:br>
            <a:r>
              <a:rPr lang="en-US" dirty="0" smtClean="0"/>
              <a:t>			</a:t>
            </a:r>
            <a:r>
              <a:rPr lang="en-US" baseline="30000" dirty="0" smtClean="0"/>
              <a:t>23</a:t>
            </a:r>
            <a:r>
              <a:rPr lang="en-US" dirty="0" smtClean="0"/>
              <a:t> For I see that you are full of 			bitterness and captive to sin."</a:t>
            </a:r>
          </a:p>
          <a:p>
            <a:r>
              <a:rPr lang="en-US" dirty="0" smtClean="0"/>
              <a:t> </a:t>
            </a:r>
          </a:p>
          <a:p>
            <a:endParaRPr lang="en-US" baseline="30000" dirty="0" smtClean="0"/>
          </a:p>
        </p:txBody>
      </p:sp>
      <p:sp>
        <p:nvSpPr>
          <p:cNvPr id="8" name="TextBox 7"/>
          <p:cNvSpPr txBox="1"/>
          <p:nvPr/>
        </p:nvSpPr>
        <p:spPr>
          <a:xfrm>
            <a:off x="2590800" y="5127171"/>
            <a:ext cx="6248399" cy="1138773"/>
          </a:xfrm>
          <a:prstGeom prst="rect">
            <a:avLst/>
          </a:prstGeom>
          <a:noFill/>
        </p:spPr>
        <p:txBody>
          <a:bodyPr wrap="square" rtlCol="0">
            <a:spAutoFit/>
          </a:bodyPr>
          <a:lstStyle/>
          <a:p>
            <a:r>
              <a:rPr lang="en-US" sz="3400" b="1" dirty="0" smtClean="0">
                <a:solidFill>
                  <a:schemeClr val="bg1"/>
                </a:solidFill>
                <a:effectLst>
                  <a:outerShdw blurRad="38100" dist="38100" dir="2700000" algn="tl">
                    <a:srgbClr val="000000">
                      <a:alpha val="43137"/>
                    </a:srgbClr>
                  </a:outerShdw>
                </a:effectLst>
                <a:latin typeface="Arial Narrow" pitchFamily="34" charset="0"/>
              </a:rPr>
              <a:t>Simon’s Faith was not sincere …</a:t>
            </a:r>
          </a:p>
          <a:p>
            <a:r>
              <a:rPr lang="en-US" sz="3400" b="1" dirty="0" smtClean="0">
                <a:solidFill>
                  <a:schemeClr val="bg1"/>
                </a:solidFill>
                <a:effectLst>
                  <a:outerShdw blurRad="38100" dist="38100" dir="2700000" algn="tl">
                    <a:srgbClr val="000000">
                      <a:alpha val="43137"/>
                    </a:srgbClr>
                  </a:outerShdw>
                </a:effectLst>
                <a:latin typeface="Arial Narrow" pitchFamily="34" charset="0"/>
              </a:rPr>
              <a:t>Timothy’s Faith was sincere (</a:t>
            </a:r>
            <a:r>
              <a:rPr lang="en-US" sz="2800" b="1" dirty="0" smtClean="0">
                <a:solidFill>
                  <a:schemeClr val="bg1"/>
                </a:solidFill>
                <a:effectLst>
                  <a:outerShdw blurRad="38100" dist="38100" dir="2700000" algn="tl">
                    <a:srgbClr val="000000">
                      <a:alpha val="43137"/>
                    </a:srgbClr>
                  </a:outerShdw>
                </a:effectLst>
                <a:latin typeface="Arial Narrow" pitchFamily="34" charset="0"/>
              </a:rPr>
              <a:t>Tim 1:5)</a:t>
            </a:r>
            <a:r>
              <a:rPr lang="en-US" sz="3400" b="1" dirty="0" smtClean="0">
                <a:solidFill>
                  <a:schemeClr val="bg1"/>
                </a:solidFill>
                <a:effectLst>
                  <a:outerShdw blurRad="38100" dist="38100" dir="2700000" algn="tl">
                    <a:srgbClr val="000000">
                      <a:alpha val="43137"/>
                    </a:srgbClr>
                  </a:outerShdw>
                </a:effectLst>
                <a:latin typeface="Arial Narrow" pitchFamily="34" charset="0"/>
              </a:rPr>
              <a:t> </a:t>
            </a:r>
            <a:endParaRPr lang="en-US" sz="34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9" name="Picture 3"/>
          <p:cNvPicPr>
            <a:picLocks noChangeAspect="1" noChangeArrowheads="1"/>
          </p:cNvPicPr>
          <p:nvPr/>
        </p:nvPicPr>
        <p:blipFill>
          <a:blip r:embed="rId3" cstate="print"/>
          <a:srcRect r="18762" b="28327"/>
          <a:stretch>
            <a:fillRect/>
          </a:stretch>
        </p:blipFill>
        <p:spPr bwMode="auto">
          <a:xfrm flipH="1">
            <a:off x="0" y="3018001"/>
            <a:ext cx="6183072" cy="383999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r="4223" b="52334"/>
          <a:stretch>
            <a:fillRect/>
          </a:stretch>
        </p:blipFill>
        <p:spPr bwMode="auto">
          <a:xfrm>
            <a:off x="5790958" y="2634342"/>
            <a:ext cx="3353042" cy="4223658"/>
          </a:xfrm>
          <a:prstGeom prst="rect">
            <a:avLst/>
          </a:prstGeom>
          <a:noFill/>
          <a:ln w="9525">
            <a:noFill/>
            <a:miter lim="800000"/>
            <a:headEnd/>
            <a:tailEnd/>
          </a:ln>
          <a:effectLst/>
        </p:spPr>
      </p:pic>
      <p:sp>
        <p:nvSpPr>
          <p:cNvPr id="5" name="Rectangular Callout 4"/>
          <p:cNvSpPr/>
          <p:nvPr/>
        </p:nvSpPr>
        <p:spPr>
          <a:xfrm>
            <a:off x="696686" y="2569008"/>
            <a:ext cx="5355771" cy="2362200"/>
          </a:xfrm>
          <a:prstGeom prst="wedgeRectCallout">
            <a:avLst>
              <a:gd name="adj1" fmla="val 63110"/>
              <a:gd name="adj2" fmla="val 15434"/>
            </a:avLst>
          </a:prstGeom>
          <a:solidFill>
            <a:schemeClr val="accent6">
              <a:lumMod val="75000"/>
            </a:schemeClr>
          </a:solidFill>
          <a:ln>
            <a:solidFill>
              <a:srgbClr val="6633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pretender</a:t>
            </a:r>
            <a:endParaRPr lang="en-US" dirty="0"/>
          </a:p>
        </p:txBody>
      </p:sp>
      <p:sp>
        <p:nvSpPr>
          <p:cNvPr id="3" name="Content Placeholder 2"/>
          <p:cNvSpPr>
            <a:spLocks noGrp="1"/>
          </p:cNvSpPr>
          <p:nvPr>
            <p:ph idx="1"/>
          </p:nvPr>
        </p:nvSpPr>
        <p:spPr/>
        <p:txBody>
          <a:bodyPr/>
          <a:lstStyle/>
          <a:p>
            <a:r>
              <a:rPr lang="en-US" baseline="30000" dirty="0" smtClean="0"/>
              <a:t>24</a:t>
            </a:r>
            <a:r>
              <a:rPr lang="en-US" dirty="0" smtClean="0"/>
              <a:t> Then Simon answered, </a:t>
            </a:r>
          </a:p>
          <a:p>
            <a:r>
              <a:rPr lang="en-US" dirty="0" smtClean="0"/>
              <a:t/>
            </a:r>
            <a:br>
              <a:rPr lang="en-US" dirty="0" smtClean="0"/>
            </a:br>
            <a:r>
              <a:rPr lang="en-US" dirty="0" smtClean="0"/>
              <a:t>"Pray to the Lord for me so </a:t>
            </a:r>
            <a:br>
              <a:rPr lang="en-US" dirty="0" smtClean="0"/>
            </a:br>
            <a:r>
              <a:rPr lang="en-US" dirty="0" smtClean="0"/>
              <a:t>that nothing you have said </a:t>
            </a:r>
            <a:br>
              <a:rPr lang="en-US" dirty="0" smtClean="0"/>
            </a:br>
            <a:r>
              <a:rPr lang="en-US" dirty="0" smtClean="0"/>
              <a:t>may happen to me.“</a:t>
            </a:r>
          </a:p>
          <a:p>
            <a:endParaRPr lang="en-US" dirty="0" smtClean="0"/>
          </a:p>
          <a:p>
            <a:r>
              <a:rPr lang="en-US" dirty="0" smtClean="0"/>
              <a:t> </a:t>
            </a:r>
            <a:endParaRPr lang="en-US" dirty="0"/>
          </a:p>
        </p:txBody>
      </p:sp>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Sum up…</a:t>
            </a:r>
            <a:endParaRPr lang="en-US" dirty="0"/>
          </a:p>
        </p:txBody>
      </p:sp>
      <p:sp>
        <p:nvSpPr>
          <p:cNvPr id="3" name="Content Placeholder 2"/>
          <p:cNvSpPr>
            <a:spLocks noGrp="1"/>
          </p:cNvSpPr>
          <p:nvPr>
            <p:ph idx="1"/>
          </p:nvPr>
        </p:nvSpPr>
        <p:spPr>
          <a:xfrm>
            <a:off x="457199" y="1317172"/>
            <a:ext cx="8349343" cy="4808992"/>
          </a:xfrm>
        </p:spPr>
        <p:txBody>
          <a:bodyPr/>
          <a:lstStyle/>
          <a:p>
            <a:r>
              <a:rPr lang="en-US" dirty="0" smtClean="0"/>
              <a:t>God gives us nudges to get out of our Boxes!</a:t>
            </a:r>
          </a:p>
          <a:p>
            <a:r>
              <a:rPr lang="en-US" dirty="0" smtClean="0"/>
              <a:t>He can use just about anything …</a:t>
            </a:r>
          </a:p>
          <a:p>
            <a:pPr marL="457200" indent="-228600">
              <a:buFont typeface="Arial" pitchFamily="34" charset="0"/>
              <a:buChar char="•"/>
            </a:pPr>
            <a:r>
              <a:rPr lang="en-US" dirty="0" smtClean="0">
                <a:solidFill>
                  <a:schemeClr val="accent6">
                    <a:lumMod val="40000"/>
                    <a:lumOff val="60000"/>
                  </a:schemeClr>
                </a:solidFill>
                <a:latin typeface="Arial" pitchFamily="34" charset="0"/>
                <a:cs typeface="Arial" pitchFamily="34" charset="0"/>
              </a:rPr>
              <a:t>A Persecutor </a:t>
            </a:r>
            <a:r>
              <a:rPr lang="en-US" dirty="0" smtClean="0"/>
              <a:t>– “Where are your difficulties leading you?”</a:t>
            </a:r>
          </a:p>
          <a:p>
            <a:pPr marL="457200" indent="-228600">
              <a:buFont typeface="Arial" pitchFamily="34" charset="0"/>
              <a:buChar char="•"/>
            </a:pPr>
            <a:r>
              <a:rPr lang="en-US" dirty="0" smtClean="0">
                <a:solidFill>
                  <a:schemeClr val="accent6">
                    <a:lumMod val="40000"/>
                    <a:lumOff val="60000"/>
                  </a:schemeClr>
                </a:solidFill>
                <a:latin typeface="Arial" pitchFamily="34" charset="0"/>
                <a:cs typeface="Arial" pitchFamily="34" charset="0"/>
              </a:rPr>
              <a:t>A Preacher </a:t>
            </a:r>
            <a:r>
              <a:rPr lang="en-US" dirty="0" smtClean="0"/>
              <a:t>– “How does the preached message impact your life?”</a:t>
            </a:r>
          </a:p>
          <a:p>
            <a:pPr marL="457200" indent="-228600">
              <a:buFont typeface="Arial" pitchFamily="34" charset="0"/>
              <a:buChar char="•"/>
            </a:pPr>
            <a:r>
              <a:rPr lang="en-US" dirty="0" smtClean="0">
                <a:solidFill>
                  <a:schemeClr val="accent6">
                    <a:lumMod val="40000"/>
                    <a:lumOff val="60000"/>
                  </a:schemeClr>
                </a:solidFill>
                <a:latin typeface="Arial" pitchFamily="34" charset="0"/>
                <a:cs typeface="Arial" pitchFamily="34" charset="0"/>
              </a:rPr>
              <a:t>Even a Pretender </a:t>
            </a:r>
            <a:r>
              <a:rPr lang="en-US" dirty="0" smtClean="0"/>
              <a:t>– “Is your faith genuine or are you in a ‘pretending’ box?”</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“Box?”</a:t>
            </a:r>
            <a:endParaRPr lang="en-US" dirty="0"/>
          </a:p>
        </p:txBody>
      </p:sp>
      <p:sp>
        <p:nvSpPr>
          <p:cNvPr id="3" name="Content Placeholder 2"/>
          <p:cNvSpPr>
            <a:spLocks noGrp="1"/>
          </p:cNvSpPr>
          <p:nvPr>
            <p:ph idx="1"/>
          </p:nvPr>
        </p:nvSpPr>
        <p:spPr/>
        <p:txBody>
          <a:bodyPr/>
          <a:lstStyle/>
          <a:p>
            <a:pPr algn="ctr"/>
            <a:r>
              <a:rPr lang="en-US" dirty="0" smtClean="0"/>
              <a:t>It’s the little world you live in.</a:t>
            </a:r>
          </a:p>
          <a:p>
            <a:pPr algn="ctr"/>
            <a:r>
              <a:rPr lang="en-US" dirty="0" smtClean="0"/>
              <a:t>It’s your “comfort zone.”</a:t>
            </a:r>
            <a:endParaRPr lang="en-US" dirty="0"/>
          </a:p>
        </p:txBody>
      </p:sp>
      <p:cxnSp>
        <p:nvCxnSpPr>
          <p:cNvPr id="7" name="Straight Connector 6"/>
          <p:cNvCxnSpPr/>
          <p:nvPr/>
        </p:nvCxnSpPr>
        <p:spPr>
          <a:xfrm>
            <a:off x="304800" y="1371600"/>
            <a:ext cx="8534400" cy="0"/>
          </a:xfrm>
          <a:prstGeom prst="line">
            <a:avLst/>
          </a:prstGeom>
          <a:ln w="28575">
            <a:solidFill>
              <a:srgbClr val="663300"/>
            </a:solidFill>
          </a:ln>
        </p:spPr>
        <p:style>
          <a:lnRef idx="1">
            <a:schemeClr val="accent1"/>
          </a:lnRef>
          <a:fillRef idx="0">
            <a:schemeClr val="accent1"/>
          </a:fillRef>
          <a:effectRef idx="0">
            <a:schemeClr val="accent1"/>
          </a:effectRef>
          <a:fontRef idx="minor">
            <a:schemeClr val="tx1"/>
          </a:fontRef>
        </p:style>
      </p:cxnSp>
      <p:pic>
        <p:nvPicPr>
          <p:cNvPr id="5" name="Picture 3"/>
          <p:cNvPicPr>
            <a:picLocks noChangeAspect="1" noChangeArrowheads="1"/>
          </p:cNvPicPr>
          <p:nvPr/>
        </p:nvPicPr>
        <p:blipFill>
          <a:blip r:embed="rId2" cstate="print"/>
          <a:srcRect l="34530" t="46042"/>
          <a:stretch>
            <a:fillRect/>
          </a:stretch>
        </p:blipFill>
        <p:spPr bwMode="auto">
          <a:xfrm>
            <a:off x="3156857" y="3157538"/>
            <a:ext cx="5985444" cy="370046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Time …</a:t>
            </a:r>
            <a:endParaRPr lang="en-US" dirty="0"/>
          </a:p>
        </p:txBody>
      </p:sp>
      <p:sp>
        <p:nvSpPr>
          <p:cNvPr id="3" name="Content Placeholder 2"/>
          <p:cNvSpPr>
            <a:spLocks noGrp="1"/>
          </p:cNvSpPr>
          <p:nvPr>
            <p:ph idx="1"/>
          </p:nvPr>
        </p:nvSpPr>
        <p:spPr/>
        <p:txBody>
          <a:bodyPr/>
          <a:lstStyle/>
          <a:p>
            <a:pPr marL="0" indent="0" algn="ctr"/>
            <a:r>
              <a:rPr lang="en-US" dirty="0" smtClean="0"/>
              <a:t>a </a:t>
            </a:r>
            <a:r>
              <a:rPr lang="en-US" dirty="0" smtClean="0">
                <a:latin typeface="Arial" pitchFamily="34" charset="0"/>
                <a:cs typeface="Arial" pitchFamily="34" charset="0"/>
              </a:rPr>
              <a:t>SEEKER</a:t>
            </a:r>
            <a:r>
              <a:rPr lang="en-US" dirty="0" smtClean="0"/>
              <a:t> gets out of His Box</a:t>
            </a:r>
            <a:endParaRPr lang="en-US" dirty="0"/>
          </a:p>
        </p:txBody>
      </p:sp>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Pray!</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Acts 8 it was</a:t>
            </a:r>
            <a:endParaRPr lang="en-US" dirty="0"/>
          </a:p>
        </p:txBody>
      </p:sp>
      <p:sp>
        <p:nvSpPr>
          <p:cNvPr id="3" name="Content Placeholder 2"/>
          <p:cNvSpPr>
            <a:spLocks noGrp="1"/>
          </p:cNvSpPr>
          <p:nvPr>
            <p:ph idx="1"/>
          </p:nvPr>
        </p:nvSpPr>
        <p:spPr/>
        <p:txBody>
          <a:bodyPr/>
          <a:lstStyle/>
          <a:p>
            <a:pPr algn="ctr"/>
            <a:r>
              <a:rPr lang="en-US" dirty="0" smtClean="0"/>
              <a:t>Remaining in Jerusalem</a:t>
            </a:r>
          </a:p>
          <a:p>
            <a:pPr algn="ctr"/>
            <a:r>
              <a:rPr lang="en-US" dirty="0" smtClean="0"/>
              <a:t>vs. Acts 1:8</a:t>
            </a:r>
            <a:endParaRPr lang="en-US" dirty="0"/>
          </a:p>
        </p:txBody>
      </p:sp>
      <p:pic>
        <p:nvPicPr>
          <p:cNvPr id="4" name="Picture 7"/>
          <p:cNvPicPr>
            <a:picLocks noChangeAspect="1" noChangeArrowheads="1"/>
          </p:cNvPicPr>
          <p:nvPr/>
        </p:nvPicPr>
        <p:blipFill>
          <a:blip r:embed="rId2" cstate="print"/>
          <a:srcRect b="-315"/>
          <a:stretch>
            <a:fillRect/>
          </a:stretch>
        </p:blipFill>
        <p:spPr bwMode="auto">
          <a:xfrm>
            <a:off x="163286" y="2796266"/>
            <a:ext cx="8817428" cy="3844020"/>
          </a:xfrm>
          <a:prstGeom prst="rect">
            <a:avLst/>
          </a:prstGeom>
          <a:noFill/>
          <a:ln w="9525">
            <a:noFill/>
            <a:miter lim="800000"/>
            <a:headEnd/>
            <a:tailEnd/>
          </a:ln>
          <a:effectLst/>
        </p:spPr>
      </p:pic>
      <p:sp>
        <p:nvSpPr>
          <p:cNvPr id="5" name="Oval 4"/>
          <p:cNvSpPr/>
          <p:nvPr/>
        </p:nvSpPr>
        <p:spPr>
          <a:xfrm>
            <a:off x="4223656" y="4158342"/>
            <a:ext cx="1371600" cy="1371600"/>
          </a:xfrm>
          <a:prstGeom prst="ellipse">
            <a:avLst/>
          </a:prstGeom>
          <a:solidFill>
            <a:srgbClr val="FFFF00">
              <a:alpha val="6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4985656" y="4920342"/>
            <a:ext cx="381000" cy="381000"/>
          </a:xfrm>
          <a:prstGeom prst="star5">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9"/>
          <p:cNvPicPr>
            <a:picLocks noChangeAspect="1" noChangeArrowheads="1"/>
          </p:cNvPicPr>
          <p:nvPr/>
        </p:nvPicPr>
        <p:blipFill>
          <a:blip r:embed="rId3" cstate="print"/>
          <a:srcRect/>
          <a:stretch>
            <a:fillRect/>
          </a:stretch>
        </p:blipFill>
        <p:spPr bwMode="auto">
          <a:xfrm>
            <a:off x="1525358" y="2939143"/>
            <a:ext cx="6867525" cy="34290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4530" t="46042"/>
          <a:stretch>
            <a:fillRect/>
          </a:stretch>
        </p:blipFill>
        <p:spPr bwMode="auto">
          <a:xfrm>
            <a:off x="3156857" y="3157538"/>
            <a:ext cx="5985444" cy="3700462"/>
          </a:xfrm>
          <a:prstGeom prst="rect">
            <a:avLst/>
          </a:prstGeom>
          <a:noFill/>
          <a:ln w="9525">
            <a:noFill/>
            <a:miter lim="800000"/>
            <a:headEnd/>
            <a:tailEnd/>
          </a:ln>
          <a:effectLst/>
        </p:spPr>
      </p:pic>
      <p:sp>
        <p:nvSpPr>
          <p:cNvPr id="2" name="Title 1"/>
          <p:cNvSpPr>
            <a:spLocks noGrp="1"/>
          </p:cNvSpPr>
          <p:nvPr>
            <p:ph type="title"/>
          </p:nvPr>
        </p:nvSpPr>
        <p:spPr>
          <a:xfrm>
            <a:off x="304800" y="274638"/>
            <a:ext cx="8534400" cy="1143000"/>
          </a:xfrm>
        </p:spPr>
        <p:txBody>
          <a:bodyPr/>
          <a:lstStyle/>
          <a:p>
            <a:r>
              <a:rPr lang="en-US" dirty="0" smtClean="0"/>
              <a:t>Sometimes</a:t>
            </a:r>
            <a:endParaRPr lang="en-US" dirty="0"/>
          </a:p>
        </p:txBody>
      </p:sp>
      <p:sp>
        <p:nvSpPr>
          <p:cNvPr id="3" name="Content Placeholder 2"/>
          <p:cNvSpPr>
            <a:spLocks noGrp="1"/>
          </p:cNvSpPr>
          <p:nvPr>
            <p:ph idx="1"/>
          </p:nvPr>
        </p:nvSpPr>
        <p:spPr/>
        <p:txBody>
          <a:bodyPr/>
          <a:lstStyle/>
          <a:p>
            <a:pPr algn="ctr"/>
            <a:r>
              <a:rPr lang="en-US" dirty="0" smtClean="0"/>
              <a:t>We Need a Nudge to Get Us to Move …</a:t>
            </a:r>
          </a:p>
          <a:p>
            <a:pPr algn="ctr"/>
            <a:r>
              <a:rPr lang="en-US" dirty="0" smtClean="0"/>
              <a:t>Sometimes He nudges with …</a:t>
            </a:r>
            <a:endParaRPr lang="en-US" dirty="0"/>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044041" y="2503712"/>
            <a:ext cx="1845130"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34884" y="1404256"/>
            <a:ext cx="1143001"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Persecutor</a:t>
            </a:r>
            <a:endParaRPr lang="en-US" dirty="0"/>
          </a:p>
        </p:txBody>
      </p:sp>
      <p:sp>
        <p:nvSpPr>
          <p:cNvPr id="3" name="Content Placeholder 2"/>
          <p:cNvSpPr>
            <a:spLocks noGrp="1"/>
          </p:cNvSpPr>
          <p:nvPr>
            <p:ph idx="1"/>
          </p:nvPr>
        </p:nvSpPr>
        <p:spPr>
          <a:xfrm>
            <a:off x="457200" y="1524000"/>
            <a:ext cx="8229600" cy="4602163"/>
          </a:xfrm>
        </p:spPr>
        <p:txBody>
          <a:bodyPr/>
          <a:lstStyle/>
          <a:p>
            <a:pPr>
              <a:lnSpc>
                <a:spcPts val="3800"/>
              </a:lnSpc>
            </a:pPr>
            <a:r>
              <a:rPr lang="en-US" dirty="0" smtClean="0"/>
              <a:t> </a:t>
            </a:r>
            <a:r>
              <a:rPr lang="en-US" baseline="30000" dirty="0" smtClean="0"/>
              <a:t>1</a:t>
            </a:r>
            <a:r>
              <a:rPr lang="en-US" dirty="0" smtClean="0"/>
              <a:t> And Saul was there, giving approval to his death. </a:t>
            </a:r>
            <a:endParaRPr lang="en-US" dirty="0"/>
          </a:p>
        </p:txBody>
      </p:sp>
      <p:sp>
        <p:nvSpPr>
          <p:cNvPr id="5" name="Content Placeholder 2"/>
          <p:cNvSpPr txBox="1">
            <a:spLocks/>
          </p:cNvSpPr>
          <p:nvPr/>
        </p:nvSpPr>
        <p:spPr>
          <a:xfrm>
            <a:off x="566058" y="2590801"/>
            <a:ext cx="8011884" cy="12954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ts val="3800"/>
              </a:lnSpc>
              <a:spcBef>
                <a:spcPct val="20000"/>
              </a:spcBef>
              <a:spcAft>
                <a:spcPts val="0"/>
              </a:spcAft>
              <a:buClrTx/>
              <a:buSzTx/>
              <a:buFont typeface="Arial" pitchFamily="34" charset="0"/>
              <a:buNone/>
              <a:tabLst/>
              <a:defRPr/>
            </a:pPr>
            <a:r>
              <a:rPr kumimoji="0" lang="en-US" sz="3600" b="1" i="0" u="none" strike="noStrike" kern="1200" cap="none" spc="0" normalizeH="0" baseline="3000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rPr>
              <a:t>2</a:t>
            </a:r>
            <a:r>
              <a:rPr kumimoji="0" lang="en-US" sz="3600" b="1" i="0" u="none" strike="noStrike" kern="1200" cap="none" spc="0" normalizeH="0" baseline="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rPr>
              <a:t> Godly men buried Stephen </a:t>
            </a:r>
            <a:br>
              <a:rPr kumimoji="0" lang="en-US" sz="3600" b="1" i="0" u="none" strike="noStrike" kern="1200" cap="none" spc="0" normalizeH="0" baseline="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rPr>
            </a:br>
            <a:r>
              <a:rPr kumimoji="0" lang="en-US" sz="3600" b="1" i="0" u="none" strike="noStrike" kern="1200" cap="none" spc="0" normalizeH="0" baseline="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rPr>
              <a:t>and mourned deeply for him.</a:t>
            </a:r>
            <a:endParaRPr kumimoji="0" lang="en-US" sz="3600" b="1" i="0" u="none" strike="noStrike" kern="1200" cap="none" spc="0" normalizeH="0" baseline="0" noProof="0" dirty="0">
              <a:ln>
                <a:noFill/>
              </a:ln>
              <a:solidFill>
                <a:schemeClr val="bg1"/>
              </a:solidFill>
              <a:effectLst>
                <a:outerShdw blurRad="38100" dist="63500" dir="2700000" algn="tl">
                  <a:srgbClr val="000000">
                    <a:alpha val="43137"/>
                  </a:srgbClr>
                </a:outerShdw>
              </a:effectLst>
              <a:uLnTx/>
              <a:uFillTx/>
              <a:latin typeface="Arial Narrow" pitchFamily="34" charset="0"/>
            </a:endParaRPr>
          </a:p>
        </p:txBody>
      </p:sp>
      <p:pic>
        <p:nvPicPr>
          <p:cNvPr id="1028" name="Picture 4"/>
          <p:cNvPicPr>
            <a:picLocks noChangeAspect="1" noChangeArrowheads="1"/>
          </p:cNvPicPr>
          <p:nvPr/>
        </p:nvPicPr>
        <p:blipFill>
          <a:blip r:embed="rId3" cstate="print"/>
          <a:srcRect/>
          <a:stretch>
            <a:fillRect/>
          </a:stretch>
        </p:blipFill>
        <p:spPr bwMode="auto">
          <a:xfrm>
            <a:off x="961073" y="3328035"/>
            <a:ext cx="2871787" cy="3590925"/>
          </a:xfrm>
          <a:prstGeom prst="rect">
            <a:avLst/>
          </a:prstGeom>
          <a:noFill/>
          <a:ln w="9525">
            <a:noFill/>
            <a:miter lim="800000"/>
            <a:headEnd/>
            <a:tailEnd/>
          </a:ln>
          <a:effectLst/>
        </p:spPr>
      </p:pic>
      <p:pic>
        <p:nvPicPr>
          <p:cNvPr id="22" name="Picture 3"/>
          <p:cNvPicPr>
            <a:picLocks noChangeAspect="1" noChangeArrowheads="1"/>
          </p:cNvPicPr>
          <p:nvPr/>
        </p:nvPicPr>
        <p:blipFill>
          <a:blip r:embed="rId4" cstate="print"/>
          <a:srcRect r="15241" b="12143"/>
          <a:stretch>
            <a:fillRect/>
          </a:stretch>
        </p:blipFill>
        <p:spPr bwMode="auto">
          <a:xfrm>
            <a:off x="4058646" y="2682240"/>
            <a:ext cx="5085354" cy="417576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 0.00625 L 0 0.33959 " pathEditMode="relative" rAng="0" ptsTypes="AA">
                                      <p:cBhvr>
                                        <p:cTn id="14" dur="2000" fill="hold"/>
                                        <p:tgtEl>
                                          <p:spTgt spid="5"/>
                                        </p:tgtEl>
                                        <p:attrNameLst>
                                          <p:attrName>ppt_x</p:attrName>
                                          <p:attrName>ppt_y</p:attrName>
                                        </p:attrNameLst>
                                      </p:cBhvr>
                                      <p:rCtr x="0" y="167"/>
                                    </p:animMotion>
                                  </p:childTnLst>
                                </p:cTn>
                              </p:par>
                              <p:par>
                                <p:cTn id="15" presetID="1" presetClass="exit"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4" presetClass="exit" presetSubtype="10" fill="hold" nodeType="withEffect">
                                  <p:stCondLst>
                                    <p:cond delay="0"/>
                                  </p:stCondLst>
                                  <p:childTnLst>
                                    <p:animEffect transition="out" filter="randombar(horizontal)">
                                      <p:cBhvr>
                                        <p:cTn id="21" dur="500"/>
                                        <p:tgtEl>
                                          <p:spTgt spid="1028"/>
                                        </p:tgtEl>
                                      </p:cBhvr>
                                    </p:animEffect>
                                    <p:set>
                                      <p:cBhvr>
                                        <p:cTn id="22" dur="1" fill="hold">
                                          <p:stCondLst>
                                            <p:cond delay="4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1"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r="15241" b="12143"/>
          <a:stretch>
            <a:fillRect/>
          </a:stretch>
        </p:blipFill>
        <p:spPr bwMode="auto">
          <a:xfrm>
            <a:off x="4058646" y="2682240"/>
            <a:ext cx="5085354" cy="4175760"/>
          </a:xfrm>
          <a:prstGeom prst="rect">
            <a:avLst/>
          </a:prstGeom>
          <a:noFill/>
          <a:ln w="9525">
            <a:noFill/>
            <a:miter lim="800000"/>
            <a:headEnd/>
            <a:tailEnd/>
          </a:ln>
          <a:effectLst/>
        </p:spPr>
      </p:pic>
      <p:sp>
        <p:nvSpPr>
          <p:cNvPr id="6" name="Rectangle 5"/>
          <p:cNvSpPr/>
          <p:nvPr/>
        </p:nvSpPr>
        <p:spPr>
          <a:xfrm>
            <a:off x="3853542" y="3363684"/>
            <a:ext cx="2209800"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125686" y="1937657"/>
            <a:ext cx="3799113"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Persecutor</a:t>
            </a:r>
            <a:endParaRPr lang="en-US" dirty="0"/>
          </a:p>
        </p:txBody>
      </p:sp>
      <p:sp>
        <p:nvSpPr>
          <p:cNvPr id="3" name="Content Placeholder 2"/>
          <p:cNvSpPr>
            <a:spLocks noGrp="1"/>
          </p:cNvSpPr>
          <p:nvPr>
            <p:ph idx="1"/>
          </p:nvPr>
        </p:nvSpPr>
        <p:spPr>
          <a:xfrm>
            <a:off x="457200" y="1524001"/>
            <a:ext cx="8229600" cy="3494314"/>
          </a:xfrm>
        </p:spPr>
        <p:txBody>
          <a:bodyPr/>
          <a:lstStyle/>
          <a:p>
            <a:pPr>
              <a:lnSpc>
                <a:spcPts val="3800"/>
              </a:lnSpc>
            </a:pPr>
            <a:r>
              <a:rPr lang="en-US" dirty="0" smtClean="0"/>
              <a:t> </a:t>
            </a:r>
            <a:r>
              <a:rPr lang="en-US" baseline="30000" dirty="0" smtClean="0"/>
              <a:t>1</a:t>
            </a:r>
            <a:r>
              <a:rPr lang="en-US" dirty="0" smtClean="0"/>
              <a:t> And Saul was there, giving approval to his death. On that day a great persecution broke out against the church </a:t>
            </a:r>
            <a:br>
              <a:rPr lang="en-US" dirty="0" smtClean="0"/>
            </a:br>
            <a:r>
              <a:rPr lang="en-US" dirty="0" smtClean="0"/>
              <a:t>at Jerusalem, and all except </a:t>
            </a:r>
            <a:br>
              <a:rPr lang="en-US" dirty="0" smtClean="0"/>
            </a:br>
            <a:r>
              <a:rPr lang="en-US" dirty="0" smtClean="0"/>
              <a:t>the apostles were scattered </a:t>
            </a:r>
            <a:br>
              <a:rPr lang="en-US" dirty="0" smtClean="0"/>
            </a:br>
            <a:r>
              <a:rPr lang="en-US" dirty="0" smtClean="0"/>
              <a:t>throughout Judea and </a:t>
            </a:r>
            <a:br>
              <a:rPr lang="en-US" dirty="0" smtClean="0"/>
            </a:br>
            <a:r>
              <a:rPr lang="en-US" dirty="0" smtClean="0"/>
              <a:t>Samaria.</a:t>
            </a:r>
          </a:p>
        </p:txBody>
      </p:sp>
      <p:sp>
        <p:nvSpPr>
          <p:cNvPr id="4" name="Content Placeholder 2"/>
          <p:cNvSpPr txBox="1">
            <a:spLocks/>
          </p:cNvSpPr>
          <p:nvPr/>
        </p:nvSpPr>
        <p:spPr>
          <a:xfrm>
            <a:off x="566060" y="4920343"/>
            <a:ext cx="8011884" cy="12954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ts val="3800"/>
              </a:lnSpc>
              <a:spcBef>
                <a:spcPct val="20000"/>
              </a:spcBef>
              <a:spcAft>
                <a:spcPts val="0"/>
              </a:spcAft>
              <a:buClrTx/>
              <a:buSzTx/>
              <a:buFont typeface="Arial" pitchFamily="34" charset="0"/>
              <a:buNone/>
              <a:tabLst/>
              <a:defRPr/>
            </a:pPr>
            <a:r>
              <a:rPr kumimoji="0" lang="en-US" sz="3600" b="1" i="0" u="none" strike="noStrike" kern="1200" cap="none" spc="0" normalizeH="0" baseline="3000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rPr>
              <a:t>2</a:t>
            </a:r>
            <a:r>
              <a:rPr kumimoji="0" lang="en-US" sz="3600" b="1" i="0" u="none" strike="noStrike" kern="1200" cap="none" spc="0" normalizeH="0" baseline="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rPr>
              <a:t> Godly men buried Stephen </a:t>
            </a:r>
            <a:br>
              <a:rPr kumimoji="0" lang="en-US" sz="3600" b="1" i="0" u="none" strike="noStrike" kern="1200" cap="none" spc="0" normalizeH="0" baseline="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rPr>
            </a:br>
            <a:r>
              <a:rPr kumimoji="0" lang="en-US" sz="3600" b="1" i="0" u="none" strike="noStrike" kern="1200" cap="none" spc="0" normalizeH="0" baseline="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rPr>
              <a:t>and mourned deeply for him.</a:t>
            </a:r>
            <a:endParaRPr kumimoji="0" lang="en-US" sz="3600" b="1" i="0" u="none" strike="noStrike" kern="1200" cap="none" spc="0" normalizeH="0" baseline="0" noProof="0" dirty="0">
              <a:ln>
                <a:noFill/>
              </a:ln>
              <a:solidFill>
                <a:schemeClr val="bg1"/>
              </a:solidFill>
              <a:effectLst>
                <a:outerShdw blurRad="38100" dist="63500" dir="2700000" algn="tl">
                  <a:srgbClr val="000000">
                    <a:alpha val="43137"/>
                  </a:srgbClr>
                </a:outerShdw>
              </a:effectLst>
              <a:uLnTx/>
              <a:uFillTx/>
              <a:latin typeface="Arial Narrow" pitchFamily="34" charset="0"/>
            </a:endParaRPr>
          </a:p>
        </p:txBody>
      </p:sp>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srcRect r="15241" b="12143"/>
          <a:stretch>
            <a:fillRect/>
          </a:stretch>
        </p:blipFill>
        <p:spPr bwMode="auto">
          <a:xfrm>
            <a:off x="4058646" y="2682240"/>
            <a:ext cx="5085354" cy="41757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 Persecutor</a:t>
            </a:r>
            <a:endParaRPr lang="en-US" dirty="0"/>
          </a:p>
        </p:txBody>
      </p:sp>
      <p:sp>
        <p:nvSpPr>
          <p:cNvPr id="4" name="Rectangle 3"/>
          <p:cNvSpPr/>
          <p:nvPr/>
        </p:nvSpPr>
        <p:spPr>
          <a:xfrm>
            <a:off x="3962399" y="1491343"/>
            <a:ext cx="1665516"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95399" y="2569029"/>
            <a:ext cx="1839685"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72000" y="3157538"/>
            <a:ext cx="1872344"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852053" y="2013858"/>
            <a:ext cx="3069773"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524000"/>
            <a:ext cx="8229600" cy="4602163"/>
          </a:xfrm>
        </p:spPr>
        <p:txBody>
          <a:bodyPr/>
          <a:lstStyle/>
          <a:p>
            <a:r>
              <a:rPr lang="en-US" baseline="30000" dirty="0" smtClean="0"/>
              <a:t>3</a:t>
            </a:r>
            <a:r>
              <a:rPr lang="en-US" dirty="0" smtClean="0"/>
              <a:t> But Saul began to destroy the church. Going from house to house, </a:t>
            </a:r>
            <a:br>
              <a:rPr lang="en-US" dirty="0" smtClean="0"/>
            </a:br>
            <a:r>
              <a:rPr lang="en-US" dirty="0" smtClean="0"/>
              <a:t>he dragged off men and </a:t>
            </a:r>
            <a:br>
              <a:rPr lang="en-US" dirty="0" smtClean="0"/>
            </a:br>
            <a:r>
              <a:rPr lang="en-US" dirty="0" smtClean="0"/>
              <a:t>women and put them in prison.</a:t>
            </a:r>
          </a:p>
          <a:p>
            <a:endParaRPr lang="en-US" dirty="0" smtClean="0"/>
          </a:p>
          <a:p>
            <a:endParaRPr lang="en-US" dirty="0" smtClean="0"/>
          </a:p>
          <a:p>
            <a:r>
              <a:rPr lang="en-US" dirty="0" smtClean="0"/>
              <a:t>Let’s complete the picture of Saul …</a:t>
            </a:r>
          </a:p>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3" cstate="print"/>
          <a:srcRect r="15241" b="12143"/>
          <a:stretch>
            <a:fillRect/>
          </a:stretch>
        </p:blipFill>
        <p:spPr bwMode="auto">
          <a:xfrm>
            <a:off x="4058646" y="2682240"/>
            <a:ext cx="5085354" cy="41757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 Persecutor</a:t>
            </a:r>
            <a:endParaRPr lang="en-US" dirty="0"/>
          </a:p>
        </p:txBody>
      </p:sp>
      <p:sp>
        <p:nvSpPr>
          <p:cNvPr id="4" name="Rectangle 3"/>
          <p:cNvSpPr/>
          <p:nvPr/>
        </p:nvSpPr>
        <p:spPr>
          <a:xfrm>
            <a:off x="2166253" y="1317167"/>
            <a:ext cx="1404257"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85996" y="1992081"/>
            <a:ext cx="2362200"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71793" y="2623450"/>
            <a:ext cx="2090058"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37114" y="3265710"/>
            <a:ext cx="2242457"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65513" y="3929738"/>
            <a:ext cx="2264228"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99456" y="5040081"/>
            <a:ext cx="2264228" cy="772886"/>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338938"/>
            <a:ext cx="8229600" cy="4602163"/>
          </a:xfrm>
        </p:spPr>
        <p:txBody>
          <a:bodyPr/>
          <a:lstStyle/>
          <a:p>
            <a:r>
              <a:rPr lang="en-US" dirty="0" smtClean="0"/>
              <a:t>“unto the death”  22:4</a:t>
            </a:r>
          </a:p>
          <a:p>
            <a:r>
              <a:rPr lang="en-US" dirty="0" smtClean="0"/>
              <a:t>“from one synagogue to another”  26:11</a:t>
            </a:r>
          </a:p>
          <a:p>
            <a:r>
              <a:rPr lang="en-US" dirty="0" smtClean="0"/>
              <a:t>“to have them punished” 26:11</a:t>
            </a:r>
          </a:p>
          <a:p>
            <a:r>
              <a:rPr lang="en-US" dirty="0" smtClean="0"/>
              <a:t>“force them to blaspheme” 26:11</a:t>
            </a:r>
          </a:p>
          <a:p>
            <a:r>
              <a:rPr lang="en-US" dirty="0" smtClean="0"/>
              <a:t>“In my obsession against them, </a:t>
            </a:r>
            <a:br>
              <a:rPr lang="en-US" dirty="0" smtClean="0"/>
            </a:br>
            <a:r>
              <a:rPr lang="en-US" dirty="0" smtClean="0"/>
              <a:t>I even went to foreign cities </a:t>
            </a:r>
            <a:br>
              <a:rPr lang="en-US" dirty="0" smtClean="0"/>
            </a:br>
            <a:r>
              <a:rPr lang="en-US" dirty="0" smtClean="0"/>
              <a:t>to </a:t>
            </a:r>
            <a:r>
              <a:rPr lang="en-US" u="sng" dirty="0" smtClean="0"/>
              <a:t>persecute</a:t>
            </a:r>
            <a:r>
              <a:rPr lang="en-US" dirty="0" smtClean="0"/>
              <a:t> them. Act 26:11</a:t>
            </a:r>
          </a:p>
          <a:p>
            <a:endParaRPr lang="en-US" dirty="0" smtClean="0"/>
          </a:p>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3" dur="500"/>
                                        <p:tgtEl>
                                          <p:spTgt spid="3">
                                            <p:txEl>
                                              <p:pRg st="3" end="3"/>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1" dur="500"/>
                                        <p:tgtEl>
                                          <p:spTgt spid="3">
                                            <p:txEl>
                                              <p:pRg st="4" end="4"/>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1306</TotalTime>
  <Words>1683</Words>
  <Application>Microsoft Office PowerPoint</Application>
  <PresentationFormat>On-screen Show (4:3)</PresentationFormat>
  <Paragraphs>211</Paragraphs>
  <Slides>31</Slides>
  <Notes>20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Slide 1</vt:lpstr>
      <vt:lpstr>Getting Out of Your Box</vt:lpstr>
      <vt:lpstr>What is the “Box?”</vt:lpstr>
      <vt:lpstr>In Acts 8 it was</vt:lpstr>
      <vt:lpstr>Sometimes</vt:lpstr>
      <vt:lpstr>A Persecutor</vt:lpstr>
      <vt:lpstr>A Persecutor</vt:lpstr>
      <vt:lpstr>A Persecutor</vt:lpstr>
      <vt:lpstr>A Persecutor</vt:lpstr>
      <vt:lpstr>A Persecutor</vt:lpstr>
      <vt:lpstr>A PREACHER</vt:lpstr>
      <vt:lpstr>A Preacher</vt:lpstr>
      <vt:lpstr>A Preacher</vt:lpstr>
      <vt:lpstr>A Preacher</vt:lpstr>
      <vt:lpstr>A Pretender</vt:lpstr>
      <vt:lpstr>A pretender</vt:lpstr>
      <vt:lpstr>A pretender</vt:lpstr>
      <vt:lpstr>A pretender</vt:lpstr>
      <vt:lpstr>A pretender</vt:lpstr>
      <vt:lpstr>A pretender</vt:lpstr>
      <vt:lpstr>A pretender</vt:lpstr>
      <vt:lpstr>A pretender</vt:lpstr>
      <vt:lpstr>A pretender</vt:lpstr>
      <vt:lpstr>A pretender</vt:lpstr>
      <vt:lpstr>A pretender</vt:lpstr>
      <vt:lpstr>A pretender</vt:lpstr>
      <vt:lpstr>A pretender</vt:lpstr>
      <vt:lpstr>A pretender</vt:lpstr>
      <vt:lpstr>Let’s Sum up…</vt:lpstr>
      <vt:lpstr>Next Time …</vt:lpstr>
      <vt:lpstr>Let’s Pray!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DennisH</cp:lastModifiedBy>
  <cp:revision>161</cp:revision>
  <dcterms:created xsi:type="dcterms:W3CDTF">2011-05-04T17:36:37Z</dcterms:created>
  <dcterms:modified xsi:type="dcterms:W3CDTF">2011-10-27T16:25:03Z</dcterms:modified>
</cp:coreProperties>
</file>