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710" r:id="rId2"/>
    <p:sldId id="661" r:id="rId3"/>
    <p:sldId id="662" r:id="rId4"/>
    <p:sldId id="663" r:id="rId5"/>
    <p:sldId id="664" r:id="rId6"/>
    <p:sldId id="665" r:id="rId7"/>
    <p:sldId id="666" r:id="rId8"/>
    <p:sldId id="667" r:id="rId9"/>
    <p:sldId id="668" r:id="rId10"/>
    <p:sldId id="669" r:id="rId11"/>
    <p:sldId id="670" r:id="rId12"/>
    <p:sldId id="671" r:id="rId13"/>
    <p:sldId id="672" r:id="rId14"/>
    <p:sldId id="673" r:id="rId15"/>
    <p:sldId id="674" r:id="rId16"/>
    <p:sldId id="675" r:id="rId17"/>
    <p:sldId id="676" r:id="rId18"/>
    <p:sldId id="677" r:id="rId19"/>
    <p:sldId id="678" r:id="rId20"/>
    <p:sldId id="679" r:id="rId21"/>
    <p:sldId id="680" r:id="rId22"/>
    <p:sldId id="681" r:id="rId23"/>
    <p:sldId id="682" r:id="rId24"/>
    <p:sldId id="683" r:id="rId25"/>
    <p:sldId id="684" r:id="rId26"/>
    <p:sldId id="685" r:id="rId27"/>
    <p:sldId id="686" r:id="rId28"/>
    <p:sldId id="687" r:id="rId29"/>
    <p:sldId id="688" r:id="rId30"/>
    <p:sldId id="689" r:id="rId31"/>
    <p:sldId id="690" r:id="rId32"/>
    <p:sldId id="691" r:id="rId33"/>
    <p:sldId id="692" r:id="rId34"/>
    <p:sldId id="693" r:id="rId35"/>
    <p:sldId id="694" r:id="rId36"/>
    <p:sldId id="695" r:id="rId37"/>
    <p:sldId id="696" r:id="rId38"/>
    <p:sldId id="697" r:id="rId39"/>
    <p:sldId id="698" r:id="rId40"/>
    <p:sldId id="699" r:id="rId41"/>
    <p:sldId id="700" r:id="rId42"/>
    <p:sldId id="701" r:id="rId43"/>
    <p:sldId id="702" r:id="rId44"/>
    <p:sldId id="703" r:id="rId45"/>
    <p:sldId id="704" r:id="rId46"/>
    <p:sldId id="705" r:id="rId47"/>
    <p:sldId id="706" r:id="rId48"/>
    <p:sldId id="707" r:id="rId49"/>
    <p:sldId id="708" r:id="rId50"/>
    <p:sldId id="70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8" autoAdjust="0"/>
    <p:restoredTop sz="88735" autoAdjust="0"/>
  </p:normalViewPr>
  <p:slideViewPr>
    <p:cSldViewPr>
      <p:cViewPr>
        <p:scale>
          <a:sx n="39" d="100"/>
          <a:sy n="39" d="100"/>
        </p:scale>
        <p:origin x="-2136" y="-426"/>
      </p:cViewPr>
      <p:guideLst>
        <p:guide orient="horz" pos="2256"/>
        <p:guide pos="2880"/>
      </p:guideLst>
    </p:cSldViewPr>
  </p:slideViewPr>
  <p:outlineViewPr>
    <p:cViewPr>
      <p:scale>
        <a:sx n="33" d="100"/>
        <a:sy n="33" d="100"/>
      </p:scale>
      <p:origin x="0" y="1513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br>
              <a:rPr lang="en-US" baseline="0" dirty="0" smtClean="0"/>
            </a:br>
            <a:r>
              <a:rPr lang="en-US" baseline="0" dirty="0" smtClean="0"/>
              <a:t>BURNING BUSH </a:t>
            </a:r>
            <a:r>
              <a:rPr lang="en-US" baseline="0" smtClean="0"/>
              <a:t>free from http://upload.wikimedia.org/wikipedia/commons/4/49/Bourdon%2C_S%C3%A9bastien_-_Burning_bush.jpg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Tabernacle</a:t>
            </a:r>
            <a:r>
              <a:rPr lang="en-US" baseline="0" dirty="0" smtClean="0"/>
              <a:t> free from http://www.bibleplaces.com/images/Tabernaclefromabove,tbn052201.jpg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Temple free</a:t>
            </a:r>
            <a:r>
              <a:rPr lang="en-US" baseline="0" dirty="0" smtClean="0"/>
              <a:t> from http://commons.wikimedia.org/wiki/File:Tissot_Solomon_Dedicates_the_Temple_at_Jerusalem.jpg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Stephen = Free = see</a:t>
            </a:r>
            <a:r>
              <a:rPr lang="en-US" baseline="0" dirty="0" smtClean="0"/>
              <a:t> previous lesson</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 Book = FREE</a:t>
            </a:r>
            <a:r>
              <a:rPr lang="en-US" baseline="0" dirty="0" smtClean="0"/>
              <a:t> = See previous lesson</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Others = Free = see</a:t>
            </a:r>
            <a:r>
              <a:rPr lang="en-US" baseline="0" dirty="0" smtClean="0"/>
              <a:t> previous lesson</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 =  FREE</a:t>
            </a:r>
            <a:r>
              <a:rPr lang="en-US" baseline="0" dirty="0" smtClean="0"/>
              <a:t> </a:t>
            </a:r>
            <a:r>
              <a:rPr lang="en-US" dirty="0" smtClean="0"/>
              <a:t>= </a:t>
            </a:r>
            <a:r>
              <a:rPr lang="en-US" dirty="0" err="1" smtClean="0"/>
              <a:t>BiblePoint</a:t>
            </a:r>
            <a:r>
              <a:rPr lang="en-US"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Stephen = FREE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Abraham picture free from http://commons.wikimedia.org/wiki/File:Moln%C3%A1r_%C3%81brah%C3%A1m_kik%C3%B6lt%C3%B6z%C3%A9se_1850.jpg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Coat of Many Colors was NOT labeled from http://newsyoucanbelieve.com/bible/wp-content/uploads/2010/01/Joseph-Coat-of-Many-colors.jpg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Joseph = FREE for reuse</a:t>
            </a:r>
            <a:r>
              <a:rPr lang="en-US" baseline="0" dirty="0" smtClean="0"/>
              <a:t> from </a:t>
            </a:r>
            <a:r>
              <a:rPr lang="en-US" baseline="0" dirty="0" err="1" smtClean="0"/>
              <a:t>BiblePoin</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Moses public</a:t>
            </a:r>
            <a:r>
              <a:rPr lang="en-US" baseline="0" dirty="0" smtClean="0"/>
              <a:t> domain http://upload.wikimedia.org/wikipedia/commons/4/44/Tissot_Moses.jpg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latin typeface="Arial" charset="0"/>
              </a:rPr>
              <a:t>ACTS 7:1-60</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0343" y="-16326"/>
            <a:ext cx="698862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a:stretch>
            <a:fillRect/>
          </a:stretch>
        </p:blipFill>
        <p:spPr bwMode="auto">
          <a:xfrm>
            <a:off x="0" y="2724150"/>
            <a:ext cx="9216573" cy="4133850"/>
          </a:xfrm>
          <a:prstGeom prst="rect">
            <a:avLst/>
          </a:prstGeom>
          <a:noFill/>
          <a:ln w="9525">
            <a:noFill/>
            <a:miter lim="800000"/>
            <a:headEnd/>
            <a:tailEnd/>
          </a:ln>
          <a:effectLst/>
        </p:spPr>
      </p:pic>
      <p:sp>
        <p:nvSpPr>
          <p:cNvPr id="2" name="Title 1"/>
          <p:cNvSpPr>
            <a:spLocks noGrp="1"/>
          </p:cNvSpPr>
          <p:nvPr>
            <p:ph type="title"/>
          </p:nvPr>
        </p:nvSpPr>
        <p:spPr>
          <a:xfrm>
            <a:off x="0" y="-8385"/>
            <a:ext cx="9144000" cy="1488848"/>
          </a:xfrm>
        </p:spPr>
        <p:txBody>
          <a:bodyPr/>
          <a:lstStyle/>
          <a:p>
            <a:r>
              <a:rPr lang="en-US" dirty="0" smtClean="0"/>
              <a:t>Staked on HISTORY</a:t>
            </a:r>
            <a:endParaRPr lang="en-US" sz="4000" dirty="0"/>
          </a:p>
        </p:txBody>
      </p:sp>
      <p:sp>
        <p:nvSpPr>
          <p:cNvPr id="13" name="Content Placeholder 12"/>
          <p:cNvSpPr>
            <a:spLocks noGrp="1"/>
          </p:cNvSpPr>
          <p:nvPr>
            <p:ph idx="1"/>
          </p:nvPr>
        </p:nvSpPr>
        <p:spPr>
          <a:xfrm>
            <a:off x="391886" y="1905001"/>
            <a:ext cx="5094514" cy="4525963"/>
          </a:xfrm>
        </p:spPr>
        <p:txBody>
          <a:bodyPr/>
          <a:lstStyle/>
          <a:p>
            <a:pPr algn="ctr"/>
            <a:r>
              <a:rPr lang="en-US" dirty="0" smtClean="0"/>
              <a:t>Inerrant Historical Narrative</a:t>
            </a:r>
            <a:endParaRPr lang="en-US" dirty="0"/>
          </a:p>
        </p:txBody>
      </p:sp>
      <p:pic>
        <p:nvPicPr>
          <p:cNvPr id="14" name="Picture 5"/>
          <p:cNvPicPr>
            <a:picLocks noChangeAspect="1" noChangeArrowheads="1"/>
          </p:cNvPicPr>
          <p:nvPr/>
        </p:nvPicPr>
        <p:blipFill>
          <a:blip r:embed="rId3" cstate="print"/>
          <a:srcRect/>
          <a:stretch>
            <a:fillRect/>
          </a:stretch>
        </p:blipFill>
        <p:spPr bwMode="auto">
          <a:xfrm>
            <a:off x="5461907" y="1956706"/>
            <a:ext cx="3001525" cy="4400550"/>
          </a:xfrm>
          <a:prstGeom prst="rect">
            <a:avLst/>
          </a:prstGeom>
          <a:noFill/>
          <a:ln w="9525">
            <a:noFill/>
            <a:miter lim="800000"/>
            <a:headEnd/>
            <a:tailEnd/>
          </a:ln>
          <a:effectLst>
            <a:outerShdw blurRad="50800" dist="152400" dir="2700000" algn="tl" rotWithShape="0">
              <a:prstClr val="black">
                <a:alpha val="40000"/>
              </a:prstClr>
            </a:outerShdw>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a:stretch>
            <a:fillRect/>
          </a:stretch>
        </p:blipFill>
        <p:spPr bwMode="auto">
          <a:xfrm>
            <a:off x="0" y="2724150"/>
            <a:ext cx="9216573" cy="4133850"/>
          </a:xfrm>
          <a:prstGeom prst="rect">
            <a:avLst/>
          </a:prstGeom>
          <a:noFill/>
          <a:ln w="9525">
            <a:noFill/>
            <a:miter lim="800000"/>
            <a:headEnd/>
            <a:tailEnd/>
          </a:ln>
          <a:effectLst/>
        </p:spPr>
      </p:pic>
      <p:sp>
        <p:nvSpPr>
          <p:cNvPr id="2" name="Title 1"/>
          <p:cNvSpPr>
            <a:spLocks noGrp="1"/>
          </p:cNvSpPr>
          <p:nvPr>
            <p:ph type="title"/>
          </p:nvPr>
        </p:nvSpPr>
        <p:spPr>
          <a:xfrm>
            <a:off x="0" y="0"/>
            <a:ext cx="9144000" cy="1488848"/>
          </a:xfrm>
        </p:spPr>
        <p:txBody>
          <a:bodyPr/>
          <a:lstStyle/>
          <a:p>
            <a:r>
              <a:rPr lang="en-US" dirty="0" smtClean="0"/>
              <a:t>Staked on PERSONALITIES</a:t>
            </a:r>
            <a:endParaRPr lang="en-US" sz="4000" dirty="0"/>
          </a:p>
        </p:txBody>
      </p:sp>
      <p:sp>
        <p:nvSpPr>
          <p:cNvPr id="13" name="Content Placeholder 12"/>
          <p:cNvSpPr>
            <a:spLocks noGrp="1"/>
          </p:cNvSpPr>
          <p:nvPr>
            <p:ph idx="1"/>
          </p:nvPr>
        </p:nvSpPr>
        <p:spPr>
          <a:xfrm>
            <a:off x="283031" y="1905001"/>
            <a:ext cx="4898571" cy="4525963"/>
          </a:xfrm>
        </p:spPr>
        <p:txBody>
          <a:bodyPr/>
          <a:lstStyle/>
          <a:p>
            <a:pPr algn="ctr"/>
            <a:r>
              <a:rPr lang="en-US" dirty="0" smtClean="0"/>
              <a:t>Abraham (and Patriarchs)</a:t>
            </a:r>
          </a:p>
          <a:p>
            <a:pPr algn="ctr"/>
            <a:r>
              <a:rPr lang="en-US" dirty="0" smtClean="0"/>
              <a:t>Joseph</a:t>
            </a:r>
          </a:p>
          <a:p>
            <a:pPr algn="ctr"/>
            <a:r>
              <a:rPr lang="en-US" dirty="0" smtClean="0"/>
              <a:t>Moses (and Aaron)</a:t>
            </a:r>
          </a:p>
          <a:p>
            <a:pPr algn="ctr"/>
            <a:r>
              <a:rPr lang="en-US" dirty="0" smtClean="0"/>
              <a:t>David </a:t>
            </a:r>
          </a:p>
          <a:p>
            <a:pPr algn="ctr"/>
            <a:r>
              <a:rPr lang="en-US" dirty="0" smtClean="0"/>
              <a:t>Solomon</a:t>
            </a:r>
            <a:endParaRPr lang="en-US" dirty="0"/>
          </a:p>
        </p:txBody>
      </p:sp>
      <p:sp>
        <p:nvSpPr>
          <p:cNvPr id="6" name="TextBox 5"/>
          <p:cNvSpPr txBox="1"/>
          <p:nvPr/>
        </p:nvSpPr>
        <p:spPr>
          <a:xfrm>
            <a:off x="5173435" y="1959429"/>
            <a:ext cx="3243943" cy="2308324"/>
          </a:xfrm>
          <a:prstGeom prst="rect">
            <a:avLst/>
          </a:prstGeom>
          <a:noFill/>
        </p:spPr>
        <p:txBody>
          <a:bodyPr wrap="square" rtlCol="0">
            <a:spAutoFit/>
          </a:bodyPr>
          <a:lstStyle/>
          <a:p>
            <a:pPr algn="ctr"/>
            <a:r>
              <a:rPr lang="en-US" sz="3600" b="1" dirty="0" smtClean="0"/>
              <a:t>BIBLCAL</a:t>
            </a:r>
          </a:p>
          <a:p>
            <a:pPr algn="ctr"/>
            <a:r>
              <a:rPr lang="en-US" sz="3600" b="1" dirty="0" smtClean="0"/>
              <a:t>HISTORICAL </a:t>
            </a:r>
          </a:p>
          <a:p>
            <a:pPr algn="ctr"/>
            <a:r>
              <a:rPr lang="en-US" sz="3600" b="1" dirty="0" smtClean="0"/>
              <a:t>PERSONALITIES</a:t>
            </a:r>
          </a:p>
          <a:p>
            <a:pPr algn="ctr"/>
            <a:r>
              <a:rPr lang="en-US" sz="3600" b="1" dirty="0" smtClean="0"/>
              <a:t>APPLICABLE </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
            <a:ext cx="914400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Let’s digest Stephen’s digest</a:t>
            </a:r>
            <a:endParaRPr lang="en-US" dirty="0"/>
          </a:p>
        </p:txBody>
      </p:sp>
      <p:sp>
        <p:nvSpPr>
          <p:cNvPr id="3" name="Content Placeholder 2"/>
          <p:cNvSpPr>
            <a:spLocks noGrp="1"/>
          </p:cNvSpPr>
          <p:nvPr>
            <p:ph idx="1"/>
          </p:nvPr>
        </p:nvSpPr>
        <p:spPr>
          <a:xfrm>
            <a:off x="957943" y="1600200"/>
            <a:ext cx="6727371" cy="4525963"/>
          </a:xfrm>
        </p:spPr>
        <p:txBody>
          <a:bodyPr/>
          <a:lstStyle/>
          <a:p>
            <a:r>
              <a:rPr lang="en-US" dirty="0" smtClean="0"/>
              <a:t>He begins answering the second accusation first …</a:t>
            </a:r>
            <a:endParaRPr lang="en-US" dirty="0"/>
          </a:p>
        </p:txBody>
      </p:sp>
      <p:pic>
        <p:nvPicPr>
          <p:cNvPr id="4" name="Picture 2"/>
          <p:cNvPicPr>
            <a:picLocks noChangeAspect="1" noChangeArrowheads="1"/>
          </p:cNvPicPr>
          <p:nvPr/>
        </p:nvPicPr>
        <p:blipFill>
          <a:blip r:embed="rId2"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5" name="Rounded Rectangular Callout 4"/>
          <p:cNvSpPr/>
          <p:nvPr/>
        </p:nvSpPr>
        <p:spPr>
          <a:xfrm>
            <a:off x="3132364" y="3287486"/>
            <a:ext cx="5562600" cy="2506434"/>
          </a:xfrm>
          <a:prstGeom prst="wedgeRoundRectCallout">
            <a:avLst>
              <a:gd name="adj1" fmla="val -66700"/>
              <a:gd name="adj2" fmla="val 222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203371" y="4454979"/>
            <a:ext cx="313508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txBox="1">
            <a:spLocks/>
          </p:cNvSpPr>
          <p:nvPr/>
        </p:nvSpPr>
        <p:spPr>
          <a:xfrm>
            <a:off x="3429001" y="3461657"/>
            <a:ext cx="5524499" cy="266450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"This fellow never stops speaking against this holy place and against the law. </a:t>
            </a:r>
            <a:r>
              <a:rPr kumimoji="0" lang="en-US" sz="3600" b="1" i="0" u="none" strike="noStrike" kern="1200" cap="none" spc="0" normalizeH="0" baseline="3000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14</a:t>
            </a:r>
            <a:endPar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endParaRPr>
          </a:p>
        </p:txBody>
      </p:sp>
      <p:sp>
        <p:nvSpPr>
          <p:cNvPr id="8" name="Oval 7"/>
          <p:cNvSpPr/>
          <p:nvPr/>
        </p:nvSpPr>
        <p:spPr>
          <a:xfrm>
            <a:off x="4860471" y="4188278"/>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2</a:t>
            </a:r>
            <a:endParaRPr lang="en-US" sz="3600" b="1"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Begins with Abraham</a:t>
            </a:r>
            <a:endParaRPr lang="en-US" sz="4000" dirty="0"/>
          </a:p>
        </p:txBody>
      </p:sp>
      <p:sp>
        <p:nvSpPr>
          <p:cNvPr id="13" name="Content Placeholder 12"/>
          <p:cNvSpPr>
            <a:spLocks noGrp="1"/>
          </p:cNvSpPr>
          <p:nvPr>
            <p:ph idx="1"/>
          </p:nvPr>
        </p:nvSpPr>
        <p:spPr>
          <a:xfrm>
            <a:off x="2286000" y="1719943"/>
            <a:ext cx="6074230" cy="4711021"/>
          </a:xfrm>
        </p:spPr>
        <p:txBody>
          <a:bodyPr/>
          <a:lstStyle/>
          <a:p>
            <a:r>
              <a:rPr lang="en-US" dirty="0" smtClean="0"/>
              <a:t>“The God of glory appeared to our father Abraham while he was still in Mesopotamia, before he lived in Haran.”</a:t>
            </a:r>
          </a:p>
        </p:txBody>
      </p:sp>
      <p:pic>
        <p:nvPicPr>
          <p:cNvPr id="49154" name="Picture 2"/>
          <p:cNvPicPr>
            <a:picLocks noChangeAspect="1" noChangeArrowheads="1"/>
          </p:cNvPicPr>
          <p:nvPr/>
        </p:nvPicPr>
        <p:blipFill>
          <a:blip r:embed="rId3" cstate="print"/>
          <a:srcRect l="22867" b="11543"/>
          <a:stretch>
            <a:fillRect/>
          </a:stretch>
        </p:blipFill>
        <p:spPr bwMode="auto">
          <a:xfrm>
            <a:off x="0" y="2438398"/>
            <a:ext cx="3490416" cy="441960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2090057" y="1197429"/>
            <a:ext cx="6379029" cy="1894114"/>
          </a:xfrm>
          <a:prstGeom prst="wedgeRoundRectCallout">
            <a:avLst>
              <a:gd name="adj1" fmla="val 47768"/>
              <a:gd name="adj2" fmla="val -99569"/>
              <a:gd name="adj3" fmla="val 16667"/>
            </a:avLst>
          </a:prstGeom>
          <a:solidFill>
            <a:schemeClr val="bg1"/>
          </a:solid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71257" y="4310743"/>
            <a:ext cx="3831772" cy="2133599"/>
          </a:xfrm>
          <a:prstGeom prst="roundRect">
            <a:avLst/>
          </a:prstGeom>
          <a:solidFill>
            <a:srgbClr val="8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Begins with Abraham</a:t>
            </a:r>
            <a:endParaRPr lang="en-US" sz="4000" dirty="0"/>
          </a:p>
        </p:txBody>
      </p:sp>
      <p:sp>
        <p:nvSpPr>
          <p:cNvPr id="13" name="Content Placeholder 12"/>
          <p:cNvSpPr>
            <a:spLocks noGrp="1"/>
          </p:cNvSpPr>
          <p:nvPr>
            <p:ph idx="1"/>
          </p:nvPr>
        </p:nvSpPr>
        <p:spPr>
          <a:xfrm>
            <a:off x="1828800" y="1262743"/>
            <a:ext cx="6531430" cy="5168221"/>
          </a:xfrm>
        </p:spPr>
        <p:txBody>
          <a:bodyPr/>
          <a:lstStyle/>
          <a:p>
            <a:pPr algn="ctr"/>
            <a:r>
              <a:rPr lang="en-US" baseline="30000" dirty="0" smtClean="0"/>
              <a:t>3</a:t>
            </a:r>
            <a:r>
              <a:rPr lang="en-US" dirty="0" smtClean="0"/>
              <a:t> 'Leave your country and your people,' God said, 'and go to the land I will show you.‘</a:t>
            </a:r>
            <a:endParaRPr lang="en-US" sz="1400" dirty="0" smtClean="0"/>
          </a:p>
          <a:p>
            <a:pPr algn="ctr"/>
            <a:endParaRPr lang="en-US" sz="1400" dirty="0" smtClean="0"/>
          </a:p>
          <a:p>
            <a:pPr algn="ctr"/>
            <a:r>
              <a:rPr lang="en-US" dirty="0" smtClean="0"/>
              <a:t> </a:t>
            </a:r>
            <a:r>
              <a:rPr lang="en-US" baseline="30000" dirty="0" smtClean="0"/>
              <a:t>4</a:t>
            </a:r>
            <a:r>
              <a:rPr lang="en-US" dirty="0" smtClean="0"/>
              <a:t> "So he left ….</a:t>
            </a:r>
          </a:p>
          <a:p>
            <a:pPr algn="ctr"/>
            <a:endParaRPr lang="en-US" dirty="0"/>
          </a:p>
        </p:txBody>
      </p:sp>
      <p:sp>
        <p:nvSpPr>
          <p:cNvPr id="7" name="TextBox 6"/>
          <p:cNvSpPr txBox="1"/>
          <p:nvPr/>
        </p:nvSpPr>
        <p:spPr>
          <a:xfrm>
            <a:off x="3461656" y="4463140"/>
            <a:ext cx="4985657" cy="1792991"/>
          </a:xfrm>
          <a:prstGeom prst="rect">
            <a:avLst/>
          </a:prstGeom>
          <a:noFill/>
        </p:spPr>
        <p:txBody>
          <a:bodyPr wrap="square" rtlCol="0">
            <a:spAutoFit/>
          </a:bodyPr>
          <a:lstStyle/>
          <a:p>
            <a:pPr algn="ctr">
              <a:lnSpc>
                <a:spcPts val="4400"/>
              </a:lnSpc>
            </a:pPr>
            <a:r>
              <a:rPr lang="en-US" sz="4400" b="1" dirty="0" smtClean="0">
                <a:solidFill>
                  <a:schemeClr val="bg1"/>
                </a:solidFill>
                <a:effectLst>
                  <a:outerShdw blurRad="50800" dist="101600" dir="5400000" algn="ctr" rotWithShape="0">
                    <a:schemeClr val="tx1">
                      <a:alpha val="50000"/>
                    </a:schemeClr>
                  </a:outerShdw>
                </a:effectLst>
              </a:rPr>
              <a:t>He OBEYED </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because </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he believed</a:t>
            </a:r>
            <a:endParaRPr lang="en-US" sz="4400" b="1" dirty="0">
              <a:solidFill>
                <a:schemeClr val="bg1"/>
              </a:solidFill>
              <a:effectLst>
                <a:outerShdw blurRad="50800" dist="101600" dir="5400000" algn="ctr" rotWithShape="0">
                  <a:schemeClr val="tx1">
                    <a:alpha val="50000"/>
                  </a:schemeClr>
                </a:outerShdw>
              </a:effectLst>
            </a:endParaRPr>
          </a:p>
        </p:txBody>
      </p:sp>
      <p:pic>
        <p:nvPicPr>
          <p:cNvPr id="9" name="Picture 2"/>
          <p:cNvPicPr>
            <a:picLocks noChangeAspect="1" noChangeArrowheads="1"/>
          </p:cNvPicPr>
          <p:nvPr/>
        </p:nvPicPr>
        <p:blipFill>
          <a:blip r:embed="rId2" cstate="print"/>
          <a:srcRect l="22867" b="11543"/>
          <a:stretch>
            <a:fillRect/>
          </a:stretch>
        </p:blipFill>
        <p:spPr bwMode="auto">
          <a:xfrm>
            <a:off x="0" y="2438398"/>
            <a:ext cx="3490416" cy="441960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22867" b="11543"/>
          <a:stretch>
            <a:fillRect/>
          </a:stretch>
        </p:blipFill>
        <p:spPr bwMode="auto">
          <a:xfrm>
            <a:off x="0" y="2438398"/>
            <a:ext cx="3490416" cy="4419602"/>
          </a:xfrm>
          <a:prstGeom prst="rect">
            <a:avLst/>
          </a:prstGeom>
          <a:noFill/>
          <a:ln w="9525">
            <a:noFill/>
            <a:miter lim="800000"/>
            <a:headEnd/>
            <a:tailEnd/>
          </a:ln>
          <a:effectLst/>
        </p:spPr>
      </p:pic>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Begins with Abraham</a:t>
            </a:r>
            <a:endParaRPr lang="en-US" sz="4000" dirty="0"/>
          </a:p>
        </p:txBody>
      </p:sp>
      <p:sp>
        <p:nvSpPr>
          <p:cNvPr id="13" name="Content Placeholder 12"/>
          <p:cNvSpPr>
            <a:spLocks noGrp="1"/>
          </p:cNvSpPr>
          <p:nvPr>
            <p:ph idx="1"/>
          </p:nvPr>
        </p:nvSpPr>
        <p:spPr>
          <a:xfrm>
            <a:off x="2111830" y="1689779"/>
            <a:ext cx="6139542" cy="5168221"/>
          </a:xfrm>
        </p:spPr>
        <p:txBody>
          <a:bodyPr/>
          <a:lstStyle/>
          <a:p>
            <a:pPr algn="ctr"/>
            <a:r>
              <a:rPr lang="en-US" dirty="0" smtClean="0"/>
              <a:t> </a:t>
            </a:r>
            <a:r>
              <a:rPr lang="en-US" baseline="30000" dirty="0" smtClean="0"/>
              <a:t>5</a:t>
            </a:r>
            <a:r>
              <a:rPr lang="en-US" dirty="0" smtClean="0"/>
              <a:t>  … no inheritance here, not even a foot of ground …</a:t>
            </a:r>
          </a:p>
          <a:p>
            <a:pPr algn="ctr"/>
            <a:r>
              <a:rPr lang="en-US" dirty="0" smtClean="0"/>
              <a:t> </a:t>
            </a:r>
            <a:r>
              <a:rPr lang="en-US" baseline="30000" dirty="0" smtClean="0"/>
              <a:t>7</a:t>
            </a:r>
            <a:r>
              <a:rPr lang="en-US" dirty="0" smtClean="0"/>
              <a:t> But God </a:t>
            </a:r>
            <a:r>
              <a:rPr lang="en-US" u="sng" dirty="0" smtClean="0"/>
              <a:t>promised</a:t>
            </a:r>
            <a:r>
              <a:rPr lang="en-US" dirty="0" smtClean="0"/>
              <a:t> him that he and his descendants after him would possess the land …</a:t>
            </a:r>
          </a:p>
          <a:p>
            <a:pPr algn="ctr"/>
            <a:r>
              <a:rPr lang="en-US" dirty="0" smtClean="0"/>
              <a:t> </a:t>
            </a:r>
            <a:r>
              <a:rPr lang="en-US" baseline="30000" dirty="0" smtClean="0"/>
              <a:t>8</a:t>
            </a:r>
            <a:r>
              <a:rPr lang="en-US" dirty="0" smtClean="0"/>
              <a:t> father of Isaac …</a:t>
            </a:r>
            <a:br>
              <a:rPr lang="en-US" dirty="0" smtClean="0"/>
            </a:br>
            <a:r>
              <a:rPr lang="en-US" dirty="0" smtClean="0"/>
              <a:t>father of Jacob …</a:t>
            </a:r>
            <a:br>
              <a:rPr lang="en-US" dirty="0" smtClean="0"/>
            </a:br>
            <a:r>
              <a:rPr lang="en-US" dirty="0" smtClean="0"/>
              <a:t>            father of 12 patriarchs</a:t>
            </a:r>
            <a:endParaRPr lang="en-US" dirty="0"/>
          </a:p>
        </p:txBody>
      </p:sp>
      <p:sp>
        <p:nvSpPr>
          <p:cNvPr id="11" name="Rounded Rectangle 10"/>
          <p:cNvSpPr/>
          <p:nvPr/>
        </p:nvSpPr>
        <p:spPr>
          <a:xfrm>
            <a:off x="3788233" y="2024752"/>
            <a:ext cx="3831772" cy="3875314"/>
          </a:xfrm>
          <a:prstGeom prst="roundRect">
            <a:avLst/>
          </a:prstGeom>
          <a:solidFill>
            <a:srgbClr val="8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22175" y="2286011"/>
            <a:ext cx="4985657" cy="3477875"/>
          </a:xfrm>
          <a:prstGeom prst="rect">
            <a:avLst/>
          </a:prstGeom>
          <a:noFill/>
        </p:spPr>
        <p:txBody>
          <a:bodyPr wrap="square" rtlCol="0">
            <a:spAutoFit/>
          </a:bodyPr>
          <a:lstStyle/>
          <a:p>
            <a:pPr algn="ctr">
              <a:lnSpc>
                <a:spcPts val="4400"/>
              </a:lnSpc>
            </a:pPr>
            <a:r>
              <a:rPr lang="en-US" sz="4400" b="1" dirty="0" smtClean="0">
                <a:solidFill>
                  <a:schemeClr val="bg1"/>
                </a:solidFill>
                <a:effectLst>
                  <a:outerShdw blurRad="50800" dist="101600" dir="5400000" algn="ctr" rotWithShape="0">
                    <a:schemeClr val="tx1">
                      <a:alpha val="50000"/>
                    </a:schemeClr>
                  </a:outerShdw>
                </a:effectLst>
              </a:rPr>
              <a:t>He OBEYED </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because </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he believed </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the promise</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and God</a:t>
            </a:r>
            <a:br>
              <a:rPr lang="en-US" sz="4400" b="1" dirty="0" smtClean="0">
                <a:solidFill>
                  <a:schemeClr val="bg1"/>
                </a:solidFill>
                <a:effectLst>
                  <a:outerShdw blurRad="50800" dist="101600" dir="5400000" algn="ctr" rotWithShape="0">
                    <a:schemeClr val="tx1">
                      <a:alpha val="50000"/>
                    </a:schemeClr>
                  </a:outerShdw>
                </a:effectLst>
              </a:rPr>
            </a:br>
            <a:r>
              <a:rPr lang="en-US" sz="4400" b="1" dirty="0" smtClean="0">
                <a:solidFill>
                  <a:schemeClr val="bg1"/>
                </a:solidFill>
                <a:effectLst>
                  <a:outerShdw blurRad="50800" dist="101600" dir="5400000" algn="ctr" rotWithShape="0">
                    <a:schemeClr val="tx1">
                      <a:alpha val="50000"/>
                    </a:schemeClr>
                  </a:outerShdw>
                </a:effectLst>
              </a:rPr>
              <a:t>blessed him.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1112" b="15730"/>
          <a:stretch>
            <a:fillRect/>
          </a:stretch>
        </p:blipFill>
        <p:spPr bwMode="auto">
          <a:xfrm flipH="1">
            <a:off x="4876800" y="1143000"/>
            <a:ext cx="4267200" cy="5715000"/>
          </a:xfrm>
          <a:prstGeom prst="rect">
            <a:avLst/>
          </a:prstGeom>
          <a:noFill/>
          <a:ln w="9525">
            <a:noFill/>
            <a:miter lim="800000"/>
            <a:headEnd/>
            <a:tailEnd/>
          </a:ln>
          <a:effectLst/>
        </p:spPr>
      </p:pic>
      <p:sp>
        <p:nvSpPr>
          <p:cNvPr id="10" name="Rectangle 9"/>
          <p:cNvSpPr/>
          <p:nvPr/>
        </p:nvSpPr>
        <p:spPr>
          <a:xfrm>
            <a:off x="2242456" y="2242457"/>
            <a:ext cx="1719943" cy="6749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Highlights Joseph</a:t>
            </a:r>
            <a:endParaRPr lang="en-US" sz="4000" dirty="0"/>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t>9</a:t>
            </a:r>
            <a:r>
              <a:rPr lang="en-US" dirty="0" smtClean="0"/>
              <a:t> "Because the patriarchs were jealous of </a:t>
            </a:r>
            <a:r>
              <a:rPr lang="en-US" dirty="0" smtClean="0">
                <a:solidFill>
                  <a:schemeClr val="bg1"/>
                </a:solidFill>
                <a:effectLst>
                  <a:outerShdw blurRad="38100" dist="38100" dir="2700000" algn="tl">
                    <a:srgbClr val="000000">
                      <a:alpha val="43137"/>
                    </a:srgbClr>
                  </a:outerShdw>
                </a:effectLst>
              </a:rPr>
              <a:t>Joseph</a:t>
            </a:r>
            <a:r>
              <a:rPr lang="en-US" dirty="0" smtClean="0"/>
              <a:t>, they sold him as a slave into Egypt. But God was with him…</a:t>
            </a:r>
          </a:p>
          <a:p>
            <a:pPr marL="0" indent="0"/>
            <a:endParaRPr lang="en-US" dirty="0" smtClean="0"/>
          </a:p>
          <a:p>
            <a:pPr marL="0" indent="0"/>
            <a:r>
              <a:rPr lang="en-US" dirty="0" smtClean="0"/>
              <a:t/>
            </a:r>
            <a:br>
              <a:rPr lang="en-US" dirty="0" smtClean="0"/>
            </a:br>
            <a:endParaRPr lang="en-US" dirty="0" smtClean="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4463143"/>
            <a:ext cx="5856514" cy="2046514"/>
          </a:xfrm>
          <a:prstGeom prst="rect">
            <a:avLst/>
          </a:prstGeom>
          <a:solidFill>
            <a:schemeClr val="bg1">
              <a:alpha val="51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73085" y="1698171"/>
            <a:ext cx="3766458" cy="6749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1256" y="2286000"/>
            <a:ext cx="1719943" cy="6749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Highlights Joseph</a:t>
            </a:r>
            <a:endParaRPr lang="en-US" sz="4000" dirty="0"/>
          </a:p>
        </p:txBody>
      </p:sp>
      <p:sp>
        <p:nvSpPr>
          <p:cNvPr id="9" name="Rectangle 8"/>
          <p:cNvSpPr/>
          <p:nvPr/>
        </p:nvSpPr>
        <p:spPr>
          <a:xfrm>
            <a:off x="1175656" y="5638799"/>
            <a:ext cx="1850573" cy="718457"/>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t>9</a:t>
            </a:r>
            <a:r>
              <a:rPr lang="en-US" dirty="0" smtClean="0"/>
              <a:t> "Because</a:t>
            </a:r>
            <a:r>
              <a:rPr lang="en-US" dirty="0" smtClean="0">
                <a:solidFill>
                  <a:schemeClr val="bg1"/>
                </a:solidFill>
                <a:effectLst>
                  <a:outerShdw blurRad="38100" dist="38100" dir="2700000" algn="tl">
                    <a:srgbClr val="000000">
                      <a:alpha val="43137"/>
                    </a:srgbClr>
                  </a:outerShdw>
                </a:effectLst>
              </a:rPr>
              <a:t> the patriarchs were jealous </a:t>
            </a:r>
            <a:r>
              <a:rPr lang="en-US" dirty="0" smtClean="0"/>
              <a:t>of Joseph, they sold him as a slave into Egypt. But God was with him…</a:t>
            </a:r>
            <a:br>
              <a:rPr lang="en-US" dirty="0" smtClean="0"/>
            </a:br>
            <a:endParaRPr lang="en-US" dirty="0" smtClean="0"/>
          </a:p>
          <a:p>
            <a:pPr marL="0" indent="0"/>
            <a:r>
              <a:rPr lang="en-US" baseline="30000" dirty="0" smtClean="0"/>
              <a:t>17</a:t>
            </a:r>
            <a:r>
              <a:rPr lang="en-US" dirty="0" smtClean="0"/>
              <a:t> Then the high priest and </a:t>
            </a:r>
            <a:br>
              <a:rPr lang="en-US" dirty="0" smtClean="0"/>
            </a:br>
            <a:r>
              <a:rPr lang="en-US" dirty="0" smtClean="0"/>
              <a:t>all his associates…were filled with </a:t>
            </a:r>
            <a:r>
              <a:rPr lang="en-US" dirty="0" smtClean="0">
                <a:solidFill>
                  <a:schemeClr val="bg1"/>
                </a:solidFill>
                <a:effectLst/>
              </a:rPr>
              <a:t>jealousy. </a:t>
            </a:r>
            <a:r>
              <a:rPr lang="en-US" dirty="0" smtClean="0"/>
              <a:t>Act 5:17</a:t>
            </a:r>
          </a:p>
        </p:txBody>
      </p:sp>
      <p:pic>
        <p:nvPicPr>
          <p:cNvPr id="11" name="Picture 2"/>
          <p:cNvPicPr>
            <a:picLocks noChangeAspect="1" noChangeArrowheads="1"/>
          </p:cNvPicPr>
          <p:nvPr/>
        </p:nvPicPr>
        <p:blipFill>
          <a:blip r:embed="rId3" cstate="print"/>
          <a:srcRect/>
          <a:stretch>
            <a:fillRect/>
          </a:stretch>
        </p:blipFill>
        <p:spPr bwMode="auto">
          <a:xfrm>
            <a:off x="5715000" y="1894892"/>
            <a:ext cx="3429000" cy="49631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50227" y="2264228"/>
            <a:ext cx="1894116" cy="6749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Highlights Joseph</a:t>
            </a:r>
            <a:endParaRPr lang="en-US" sz="4000" dirty="0"/>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effectLst>
                  <a:outerShdw blurRad="50800" dist="50800" dir="5400000" algn="ctr" rotWithShape="0">
                    <a:schemeClr val="bg1">
                      <a:alpha val="51000"/>
                    </a:schemeClr>
                  </a:outerShdw>
                </a:effectLst>
              </a:rPr>
              <a:t>9</a:t>
            </a:r>
            <a:r>
              <a:rPr lang="en-US" dirty="0" smtClean="0">
                <a:effectLst>
                  <a:outerShdw blurRad="50800" dist="50800" dir="5400000" algn="ctr" rotWithShape="0">
                    <a:schemeClr val="bg1">
                      <a:alpha val="51000"/>
                    </a:schemeClr>
                  </a:outerShdw>
                </a:effectLst>
              </a:rPr>
              <a:t> "Because the patriarchs were jealous of Joseph, they </a:t>
            </a:r>
            <a:r>
              <a:rPr lang="en-US" dirty="0" smtClean="0">
                <a:solidFill>
                  <a:schemeClr val="bg1"/>
                </a:solidFill>
                <a:effectLst>
                  <a:outerShdw blurRad="38100" dist="38100" dir="2700000" algn="tl">
                    <a:srgbClr val="000000">
                      <a:alpha val="43137"/>
                    </a:srgbClr>
                  </a:outerShdw>
                </a:effectLst>
              </a:rPr>
              <a:t>sold him </a:t>
            </a:r>
            <a:r>
              <a:rPr lang="en-US" dirty="0" smtClean="0">
                <a:effectLst>
                  <a:outerShdw blurRad="50800" dist="50800" dir="5400000" algn="ctr" rotWithShape="0">
                    <a:schemeClr val="bg1">
                      <a:alpha val="51000"/>
                    </a:schemeClr>
                  </a:outerShdw>
                </a:effectLst>
              </a:rPr>
              <a:t>as a slave into Egypt. </a:t>
            </a:r>
            <a:br>
              <a:rPr lang="en-US" dirty="0" smtClean="0">
                <a:effectLst>
                  <a:outerShdw blurRad="50800" dist="50800" dir="5400000" algn="ctr" rotWithShape="0">
                    <a:schemeClr val="bg1">
                      <a:alpha val="51000"/>
                    </a:schemeClr>
                  </a:outerShdw>
                </a:effectLst>
              </a:rPr>
            </a:br>
            <a:endParaRPr lang="en-US" dirty="0" smtClean="0">
              <a:effectLst>
                <a:outerShdw blurRad="50800" dist="50800" dir="5400000" algn="ctr" rotWithShape="0">
                  <a:schemeClr val="bg1">
                    <a:alpha val="51000"/>
                  </a:schemeClr>
                </a:outerShdw>
              </a:effectLst>
            </a:endParaRPr>
          </a:p>
        </p:txBody>
      </p:sp>
      <p:pic>
        <p:nvPicPr>
          <p:cNvPr id="7" name="Picture 2"/>
          <p:cNvPicPr>
            <a:picLocks noChangeAspect="1" noChangeArrowheads="1"/>
          </p:cNvPicPr>
          <p:nvPr/>
        </p:nvPicPr>
        <p:blipFill>
          <a:blip r:embed="rId2" cstate="print"/>
          <a:srcRect/>
          <a:stretch>
            <a:fillRect/>
          </a:stretch>
        </p:blipFill>
        <p:spPr bwMode="auto">
          <a:xfrm>
            <a:off x="5715000" y="1894892"/>
            <a:ext cx="3429000" cy="49631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50227" y="2264228"/>
            <a:ext cx="1894116" cy="6749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Highlights Joseph</a:t>
            </a:r>
            <a:endParaRPr lang="en-US" sz="4000" dirty="0"/>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effectLst>
                  <a:outerShdw blurRad="50800" dist="50800" dir="5400000" algn="ctr" rotWithShape="0">
                    <a:schemeClr val="bg1">
                      <a:alpha val="51000"/>
                    </a:schemeClr>
                  </a:outerShdw>
                </a:effectLst>
              </a:rPr>
              <a:t>9</a:t>
            </a:r>
            <a:r>
              <a:rPr lang="en-US" dirty="0" smtClean="0">
                <a:effectLst>
                  <a:outerShdw blurRad="50800" dist="50800" dir="5400000" algn="ctr" rotWithShape="0">
                    <a:schemeClr val="bg1">
                      <a:alpha val="51000"/>
                    </a:schemeClr>
                  </a:outerShdw>
                </a:effectLst>
              </a:rPr>
              <a:t> "Because the patriarchs were jealous of Joseph, they </a:t>
            </a:r>
            <a:r>
              <a:rPr lang="en-US" dirty="0" smtClean="0">
                <a:solidFill>
                  <a:schemeClr val="bg1"/>
                </a:solidFill>
                <a:effectLst>
                  <a:outerShdw blurRad="38100" dist="38100" dir="2700000" algn="tl">
                    <a:srgbClr val="000000">
                      <a:alpha val="43137"/>
                    </a:srgbClr>
                  </a:outerShdw>
                </a:effectLst>
              </a:rPr>
              <a:t>sold him </a:t>
            </a:r>
            <a:r>
              <a:rPr lang="en-US" dirty="0" smtClean="0">
                <a:effectLst>
                  <a:outerShdw blurRad="50800" dist="50800" dir="5400000" algn="ctr" rotWithShape="0">
                    <a:schemeClr val="bg1">
                      <a:alpha val="51000"/>
                    </a:schemeClr>
                  </a:outerShdw>
                </a:effectLst>
              </a:rPr>
              <a:t>as a slave into Egypt. But God was with him…</a:t>
            </a:r>
          </a:p>
          <a:p>
            <a:pPr marL="0" indent="0"/>
            <a:r>
              <a:rPr lang="en-US" baseline="30000" dirty="0" smtClean="0">
                <a:effectLst>
                  <a:outerShdw blurRad="50800" dist="50800" dir="5400000" algn="ctr" rotWithShape="0">
                    <a:schemeClr val="bg1">
                      <a:alpha val="51000"/>
                    </a:schemeClr>
                  </a:outerShdw>
                </a:effectLst>
              </a:rPr>
              <a:t>10</a:t>
            </a:r>
            <a:r>
              <a:rPr lang="en-US" dirty="0" smtClean="0"/>
              <a:t> … made him ruler over Egypt  </a:t>
            </a:r>
            <a:br>
              <a:rPr lang="en-US" dirty="0" smtClean="0"/>
            </a:br>
            <a:endParaRPr lang="en-US" dirty="0" smtClean="0"/>
          </a:p>
        </p:txBody>
      </p:sp>
      <p:sp>
        <p:nvSpPr>
          <p:cNvPr id="8" name="Rectangle 7"/>
          <p:cNvSpPr/>
          <p:nvPr/>
        </p:nvSpPr>
        <p:spPr>
          <a:xfrm>
            <a:off x="1045030" y="4985647"/>
            <a:ext cx="3766456" cy="1524000"/>
          </a:xfrm>
          <a:prstGeom prst="rect">
            <a:avLst/>
          </a:prstGeom>
          <a:solidFill>
            <a:schemeClr val="bg1">
              <a:alpha val="51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9713"/>
            <a:r>
              <a:rPr lang="en-US" sz="3600" b="1" dirty="0" smtClean="0">
                <a:solidFill>
                  <a:schemeClr val="accent1">
                    <a:lumMod val="50000"/>
                  </a:schemeClr>
                </a:solidFill>
              </a:rPr>
              <a:t>You’ve sold out </a:t>
            </a:r>
            <a:br>
              <a:rPr lang="en-US" sz="3600" b="1" dirty="0" smtClean="0">
                <a:solidFill>
                  <a:schemeClr val="accent1">
                    <a:lumMod val="50000"/>
                  </a:schemeClr>
                </a:solidFill>
              </a:rPr>
            </a:br>
            <a:r>
              <a:rPr lang="en-US" sz="3600" b="1" dirty="0" smtClean="0">
                <a:solidFill>
                  <a:schemeClr val="accent1">
                    <a:lumMod val="50000"/>
                  </a:schemeClr>
                </a:solidFill>
              </a:rPr>
              <a:t>your Savior too!</a:t>
            </a:r>
          </a:p>
        </p:txBody>
      </p:sp>
      <p:pic>
        <p:nvPicPr>
          <p:cNvPr id="9" name="Picture 2"/>
          <p:cNvPicPr>
            <a:picLocks noChangeAspect="1" noChangeArrowheads="1"/>
          </p:cNvPicPr>
          <p:nvPr/>
        </p:nvPicPr>
        <p:blipFill>
          <a:blip r:embed="rId2" cstate="print"/>
          <a:srcRect/>
          <a:stretch>
            <a:fillRect/>
          </a:stretch>
        </p:blipFill>
        <p:spPr bwMode="auto">
          <a:xfrm>
            <a:off x="5715000" y="1894892"/>
            <a:ext cx="3429000" cy="49631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3" y="114300"/>
            <a:ext cx="7119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Highlights Joseph</a:t>
            </a:r>
            <a:endParaRPr lang="en-US" sz="4000" dirty="0"/>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t>18</a:t>
            </a:r>
            <a:r>
              <a:rPr lang="en-US" dirty="0" smtClean="0"/>
              <a:t> Then another king, who knew nothing about Joseph, became ruler of Egypt.   </a:t>
            </a:r>
            <a:r>
              <a:rPr lang="en-US" baseline="30000" dirty="0" smtClean="0"/>
              <a:t>19</a:t>
            </a:r>
            <a:r>
              <a:rPr lang="en-US" dirty="0" smtClean="0"/>
              <a:t> He dealt treacherously with our people …</a:t>
            </a:r>
          </a:p>
        </p:txBody>
      </p:sp>
      <p:pic>
        <p:nvPicPr>
          <p:cNvPr id="6" name="Picture 2"/>
          <p:cNvPicPr>
            <a:picLocks noChangeAspect="1" noChangeArrowheads="1"/>
          </p:cNvPicPr>
          <p:nvPr/>
        </p:nvPicPr>
        <p:blipFill>
          <a:blip r:embed="rId2" cstate="print"/>
          <a:srcRect/>
          <a:stretch>
            <a:fillRect/>
          </a:stretch>
        </p:blipFill>
        <p:spPr bwMode="auto">
          <a:xfrm>
            <a:off x="5715000" y="1894892"/>
            <a:ext cx="3429000" cy="49631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114300"/>
            <a:ext cx="4615544"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Now MOSES</a:t>
            </a:r>
            <a:endParaRPr lang="en-US" sz="4000" dirty="0"/>
          </a:p>
        </p:txBody>
      </p:sp>
      <p:sp>
        <p:nvSpPr>
          <p:cNvPr id="13" name="Content Placeholder 12"/>
          <p:cNvSpPr>
            <a:spLocks noGrp="1"/>
          </p:cNvSpPr>
          <p:nvPr>
            <p:ph idx="1"/>
          </p:nvPr>
        </p:nvSpPr>
        <p:spPr>
          <a:xfrm>
            <a:off x="413657" y="1689779"/>
            <a:ext cx="6139542" cy="5168221"/>
          </a:xfrm>
        </p:spPr>
        <p:txBody>
          <a:bodyPr/>
          <a:lstStyle/>
          <a:p>
            <a:pPr marL="0" indent="0"/>
            <a:r>
              <a:rPr lang="en-US" baseline="30000" dirty="0" smtClean="0"/>
              <a:t>20</a:t>
            </a:r>
            <a:r>
              <a:rPr lang="en-US" dirty="0" smtClean="0"/>
              <a:t> "At that time Moses was born, …  </a:t>
            </a: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9543" y="114300"/>
            <a:ext cx="4506686"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Now MOSES</a:t>
            </a:r>
            <a:endParaRPr lang="en-US" sz="4000" dirty="0"/>
          </a:p>
        </p:txBody>
      </p:sp>
      <p:sp>
        <p:nvSpPr>
          <p:cNvPr id="13" name="Content Placeholder 12"/>
          <p:cNvSpPr>
            <a:spLocks noGrp="1"/>
          </p:cNvSpPr>
          <p:nvPr>
            <p:ph idx="1"/>
          </p:nvPr>
        </p:nvSpPr>
        <p:spPr>
          <a:xfrm>
            <a:off x="587829" y="1589314"/>
            <a:ext cx="8055427" cy="5268686"/>
          </a:xfrm>
        </p:spPr>
        <p:txBody>
          <a:bodyPr/>
          <a:lstStyle/>
          <a:p>
            <a:pPr marL="0" indent="0">
              <a:tabLst>
                <a:tab pos="914400" algn="l"/>
                <a:tab pos="1371600" algn="l"/>
              </a:tabLst>
            </a:pPr>
            <a:r>
              <a:rPr lang="en-US" baseline="30000" dirty="0" smtClean="0"/>
              <a:t>23</a:t>
            </a:r>
            <a:r>
              <a:rPr lang="en-US" dirty="0" smtClean="0"/>
              <a:t> "When Moses was forty years old, he</a:t>
            </a:r>
            <a:br>
              <a:rPr lang="en-US" dirty="0" smtClean="0"/>
            </a:br>
            <a:r>
              <a:rPr lang="en-US" dirty="0" smtClean="0"/>
              <a:t>	 decided to visit his fellow Israelites.  </a:t>
            </a:r>
            <a:br>
              <a:rPr lang="en-US" dirty="0" smtClean="0"/>
            </a:br>
            <a:r>
              <a:rPr lang="en-US" dirty="0" smtClean="0"/>
              <a:t>		 </a:t>
            </a:r>
            <a:r>
              <a:rPr lang="en-US" baseline="30000" dirty="0" smtClean="0"/>
              <a:t>24</a:t>
            </a:r>
            <a:r>
              <a:rPr lang="en-US" dirty="0" smtClean="0"/>
              <a:t> He saw one of them being </a:t>
            </a:r>
            <a:br>
              <a:rPr lang="en-US" dirty="0" smtClean="0"/>
            </a:br>
            <a:r>
              <a:rPr lang="en-US" dirty="0" smtClean="0"/>
              <a:t>		mistreated by an Egyptian, so he</a:t>
            </a:r>
            <a:br>
              <a:rPr lang="en-US" dirty="0" smtClean="0"/>
            </a:br>
            <a:r>
              <a:rPr lang="en-US" dirty="0" smtClean="0"/>
              <a:t>		went to his defense and avenged </a:t>
            </a:r>
            <a:br>
              <a:rPr lang="en-US" dirty="0" smtClean="0"/>
            </a:br>
            <a:r>
              <a:rPr lang="en-US" dirty="0" smtClean="0"/>
              <a:t>			him by killing the Egyptian</a:t>
            </a:r>
          </a:p>
        </p:txBody>
      </p:sp>
      <p:pic>
        <p:nvPicPr>
          <p:cNvPr id="51203" name="Picture 3"/>
          <p:cNvPicPr>
            <a:picLocks noChangeAspect="1" noChangeArrowheads="1"/>
          </p:cNvPicPr>
          <p:nvPr/>
        </p:nvPicPr>
        <p:blipFill>
          <a:blip r:embed="rId2" cstate="print"/>
          <a:srcRect l="23342" b="54048"/>
          <a:stretch>
            <a:fillRect/>
          </a:stretch>
        </p:blipFill>
        <p:spPr bwMode="auto">
          <a:xfrm>
            <a:off x="0" y="2409938"/>
            <a:ext cx="2847522" cy="44480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373077" y="1066800"/>
            <a:ext cx="6596743" cy="3810000"/>
          </a:xfrm>
          <a:prstGeom prst="cloudCallout">
            <a:avLst>
              <a:gd name="adj1" fmla="val -58787"/>
              <a:gd name="adj2" fmla="val -358"/>
            </a:avLst>
          </a:prstGeom>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599" y="114300"/>
            <a:ext cx="4876801"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Now MOSES</a:t>
            </a:r>
            <a:endParaRPr lang="en-US" sz="4000" dirty="0"/>
          </a:p>
        </p:txBody>
      </p:sp>
      <p:sp>
        <p:nvSpPr>
          <p:cNvPr id="13" name="Content Placeholder 12"/>
          <p:cNvSpPr>
            <a:spLocks noGrp="1"/>
          </p:cNvSpPr>
          <p:nvPr>
            <p:ph idx="1"/>
          </p:nvPr>
        </p:nvSpPr>
        <p:spPr>
          <a:xfrm>
            <a:off x="3156860" y="1698172"/>
            <a:ext cx="5529942" cy="5203370"/>
          </a:xfrm>
        </p:spPr>
        <p:txBody>
          <a:bodyPr/>
          <a:lstStyle/>
          <a:p>
            <a:pPr marL="0" indent="0">
              <a:tabLst>
                <a:tab pos="914400" algn="l"/>
                <a:tab pos="1371600" algn="l"/>
              </a:tabLst>
            </a:pPr>
            <a:r>
              <a:rPr lang="en-US" baseline="30000" dirty="0" smtClean="0">
                <a:solidFill>
                  <a:schemeClr val="bg1"/>
                </a:solidFill>
                <a:effectLst>
                  <a:outerShdw blurRad="38100" dist="38100" dir="2700000" algn="tl">
                    <a:srgbClr val="000000">
                      <a:alpha val="43137"/>
                    </a:srgbClr>
                  </a:outerShdw>
                </a:effectLst>
              </a:rPr>
              <a:t>25</a:t>
            </a:r>
            <a:r>
              <a:rPr lang="en-US" dirty="0" smtClean="0">
                <a:solidFill>
                  <a:schemeClr val="bg1"/>
                </a:solidFill>
                <a:effectLst>
                  <a:outerShdw blurRad="38100" dist="38100" dir="2700000" algn="tl">
                    <a:srgbClr val="000000">
                      <a:alpha val="43137"/>
                    </a:srgbClr>
                  </a:outerShdw>
                </a:effectLst>
              </a:rPr>
              <a:t> Moses thought that his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own people would realize that God was using him to rescue them, but they did not.</a:t>
            </a:r>
          </a:p>
        </p:txBody>
      </p:sp>
      <p:pic>
        <p:nvPicPr>
          <p:cNvPr id="51203" name="Picture 3"/>
          <p:cNvPicPr>
            <a:picLocks noChangeAspect="1" noChangeArrowheads="1"/>
          </p:cNvPicPr>
          <p:nvPr/>
        </p:nvPicPr>
        <p:blipFill>
          <a:blip r:embed="rId3" cstate="print"/>
          <a:srcRect l="23342" b="54048"/>
          <a:stretch>
            <a:fillRect/>
          </a:stretch>
        </p:blipFill>
        <p:spPr bwMode="auto">
          <a:xfrm>
            <a:off x="0" y="2409938"/>
            <a:ext cx="2847522" cy="44480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46171" y="5116285"/>
            <a:ext cx="2220686" cy="1175658"/>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p:cNvSpPr/>
          <p:nvPr/>
        </p:nvSpPr>
        <p:spPr>
          <a:xfrm>
            <a:off x="2373077" y="1066800"/>
            <a:ext cx="6596743" cy="3810000"/>
          </a:xfrm>
          <a:prstGeom prst="cloudCallout">
            <a:avLst>
              <a:gd name="adj1" fmla="val -58787"/>
              <a:gd name="adj2" fmla="val -358"/>
            </a:avLst>
          </a:prstGeom>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599" y="114300"/>
            <a:ext cx="4876801"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Now MOSES</a:t>
            </a:r>
            <a:endParaRPr lang="en-US" sz="4000" dirty="0"/>
          </a:p>
        </p:txBody>
      </p:sp>
      <p:pic>
        <p:nvPicPr>
          <p:cNvPr id="51203" name="Picture 3"/>
          <p:cNvPicPr>
            <a:picLocks noChangeAspect="1" noChangeArrowheads="1"/>
          </p:cNvPicPr>
          <p:nvPr/>
        </p:nvPicPr>
        <p:blipFill>
          <a:blip r:embed="rId3" cstate="print"/>
          <a:srcRect l="23342" b="54048"/>
          <a:stretch>
            <a:fillRect/>
          </a:stretch>
        </p:blipFill>
        <p:spPr bwMode="auto">
          <a:xfrm>
            <a:off x="0" y="2409938"/>
            <a:ext cx="2847522" cy="4448062"/>
          </a:xfrm>
          <a:prstGeom prst="rect">
            <a:avLst/>
          </a:prstGeom>
          <a:noFill/>
          <a:ln w="9525">
            <a:noFill/>
            <a:miter lim="800000"/>
            <a:headEnd/>
            <a:tailEnd/>
          </a:ln>
          <a:effectLst/>
        </p:spPr>
      </p:pic>
      <p:sp>
        <p:nvSpPr>
          <p:cNvPr id="7" name="Rectangle 6"/>
          <p:cNvSpPr/>
          <p:nvPr/>
        </p:nvSpPr>
        <p:spPr>
          <a:xfrm>
            <a:off x="7032171" y="2808514"/>
            <a:ext cx="1632858" cy="696686"/>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3156860" y="1698172"/>
            <a:ext cx="5529942" cy="5203370"/>
          </a:xfrm>
        </p:spPr>
        <p:txBody>
          <a:bodyPr/>
          <a:lstStyle/>
          <a:p>
            <a:pPr marL="0" indent="0">
              <a:tabLst>
                <a:tab pos="914400" algn="l"/>
                <a:tab pos="1371600" algn="l"/>
              </a:tabLst>
            </a:pPr>
            <a:r>
              <a:rPr lang="en-US" baseline="30000" dirty="0" smtClean="0">
                <a:solidFill>
                  <a:schemeClr val="bg1"/>
                </a:solidFill>
                <a:effectLst>
                  <a:outerShdw blurRad="38100" dist="38100" dir="2700000" algn="tl">
                    <a:srgbClr val="000000">
                      <a:alpha val="43137"/>
                    </a:srgbClr>
                  </a:outerShdw>
                </a:effectLst>
              </a:rPr>
              <a:t>25</a:t>
            </a:r>
            <a:r>
              <a:rPr lang="en-US" dirty="0" smtClean="0">
                <a:solidFill>
                  <a:schemeClr val="bg1"/>
                </a:solidFill>
                <a:effectLst>
                  <a:outerShdw blurRad="38100" dist="38100" dir="2700000" algn="tl">
                    <a:srgbClr val="000000">
                      <a:alpha val="43137"/>
                    </a:srgbClr>
                  </a:outerShdw>
                </a:effectLst>
              </a:rPr>
              <a:t> Moses thought that his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own people would realize that God was using him to rescue them, but they did not.</a:t>
            </a:r>
          </a:p>
        </p:txBody>
      </p:sp>
      <p:sp>
        <p:nvSpPr>
          <p:cNvPr id="8" name="TextBox 7"/>
          <p:cNvSpPr txBox="1"/>
          <p:nvPr/>
        </p:nvSpPr>
        <p:spPr>
          <a:xfrm>
            <a:off x="4525738" y="5181600"/>
            <a:ext cx="2656115"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rPr>
              <a:t>SAVE</a:t>
            </a:r>
            <a:endParaRPr lang="en-US" sz="60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3156857" y="2960918"/>
            <a:ext cx="5508172" cy="2656114"/>
          </a:xfrm>
          <a:prstGeom prst="wedgeRoundRectCallout">
            <a:avLst>
              <a:gd name="adj1" fmla="val 56148"/>
              <a:gd name="adj2" fmla="val -70287"/>
              <a:gd name="adj3" fmla="val 16667"/>
            </a:avLst>
          </a:prstGeom>
          <a:effectLst>
            <a:outerShdw blurRad="50800" dist="139700" dir="2460000" algn="ctr"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11087" y="114300"/>
            <a:ext cx="6008914"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They MISSED IT!</a:t>
            </a:r>
            <a:endParaRPr lang="en-US" sz="4000" dirty="0"/>
          </a:p>
        </p:txBody>
      </p:sp>
      <p:pic>
        <p:nvPicPr>
          <p:cNvPr id="51203" name="Picture 3"/>
          <p:cNvPicPr>
            <a:picLocks noChangeAspect="1" noChangeArrowheads="1"/>
          </p:cNvPicPr>
          <p:nvPr/>
        </p:nvPicPr>
        <p:blipFill>
          <a:blip r:embed="rId3" cstate="print"/>
          <a:srcRect l="23342" b="54048"/>
          <a:stretch>
            <a:fillRect/>
          </a:stretch>
        </p:blipFill>
        <p:spPr bwMode="auto">
          <a:xfrm>
            <a:off x="0" y="2409938"/>
            <a:ext cx="2847522" cy="4448062"/>
          </a:xfrm>
          <a:prstGeom prst="rect">
            <a:avLst/>
          </a:prstGeom>
          <a:noFill/>
          <a:ln w="9525">
            <a:noFill/>
            <a:miter lim="800000"/>
            <a:headEnd/>
            <a:tailEnd/>
          </a:ln>
          <a:effectLst/>
        </p:spPr>
      </p:pic>
      <p:sp>
        <p:nvSpPr>
          <p:cNvPr id="13" name="Content Placeholder 12"/>
          <p:cNvSpPr>
            <a:spLocks noGrp="1"/>
          </p:cNvSpPr>
          <p:nvPr>
            <p:ph idx="1"/>
          </p:nvPr>
        </p:nvSpPr>
        <p:spPr>
          <a:xfrm>
            <a:off x="696686" y="1524004"/>
            <a:ext cx="7990116" cy="4855028"/>
          </a:xfrm>
        </p:spPr>
        <p:txBody>
          <a:bodyPr/>
          <a:lstStyle/>
          <a:p>
            <a:r>
              <a:rPr lang="en-US" baseline="30000" dirty="0" smtClean="0"/>
              <a:t>26</a:t>
            </a:r>
            <a:r>
              <a:rPr lang="en-US" dirty="0" smtClean="0"/>
              <a:t> The next day  … He tried to reconcile … [his] brothers….  </a:t>
            </a:r>
            <a:r>
              <a:rPr lang="en-US" baseline="30000" dirty="0" smtClean="0"/>
              <a:t>27</a:t>
            </a:r>
            <a:r>
              <a:rPr lang="en-US" dirty="0" smtClean="0"/>
              <a:t> "But … [one] said, </a:t>
            </a:r>
            <a:endParaRPr lang="en-US" sz="2800" dirty="0" smtClean="0"/>
          </a:p>
          <a:p>
            <a:r>
              <a:rPr lang="en-US" sz="2800" dirty="0" smtClean="0"/>
              <a:t/>
            </a:r>
            <a:br>
              <a:rPr lang="en-US" sz="2800" dirty="0" smtClean="0"/>
            </a:br>
            <a:r>
              <a:rPr lang="en-US" sz="2800" dirty="0" smtClean="0"/>
              <a:t>	</a:t>
            </a:r>
            <a:r>
              <a:rPr lang="en-US" dirty="0" smtClean="0"/>
              <a:t>		</a:t>
            </a:r>
            <a:r>
              <a:rPr lang="en-US" dirty="0" smtClean="0">
                <a:solidFill>
                  <a:schemeClr val="bg1"/>
                </a:solidFill>
                <a:effectLst>
                  <a:outerShdw blurRad="38100" dist="38100" dir="2700000" algn="tl">
                    <a:srgbClr val="000000">
                      <a:alpha val="43137"/>
                    </a:srgbClr>
                  </a:outerShdw>
                </a:effectLst>
              </a:rPr>
              <a:t>'Who made you ruler and 				judge  over us? </a:t>
            </a:r>
            <a:r>
              <a:rPr lang="en-US" baseline="30000" dirty="0" smtClean="0">
                <a:solidFill>
                  <a:schemeClr val="bg1"/>
                </a:solidFill>
                <a:effectLst>
                  <a:outerShdw blurRad="38100" dist="38100" dir="2700000" algn="tl">
                    <a:srgbClr val="000000">
                      <a:alpha val="43137"/>
                    </a:srgbClr>
                  </a:outerShdw>
                </a:effectLst>
              </a:rPr>
              <a:t>28</a:t>
            </a:r>
            <a:r>
              <a:rPr lang="en-US" dirty="0" smtClean="0">
                <a:solidFill>
                  <a:schemeClr val="bg1"/>
                </a:solidFill>
                <a:effectLst>
                  <a:outerShdw blurRad="38100" dist="38100" dir="2700000" algn="tl">
                    <a:srgbClr val="000000">
                      <a:alpha val="43137"/>
                    </a:srgbClr>
                  </a:outerShdw>
                </a:effectLst>
              </a:rPr>
              <a:t> Do you 			want to kill me as you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killed  the Egyptian …?’</a:t>
            </a:r>
          </a:p>
        </p:txBody>
      </p:sp>
      <p:sp>
        <p:nvSpPr>
          <p:cNvPr id="12" name="Rectangle 11"/>
          <p:cNvSpPr/>
          <p:nvPr/>
        </p:nvSpPr>
        <p:spPr>
          <a:xfrm>
            <a:off x="4114799" y="5682342"/>
            <a:ext cx="4158343" cy="1175658"/>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09257" y="5747657"/>
            <a:ext cx="5834743"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rPr>
              <a:t>Moses fled</a:t>
            </a:r>
            <a:endParaRPr lang="en-US" sz="60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bldLvl="3"/>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1087" y="114300"/>
            <a:ext cx="6008914"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Moses Again!</a:t>
            </a:r>
            <a:endParaRPr lang="en-US" sz="4000" dirty="0"/>
          </a:p>
        </p:txBody>
      </p:sp>
      <p:sp>
        <p:nvSpPr>
          <p:cNvPr id="13" name="Content Placeholder 12"/>
          <p:cNvSpPr>
            <a:spLocks noGrp="1"/>
          </p:cNvSpPr>
          <p:nvPr>
            <p:ph idx="1"/>
          </p:nvPr>
        </p:nvSpPr>
        <p:spPr>
          <a:xfrm>
            <a:off x="478971" y="1611086"/>
            <a:ext cx="7750629" cy="4767946"/>
          </a:xfrm>
        </p:spPr>
        <p:txBody>
          <a:bodyPr/>
          <a:lstStyle/>
          <a:p>
            <a:pPr marL="0" indent="0"/>
            <a:r>
              <a:rPr lang="en-US" baseline="30000" dirty="0" smtClean="0"/>
              <a:t>30</a:t>
            </a:r>
            <a:r>
              <a:rPr lang="en-US" dirty="0" smtClean="0"/>
              <a:t> "After forty years had passed, an angel appeared to Moses in the flames of a burning bush …</a:t>
            </a:r>
            <a:br>
              <a:rPr lang="en-US" dirty="0" smtClean="0"/>
            </a:br>
            <a:r>
              <a:rPr lang="en-US" dirty="0" smtClean="0"/>
              <a:t>			</a:t>
            </a:r>
            <a:endParaRPr lang="en-US" dirty="0" smtClean="0">
              <a:solidFill>
                <a:schemeClr val="bg1"/>
              </a:solidFill>
              <a:effectLst>
                <a:outerShdw blurRad="38100" dist="38100" dir="2700000" algn="tl">
                  <a:srgbClr val="000000">
                    <a:alpha val="43137"/>
                  </a:srgbClr>
                </a:outerShdw>
              </a:effectLst>
            </a:endParaRPr>
          </a:p>
        </p:txBody>
      </p:sp>
      <p:pic>
        <p:nvPicPr>
          <p:cNvPr id="52232" name="Picture 8"/>
          <p:cNvPicPr>
            <a:picLocks noChangeAspect="1" noChangeArrowheads="1"/>
          </p:cNvPicPr>
          <p:nvPr/>
        </p:nvPicPr>
        <p:blipFill>
          <a:blip r:embed="rId3" cstate="print"/>
          <a:srcRect/>
          <a:stretch>
            <a:fillRect/>
          </a:stretch>
        </p:blipFill>
        <p:spPr bwMode="auto">
          <a:xfrm>
            <a:off x="3412575" y="2286000"/>
            <a:ext cx="5731425" cy="4572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3658" y="2002971"/>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8"/>
          <p:cNvPicPr>
            <a:picLocks noChangeAspect="1" noChangeArrowheads="1"/>
          </p:cNvPicPr>
          <p:nvPr/>
        </p:nvPicPr>
        <p:blipFill>
          <a:blip r:embed="rId3" cstate="print"/>
          <a:srcRect/>
          <a:stretch>
            <a:fillRect/>
          </a:stretch>
        </p:blipFill>
        <p:spPr bwMode="auto">
          <a:xfrm>
            <a:off x="3412575" y="2286000"/>
            <a:ext cx="5731425" cy="4572000"/>
          </a:xfrm>
          <a:prstGeom prst="rect">
            <a:avLst/>
          </a:prstGeom>
          <a:noFill/>
          <a:ln w="9525">
            <a:noFill/>
            <a:miter lim="800000"/>
            <a:headEnd/>
            <a:tailEnd/>
          </a:ln>
          <a:effectLst/>
        </p:spPr>
      </p:pic>
      <p:sp>
        <p:nvSpPr>
          <p:cNvPr id="5" name="Rectangle 4"/>
          <p:cNvSpPr/>
          <p:nvPr/>
        </p:nvSpPr>
        <p:spPr>
          <a:xfrm>
            <a:off x="2525485" y="114300"/>
            <a:ext cx="4114801"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1" y="1523996"/>
            <a:ext cx="8381999" cy="5072746"/>
          </a:xfrm>
        </p:spPr>
        <p:txBody>
          <a:bodyPr/>
          <a:lstStyle/>
          <a:p>
            <a:pPr marL="0" indent="0"/>
            <a:r>
              <a:rPr lang="en-US" dirty="0" smtClean="0"/>
              <a:t> </a:t>
            </a:r>
            <a:r>
              <a:rPr lang="en-US" baseline="30000" dirty="0" smtClean="0"/>
              <a:t>35</a:t>
            </a:r>
            <a:r>
              <a:rPr lang="en-US" dirty="0" smtClean="0"/>
              <a:t> "This is the same Moses whom they had </a:t>
            </a:r>
            <a:r>
              <a:rPr lang="en-US" dirty="0" smtClean="0">
                <a:solidFill>
                  <a:schemeClr val="bg1"/>
                </a:solidFill>
                <a:effectLst>
                  <a:outerShdw blurRad="38100" dist="38100" dir="2700000" algn="tl">
                    <a:srgbClr val="000000">
                      <a:alpha val="43137"/>
                    </a:srgbClr>
                  </a:outerShdw>
                </a:effectLst>
              </a:rPr>
              <a:t>rejected</a:t>
            </a:r>
            <a:r>
              <a:rPr lang="en-US" dirty="0" smtClean="0">
                <a:effectLst>
                  <a:outerShdw blurRad="38100" dist="38100" dir="2700000" algn="tl">
                    <a:srgbClr val="000000">
                      <a:alpha val="43137"/>
                    </a:srgbClr>
                  </a:outerShdw>
                </a:effectLst>
              </a:rPr>
              <a:t> </a:t>
            </a:r>
            <a:r>
              <a:rPr lang="en-US" dirty="0" smtClean="0"/>
              <a:t>with the words, 'Who made you </a:t>
            </a:r>
            <a:br>
              <a:rPr lang="en-US" dirty="0" smtClean="0"/>
            </a:br>
            <a:r>
              <a:rPr lang="en-US" dirty="0" smtClean="0"/>
              <a:t>ruler and judge?' He was sent to be</a:t>
            </a:r>
            <a:br>
              <a:rPr lang="en-US" dirty="0" smtClean="0"/>
            </a:br>
            <a:r>
              <a:rPr lang="en-US" dirty="0" smtClean="0"/>
              <a:t>their ruler and deliverer </a:t>
            </a:r>
            <a:br>
              <a:rPr lang="en-US" dirty="0" smtClean="0"/>
            </a:br>
            <a:r>
              <a:rPr lang="en-US" dirty="0" smtClean="0"/>
              <a:t>by God himself, </a:t>
            </a:r>
            <a:br>
              <a:rPr lang="en-US" dirty="0" smtClean="0"/>
            </a:br>
            <a:r>
              <a:rPr lang="en-US" dirty="0" smtClean="0"/>
              <a:t>through the angel </a:t>
            </a:r>
            <a:br>
              <a:rPr lang="en-US" dirty="0" smtClean="0"/>
            </a:br>
            <a:r>
              <a:rPr lang="en-US" dirty="0" smtClean="0"/>
              <a:t>who appeared to </a:t>
            </a:r>
            <a:br>
              <a:rPr lang="en-US" dirty="0" smtClean="0"/>
            </a:br>
            <a:r>
              <a:rPr lang="en-US" dirty="0" smtClean="0"/>
              <a:t>him in the bush.</a:t>
            </a:r>
            <a:br>
              <a:rPr lang="en-US" dirty="0" smtClean="0"/>
            </a:br>
            <a:r>
              <a:rPr lang="en-US" dirty="0" smtClean="0"/>
              <a:t>			</a:t>
            </a: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91544" y="3091542"/>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3658" y="2002971"/>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8"/>
          <p:cNvPicPr>
            <a:picLocks noChangeAspect="1" noChangeArrowheads="1"/>
          </p:cNvPicPr>
          <p:nvPr/>
        </p:nvPicPr>
        <p:blipFill>
          <a:blip r:embed="rId3" cstate="print"/>
          <a:srcRect/>
          <a:stretch>
            <a:fillRect/>
          </a:stretch>
        </p:blipFill>
        <p:spPr bwMode="auto">
          <a:xfrm>
            <a:off x="3412575" y="2286000"/>
            <a:ext cx="5731425" cy="4572000"/>
          </a:xfrm>
          <a:prstGeom prst="rect">
            <a:avLst/>
          </a:prstGeom>
          <a:noFill/>
          <a:ln w="9525">
            <a:noFill/>
            <a:miter lim="800000"/>
            <a:headEnd/>
            <a:tailEnd/>
          </a:ln>
          <a:effectLst/>
        </p:spPr>
      </p:pic>
      <p:sp>
        <p:nvSpPr>
          <p:cNvPr id="5" name="Rectangle 4"/>
          <p:cNvSpPr/>
          <p:nvPr/>
        </p:nvSpPr>
        <p:spPr>
          <a:xfrm>
            <a:off x="2525485" y="114300"/>
            <a:ext cx="4114801"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1" y="1523996"/>
            <a:ext cx="8381999" cy="5072746"/>
          </a:xfrm>
        </p:spPr>
        <p:txBody>
          <a:bodyPr/>
          <a:lstStyle/>
          <a:p>
            <a:pPr marL="0" indent="0"/>
            <a:r>
              <a:rPr lang="en-US" dirty="0" smtClean="0"/>
              <a:t> </a:t>
            </a:r>
            <a:r>
              <a:rPr lang="en-US" baseline="30000" dirty="0" smtClean="0"/>
              <a:t>35</a:t>
            </a:r>
            <a:r>
              <a:rPr lang="en-US" dirty="0" smtClean="0"/>
              <a:t> "This is the same Moses whom they had </a:t>
            </a:r>
            <a:r>
              <a:rPr lang="en-US" dirty="0" smtClean="0">
                <a:solidFill>
                  <a:schemeClr val="bg1"/>
                </a:solidFill>
                <a:effectLst>
                  <a:outerShdw blurRad="38100" dist="38100" dir="2700000" algn="tl">
                    <a:srgbClr val="000000">
                      <a:alpha val="43137"/>
                    </a:srgbClr>
                  </a:outerShdw>
                </a:effectLst>
              </a:rPr>
              <a:t>rejected</a:t>
            </a:r>
            <a:r>
              <a:rPr lang="en-US" dirty="0" smtClean="0">
                <a:effectLst>
                  <a:outerShdw blurRad="38100" dist="38100" dir="2700000" algn="tl">
                    <a:srgbClr val="000000">
                      <a:alpha val="43137"/>
                    </a:srgbClr>
                  </a:outerShdw>
                </a:effectLst>
              </a:rPr>
              <a:t> </a:t>
            </a:r>
            <a:r>
              <a:rPr lang="en-US" dirty="0" smtClean="0"/>
              <a:t>with the words, 'Who made you </a:t>
            </a:r>
            <a:br>
              <a:rPr lang="en-US" dirty="0" smtClean="0"/>
            </a:br>
            <a:r>
              <a:rPr lang="en-US" dirty="0" smtClean="0"/>
              <a:t>ruler and judge?' He was sent to be</a:t>
            </a:r>
            <a:br>
              <a:rPr lang="en-US" dirty="0" smtClean="0"/>
            </a:br>
            <a:r>
              <a:rPr lang="en-US" dirty="0" smtClean="0"/>
              <a:t>their ruler and </a:t>
            </a:r>
            <a:r>
              <a:rPr lang="en-US" dirty="0" smtClean="0">
                <a:solidFill>
                  <a:schemeClr val="bg1"/>
                </a:solidFill>
                <a:effectLst>
                  <a:outerShdw blurRad="38100" dist="38100" dir="2700000" algn="tl">
                    <a:srgbClr val="000000">
                      <a:alpha val="43137"/>
                    </a:srgbClr>
                  </a:outerShdw>
                </a:effectLst>
              </a:rPr>
              <a:t>deliverer</a:t>
            </a:r>
            <a:r>
              <a:rPr lang="en-US" dirty="0" smtClean="0">
                <a:effectLst>
                  <a:outerShdw blurRad="38100" dist="38100" dir="2700000" algn="tl">
                    <a:srgbClr val="000000">
                      <a:alpha val="43137"/>
                    </a:srgbClr>
                  </a:outerShdw>
                </a:effectLst>
              </a:rPr>
              <a:t> </a:t>
            </a:r>
            <a:r>
              <a:rPr lang="en-US" dirty="0" smtClean="0"/>
              <a:t/>
            </a:r>
            <a:br>
              <a:rPr lang="en-US" dirty="0" smtClean="0"/>
            </a:br>
            <a:r>
              <a:rPr lang="en-US" dirty="0" smtClean="0"/>
              <a:t>by God himself, </a:t>
            </a:r>
            <a:br>
              <a:rPr lang="en-US" dirty="0" smtClean="0"/>
            </a:br>
            <a:r>
              <a:rPr lang="en-US" dirty="0" smtClean="0"/>
              <a:t>through the angel </a:t>
            </a:r>
            <a:br>
              <a:rPr lang="en-US" dirty="0" smtClean="0"/>
            </a:br>
            <a:r>
              <a:rPr lang="en-US" dirty="0" smtClean="0"/>
              <a:t>who appeared to </a:t>
            </a:r>
            <a:br>
              <a:rPr lang="en-US" dirty="0" smtClean="0"/>
            </a:br>
            <a:r>
              <a:rPr lang="en-US" dirty="0" smtClean="0"/>
              <a:t>him in the bush.</a:t>
            </a:r>
            <a:br>
              <a:rPr lang="en-US" dirty="0" smtClean="0"/>
            </a:br>
            <a:r>
              <a:rPr lang="en-US" dirty="0" smtClean="0"/>
              <a:t>			</a:t>
            </a: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91544" y="3091542"/>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3658" y="2002971"/>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8"/>
          <p:cNvPicPr>
            <a:picLocks noChangeAspect="1" noChangeArrowheads="1"/>
          </p:cNvPicPr>
          <p:nvPr/>
        </p:nvPicPr>
        <p:blipFill>
          <a:blip r:embed="rId3" cstate="print"/>
          <a:srcRect/>
          <a:stretch>
            <a:fillRect/>
          </a:stretch>
        </p:blipFill>
        <p:spPr bwMode="auto">
          <a:xfrm>
            <a:off x="3412575" y="2286000"/>
            <a:ext cx="5731425" cy="4572000"/>
          </a:xfrm>
          <a:prstGeom prst="rect">
            <a:avLst/>
          </a:prstGeom>
          <a:noFill/>
          <a:ln w="9525">
            <a:noFill/>
            <a:miter lim="800000"/>
            <a:headEnd/>
            <a:tailEnd/>
          </a:ln>
          <a:effectLst/>
        </p:spPr>
      </p:pic>
      <p:sp>
        <p:nvSpPr>
          <p:cNvPr id="5" name="Rectangle 4"/>
          <p:cNvSpPr/>
          <p:nvPr/>
        </p:nvSpPr>
        <p:spPr>
          <a:xfrm>
            <a:off x="1698171" y="114300"/>
            <a:ext cx="5636079"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Stephen’s Point</a:t>
            </a:r>
            <a:endParaRPr lang="en-US" sz="4000" dirty="0"/>
          </a:p>
        </p:txBody>
      </p:sp>
      <p:sp>
        <p:nvSpPr>
          <p:cNvPr id="13" name="Content Placeholder 12"/>
          <p:cNvSpPr>
            <a:spLocks noGrp="1"/>
          </p:cNvSpPr>
          <p:nvPr>
            <p:ph idx="1"/>
          </p:nvPr>
        </p:nvSpPr>
        <p:spPr>
          <a:xfrm>
            <a:off x="478971" y="1523996"/>
            <a:ext cx="8381999" cy="5072746"/>
          </a:xfrm>
        </p:spPr>
        <p:txBody>
          <a:bodyPr/>
          <a:lstStyle/>
          <a:p>
            <a:pPr marL="0" indent="0"/>
            <a:r>
              <a:rPr lang="en-US" dirty="0" smtClean="0"/>
              <a:t> </a:t>
            </a:r>
            <a:r>
              <a:rPr lang="en-US" baseline="30000" dirty="0" smtClean="0"/>
              <a:t>35</a:t>
            </a:r>
            <a:r>
              <a:rPr lang="en-US" dirty="0" smtClean="0"/>
              <a:t> "This is the same Moses whom they had </a:t>
            </a:r>
            <a:r>
              <a:rPr lang="en-US" dirty="0" smtClean="0">
                <a:solidFill>
                  <a:schemeClr val="bg1"/>
                </a:solidFill>
                <a:effectLst>
                  <a:outerShdw blurRad="38100" dist="38100" dir="2700000" algn="tl">
                    <a:srgbClr val="000000">
                      <a:alpha val="43137"/>
                    </a:srgbClr>
                  </a:outerShdw>
                </a:effectLst>
              </a:rPr>
              <a:t>rejected </a:t>
            </a:r>
            <a:r>
              <a:rPr lang="en-US" dirty="0" smtClean="0"/>
              <a:t>with the words, 'Who made you </a:t>
            </a:r>
            <a:br>
              <a:rPr lang="en-US" dirty="0" smtClean="0"/>
            </a:br>
            <a:r>
              <a:rPr lang="en-US" dirty="0" smtClean="0"/>
              <a:t>ruler and judge?' He was sent to be</a:t>
            </a:r>
            <a:br>
              <a:rPr lang="en-US" dirty="0" smtClean="0"/>
            </a:br>
            <a:r>
              <a:rPr lang="en-US" dirty="0" smtClean="0"/>
              <a:t>their ruler and </a:t>
            </a:r>
            <a:r>
              <a:rPr lang="en-US" dirty="0" smtClean="0">
                <a:solidFill>
                  <a:schemeClr val="bg1"/>
                </a:solidFill>
                <a:effectLst>
                  <a:outerShdw blurRad="38100" dist="38100" dir="2700000" algn="tl">
                    <a:srgbClr val="000000">
                      <a:alpha val="43137"/>
                    </a:srgbClr>
                  </a:outerShdw>
                </a:effectLst>
              </a:rPr>
              <a:t>deliverer </a:t>
            </a:r>
            <a:r>
              <a:rPr lang="en-US" dirty="0" smtClean="0"/>
              <a:t/>
            </a:r>
            <a:br>
              <a:rPr lang="en-US" dirty="0" smtClean="0"/>
            </a:br>
            <a:r>
              <a:rPr lang="en-US" dirty="0" smtClean="0"/>
              <a:t>by God himself, </a:t>
            </a:r>
            <a:br>
              <a:rPr lang="en-US" dirty="0" smtClean="0"/>
            </a:br>
            <a:r>
              <a:rPr lang="en-US" dirty="0" smtClean="0"/>
              <a:t>through the angel </a:t>
            </a:r>
            <a:br>
              <a:rPr lang="en-US" dirty="0" smtClean="0"/>
            </a:br>
            <a:r>
              <a:rPr lang="en-US" dirty="0" smtClean="0"/>
              <a:t>who appeared to </a:t>
            </a:r>
            <a:br>
              <a:rPr lang="en-US" dirty="0" smtClean="0"/>
            </a:br>
            <a:r>
              <a:rPr lang="en-US" dirty="0" smtClean="0"/>
              <a:t>him in the bush.</a:t>
            </a:r>
            <a:br>
              <a:rPr lang="en-US" dirty="0" smtClean="0"/>
            </a:br>
            <a:r>
              <a:rPr lang="en-US" dirty="0" smtClean="0"/>
              <a:t>			</a:t>
            </a:r>
            <a:endParaRPr lang="en-US" dirty="0" smtClean="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4746172" y="4615543"/>
            <a:ext cx="3820213" cy="1015663"/>
          </a:xfrm>
          <a:prstGeom prst="rect">
            <a:avLst/>
          </a:prstGeom>
          <a:solidFill>
            <a:srgbClr val="C00000"/>
          </a:solidFill>
          <a:effectLst>
            <a:softEdge rad="127000"/>
          </a:effectLst>
        </p:spPr>
        <p:txBody>
          <a:bodyPr wrap="none" rtlCol="0">
            <a:spAutoFit/>
          </a:bodyPr>
          <a:lstStyle/>
          <a:p>
            <a:r>
              <a:rPr lang="en-US" sz="6000" b="1" dirty="0" smtClean="0">
                <a:solidFill>
                  <a:schemeClr val="bg1"/>
                </a:solidFill>
              </a:rPr>
              <a:t> Redeemer </a:t>
            </a:r>
            <a:endParaRPr lang="en-US" sz="6000" b="1" dirty="0">
              <a:solidFill>
                <a:schemeClr val="bg1"/>
              </a:solidFill>
            </a:endParaRPr>
          </a:p>
        </p:txBody>
      </p:sp>
      <p:cxnSp>
        <p:nvCxnSpPr>
          <p:cNvPr id="11" name="Straight Connector 10"/>
          <p:cNvCxnSpPr/>
          <p:nvPr/>
        </p:nvCxnSpPr>
        <p:spPr>
          <a:xfrm>
            <a:off x="2133600" y="2656114"/>
            <a:ext cx="1023257" cy="56605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1486" y="3810000"/>
            <a:ext cx="1524000" cy="914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850"/>
            <a:ext cx="8229600" cy="2457449"/>
          </a:xfrm>
        </p:spPr>
        <p:txBody>
          <a:bodyPr/>
          <a:lstStyle/>
          <a:p>
            <a:r>
              <a:rPr lang="en-US" dirty="0" smtClean="0"/>
              <a:t>The Ultimate PRICE </a:t>
            </a:r>
            <a:br>
              <a:rPr lang="en-US" dirty="0" smtClean="0"/>
            </a:br>
            <a:r>
              <a:rPr lang="en-US" dirty="0" smtClean="0"/>
              <a:t>that Makes a Difference</a:t>
            </a:r>
            <a:br>
              <a:rPr lang="en-US" dirty="0" smtClean="0"/>
            </a:br>
            <a:endParaRPr lang="en-US" dirty="0"/>
          </a:p>
        </p:txBody>
      </p:sp>
      <p:sp>
        <p:nvSpPr>
          <p:cNvPr id="3" name="TextBox 2"/>
          <p:cNvSpPr txBox="1"/>
          <p:nvPr/>
        </p:nvSpPr>
        <p:spPr>
          <a:xfrm>
            <a:off x="1356632" y="3962400"/>
            <a:ext cx="6391275" cy="646331"/>
          </a:xfrm>
          <a:prstGeom prst="rect">
            <a:avLst/>
          </a:prstGeom>
          <a:noFill/>
        </p:spPr>
        <p:txBody>
          <a:bodyPr wrap="square" rtlCol="0">
            <a:spAutoFit/>
          </a:bodyPr>
          <a:lstStyle/>
          <a:p>
            <a:pPr algn="ctr"/>
            <a:r>
              <a:rPr lang="en-US" sz="3600" b="1" dirty="0" smtClean="0"/>
              <a:t>The real question is …</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39"/>
          <a:stretch>
            <a:fillRect/>
          </a:stretch>
        </p:blipFill>
        <p:spPr bwMode="auto">
          <a:xfrm>
            <a:off x="4572000" y="2362200"/>
            <a:ext cx="4648200" cy="4572000"/>
          </a:xfrm>
          <a:prstGeom prst="rect">
            <a:avLst/>
          </a:prstGeom>
          <a:noFill/>
          <a:ln w="9525">
            <a:noFill/>
            <a:miter lim="800000"/>
            <a:headEnd/>
            <a:tailEnd/>
          </a:ln>
          <a:effectLst/>
        </p:spPr>
      </p:pic>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Furthermore</a:t>
            </a:r>
            <a:endParaRPr lang="en-US" sz="4000" dirty="0"/>
          </a:p>
        </p:txBody>
      </p:sp>
      <p:sp>
        <p:nvSpPr>
          <p:cNvPr id="13" name="Content Placeholder 12"/>
          <p:cNvSpPr>
            <a:spLocks noGrp="1"/>
          </p:cNvSpPr>
          <p:nvPr>
            <p:ph idx="1"/>
          </p:nvPr>
        </p:nvSpPr>
        <p:spPr>
          <a:xfrm>
            <a:off x="478971" y="1523996"/>
            <a:ext cx="7750629" cy="5072746"/>
          </a:xfrm>
        </p:spPr>
        <p:txBody>
          <a:bodyPr/>
          <a:lstStyle/>
          <a:p>
            <a:pPr marL="0" indent="0"/>
            <a:r>
              <a:rPr lang="en-US" dirty="0" smtClean="0"/>
              <a:t> </a:t>
            </a:r>
            <a:r>
              <a:rPr lang="en-US" baseline="30000" dirty="0" smtClean="0"/>
              <a:t>36</a:t>
            </a:r>
            <a:r>
              <a:rPr lang="en-US" dirty="0" smtClean="0"/>
              <a:t> He led them out of Egypt and did wonders and miraculous signs </a:t>
            </a:r>
            <a:br>
              <a:rPr lang="en-US" dirty="0" smtClean="0"/>
            </a:br>
            <a:r>
              <a:rPr lang="en-US" dirty="0" smtClean="0"/>
              <a:t>in Egypt, at the Red Sea and</a:t>
            </a:r>
            <a:br>
              <a:rPr lang="en-US" dirty="0" smtClean="0"/>
            </a:br>
            <a:r>
              <a:rPr lang="en-US" dirty="0" smtClean="0"/>
              <a:t>	    for forty years in </a:t>
            </a:r>
            <a:br>
              <a:rPr lang="en-US" dirty="0" smtClean="0"/>
            </a:br>
            <a:r>
              <a:rPr lang="en-US" dirty="0" smtClean="0"/>
              <a:t>		the  desert. </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4" cstate="print"/>
          <a:srcRect l="23342" b="54048"/>
          <a:stretch>
            <a:fillRect/>
          </a:stretch>
        </p:blipFill>
        <p:spPr bwMode="auto">
          <a:xfrm>
            <a:off x="0" y="3049020"/>
            <a:ext cx="2438400" cy="380898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332264" y="2416632"/>
            <a:ext cx="6398079" cy="1567539"/>
          </a:xfrm>
          <a:prstGeom prst="wedgeRoundRectCallout">
            <a:avLst>
              <a:gd name="adj1" fmla="val -60638"/>
              <a:gd name="adj2" fmla="val 56079"/>
              <a:gd name="adj3" fmla="val 16667"/>
            </a:avLst>
          </a:prstGeom>
          <a:solidFill>
            <a:schemeClr val="bg1"/>
          </a:solidFill>
          <a:effectLst>
            <a:outerShdw blurRad="63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0" y="1393370"/>
            <a:ext cx="8207829" cy="5072746"/>
          </a:xfrm>
        </p:spPr>
        <p:txBody>
          <a:bodyPr/>
          <a:lstStyle/>
          <a:p>
            <a:pPr marL="0" indent="0"/>
            <a:r>
              <a:rPr lang="en-US" dirty="0" smtClean="0"/>
              <a:t> </a:t>
            </a:r>
            <a:r>
              <a:rPr lang="en-US" baseline="30000" dirty="0" smtClean="0"/>
              <a:t>37</a:t>
            </a:r>
            <a:r>
              <a:rPr lang="en-US" dirty="0" smtClean="0"/>
              <a:t> "This is that Moses who told the Israelites,</a:t>
            </a:r>
          </a:p>
          <a:p>
            <a:pPr marL="0" indent="0">
              <a:tabLst>
                <a:tab pos="2068513" algn="l"/>
              </a:tabLst>
            </a:pPr>
            <a:r>
              <a:rPr lang="en-US" dirty="0" smtClean="0"/>
              <a:t>	'God will send you a prophet like 	me from your own people.'</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srcRect l="23342" b="54048"/>
          <a:stretch>
            <a:fillRect/>
          </a:stretch>
        </p:blipFill>
        <p:spPr bwMode="auto">
          <a:xfrm>
            <a:off x="0" y="3049020"/>
            <a:ext cx="2438400" cy="3808980"/>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r="30185" b="3036"/>
          <a:stretch>
            <a:fillRect/>
          </a:stretch>
        </p:blipFill>
        <p:spPr bwMode="auto">
          <a:xfrm>
            <a:off x="6068503" y="3083654"/>
            <a:ext cx="3075497" cy="377434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2571" y="4310743"/>
            <a:ext cx="5769429" cy="2068286"/>
          </a:xfrm>
          <a:prstGeom prst="rect">
            <a:avLst/>
          </a:prstGeom>
          <a:solidFill>
            <a:schemeClr val="bg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332264" y="2416632"/>
            <a:ext cx="6398079" cy="1567539"/>
          </a:xfrm>
          <a:prstGeom prst="wedgeRoundRectCallout">
            <a:avLst>
              <a:gd name="adj1" fmla="val -60638"/>
              <a:gd name="adj2" fmla="val 56079"/>
              <a:gd name="adj3" fmla="val 16667"/>
            </a:avLst>
          </a:prstGeom>
          <a:solidFill>
            <a:schemeClr val="bg1"/>
          </a:solidFill>
          <a:effectLst>
            <a:outerShdw blurRad="63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0" y="1393370"/>
            <a:ext cx="8207829" cy="5072746"/>
          </a:xfrm>
        </p:spPr>
        <p:txBody>
          <a:bodyPr/>
          <a:lstStyle/>
          <a:p>
            <a:pPr marL="0" indent="0"/>
            <a:r>
              <a:rPr lang="en-US" dirty="0" smtClean="0"/>
              <a:t> </a:t>
            </a:r>
            <a:r>
              <a:rPr lang="en-US" baseline="30000" dirty="0" smtClean="0"/>
              <a:t>37</a:t>
            </a:r>
            <a:r>
              <a:rPr lang="en-US" dirty="0" smtClean="0"/>
              <a:t> "This is that Moses who told the Israelites,</a:t>
            </a:r>
          </a:p>
          <a:p>
            <a:pPr marL="0" indent="0">
              <a:tabLst>
                <a:tab pos="2068513" algn="l"/>
              </a:tabLst>
            </a:pPr>
            <a:r>
              <a:rPr lang="en-US" dirty="0" smtClean="0"/>
              <a:t>	'God will send you a prophet like 	me from your own people.'</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srcRect l="23342" b="54048"/>
          <a:stretch>
            <a:fillRect/>
          </a:stretch>
        </p:blipFill>
        <p:spPr bwMode="auto">
          <a:xfrm>
            <a:off x="0" y="3049020"/>
            <a:ext cx="2438400" cy="3808980"/>
          </a:xfrm>
          <a:prstGeom prst="rect">
            <a:avLst/>
          </a:prstGeom>
          <a:noFill/>
          <a:ln w="9525">
            <a:noFill/>
            <a:miter lim="800000"/>
            <a:headEnd/>
            <a:tailEnd/>
          </a:ln>
          <a:effectLst/>
        </p:spPr>
      </p:pic>
      <p:sp>
        <p:nvSpPr>
          <p:cNvPr id="10" name="TextBox 9"/>
          <p:cNvSpPr txBox="1"/>
          <p:nvPr/>
        </p:nvSpPr>
        <p:spPr>
          <a:xfrm>
            <a:off x="2743202" y="4419601"/>
            <a:ext cx="5725884" cy="1938992"/>
          </a:xfrm>
          <a:prstGeom prst="rect">
            <a:avLst/>
          </a:prstGeom>
          <a:noFill/>
        </p:spPr>
        <p:txBody>
          <a:bodyPr wrap="square" rtlCol="0">
            <a:spAutoFit/>
          </a:bodyPr>
          <a:lstStyle/>
          <a:p>
            <a:pPr>
              <a:lnSpc>
                <a:spcPts val="3600"/>
              </a:lnSpc>
            </a:pPr>
            <a:r>
              <a:rPr lang="en-US" sz="3600" b="1" baseline="30000" dirty="0" smtClean="0"/>
              <a:t>39</a:t>
            </a:r>
            <a:r>
              <a:rPr lang="en-US" sz="3600" b="1" dirty="0" smtClean="0"/>
              <a:t> "But our fathers refused </a:t>
            </a:r>
            <a:br>
              <a:rPr lang="en-US" sz="3600" b="1" dirty="0" smtClean="0"/>
            </a:br>
            <a:r>
              <a:rPr lang="en-US" sz="3600" b="1" dirty="0" smtClean="0"/>
              <a:t>to obey him. Instead, they rejected him and in their hearts turned back to Egypt. </a:t>
            </a:r>
            <a:endParaRPr lang="en-US" sz="3600" b="1" dirty="0"/>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2571" y="4310743"/>
            <a:ext cx="5769429" cy="2068286"/>
          </a:xfrm>
          <a:prstGeom prst="rect">
            <a:avLst/>
          </a:prstGeom>
          <a:solidFill>
            <a:schemeClr val="bg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332264" y="2416632"/>
            <a:ext cx="6398079" cy="1567539"/>
          </a:xfrm>
          <a:prstGeom prst="wedgeRoundRectCallout">
            <a:avLst>
              <a:gd name="adj1" fmla="val -60638"/>
              <a:gd name="adj2" fmla="val 56079"/>
              <a:gd name="adj3" fmla="val 16667"/>
            </a:avLst>
          </a:prstGeom>
          <a:solidFill>
            <a:schemeClr val="bg1"/>
          </a:solidFill>
          <a:effectLst>
            <a:outerShdw blurRad="63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0" y="1393370"/>
            <a:ext cx="8207829" cy="5072746"/>
          </a:xfrm>
        </p:spPr>
        <p:txBody>
          <a:bodyPr/>
          <a:lstStyle/>
          <a:p>
            <a:pPr marL="0" indent="0"/>
            <a:r>
              <a:rPr lang="en-US" dirty="0" smtClean="0"/>
              <a:t> </a:t>
            </a:r>
            <a:r>
              <a:rPr lang="en-US" baseline="30000" dirty="0" smtClean="0"/>
              <a:t>37</a:t>
            </a:r>
            <a:r>
              <a:rPr lang="en-US" dirty="0" smtClean="0"/>
              <a:t> "This is that Moses who told the Israelites,</a:t>
            </a:r>
          </a:p>
          <a:p>
            <a:pPr marL="0" indent="0">
              <a:tabLst>
                <a:tab pos="2068513" algn="l"/>
              </a:tabLst>
            </a:pPr>
            <a:r>
              <a:rPr lang="en-US" dirty="0" smtClean="0"/>
              <a:t>	'God will send you a prophet like 	me from your own people.'</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srcRect l="23342" b="54048"/>
          <a:stretch>
            <a:fillRect/>
          </a:stretch>
        </p:blipFill>
        <p:spPr bwMode="auto">
          <a:xfrm>
            <a:off x="0" y="3049020"/>
            <a:ext cx="2438400" cy="3808980"/>
          </a:xfrm>
          <a:prstGeom prst="rect">
            <a:avLst/>
          </a:prstGeom>
          <a:noFill/>
          <a:ln w="9525">
            <a:noFill/>
            <a:miter lim="800000"/>
            <a:headEnd/>
            <a:tailEnd/>
          </a:ln>
          <a:effectLst/>
        </p:spPr>
      </p:pic>
      <p:sp>
        <p:nvSpPr>
          <p:cNvPr id="11" name="Rectangle 10"/>
          <p:cNvSpPr/>
          <p:nvPr/>
        </p:nvSpPr>
        <p:spPr>
          <a:xfrm>
            <a:off x="6158598" y="4288970"/>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31627" y="4702627"/>
            <a:ext cx="1872342"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43202" y="4419601"/>
            <a:ext cx="5725884" cy="1938992"/>
          </a:xfrm>
          <a:prstGeom prst="rect">
            <a:avLst/>
          </a:prstGeom>
          <a:noFill/>
        </p:spPr>
        <p:txBody>
          <a:bodyPr wrap="square" rtlCol="0">
            <a:spAutoFit/>
          </a:bodyPr>
          <a:lstStyle/>
          <a:p>
            <a:pPr>
              <a:lnSpc>
                <a:spcPts val="3600"/>
              </a:lnSpc>
            </a:pPr>
            <a:r>
              <a:rPr lang="en-US" sz="3600" b="1" baseline="30000" dirty="0" smtClean="0"/>
              <a:t>39</a:t>
            </a:r>
            <a:r>
              <a:rPr lang="en-US" sz="3600" b="1" dirty="0" smtClean="0"/>
              <a:t> "But our fathers </a:t>
            </a:r>
            <a:r>
              <a:rPr lang="en-US" sz="3600" b="1" dirty="0" smtClean="0">
                <a:solidFill>
                  <a:schemeClr val="bg1"/>
                </a:solidFill>
              </a:rPr>
              <a:t>refused </a:t>
            </a:r>
            <a:br>
              <a:rPr lang="en-US" sz="3600" b="1" dirty="0" smtClean="0">
                <a:solidFill>
                  <a:schemeClr val="bg1"/>
                </a:solidFill>
              </a:rPr>
            </a:br>
            <a:r>
              <a:rPr lang="en-US" sz="3600" b="1" dirty="0" smtClean="0">
                <a:solidFill>
                  <a:schemeClr val="bg1"/>
                </a:solidFill>
              </a:rPr>
              <a:t>to obey</a:t>
            </a:r>
            <a:r>
              <a:rPr lang="en-US" sz="3600" b="1" dirty="0" smtClean="0"/>
              <a:t> him. Instead, they rejected him and in their hearts turned back to Egypt. </a:t>
            </a:r>
            <a:endParaRPr lang="en-US" sz="3600" b="1" dirty="0"/>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2571" y="4310743"/>
            <a:ext cx="5769429" cy="2068286"/>
          </a:xfrm>
          <a:prstGeom prst="rect">
            <a:avLst/>
          </a:prstGeom>
          <a:solidFill>
            <a:schemeClr val="bg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332264" y="2416632"/>
            <a:ext cx="6398079" cy="1567539"/>
          </a:xfrm>
          <a:prstGeom prst="wedgeRoundRectCallout">
            <a:avLst>
              <a:gd name="adj1" fmla="val -60638"/>
              <a:gd name="adj2" fmla="val 56079"/>
              <a:gd name="adj3" fmla="val 16667"/>
            </a:avLst>
          </a:prstGeom>
          <a:solidFill>
            <a:schemeClr val="bg1"/>
          </a:solidFill>
          <a:effectLst>
            <a:outerShdw blurRad="63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0" y="1393370"/>
            <a:ext cx="8207829" cy="5072746"/>
          </a:xfrm>
        </p:spPr>
        <p:txBody>
          <a:bodyPr/>
          <a:lstStyle/>
          <a:p>
            <a:pPr marL="0" indent="0"/>
            <a:r>
              <a:rPr lang="en-US" dirty="0" smtClean="0"/>
              <a:t> </a:t>
            </a:r>
            <a:r>
              <a:rPr lang="en-US" baseline="30000" dirty="0" smtClean="0"/>
              <a:t>37</a:t>
            </a:r>
            <a:r>
              <a:rPr lang="en-US" dirty="0" smtClean="0"/>
              <a:t> "This is that Moses who told the Israelites,</a:t>
            </a:r>
          </a:p>
          <a:p>
            <a:pPr marL="0" indent="0">
              <a:tabLst>
                <a:tab pos="2068513" algn="l"/>
              </a:tabLst>
            </a:pPr>
            <a:r>
              <a:rPr lang="en-US" dirty="0" smtClean="0"/>
              <a:t>	'God will send you a prophet like 	me from your own people.'</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srcRect l="23342" b="54048"/>
          <a:stretch>
            <a:fillRect/>
          </a:stretch>
        </p:blipFill>
        <p:spPr bwMode="auto">
          <a:xfrm>
            <a:off x="0" y="3049020"/>
            <a:ext cx="2438400" cy="3808980"/>
          </a:xfrm>
          <a:prstGeom prst="rect">
            <a:avLst/>
          </a:prstGeom>
          <a:noFill/>
          <a:ln w="9525">
            <a:noFill/>
            <a:miter lim="800000"/>
            <a:headEnd/>
            <a:tailEnd/>
          </a:ln>
          <a:effectLst/>
        </p:spPr>
      </p:pic>
      <p:sp>
        <p:nvSpPr>
          <p:cNvPr id="14" name="Rectangle 13"/>
          <p:cNvSpPr/>
          <p:nvPr/>
        </p:nvSpPr>
        <p:spPr>
          <a:xfrm>
            <a:off x="2699661" y="5181598"/>
            <a:ext cx="2743195"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43202" y="4419601"/>
            <a:ext cx="5725884" cy="1938992"/>
          </a:xfrm>
          <a:prstGeom prst="rect">
            <a:avLst/>
          </a:prstGeom>
          <a:noFill/>
        </p:spPr>
        <p:txBody>
          <a:bodyPr wrap="square" rtlCol="0">
            <a:spAutoFit/>
          </a:bodyPr>
          <a:lstStyle/>
          <a:p>
            <a:pPr>
              <a:lnSpc>
                <a:spcPts val="3600"/>
              </a:lnSpc>
            </a:pPr>
            <a:r>
              <a:rPr lang="en-US" sz="3600" b="1" baseline="30000" dirty="0" smtClean="0"/>
              <a:t>39</a:t>
            </a:r>
            <a:r>
              <a:rPr lang="en-US" sz="3600" b="1" dirty="0" smtClean="0"/>
              <a:t> "But our fathers </a:t>
            </a:r>
            <a:r>
              <a:rPr lang="en-US" sz="3600" b="1" dirty="0" smtClean="0">
                <a:solidFill>
                  <a:srgbClr val="C00000"/>
                </a:solidFill>
              </a:rPr>
              <a:t>refused </a:t>
            </a:r>
            <a:br>
              <a:rPr lang="en-US" sz="3600" b="1" dirty="0" smtClean="0">
                <a:solidFill>
                  <a:srgbClr val="C00000"/>
                </a:solidFill>
              </a:rPr>
            </a:br>
            <a:r>
              <a:rPr lang="en-US" sz="3600" b="1" dirty="0" smtClean="0">
                <a:solidFill>
                  <a:srgbClr val="C00000"/>
                </a:solidFill>
              </a:rPr>
              <a:t>to obey</a:t>
            </a:r>
            <a:r>
              <a:rPr lang="en-US" sz="3600" b="1" dirty="0" smtClean="0"/>
              <a:t> him. Instead, they </a:t>
            </a:r>
            <a:r>
              <a:rPr lang="en-US" sz="3600" b="1" dirty="0" smtClean="0">
                <a:solidFill>
                  <a:schemeClr val="bg1"/>
                </a:solidFill>
                <a:effectLst>
                  <a:outerShdw blurRad="38100" dist="38100" dir="2700000" algn="tl">
                    <a:srgbClr val="000000">
                      <a:alpha val="43137"/>
                    </a:srgbClr>
                  </a:outerShdw>
                </a:effectLst>
              </a:rPr>
              <a:t>rejected him </a:t>
            </a:r>
            <a:r>
              <a:rPr lang="en-US" sz="3600" b="1" dirty="0" smtClean="0"/>
              <a:t>and in their hearts turned back to Egypt. </a:t>
            </a:r>
            <a:endParaRPr lang="en-US" sz="3600" b="1" dirty="0"/>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2571" y="4310743"/>
            <a:ext cx="5769429" cy="2068286"/>
          </a:xfrm>
          <a:prstGeom prst="rect">
            <a:avLst/>
          </a:prstGeom>
          <a:solidFill>
            <a:schemeClr val="bg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332264" y="2416632"/>
            <a:ext cx="6398079" cy="1567539"/>
          </a:xfrm>
          <a:prstGeom prst="wedgeRoundRectCallout">
            <a:avLst>
              <a:gd name="adj1" fmla="val -60638"/>
              <a:gd name="adj2" fmla="val 56079"/>
              <a:gd name="adj3" fmla="val 16667"/>
            </a:avLst>
          </a:prstGeom>
          <a:solidFill>
            <a:schemeClr val="bg1"/>
          </a:solidFill>
          <a:effectLst>
            <a:outerShdw blurRad="635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55371" y="114300"/>
            <a:ext cx="4833258"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Point:</a:t>
            </a:r>
            <a:endParaRPr lang="en-US" sz="4000" dirty="0"/>
          </a:p>
        </p:txBody>
      </p:sp>
      <p:sp>
        <p:nvSpPr>
          <p:cNvPr id="13" name="Content Placeholder 12"/>
          <p:cNvSpPr>
            <a:spLocks noGrp="1"/>
          </p:cNvSpPr>
          <p:nvPr>
            <p:ph idx="1"/>
          </p:nvPr>
        </p:nvSpPr>
        <p:spPr>
          <a:xfrm>
            <a:off x="478970" y="1393370"/>
            <a:ext cx="8207829" cy="5072746"/>
          </a:xfrm>
        </p:spPr>
        <p:txBody>
          <a:bodyPr/>
          <a:lstStyle/>
          <a:p>
            <a:pPr marL="0" indent="0"/>
            <a:r>
              <a:rPr lang="en-US" dirty="0" smtClean="0"/>
              <a:t> </a:t>
            </a:r>
            <a:r>
              <a:rPr lang="en-US" baseline="30000" dirty="0" smtClean="0"/>
              <a:t>37</a:t>
            </a:r>
            <a:r>
              <a:rPr lang="en-US" dirty="0" smtClean="0"/>
              <a:t> "This is that Moses who told the Israelites,</a:t>
            </a:r>
          </a:p>
          <a:p>
            <a:pPr marL="0" indent="0">
              <a:tabLst>
                <a:tab pos="2068513" algn="l"/>
              </a:tabLst>
            </a:pPr>
            <a:r>
              <a:rPr lang="en-US" dirty="0" smtClean="0"/>
              <a:t>	'God will send you a prophet like 	me from your own people.'</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srcRect l="23342" b="54048"/>
          <a:stretch>
            <a:fillRect/>
          </a:stretch>
        </p:blipFill>
        <p:spPr bwMode="auto">
          <a:xfrm>
            <a:off x="0" y="3049020"/>
            <a:ext cx="2438400" cy="3808980"/>
          </a:xfrm>
          <a:prstGeom prst="rect">
            <a:avLst/>
          </a:prstGeom>
          <a:noFill/>
          <a:ln w="9525">
            <a:noFill/>
            <a:miter lim="800000"/>
            <a:headEnd/>
            <a:tailEnd/>
          </a:ln>
          <a:effectLst/>
        </p:spPr>
      </p:pic>
      <p:sp>
        <p:nvSpPr>
          <p:cNvPr id="14" name="Rectangle 13"/>
          <p:cNvSpPr/>
          <p:nvPr/>
        </p:nvSpPr>
        <p:spPr>
          <a:xfrm>
            <a:off x="3853546" y="5617027"/>
            <a:ext cx="2743195" cy="827315"/>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43202" y="4419601"/>
            <a:ext cx="5725884" cy="1938992"/>
          </a:xfrm>
          <a:prstGeom prst="rect">
            <a:avLst/>
          </a:prstGeom>
          <a:noFill/>
        </p:spPr>
        <p:txBody>
          <a:bodyPr wrap="square" rtlCol="0">
            <a:spAutoFit/>
          </a:bodyPr>
          <a:lstStyle/>
          <a:p>
            <a:pPr>
              <a:lnSpc>
                <a:spcPts val="3600"/>
              </a:lnSpc>
            </a:pPr>
            <a:r>
              <a:rPr lang="en-US" sz="3600" b="1" baseline="30000" dirty="0" smtClean="0"/>
              <a:t>39</a:t>
            </a:r>
            <a:r>
              <a:rPr lang="en-US" sz="3600" b="1" dirty="0" smtClean="0"/>
              <a:t> "But our fathers </a:t>
            </a:r>
            <a:r>
              <a:rPr lang="en-US" sz="3600" b="1" dirty="0" smtClean="0">
                <a:solidFill>
                  <a:srgbClr val="C00000"/>
                </a:solidFill>
              </a:rPr>
              <a:t>refused </a:t>
            </a:r>
            <a:br>
              <a:rPr lang="en-US" sz="3600" b="1" dirty="0" smtClean="0">
                <a:solidFill>
                  <a:srgbClr val="C00000"/>
                </a:solidFill>
              </a:rPr>
            </a:br>
            <a:r>
              <a:rPr lang="en-US" sz="3600" b="1" dirty="0" smtClean="0">
                <a:solidFill>
                  <a:srgbClr val="C00000"/>
                </a:solidFill>
              </a:rPr>
              <a:t>to obey</a:t>
            </a:r>
            <a:r>
              <a:rPr lang="en-US" sz="3600" b="1" dirty="0" smtClean="0"/>
              <a:t> him. Instead, they </a:t>
            </a:r>
            <a:r>
              <a:rPr lang="en-US" sz="3600" b="1" dirty="0" smtClean="0">
                <a:solidFill>
                  <a:srgbClr val="C00000"/>
                </a:solidFill>
                <a:effectLst>
                  <a:outerShdw blurRad="38100" dist="38100" dir="2700000" algn="tl">
                    <a:schemeClr val="bg1">
                      <a:alpha val="43000"/>
                    </a:schemeClr>
                  </a:outerShdw>
                </a:effectLst>
              </a:rPr>
              <a:t>rejected him </a:t>
            </a:r>
            <a:r>
              <a:rPr lang="en-US" sz="3600" b="1" dirty="0" smtClean="0"/>
              <a:t>and in their hearts </a:t>
            </a:r>
            <a:r>
              <a:rPr lang="en-US" sz="3600" b="1" dirty="0" smtClean="0">
                <a:solidFill>
                  <a:schemeClr val="bg1"/>
                </a:solidFill>
                <a:effectLst>
                  <a:outerShdw blurRad="38100" dist="38100" dir="2700000" algn="tl">
                    <a:srgbClr val="000000">
                      <a:alpha val="43137"/>
                    </a:srgbClr>
                  </a:outerShdw>
                </a:effectLst>
              </a:rPr>
              <a:t>turned back </a:t>
            </a:r>
            <a:r>
              <a:rPr lang="en-US" sz="3600" b="1" dirty="0" smtClean="0"/>
              <a:t>to Egypt. </a:t>
            </a:r>
            <a:endParaRPr lang="en-US" sz="3600" b="1" dirty="0"/>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3657" y="114300"/>
            <a:ext cx="8142514"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Re: The First Accusation</a:t>
            </a:r>
            <a:endParaRPr lang="en-US" sz="4000" dirty="0"/>
          </a:p>
        </p:txBody>
      </p:sp>
      <p:pic>
        <p:nvPicPr>
          <p:cNvPr id="11" name="Picture 2"/>
          <p:cNvPicPr>
            <a:picLocks noChangeAspect="1" noChangeArrowheads="1"/>
          </p:cNvPicPr>
          <p:nvPr/>
        </p:nvPicPr>
        <p:blipFill>
          <a:blip r:embed="rId3"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62993" y="1915886"/>
            <a:ext cx="5562600" cy="2264228"/>
          </a:xfrm>
          <a:prstGeom prst="wedgeRoundRectCallout">
            <a:avLst>
              <a:gd name="adj1" fmla="val -67874"/>
              <a:gd name="adj2" fmla="val 67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548739" y="2590829"/>
            <a:ext cx="5094513" cy="740228"/>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548740" y="3061635"/>
            <a:ext cx="139337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5"/>
          <p:cNvSpPr txBox="1">
            <a:spLocks/>
          </p:cNvSpPr>
          <p:nvPr/>
        </p:nvSpPr>
        <p:spPr>
          <a:xfrm>
            <a:off x="3624940" y="2046542"/>
            <a:ext cx="5524499" cy="266450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"This fellow never stops speaking against this holy place and against the law. </a:t>
            </a:r>
          </a:p>
        </p:txBody>
      </p:sp>
      <p:sp>
        <p:nvSpPr>
          <p:cNvPr id="18" name="Oval 17"/>
          <p:cNvSpPr/>
          <p:nvPr/>
        </p:nvSpPr>
        <p:spPr>
          <a:xfrm>
            <a:off x="3118753" y="2381277"/>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1</a:t>
            </a:r>
            <a:endParaRPr lang="en-US" sz="3600" b="1" dirty="0"/>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print"/>
          <a:srcRect/>
          <a:stretch>
            <a:fillRect/>
          </a:stretch>
        </p:blipFill>
        <p:spPr bwMode="auto">
          <a:xfrm>
            <a:off x="0" y="2673968"/>
            <a:ext cx="9144000" cy="4184032"/>
          </a:xfrm>
          <a:prstGeom prst="rect">
            <a:avLst/>
          </a:prstGeom>
          <a:noFill/>
          <a:ln w="9525">
            <a:noFill/>
            <a:miter lim="800000"/>
            <a:headEnd/>
            <a:tailEnd/>
          </a:ln>
          <a:effectLst/>
        </p:spPr>
      </p:pic>
      <p:sp>
        <p:nvSpPr>
          <p:cNvPr id="5" name="Rectangle 4"/>
          <p:cNvSpPr/>
          <p:nvPr/>
        </p:nvSpPr>
        <p:spPr>
          <a:xfrm>
            <a:off x="1828800" y="114300"/>
            <a:ext cx="55054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Tabernacle:</a:t>
            </a:r>
            <a:endParaRPr lang="en-US" sz="4000" dirty="0"/>
          </a:p>
        </p:txBody>
      </p:sp>
      <p:sp>
        <p:nvSpPr>
          <p:cNvPr id="13" name="Content Placeholder 12"/>
          <p:cNvSpPr>
            <a:spLocks noGrp="1"/>
          </p:cNvSpPr>
          <p:nvPr>
            <p:ph idx="1"/>
          </p:nvPr>
        </p:nvSpPr>
        <p:spPr>
          <a:xfrm>
            <a:off x="478970" y="1393370"/>
            <a:ext cx="7924801" cy="5072746"/>
          </a:xfrm>
        </p:spPr>
        <p:txBody>
          <a:bodyPr/>
          <a:lstStyle/>
          <a:p>
            <a:pPr marL="0" indent="0"/>
            <a:r>
              <a:rPr lang="en-US" dirty="0" smtClean="0"/>
              <a:t> </a:t>
            </a:r>
            <a:r>
              <a:rPr lang="en-US" baseline="30000" dirty="0" smtClean="0"/>
              <a:t>44</a:t>
            </a:r>
            <a:r>
              <a:rPr lang="en-US" dirty="0" smtClean="0"/>
              <a:t> "Our forefathers had the tabernacle of the Testimony with them in the desert. It had been made as God directed Moses, </a:t>
            </a:r>
            <a:endParaRPr lang="en-US" dirty="0" smtClean="0">
              <a:solidFill>
                <a:schemeClr val="bg1"/>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4" cstate="print"/>
          <a:srcRect l="23342" b="54048"/>
          <a:stretch>
            <a:fillRect/>
          </a:stretch>
        </p:blipFill>
        <p:spPr bwMode="auto">
          <a:xfrm>
            <a:off x="0" y="3049020"/>
            <a:ext cx="2438400" cy="380898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cstate="print"/>
          <a:srcRect r="4209"/>
          <a:stretch>
            <a:fillRect/>
          </a:stretch>
        </p:blipFill>
        <p:spPr bwMode="auto">
          <a:xfrm>
            <a:off x="4188794" y="0"/>
            <a:ext cx="4955206" cy="6858000"/>
          </a:xfrm>
          <a:prstGeom prst="rect">
            <a:avLst/>
          </a:prstGeom>
          <a:noFill/>
          <a:ln w="9525">
            <a:noFill/>
            <a:miter lim="800000"/>
            <a:headEnd/>
            <a:tailEnd/>
          </a:ln>
          <a:effectLst/>
        </p:spPr>
      </p:pic>
      <p:sp>
        <p:nvSpPr>
          <p:cNvPr id="5" name="Rectangle 4"/>
          <p:cNvSpPr/>
          <p:nvPr/>
        </p:nvSpPr>
        <p:spPr>
          <a:xfrm>
            <a:off x="2351314" y="114300"/>
            <a:ext cx="4463143"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Temple:</a:t>
            </a:r>
            <a:endParaRPr lang="en-US" sz="4000" dirty="0"/>
          </a:p>
        </p:txBody>
      </p:sp>
      <p:sp>
        <p:nvSpPr>
          <p:cNvPr id="13" name="Content Placeholder 12"/>
          <p:cNvSpPr>
            <a:spLocks noGrp="1"/>
          </p:cNvSpPr>
          <p:nvPr>
            <p:ph idx="1"/>
          </p:nvPr>
        </p:nvSpPr>
        <p:spPr>
          <a:xfrm>
            <a:off x="478970" y="1393370"/>
            <a:ext cx="4680859" cy="5072746"/>
          </a:xfrm>
        </p:spPr>
        <p:txBody>
          <a:bodyPr/>
          <a:lstStyle/>
          <a:p>
            <a:pPr marL="0" indent="0"/>
            <a:r>
              <a:rPr lang="en-US" dirty="0" smtClean="0"/>
              <a:t> </a:t>
            </a:r>
            <a:r>
              <a:rPr lang="en-US" baseline="30000" dirty="0" smtClean="0"/>
              <a:t>47</a:t>
            </a:r>
            <a:r>
              <a:rPr lang="en-US" dirty="0" smtClean="0"/>
              <a:t> But it was Solomon who built the house for him.  </a:t>
            </a:r>
            <a:endParaRPr lang="en-US" dirty="0" smtClean="0">
              <a:solidFill>
                <a:schemeClr val="bg1"/>
              </a:solidFill>
              <a:effectLst>
                <a:outerShdw blurRad="38100" dist="38100" dir="2700000" algn="tl">
                  <a:srgbClr val="000000">
                    <a:alpha val="43137"/>
                  </a:srgbClr>
                </a:outerShdw>
              </a:effectLst>
            </a:endParaRPr>
          </a:p>
        </p:txBody>
      </p:sp>
      <p:pic>
        <p:nvPicPr>
          <p:cNvPr id="54278" name="Picture 6"/>
          <p:cNvPicPr>
            <a:picLocks noChangeAspect="1" noChangeArrowheads="1"/>
          </p:cNvPicPr>
          <p:nvPr/>
        </p:nvPicPr>
        <p:blipFill>
          <a:blip r:embed="rId4" cstate="print"/>
          <a:srcRect/>
          <a:stretch>
            <a:fillRect/>
          </a:stretch>
        </p:blipFill>
        <p:spPr bwMode="auto">
          <a:xfrm>
            <a:off x="0" y="2690813"/>
            <a:ext cx="7143750" cy="41671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1314" y="114300"/>
            <a:ext cx="4463143"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Temple:</a:t>
            </a:r>
            <a:endParaRPr lang="en-US" sz="4000" dirty="0"/>
          </a:p>
        </p:txBody>
      </p:sp>
      <p:pic>
        <p:nvPicPr>
          <p:cNvPr id="6" name="Picture 5"/>
          <p:cNvPicPr>
            <a:picLocks noChangeAspect="1" noChangeArrowheads="1"/>
          </p:cNvPicPr>
          <p:nvPr/>
        </p:nvPicPr>
        <p:blipFill>
          <a:blip r:embed="rId3" cstate="print"/>
          <a:srcRect b="19471"/>
          <a:stretch>
            <a:fillRect/>
          </a:stretch>
        </p:blipFill>
        <p:spPr bwMode="auto">
          <a:xfrm>
            <a:off x="0" y="2716104"/>
            <a:ext cx="9144000" cy="4141896"/>
          </a:xfrm>
          <a:prstGeom prst="rect">
            <a:avLst/>
          </a:prstGeom>
          <a:noFill/>
          <a:ln w="9525">
            <a:noFill/>
            <a:miter lim="800000"/>
            <a:headEnd/>
            <a:tailEnd/>
          </a:ln>
          <a:effectLst/>
        </p:spPr>
      </p:pic>
      <p:sp>
        <p:nvSpPr>
          <p:cNvPr id="13" name="Content Placeholder 12"/>
          <p:cNvSpPr>
            <a:spLocks noGrp="1"/>
          </p:cNvSpPr>
          <p:nvPr>
            <p:ph idx="1"/>
          </p:nvPr>
        </p:nvSpPr>
        <p:spPr>
          <a:xfrm>
            <a:off x="478970" y="1393370"/>
            <a:ext cx="8665030" cy="5072746"/>
          </a:xfrm>
        </p:spPr>
        <p:txBody>
          <a:bodyPr/>
          <a:lstStyle/>
          <a:p>
            <a:pPr marL="0" indent="0"/>
            <a:r>
              <a:rPr lang="en-US" dirty="0" smtClean="0"/>
              <a:t>"However, the Most High does not live in houses made by men. As the prophet says:</a:t>
            </a:r>
            <a:br>
              <a:rPr lang="en-US" dirty="0" smtClean="0"/>
            </a:br>
            <a:endParaRPr lang="en-US" dirty="0" smtClean="0"/>
          </a:p>
          <a:p>
            <a:pPr marL="0" indent="0"/>
            <a:r>
              <a:rPr lang="en-US" dirty="0" smtClean="0"/>
              <a:t> 					</a:t>
            </a:r>
            <a:r>
              <a:rPr lang="en-US" baseline="30000" dirty="0" smtClean="0">
                <a:solidFill>
                  <a:schemeClr val="bg1"/>
                </a:solidFill>
                <a:effectLst>
                  <a:outerShdw blurRad="38100" dist="38100" dir="2700000" algn="tl">
                    <a:srgbClr val="000000">
                      <a:alpha val="43137"/>
                    </a:srgbClr>
                  </a:outerShdw>
                </a:effectLst>
              </a:rPr>
              <a:t>49</a:t>
            </a:r>
            <a:r>
              <a:rPr lang="en-US" dirty="0" smtClean="0">
                <a:solidFill>
                  <a:schemeClr val="bg1"/>
                </a:solidFill>
                <a:effectLst>
                  <a:outerShdw blurRad="38100" dist="38100" dir="2700000" algn="tl">
                    <a:srgbClr val="000000">
                      <a:alpha val="43137"/>
                    </a:srgbClr>
                  </a:outerShdw>
                </a:effectLst>
              </a:rPr>
              <a:t> " 'Heaven is my 						throne, and the earth 					is my footstool. </a:t>
            </a:r>
          </a:p>
        </p:txBody>
      </p:sp>
      <p:sp>
        <p:nvSpPr>
          <p:cNvPr id="7" name="TextBox 6"/>
          <p:cNvSpPr txBox="1"/>
          <p:nvPr/>
        </p:nvSpPr>
        <p:spPr>
          <a:xfrm>
            <a:off x="609600" y="5508172"/>
            <a:ext cx="7794171" cy="707886"/>
          </a:xfrm>
          <a:prstGeom prst="rect">
            <a:avLst/>
          </a:prstGeom>
          <a:solidFill>
            <a:schemeClr val="tx2">
              <a:lumMod val="50000"/>
            </a:schemeClr>
          </a:solidFill>
          <a:effectLst>
            <a:softEdge rad="127000"/>
          </a:effectLst>
        </p:spPr>
        <p:txBody>
          <a:bodyPr wrap="square" rtlCol="0">
            <a:spAutoFit/>
          </a:bodyPr>
          <a:lstStyle/>
          <a:p>
            <a:pPr algn="ctr"/>
            <a:r>
              <a:rPr lang="en-US" sz="4000" b="1" dirty="0" smtClean="0">
                <a:solidFill>
                  <a:schemeClr val="bg1"/>
                </a:solidFill>
              </a:rPr>
              <a:t>It’s not the building that matters!</a:t>
            </a:r>
            <a:endParaRPr lang="en-US" sz="4000" b="1"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057" y="114300"/>
            <a:ext cx="7859486" cy="1475014"/>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7"/>
            <a:ext cx="8458200" cy="1379991"/>
          </a:xfrm>
        </p:spPr>
        <p:txBody>
          <a:bodyPr/>
          <a:lstStyle/>
          <a:p>
            <a:r>
              <a:rPr lang="en-US" dirty="0" smtClean="0"/>
              <a:t>What are you willing to stake your life on?</a:t>
            </a:r>
            <a:endParaRPr lang="en-US" dirty="0"/>
          </a:p>
        </p:txBody>
      </p:sp>
      <p:sp>
        <p:nvSpPr>
          <p:cNvPr id="6" name="Content Placeholder 5"/>
          <p:cNvSpPr>
            <a:spLocks noGrp="1"/>
          </p:cNvSpPr>
          <p:nvPr>
            <p:ph idx="1"/>
          </p:nvPr>
        </p:nvSpPr>
        <p:spPr>
          <a:xfrm>
            <a:off x="761999" y="1894114"/>
            <a:ext cx="7141029" cy="4232049"/>
          </a:xfrm>
        </p:spPr>
        <p:txBody>
          <a:bodyPr/>
          <a:lstStyle/>
          <a:p>
            <a:pPr marL="0" indent="0" algn="ctr">
              <a:lnSpc>
                <a:spcPts val="3600"/>
              </a:lnSpc>
            </a:pPr>
            <a:r>
              <a:rPr lang="en-US" dirty="0" smtClean="0"/>
              <a:t>Science?</a:t>
            </a:r>
          </a:p>
          <a:p>
            <a:pPr marL="0" indent="0" algn="ctr">
              <a:lnSpc>
                <a:spcPts val="3600"/>
              </a:lnSpc>
            </a:pPr>
            <a:r>
              <a:rPr lang="en-US" dirty="0" smtClean="0"/>
              <a:t>Technology?</a:t>
            </a:r>
          </a:p>
          <a:p>
            <a:pPr marL="0" indent="0" algn="ctr">
              <a:lnSpc>
                <a:spcPts val="3600"/>
              </a:lnSpc>
            </a:pPr>
            <a:r>
              <a:rPr lang="en-US" dirty="0" smtClean="0"/>
              <a:t>America? </a:t>
            </a:r>
          </a:p>
          <a:p>
            <a:pPr marL="0" indent="0" algn="ctr">
              <a:lnSpc>
                <a:spcPts val="3600"/>
              </a:lnSpc>
            </a:pPr>
            <a:r>
              <a:rPr lang="en-US" dirty="0" smtClean="0"/>
              <a:t>Your job or career?</a:t>
            </a:r>
          </a:p>
          <a:p>
            <a:pPr marL="0" indent="0" algn="ctr">
              <a:lnSpc>
                <a:spcPts val="3600"/>
              </a:lnSpc>
            </a:pPr>
            <a:r>
              <a:rPr lang="en-US" dirty="0" smtClean="0"/>
              <a:t>Your possessions?</a:t>
            </a:r>
          </a:p>
          <a:p>
            <a:pPr marL="0" indent="0" algn="ctr">
              <a:lnSpc>
                <a:spcPts val="3600"/>
              </a:lnSpc>
            </a:pPr>
            <a:r>
              <a:rPr lang="en-US" dirty="0" smtClean="0"/>
              <a:t>Your friends?</a:t>
            </a:r>
          </a:p>
          <a:p>
            <a:pPr marL="0" indent="0" algn="ctr">
              <a:lnSpc>
                <a:spcPts val="3600"/>
              </a:lnSpc>
            </a:pPr>
            <a:r>
              <a:rPr lang="en-US" dirty="0" smtClean="0"/>
              <a:t>Your family?</a:t>
            </a:r>
          </a:p>
          <a:p>
            <a:pPr marL="0" indent="0" algn="ctr">
              <a:lnSpc>
                <a:spcPts val="3600"/>
              </a:lnSpc>
            </a:pPr>
            <a:r>
              <a:rPr lang="en-US" dirty="0" smtClean="0"/>
              <a:t>Your Bible?</a:t>
            </a:r>
          </a:p>
          <a:p>
            <a:pPr marL="0" indent="0" algn="ctr"/>
            <a:endParaRPr lang="en-US" sz="4800" baseline="30000" dirty="0" smtClean="0"/>
          </a:p>
          <a:p>
            <a:pPr marL="0" indent="0" algn="ctr"/>
            <a:endParaRPr lang="en-US" dirty="0" smtClean="0"/>
          </a:p>
          <a:p>
            <a:pPr marL="0" indent="0" algn="ct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8" name="Rounded Rectangular Callout 7"/>
          <p:cNvSpPr/>
          <p:nvPr/>
        </p:nvSpPr>
        <p:spPr>
          <a:xfrm>
            <a:off x="500743" y="1807028"/>
            <a:ext cx="5399314" cy="3200399"/>
          </a:xfrm>
          <a:prstGeom prst="wedgeRoundRectCallout">
            <a:avLst>
              <a:gd name="adj1" fmla="val 68100"/>
              <a:gd name="adj2" fmla="val 29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Application:</a:t>
            </a:r>
            <a:endParaRPr lang="en-US" sz="4000" dirty="0"/>
          </a:p>
        </p:txBody>
      </p:sp>
      <p:sp>
        <p:nvSpPr>
          <p:cNvPr id="9" name="Rounded Rectangle 8"/>
          <p:cNvSpPr/>
          <p:nvPr/>
        </p:nvSpPr>
        <p:spPr>
          <a:xfrm>
            <a:off x="2438397" y="2952778"/>
            <a:ext cx="315686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53140" y="3562378"/>
            <a:ext cx="261257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718457" y="1981200"/>
            <a:ext cx="5334000" cy="4484915"/>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51</a:t>
            </a:r>
            <a:r>
              <a:rPr lang="en-US" dirty="0" smtClean="0">
                <a:solidFill>
                  <a:schemeClr val="bg1"/>
                </a:solidFill>
                <a:effectLst>
                  <a:outerShdw blurRad="38100" dist="38100" dir="2700000" algn="tl">
                    <a:srgbClr val="000000">
                      <a:alpha val="43137"/>
                    </a:srgbClr>
                  </a:outerShdw>
                </a:effectLst>
              </a:rPr>
              <a:t> "You stiff-necked people, with uncircumcised hearts and ears! You are just like your fathers: You always resist the Holy Spirit!</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8" name="Rounded Rectangular Callout 7"/>
          <p:cNvSpPr/>
          <p:nvPr/>
        </p:nvSpPr>
        <p:spPr>
          <a:xfrm>
            <a:off x="500743" y="1807028"/>
            <a:ext cx="5399314" cy="3635829"/>
          </a:xfrm>
          <a:prstGeom prst="wedgeRoundRectCallout">
            <a:avLst>
              <a:gd name="adj1" fmla="val 68100"/>
              <a:gd name="adj2" fmla="val 29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Application:</a:t>
            </a:r>
            <a:endParaRPr lang="en-US" sz="4000" dirty="0"/>
          </a:p>
        </p:txBody>
      </p:sp>
      <p:sp>
        <p:nvSpPr>
          <p:cNvPr id="10" name="Rounded Rectangle 9"/>
          <p:cNvSpPr/>
          <p:nvPr/>
        </p:nvSpPr>
        <p:spPr>
          <a:xfrm>
            <a:off x="587830" y="4520302"/>
            <a:ext cx="300445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631373" y="1894114"/>
            <a:ext cx="5159827" cy="4572001"/>
          </a:xfrm>
        </p:spPr>
        <p:txBody>
          <a:bodyPr/>
          <a:lstStyle/>
          <a:p>
            <a:pPr marL="0" indent="0"/>
            <a:r>
              <a:rPr lang="en-US" dirty="0" smtClean="0">
                <a:solidFill>
                  <a:schemeClr val="bg1"/>
                </a:solidFill>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52</a:t>
            </a:r>
            <a:r>
              <a:rPr lang="en-US" dirty="0" smtClean="0">
                <a:solidFill>
                  <a:schemeClr val="bg1"/>
                </a:solidFill>
                <a:effectLst>
                  <a:outerShdw blurRad="38100" dist="38100" dir="2700000" algn="tl">
                    <a:srgbClr val="000000">
                      <a:alpha val="43137"/>
                    </a:srgbClr>
                  </a:outerShdw>
                </a:effectLst>
              </a:rPr>
              <a:t> Was there ever a prophet your fathers did not persecute? They even killed those who predicted the coming of the Righteous One. </a:t>
            </a: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8" name="Rounded Rectangular Callout 7"/>
          <p:cNvSpPr/>
          <p:nvPr/>
        </p:nvSpPr>
        <p:spPr>
          <a:xfrm>
            <a:off x="500743" y="1807028"/>
            <a:ext cx="5399314" cy="3635829"/>
          </a:xfrm>
          <a:prstGeom prst="wedgeRoundRectCallout">
            <a:avLst>
              <a:gd name="adj1" fmla="val 68100"/>
              <a:gd name="adj2" fmla="val 29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Application:</a:t>
            </a:r>
            <a:endParaRPr lang="en-US" sz="4000" dirty="0"/>
          </a:p>
        </p:txBody>
      </p:sp>
      <p:sp>
        <p:nvSpPr>
          <p:cNvPr id="10" name="Rounded Rectangle 9"/>
          <p:cNvSpPr/>
          <p:nvPr/>
        </p:nvSpPr>
        <p:spPr>
          <a:xfrm>
            <a:off x="2198917" y="1842417"/>
            <a:ext cx="363582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22517" y="2364932"/>
            <a:ext cx="394062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631373" y="1894114"/>
            <a:ext cx="5159827" cy="4572001"/>
          </a:xfrm>
        </p:spPr>
        <p:txBody>
          <a:bodyPr/>
          <a:lstStyle/>
          <a:p>
            <a:pPr marL="0" indent="0"/>
            <a:r>
              <a:rPr lang="en-US" dirty="0" smtClean="0">
                <a:solidFill>
                  <a:schemeClr val="bg1"/>
                </a:solidFill>
                <a:effectLst>
                  <a:outerShdw blurRad="38100" dist="38100" dir="2700000" algn="tl">
                    <a:srgbClr val="000000">
                      <a:alpha val="43137"/>
                    </a:srgbClr>
                  </a:outerShdw>
                </a:effectLst>
              </a:rPr>
              <a:t>And now you have betrayed and murdered him-- </a:t>
            </a:r>
            <a:r>
              <a:rPr lang="en-US" baseline="30000" dirty="0" smtClean="0">
                <a:solidFill>
                  <a:schemeClr val="bg1"/>
                </a:solidFill>
                <a:effectLst>
                  <a:outerShdw blurRad="38100" dist="38100" dir="2700000" algn="tl">
                    <a:srgbClr val="000000">
                      <a:alpha val="43137"/>
                    </a:srgbClr>
                  </a:outerShdw>
                </a:effectLst>
              </a:rPr>
              <a:t>53</a:t>
            </a:r>
            <a:r>
              <a:rPr lang="en-US" dirty="0" smtClean="0">
                <a:solidFill>
                  <a:schemeClr val="bg1"/>
                </a:solidFill>
                <a:effectLst>
                  <a:outerShdw blurRad="38100" dist="38100" dir="2700000" algn="tl">
                    <a:srgbClr val="000000">
                      <a:alpha val="43137"/>
                    </a:srgbClr>
                  </a:outerShdw>
                </a:effectLst>
              </a:rPr>
              <a:t> you who have received the law that was put into effect through angels but have not obeyed it.”</a:t>
            </a:r>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8" name="Rounded Rectangular Callout 7"/>
          <p:cNvSpPr/>
          <p:nvPr/>
        </p:nvSpPr>
        <p:spPr>
          <a:xfrm>
            <a:off x="500743" y="1807028"/>
            <a:ext cx="5399314" cy="3635829"/>
          </a:xfrm>
          <a:prstGeom prst="wedgeRoundRectCallout">
            <a:avLst>
              <a:gd name="adj1" fmla="val 68100"/>
              <a:gd name="adj2" fmla="val 29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Application:</a:t>
            </a:r>
            <a:endParaRPr lang="en-US" sz="4000" dirty="0"/>
          </a:p>
        </p:txBody>
      </p:sp>
      <p:sp>
        <p:nvSpPr>
          <p:cNvPr id="9" name="Rounded Rectangle 8"/>
          <p:cNvSpPr/>
          <p:nvPr/>
        </p:nvSpPr>
        <p:spPr>
          <a:xfrm>
            <a:off x="587829" y="4563846"/>
            <a:ext cx="265611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a:xfrm>
            <a:off x="631373" y="1894114"/>
            <a:ext cx="5159827" cy="4572001"/>
          </a:xfrm>
        </p:spPr>
        <p:txBody>
          <a:bodyPr/>
          <a:lstStyle/>
          <a:p>
            <a:pPr marL="0" indent="0"/>
            <a:r>
              <a:rPr lang="en-US" dirty="0" smtClean="0">
                <a:solidFill>
                  <a:schemeClr val="bg1"/>
                </a:solidFill>
                <a:effectLst>
                  <a:outerShdw blurRad="38100" dist="38100" dir="2700000" algn="tl">
                    <a:srgbClr val="000000">
                      <a:alpha val="43137"/>
                    </a:srgbClr>
                  </a:outerShdw>
                </a:effectLst>
              </a:rPr>
              <a:t>And now you have betrayed and murdered him-- </a:t>
            </a:r>
            <a:r>
              <a:rPr lang="en-US" baseline="30000" dirty="0" smtClean="0">
                <a:solidFill>
                  <a:schemeClr val="bg1"/>
                </a:solidFill>
                <a:effectLst>
                  <a:outerShdw blurRad="38100" dist="38100" dir="2700000" algn="tl">
                    <a:srgbClr val="000000">
                      <a:alpha val="43137"/>
                    </a:srgbClr>
                  </a:outerShdw>
                </a:effectLst>
              </a:rPr>
              <a:t>53</a:t>
            </a:r>
            <a:r>
              <a:rPr lang="en-US" dirty="0" smtClean="0">
                <a:solidFill>
                  <a:schemeClr val="bg1"/>
                </a:solidFill>
                <a:effectLst>
                  <a:outerShdw blurRad="38100" dist="38100" dir="2700000" algn="tl">
                    <a:srgbClr val="000000">
                      <a:alpha val="43137"/>
                    </a:srgbClr>
                  </a:outerShdw>
                </a:effectLst>
              </a:rPr>
              <a:t> you who have received the law that was put into effect through angels but have not obeyed it.”</a:t>
            </a:r>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Results:</a:t>
            </a:r>
            <a:endParaRPr lang="en-US" sz="4000" dirty="0"/>
          </a:p>
        </p:txBody>
      </p:sp>
      <p:pic>
        <p:nvPicPr>
          <p:cNvPr id="10" name="Picture 3"/>
          <p:cNvPicPr>
            <a:picLocks noChangeAspect="1" noChangeArrowheads="1"/>
          </p:cNvPicPr>
          <p:nvPr/>
        </p:nvPicPr>
        <p:blipFill>
          <a:blip r:embed="rId3" cstate="print"/>
          <a:srcRect r="29403"/>
          <a:stretch>
            <a:fillRect/>
          </a:stretch>
        </p:blipFill>
        <p:spPr bwMode="auto">
          <a:xfrm flipH="1">
            <a:off x="0" y="2394856"/>
            <a:ext cx="3268344" cy="4463143"/>
          </a:xfrm>
          <a:prstGeom prst="rect">
            <a:avLst/>
          </a:prstGeom>
          <a:noFill/>
          <a:ln w="9525">
            <a:noFill/>
            <a:miter lim="800000"/>
            <a:headEnd/>
            <a:tailEnd/>
          </a:ln>
          <a:effectLst/>
        </p:spPr>
      </p:pic>
      <p:sp>
        <p:nvSpPr>
          <p:cNvPr id="11" name="Content Placeholder 10"/>
          <p:cNvSpPr>
            <a:spLocks noGrp="1"/>
          </p:cNvSpPr>
          <p:nvPr>
            <p:ph idx="1"/>
          </p:nvPr>
        </p:nvSpPr>
        <p:spPr>
          <a:xfrm>
            <a:off x="2656113" y="1959429"/>
            <a:ext cx="5656613" cy="4166734"/>
          </a:xfrm>
        </p:spPr>
        <p:txBody>
          <a:bodyPr/>
          <a:lstStyle/>
          <a:p>
            <a:r>
              <a:rPr lang="en-US" dirty="0" smtClean="0"/>
              <a:t>They were “furious” 7:54</a:t>
            </a:r>
          </a:p>
          <a:p>
            <a:r>
              <a:rPr lang="en-US" dirty="0" smtClean="0"/>
              <a:t>They “gnashed” at him 7:54</a:t>
            </a:r>
          </a:p>
          <a:p>
            <a:r>
              <a:rPr lang="en-US" dirty="0" smtClean="0"/>
              <a:t>They “dragged him out” 7:58</a:t>
            </a:r>
          </a:p>
          <a:p>
            <a:r>
              <a:rPr lang="en-US" dirty="0" smtClean="0"/>
              <a:t>They stoned him. 7:59</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8" name="Rounded Rectangular Callout 7"/>
          <p:cNvSpPr/>
          <p:nvPr/>
        </p:nvSpPr>
        <p:spPr>
          <a:xfrm>
            <a:off x="304800" y="3918855"/>
            <a:ext cx="5029200" cy="2438399"/>
          </a:xfrm>
          <a:prstGeom prst="wedgeRoundRectCallout">
            <a:avLst>
              <a:gd name="adj1" fmla="val 76441"/>
              <a:gd name="adj2" fmla="val 3712"/>
              <a:gd name="adj3" fmla="val 16667"/>
            </a:avLst>
          </a:prstGeom>
          <a:solidFill>
            <a:schemeClr val="bg1"/>
          </a:solidFill>
          <a:effectLst>
            <a:outerShdw blurRad="762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807029" y="2299629"/>
            <a:ext cx="265611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Results:</a:t>
            </a:r>
            <a:endParaRPr lang="en-US" sz="4000" dirty="0"/>
          </a:p>
        </p:txBody>
      </p:sp>
      <p:sp>
        <p:nvSpPr>
          <p:cNvPr id="11" name="Content Placeholder 10"/>
          <p:cNvSpPr>
            <a:spLocks noGrp="1"/>
          </p:cNvSpPr>
          <p:nvPr>
            <p:ph idx="1"/>
          </p:nvPr>
        </p:nvSpPr>
        <p:spPr>
          <a:xfrm>
            <a:off x="413657" y="1439416"/>
            <a:ext cx="6466114" cy="4525963"/>
          </a:xfrm>
        </p:spPr>
        <p:txBody>
          <a:bodyPr/>
          <a:lstStyle/>
          <a:p>
            <a:pPr marL="0" indent="0">
              <a:lnSpc>
                <a:spcPts val="4000"/>
              </a:lnSpc>
            </a:pPr>
            <a:r>
              <a:rPr lang="en-US" baseline="30000" dirty="0" smtClean="0"/>
              <a:t>55</a:t>
            </a:r>
            <a:r>
              <a:rPr lang="en-US" dirty="0" smtClean="0"/>
              <a:t> But Stephen, full of the Holy Spirit, looked up to heaven and saw the </a:t>
            </a:r>
            <a:r>
              <a:rPr lang="en-US" dirty="0" smtClean="0">
                <a:solidFill>
                  <a:schemeClr val="bg1"/>
                </a:solidFill>
                <a:effectLst>
                  <a:outerShdw blurRad="38100" dist="38100" dir="2700000" algn="tl">
                    <a:srgbClr val="000000">
                      <a:alpha val="43137"/>
                    </a:srgbClr>
                  </a:outerShdw>
                </a:effectLst>
              </a:rPr>
              <a:t>glory of God</a:t>
            </a:r>
            <a:r>
              <a:rPr lang="en-US" dirty="0" smtClean="0"/>
              <a:t>, and Jesus standing at the right hand of God.</a:t>
            </a:r>
            <a:endParaRPr lang="en-US" sz="800" dirty="0" smtClean="0"/>
          </a:p>
          <a:p>
            <a:pPr marL="0" indent="0">
              <a:lnSpc>
                <a:spcPts val="4000"/>
              </a:lnSpc>
            </a:pPr>
            <a:endParaRPr lang="en-US" sz="800" dirty="0" smtClean="0"/>
          </a:p>
          <a:p>
            <a:pPr marL="0" indent="0">
              <a:lnSpc>
                <a:spcPts val="4000"/>
              </a:lnSpc>
            </a:pPr>
            <a:r>
              <a:rPr lang="en-US" baseline="30000" dirty="0" smtClean="0"/>
              <a:t>56</a:t>
            </a:r>
            <a:r>
              <a:rPr lang="en-US" dirty="0" smtClean="0"/>
              <a:t> "Look, … I see heaven </a:t>
            </a:r>
            <a:br>
              <a:rPr lang="en-US" dirty="0" smtClean="0"/>
            </a:br>
            <a:r>
              <a:rPr lang="en-US" dirty="0" smtClean="0"/>
              <a:t>open and the Son of Man </a:t>
            </a:r>
            <a:br>
              <a:rPr lang="en-US" dirty="0" smtClean="0"/>
            </a:br>
            <a:r>
              <a:rPr lang="en-US" dirty="0" smtClean="0"/>
              <a:t>standing at the right </a:t>
            </a:r>
            <a:br>
              <a:rPr lang="en-US" dirty="0" smtClean="0"/>
            </a:br>
            <a:r>
              <a:rPr lang="en-US" dirty="0" smtClean="0"/>
              <a:t>hand of God."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7" dur="500"/>
                                        <p:tgtEl>
                                          <p:spTgt spid="11">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261257" y="4288974"/>
            <a:ext cx="5029200" cy="1219199"/>
          </a:xfrm>
          <a:prstGeom prst="wedgeRoundRectCallout">
            <a:avLst>
              <a:gd name="adj1" fmla="val 74709"/>
              <a:gd name="adj2" fmla="val -33238"/>
              <a:gd name="adj3" fmla="val 16667"/>
            </a:avLst>
          </a:prstGeom>
          <a:solidFill>
            <a:schemeClr val="bg1"/>
          </a:solidFill>
          <a:effectLst>
            <a:outerShdw blurRad="762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326571" y="2416632"/>
            <a:ext cx="5921829" cy="674914"/>
          </a:xfrm>
          <a:prstGeom prst="wedgeRoundRectCallout">
            <a:avLst>
              <a:gd name="adj1" fmla="val 53064"/>
              <a:gd name="adj2" fmla="val 156048"/>
              <a:gd name="adj3" fmla="val 16667"/>
            </a:avLst>
          </a:prstGeom>
          <a:solidFill>
            <a:schemeClr val="bg1"/>
          </a:solidFill>
          <a:effectLst>
            <a:outerShdw blurRad="762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cstate="print"/>
          <a:srcRect r="7772" b="30169"/>
          <a:stretch>
            <a:fillRect/>
          </a:stretch>
        </p:blipFill>
        <p:spPr bwMode="auto">
          <a:xfrm>
            <a:off x="4964242" y="2590800"/>
            <a:ext cx="4179758" cy="4267200"/>
          </a:xfrm>
          <a:prstGeom prst="rect">
            <a:avLst/>
          </a:prstGeom>
          <a:noFill/>
          <a:ln w="9525">
            <a:noFill/>
            <a:miter lim="800000"/>
            <a:headEnd/>
            <a:tailEnd/>
          </a:ln>
          <a:effectLst/>
        </p:spPr>
      </p:pic>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The Results:</a:t>
            </a:r>
            <a:endParaRPr lang="en-US" sz="4000" dirty="0"/>
          </a:p>
        </p:txBody>
      </p:sp>
      <p:sp>
        <p:nvSpPr>
          <p:cNvPr id="11" name="Content Placeholder 10"/>
          <p:cNvSpPr>
            <a:spLocks noGrp="1"/>
          </p:cNvSpPr>
          <p:nvPr>
            <p:ph idx="1"/>
          </p:nvPr>
        </p:nvSpPr>
        <p:spPr>
          <a:xfrm>
            <a:off x="413657" y="1700668"/>
            <a:ext cx="8251372" cy="4525963"/>
          </a:xfrm>
        </p:spPr>
        <p:txBody>
          <a:bodyPr/>
          <a:lstStyle/>
          <a:p>
            <a:pPr marL="0" indent="0"/>
            <a:r>
              <a:rPr lang="en-US" dirty="0" smtClean="0"/>
              <a:t>Stephen prayed, </a:t>
            </a:r>
            <a:r>
              <a:rPr lang="en-US" sz="1200" dirty="0" smtClean="0"/>
              <a:t/>
            </a:r>
            <a:br>
              <a:rPr lang="en-US" sz="1200" dirty="0" smtClean="0"/>
            </a:br>
            <a:r>
              <a:rPr lang="en-US" sz="1200" dirty="0" smtClean="0"/>
              <a:t/>
            </a:r>
            <a:br>
              <a:rPr lang="en-US" sz="1200" dirty="0" smtClean="0"/>
            </a:br>
            <a:r>
              <a:rPr lang="en-US" dirty="0" smtClean="0"/>
              <a:t>"Lord Jesus, receive my spirit."</a:t>
            </a:r>
          </a:p>
          <a:p>
            <a:r>
              <a:rPr lang="en-US" dirty="0" smtClean="0"/>
              <a:t> </a:t>
            </a:r>
            <a:r>
              <a:rPr lang="en-US" baseline="30000" dirty="0" smtClean="0"/>
              <a:t>60</a:t>
            </a:r>
            <a:r>
              <a:rPr lang="en-US" dirty="0" smtClean="0"/>
              <a:t> Then he fell …and </a:t>
            </a:r>
            <a:br>
              <a:rPr lang="en-US" dirty="0" smtClean="0"/>
            </a:br>
            <a:r>
              <a:rPr lang="en-US" dirty="0" smtClean="0"/>
              <a:t>cried out, </a:t>
            </a:r>
          </a:p>
          <a:p>
            <a:r>
              <a:rPr lang="en-US" dirty="0" smtClean="0"/>
              <a:t>"Lord, do not hold this sin </a:t>
            </a:r>
            <a:br>
              <a:rPr lang="en-US" dirty="0" smtClean="0"/>
            </a:br>
            <a:r>
              <a:rPr lang="en-US" dirty="0" smtClean="0"/>
              <a:t>against them." </a:t>
            </a:r>
            <a:r>
              <a:rPr lang="en-US" sz="1200" dirty="0" smtClean="0"/>
              <a:t/>
            </a:r>
            <a:br>
              <a:rPr lang="en-US" sz="1200" dirty="0" smtClean="0"/>
            </a:br>
            <a:r>
              <a:rPr lang="en-US" sz="1200" dirty="0" smtClean="0"/>
              <a:t/>
            </a:r>
            <a:br>
              <a:rPr lang="en-US" sz="1200" dirty="0" smtClean="0"/>
            </a:br>
            <a:r>
              <a:rPr lang="en-US" dirty="0" smtClean="0"/>
              <a:t>… he fell asleep.</a:t>
            </a:r>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Let’s Sum Up:</a:t>
            </a:r>
            <a:endParaRPr lang="en-US" sz="4000" dirty="0"/>
          </a:p>
        </p:txBody>
      </p:sp>
      <p:sp>
        <p:nvSpPr>
          <p:cNvPr id="11" name="Content Placeholder 10"/>
          <p:cNvSpPr>
            <a:spLocks noGrp="1"/>
          </p:cNvSpPr>
          <p:nvPr>
            <p:ph idx="1"/>
          </p:nvPr>
        </p:nvSpPr>
        <p:spPr>
          <a:xfrm>
            <a:off x="413657" y="1700668"/>
            <a:ext cx="8251372" cy="4525963"/>
          </a:xfrm>
        </p:spPr>
        <p:txBody>
          <a:bodyPr/>
          <a:lstStyle/>
          <a:p>
            <a:pPr marL="0" indent="0"/>
            <a:r>
              <a:rPr lang="en-US" dirty="0" smtClean="0"/>
              <a:t>His life made a difference because:</a:t>
            </a:r>
          </a:p>
          <a:p>
            <a:pPr marL="0" indent="0">
              <a:tabLst>
                <a:tab pos="457200" algn="l"/>
              </a:tabLst>
            </a:pPr>
            <a:r>
              <a:rPr lang="en-US" dirty="0" smtClean="0"/>
              <a:t>	He STAKED his life on the Word of God!</a:t>
            </a:r>
          </a:p>
          <a:p>
            <a:pPr marL="0" indent="0"/>
            <a:r>
              <a:rPr lang="en-US" dirty="0" smtClean="0"/>
              <a:t>	What do you stake your life 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Let’s Sum Up:</a:t>
            </a:r>
            <a:endParaRPr lang="en-US" sz="4000" dirty="0"/>
          </a:p>
        </p:txBody>
      </p:sp>
      <p:sp>
        <p:nvSpPr>
          <p:cNvPr id="11" name="Content Placeholder 10"/>
          <p:cNvSpPr>
            <a:spLocks noGrp="1"/>
          </p:cNvSpPr>
          <p:nvPr>
            <p:ph idx="1"/>
          </p:nvPr>
        </p:nvSpPr>
        <p:spPr>
          <a:xfrm>
            <a:off x="413657" y="1676400"/>
            <a:ext cx="8251372" cy="4550231"/>
          </a:xfrm>
        </p:spPr>
        <p:txBody>
          <a:bodyPr/>
          <a:lstStyle/>
          <a:p>
            <a:pPr marL="0" indent="0">
              <a:lnSpc>
                <a:spcPts val="3800"/>
              </a:lnSpc>
            </a:pPr>
            <a:r>
              <a:rPr lang="en-US" dirty="0" smtClean="0"/>
              <a:t>He was </a:t>
            </a:r>
            <a:r>
              <a:rPr lang="en-US" u="sng" dirty="0" smtClean="0"/>
              <a:t>UNLIKE</a:t>
            </a:r>
            <a:r>
              <a:rPr lang="en-US" dirty="0" smtClean="0"/>
              <a:t> those who:</a:t>
            </a:r>
          </a:p>
          <a:p>
            <a:pPr marL="0" indent="0">
              <a:lnSpc>
                <a:spcPts val="3800"/>
              </a:lnSpc>
            </a:pPr>
            <a:r>
              <a:rPr lang="en-US" dirty="0" smtClean="0"/>
              <a:t>	Sold out the Lord</a:t>
            </a:r>
            <a:br>
              <a:rPr lang="en-US" dirty="0" smtClean="0"/>
            </a:br>
            <a:r>
              <a:rPr lang="en-US" dirty="0" smtClean="0"/>
              <a:t>	Refused to obey the Lord</a:t>
            </a:r>
            <a:br>
              <a:rPr lang="en-US" dirty="0" smtClean="0"/>
            </a:br>
            <a:r>
              <a:rPr lang="en-US" dirty="0" smtClean="0"/>
              <a:t>	Rejected the Lord</a:t>
            </a:r>
            <a:br>
              <a:rPr lang="en-US" dirty="0" smtClean="0"/>
            </a:br>
            <a:r>
              <a:rPr lang="en-US" dirty="0" smtClean="0"/>
              <a:t>	Turned back from the Lord</a:t>
            </a:r>
          </a:p>
          <a:p>
            <a:pPr marL="0" indent="0">
              <a:lnSpc>
                <a:spcPts val="3800"/>
              </a:lnSpc>
            </a:pPr>
            <a:r>
              <a:rPr lang="en-US" dirty="0" smtClean="0"/>
              <a:t>He was </a:t>
            </a:r>
            <a:r>
              <a:rPr lang="en-US" u="sng" dirty="0" smtClean="0"/>
              <a:t>LIKE</a:t>
            </a:r>
            <a:r>
              <a:rPr lang="en-US" dirty="0" smtClean="0"/>
              <a:t> Abraham who:</a:t>
            </a:r>
          </a:p>
          <a:p>
            <a:pPr marL="0" indent="0">
              <a:lnSpc>
                <a:spcPts val="3800"/>
              </a:lnSpc>
            </a:pPr>
            <a:r>
              <a:rPr lang="en-US" dirty="0" smtClean="0"/>
              <a:t>	Obeyed because he believed.</a:t>
            </a:r>
          </a:p>
          <a:p>
            <a:pPr marL="0" indent="0">
              <a:lnSpc>
                <a:spcPts val="3800"/>
              </a:lnSpc>
            </a:pPr>
            <a:r>
              <a:rPr lang="en-US" dirty="0" smtClean="0"/>
              <a:t>Who are you LIKE? Who do you believe?</a:t>
            </a:r>
          </a:p>
          <a:p>
            <a:pPr marL="0" indent="0">
              <a:lnSpc>
                <a:spcPts val="3800"/>
              </a:lnSpc>
            </a:pP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2" dur="500"/>
                                        <p:tgtEl>
                                          <p:spTgt spid="11">
                                            <p:txEl>
                                              <p:pRg st="2" end="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5" dur="5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14300"/>
            <a:ext cx="5657850" cy="1366158"/>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88848"/>
          </a:xfrm>
        </p:spPr>
        <p:txBody>
          <a:bodyPr/>
          <a:lstStyle/>
          <a:p>
            <a:r>
              <a:rPr lang="en-US" dirty="0" smtClean="0"/>
              <a:t>Let’s Sum Up:</a:t>
            </a:r>
            <a:endParaRPr lang="en-US" sz="4000" dirty="0"/>
          </a:p>
        </p:txBody>
      </p:sp>
      <p:sp>
        <p:nvSpPr>
          <p:cNvPr id="11" name="Content Placeholder 10"/>
          <p:cNvSpPr>
            <a:spLocks noGrp="1"/>
          </p:cNvSpPr>
          <p:nvPr>
            <p:ph idx="1"/>
          </p:nvPr>
        </p:nvSpPr>
        <p:spPr>
          <a:xfrm>
            <a:off x="413657" y="1676400"/>
            <a:ext cx="8251372" cy="4550231"/>
          </a:xfrm>
        </p:spPr>
        <p:txBody>
          <a:bodyPr/>
          <a:lstStyle/>
          <a:p>
            <a:pPr marL="0" indent="0">
              <a:lnSpc>
                <a:spcPts val="3800"/>
              </a:lnSpc>
            </a:pPr>
            <a:r>
              <a:rPr lang="en-US" dirty="0" smtClean="0"/>
              <a:t>He died for it—because he lived it!</a:t>
            </a:r>
          </a:p>
          <a:p>
            <a:pPr marL="0" indent="0">
              <a:lnSpc>
                <a:spcPts val="3800"/>
              </a:lnSpc>
            </a:pPr>
            <a:r>
              <a:rPr lang="en-US" dirty="0" smtClean="0"/>
              <a:t>	What are you willing to die for? </a:t>
            </a:r>
          </a:p>
          <a:p>
            <a:pPr marL="0" indent="0">
              <a:lnSpc>
                <a:spcPts val="3800"/>
              </a:lnSpc>
            </a:pPr>
            <a:r>
              <a:rPr lang="en-US" dirty="0" smtClean="0"/>
              <a:t>	What are you living for?</a:t>
            </a:r>
          </a:p>
          <a:p>
            <a:pPr marL="0" indent="0">
              <a:lnSpc>
                <a:spcPts val="3800"/>
              </a:lnSpc>
            </a:pPr>
            <a:endParaRPr lang="en-US" dirty="0" smtClean="0"/>
          </a:p>
          <a:p>
            <a:pPr marL="0" indent="0">
              <a:lnSpc>
                <a:spcPts val="3800"/>
              </a:lnSpc>
            </a:pPr>
            <a:r>
              <a:rPr lang="en-US" dirty="0" smtClean="0"/>
              <a:t>In the end He saw “the Glory of God”</a:t>
            </a:r>
          </a:p>
          <a:p>
            <a:pPr marL="0" indent="0">
              <a:lnSpc>
                <a:spcPts val="3800"/>
              </a:lnSpc>
            </a:pPr>
            <a:r>
              <a:rPr lang="en-US" dirty="0" smtClean="0"/>
              <a:t>	What will you see?</a:t>
            </a:r>
          </a:p>
          <a:p>
            <a:pPr marL="0" indent="0">
              <a:lnSpc>
                <a:spcPts val="3800"/>
              </a:lnSpc>
            </a:pP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7" dur="500"/>
                                        <p:tgtEl>
                                          <p:spTgt spid="11">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0" dur="500"/>
                                        <p:tgtEl>
                                          <p:spTgt spid="1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15" dur="500"/>
                                        <p:tgtEl>
                                          <p:spTgt spid="11">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2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Stephen staked his life on</a:t>
            </a:r>
            <a:endParaRPr lang="en-US" dirty="0"/>
          </a:p>
        </p:txBody>
      </p:sp>
      <p:sp>
        <p:nvSpPr>
          <p:cNvPr id="6" name="Content Placeholder 5"/>
          <p:cNvSpPr>
            <a:spLocks noGrp="1"/>
          </p:cNvSpPr>
          <p:nvPr>
            <p:ph idx="1"/>
          </p:nvPr>
        </p:nvSpPr>
        <p:spPr>
          <a:xfrm>
            <a:off x="457201" y="1807029"/>
            <a:ext cx="7445828" cy="4319134"/>
          </a:xfrm>
        </p:spPr>
        <p:txBody>
          <a:bodyPr>
            <a:normAutofit/>
          </a:bodyPr>
          <a:lstStyle/>
          <a:p>
            <a:pPr marL="0" indent="0" algn="ctr"/>
            <a:r>
              <a:rPr lang="en-US" sz="7200" dirty="0" smtClean="0"/>
              <a:t> The Bible</a:t>
            </a:r>
          </a:p>
        </p:txBody>
      </p:sp>
      <p:pic>
        <p:nvPicPr>
          <p:cNvPr id="7" name="Picture 2"/>
          <p:cNvPicPr>
            <a:picLocks noChangeAspect="1" noChangeArrowheads="1"/>
          </p:cNvPicPr>
          <p:nvPr/>
        </p:nvPicPr>
        <p:blipFill>
          <a:blip r:embed="rId3" cstate="print"/>
          <a:srcRect/>
          <a:stretch>
            <a:fillRect/>
          </a:stretch>
        </p:blipFill>
        <p:spPr bwMode="auto">
          <a:xfrm>
            <a:off x="0" y="2724150"/>
            <a:ext cx="9216573" cy="41338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345" y="204953"/>
            <a:ext cx="452470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53886" y="114299"/>
            <a:ext cx="6792685" cy="1910443"/>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62993" y="1915886"/>
            <a:ext cx="5562600" cy="2264228"/>
          </a:xfrm>
          <a:prstGeom prst="wedgeRoundRectCallout">
            <a:avLst>
              <a:gd name="adj1" fmla="val -67874"/>
              <a:gd name="adj2" fmla="val 67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548739" y="2590829"/>
            <a:ext cx="5094513" cy="740228"/>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48740" y="3061635"/>
            <a:ext cx="139337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488848"/>
          </a:xfrm>
        </p:spPr>
        <p:txBody>
          <a:bodyPr/>
          <a:lstStyle/>
          <a:p>
            <a:r>
              <a:rPr lang="en-US" dirty="0" smtClean="0"/>
              <a:t>He was accused of</a:t>
            </a:r>
            <a:br>
              <a:rPr lang="en-US" dirty="0" smtClean="0"/>
            </a:br>
            <a:r>
              <a:rPr lang="en-US" dirty="0" smtClean="0"/>
              <a:t>two blasphemes:</a:t>
            </a:r>
            <a:endParaRPr lang="en-US" sz="4000" dirty="0"/>
          </a:p>
        </p:txBody>
      </p:sp>
      <p:sp>
        <p:nvSpPr>
          <p:cNvPr id="6" name="Content Placeholder 5"/>
          <p:cNvSpPr>
            <a:spLocks noGrp="1"/>
          </p:cNvSpPr>
          <p:nvPr>
            <p:ph idx="1"/>
          </p:nvPr>
        </p:nvSpPr>
        <p:spPr>
          <a:xfrm>
            <a:off x="3624940" y="2046542"/>
            <a:ext cx="5524499" cy="2664506"/>
          </a:xfrm>
        </p:spPr>
        <p:txBody>
          <a:bodyPr/>
          <a:lstStyle/>
          <a:p>
            <a:pPr marL="0" indent="0"/>
            <a:r>
              <a:rPr lang="en-US" dirty="0" smtClean="0">
                <a:solidFill>
                  <a:schemeClr val="bg1"/>
                </a:solidFill>
                <a:effectLst>
                  <a:outerShdw blurRad="38100" dist="38100" dir="2700000" algn="tl">
                    <a:srgbClr val="000000">
                      <a:alpha val="43137"/>
                    </a:srgbClr>
                  </a:outerShdw>
                </a:effectLst>
              </a:rPr>
              <a:t>"This fellow never stops speaking against this holy place and against the law. </a:t>
            </a:r>
          </a:p>
        </p:txBody>
      </p:sp>
      <p:sp>
        <p:nvSpPr>
          <p:cNvPr id="9" name="Oval 8"/>
          <p:cNvSpPr/>
          <p:nvPr/>
        </p:nvSpPr>
        <p:spPr>
          <a:xfrm>
            <a:off x="3118753" y="2381277"/>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1</a:t>
            </a:r>
            <a:endParaRPr lang="en-US" sz="3600" b="1"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53886" y="114299"/>
            <a:ext cx="6792685" cy="1910443"/>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2"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62993" y="1915886"/>
            <a:ext cx="5562600" cy="2264228"/>
          </a:xfrm>
          <a:prstGeom prst="wedgeRoundRectCallout">
            <a:avLst>
              <a:gd name="adj1" fmla="val -67874"/>
              <a:gd name="adj2" fmla="val 67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488848"/>
          </a:xfrm>
        </p:spPr>
        <p:txBody>
          <a:bodyPr/>
          <a:lstStyle/>
          <a:p>
            <a:r>
              <a:rPr lang="en-US" dirty="0" smtClean="0"/>
              <a:t>He was accused of</a:t>
            </a:r>
            <a:br>
              <a:rPr lang="en-US" dirty="0" smtClean="0"/>
            </a:br>
            <a:r>
              <a:rPr lang="en-US" dirty="0" smtClean="0"/>
              <a:t>two blasphemes:</a:t>
            </a:r>
            <a:endParaRPr lang="en-US" sz="4000" dirty="0"/>
          </a:p>
        </p:txBody>
      </p:sp>
      <p:sp>
        <p:nvSpPr>
          <p:cNvPr id="14" name="Rounded Rectangle 13"/>
          <p:cNvSpPr/>
          <p:nvPr/>
        </p:nvSpPr>
        <p:spPr>
          <a:xfrm>
            <a:off x="5333997" y="3061635"/>
            <a:ext cx="313508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3624940" y="2046542"/>
            <a:ext cx="5524499" cy="2664506"/>
          </a:xfrm>
        </p:spPr>
        <p:txBody>
          <a:bodyPr/>
          <a:lstStyle/>
          <a:p>
            <a:pPr marL="0" indent="0"/>
            <a:r>
              <a:rPr lang="en-US" dirty="0" smtClean="0">
                <a:solidFill>
                  <a:schemeClr val="bg1"/>
                </a:solidFill>
                <a:effectLst>
                  <a:outerShdw blurRad="38100" dist="38100" dir="2700000" algn="tl">
                    <a:srgbClr val="000000">
                      <a:alpha val="43137"/>
                    </a:srgbClr>
                  </a:outerShdw>
                </a:effectLst>
              </a:rPr>
              <a:t>"This fellow never stops speaking against this holy place and against the law. </a:t>
            </a:r>
          </a:p>
        </p:txBody>
      </p:sp>
      <p:sp>
        <p:nvSpPr>
          <p:cNvPr id="15" name="Oval 14"/>
          <p:cNvSpPr/>
          <p:nvPr/>
        </p:nvSpPr>
        <p:spPr>
          <a:xfrm>
            <a:off x="4991097" y="2794934"/>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2</a:t>
            </a:r>
            <a:endParaRPr lang="en-US" sz="3600" b="1" dirty="0"/>
          </a:p>
        </p:txBody>
      </p:sp>
      <p:sp>
        <p:nvSpPr>
          <p:cNvPr id="16" name="TextBox 15"/>
          <p:cNvSpPr txBox="1"/>
          <p:nvPr/>
        </p:nvSpPr>
        <p:spPr>
          <a:xfrm>
            <a:off x="3287486" y="4746171"/>
            <a:ext cx="5159829" cy="1446550"/>
          </a:xfrm>
          <a:prstGeom prst="rect">
            <a:avLst/>
          </a:prstGeom>
          <a:noFill/>
        </p:spPr>
        <p:txBody>
          <a:bodyPr wrap="square" rtlCol="0">
            <a:spAutoFit/>
          </a:bodyPr>
          <a:lstStyle/>
          <a:p>
            <a:pPr algn="ctr"/>
            <a:r>
              <a:rPr lang="en-US" sz="4400" b="1" dirty="0" smtClean="0"/>
              <a:t>Such accusations could lead to  death!</a:t>
            </a:r>
            <a:endParaRPr lang="en-US" sz="4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385"/>
            <a:ext cx="9144000" cy="1488848"/>
          </a:xfrm>
        </p:spPr>
        <p:txBody>
          <a:bodyPr/>
          <a:lstStyle/>
          <a:p>
            <a:r>
              <a:rPr lang="en-US" dirty="0" smtClean="0"/>
              <a:t>He staked his faith/life on </a:t>
            </a:r>
            <a:endParaRPr lang="en-US" sz="4000" dirty="0"/>
          </a:p>
        </p:txBody>
      </p:sp>
      <p:sp>
        <p:nvSpPr>
          <p:cNvPr id="13" name="Content Placeholder 12"/>
          <p:cNvSpPr>
            <a:spLocks noGrp="1"/>
          </p:cNvSpPr>
          <p:nvPr>
            <p:ph idx="1"/>
          </p:nvPr>
        </p:nvSpPr>
        <p:spPr>
          <a:xfrm>
            <a:off x="762000" y="2013857"/>
            <a:ext cx="4267201" cy="4525963"/>
          </a:xfrm>
        </p:spPr>
        <p:txBody>
          <a:bodyPr/>
          <a:lstStyle/>
          <a:p>
            <a:pPr>
              <a:buFont typeface="Arial" pitchFamily="34" charset="0"/>
              <a:buChar char="•"/>
            </a:pPr>
            <a:r>
              <a:rPr lang="en-US" dirty="0" smtClean="0"/>
              <a:t>The BIBLE</a:t>
            </a:r>
          </a:p>
          <a:p>
            <a:pPr>
              <a:buFont typeface="Arial" pitchFamily="34" charset="0"/>
              <a:buChar char="•"/>
            </a:pPr>
            <a:r>
              <a:rPr lang="en-US" dirty="0" smtClean="0"/>
              <a:t>Its HISTORICITY</a:t>
            </a:r>
          </a:p>
          <a:p>
            <a:pPr>
              <a:buFont typeface="Arial" pitchFamily="34" charset="0"/>
              <a:buChar char="•"/>
            </a:pPr>
            <a:r>
              <a:rPr lang="en-US" dirty="0" smtClean="0"/>
              <a:t>Its PERSONALITIES</a:t>
            </a:r>
          </a:p>
          <a:p>
            <a:pPr>
              <a:buFont typeface="Arial" pitchFamily="34" charset="0"/>
              <a:buChar char="•"/>
            </a:pPr>
            <a:r>
              <a:rPr lang="en-US" dirty="0" smtClean="0"/>
              <a:t>Its APPLICABILITY</a:t>
            </a:r>
            <a:endParaRPr lang="en-US" dirty="0"/>
          </a:p>
        </p:txBody>
      </p:sp>
      <p:pic>
        <p:nvPicPr>
          <p:cNvPr id="6" name="Picture 4"/>
          <p:cNvPicPr>
            <a:picLocks noChangeAspect="1" noChangeArrowheads="1"/>
          </p:cNvPicPr>
          <p:nvPr/>
        </p:nvPicPr>
        <p:blipFill>
          <a:blip r:embed="rId3" cstate="print"/>
          <a:srcRect r="7772" b="30169"/>
          <a:stretch>
            <a:fillRect/>
          </a:stretch>
        </p:blipFill>
        <p:spPr bwMode="auto">
          <a:xfrm>
            <a:off x="4362450" y="1976418"/>
            <a:ext cx="4781550" cy="488158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2724150"/>
            <a:ext cx="9216573" cy="4133850"/>
          </a:xfrm>
          <a:prstGeom prst="rect">
            <a:avLst/>
          </a:prstGeom>
          <a:noFill/>
          <a:ln w="9525">
            <a:noFill/>
            <a:miter lim="800000"/>
            <a:headEnd/>
            <a:tailEnd/>
          </a:ln>
          <a:effectLst/>
        </p:spPr>
      </p:pic>
      <p:sp>
        <p:nvSpPr>
          <p:cNvPr id="6" name="Rectangle 5"/>
          <p:cNvSpPr/>
          <p:nvPr/>
        </p:nvSpPr>
        <p:spPr>
          <a:xfrm>
            <a:off x="1023256" y="114300"/>
            <a:ext cx="7184573"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386"/>
            <a:ext cx="9144000" cy="1488848"/>
          </a:xfrm>
        </p:spPr>
        <p:txBody>
          <a:bodyPr/>
          <a:lstStyle/>
          <a:p>
            <a:r>
              <a:rPr lang="en-US" dirty="0" smtClean="0"/>
              <a:t>Staked on the BIBLE</a:t>
            </a:r>
            <a:endParaRPr lang="en-US" sz="4000" dirty="0"/>
          </a:p>
        </p:txBody>
      </p:sp>
      <p:sp>
        <p:nvSpPr>
          <p:cNvPr id="13" name="Content Placeholder 12"/>
          <p:cNvSpPr>
            <a:spLocks noGrp="1"/>
          </p:cNvSpPr>
          <p:nvPr>
            <p:ph idx="1"/>
          </p:nvPr>
        </p:nvSpPr>
        <p:spPr>
          <a:xfrm>
            <a:off x="391886" y="1905001"/>
            <a:ext cx="5094514" cy="4525963"/>
          </a:xfrm>
        </p:spPr>
        <p:txBody>
          <a:bodyPr/>
          <a:lstStyle/>
          <a:p>
            <a:pPr algn="ctr"/>
            <a:r>
              <a:rPr lang="en-US" dirty="0" smtClean="0"/>
              <a:t>He Digested the Bible</a:t>
            </a:r>
          </a:p>
          <a:p>
            <a:pPr algn="ctr"/>
            <a:endParaRPr lang="en-US" dirty="0" smtClean="0"/>
          </a:p>
          <a:p>
            <a:pPr algn="ctr"/>
            <a:r>
              <a:rPr lang="en-US" dirty="0" smtClean="0"/>
              <a:t>to answer the charges against him.</a:t>
            </a:r>
            <a:endParaRPr lang="en-US" dirty="0"/>
          </a:p>
        </p:txBody>
      </p:sp>
      <p:pic>
        <p:nvPicPr>
          <p:cNvPr id="14" name="Picture 5"/>
          <p:cNvPicPr>
            <a:picLocks noChangeAspect="1" noChangeArrowheads="1"/>
          </p:cNvPicPr>
          <p:nvPr/>
        </p:nvPicPr>
        <p:blipFill>
          <a:blip r:embed="rId3" cstate="print"/>
          <a:srcRect/>
          <a:stretch>
            <a:fillRect/>
          </a:stretch>
        </p:blipFill>
        <p:spPr bwMode="auto">
          <a:xfrm>
            <a:off x="5461907" y="1956706"/>
            <a:ext cx="3001525" cy="4400550"/>
          </a:xfrm>
          <a:prstGeom prst="rect">
            <a:avLst/>
          </a:prstGeom>
          <a:noFill/>
          <a:ln w="9525">
            <a:noFill/>
            <a:miter lim="800000"/>
            <a:headEnd/>
            <a:tailEnd/>
          </a:ln>
          <a:effectLst>
            <a:outerShdw blurRad="50800" dist="152400" dir="2700000" algn="tl" rotWithShape="0">
              <a:prstClr val="black">
                <a:alpha val="40000"/>
              </a:prst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3819</TotalTime>
  <Words>2006</Words>
  <Application>Microsoft Office PowerPoint</Application>
  <PresentationFormat>On-screen Show (4:3)</PresentationFormat>
  <Paragraphs>269</Paragraphs>
  <Slides>50</Slides>
  <Notes>35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A Study  in the  Book of ACTS</vt:lpstr>
      <vt:lpstr>The Ultimate PRICE  that Makes a Difference </vt:lpstr>
      <vt:lpstr>What are you willing to stake your life on?</vt:lpstr>
      <vt:lpstr>Stephen staked his life on</vt:lpstr>
      <vt:lpstr>He was accused of two blasphemes:</vt:lpstr>
      <vt:lpstr>He was accused of two blasphemes:</vt:lpstr>
      <vt:lpstr>He staked his faith/life on </vt:lpstr>
      <vt:lpstr>Staked on the BIBLE</vt:lpstr>
      <vt:lpstr>Staked on HISTORY</vt:lpstr>
      <vt:lpstr>Staked on PERSONALITIES</vt:lpstr>
      <vt:lpstr>Let’s digest Stephen’s digest</vt:lpstr>
      <vt:lpstr>Begins with Abraham</vt:lpstr>
      <vt:lpstr>Begins with Abraham</vt:lpstr>
      <vt:lpstr>Begins with Abraham</vt:lpstr>
      <vt:lpstr>Highlights Joseph</vt:lpstr>
      <vt:lpstr>Highlights Joseph</vt:lpstr>
      <vt:lpstr>Highlights Joseph</vt:lpstr>
      <vt:lpstr>Highlights Joseph</vt:lpstr>
      <vt:lpstr>Highlights Joseph</vt:lpstr>
      <vt:lpstr>Now MOSES</vt:lpstr>
      <vt:lpstr>Now MOSES</vt:lpstr>
      <vt:lpstr>Now MOSES</vt:lpstr>
      <vt:lpstr>Now MOSES</vt:lpstr>
      <vt:lpstr>They MISSED IT!</vt:lpstr>
      <vt:lpstr>Moses Again!</vt:lpstr>
      <vt:lpstr>The Point</vt:lpstr>
      <vt:lpstr>The Point</vt:lpstr>
      <vt:lpstr>Stephen’s Point</vt:lpstr>
      <vt:lpstr>Furthermore</vt:lpstr>
      <vt:lpstr>The Point:</vt:lpstr>
      <vt:lpstr>The Point:</vt:lpstr>
      <vt:lpstr>The Point:</vt:lpstr>
      <vt:lpstr>The Point:</vt:lpstr>
      <vt:lpstr>The Point:</vt:lpstr>
      <vt:lpstr>Re: The First Accusation</vt:lpstr>
      <vt:lpstr>The Tabernacle:</vt:lpstr>
      <vt:lpstr>The Temple:</vt:lpstr>
      <vt:lpstr>The Temple:</vt:lpstr>
      <vt:lpstr>The Application:</vt:lpstr>
      <vt:lpstr>The Application:</vt:lpstr>
      <vt:lpstr>The Application:</vt:lpstr>
      <vt:lpstr>The Application:</vt:lpstr>
      <vt:lpstr>The Results:</vt:lpstr>
      <vt:lpstr>The Results:</vt:lpstr>
      <vt:lpstr>The Results:</vt:lpstr>
      <vt:lpstr>Let’s Sum Up:</vt:lpstr>
      <vt:lpstr>Let’s Sum Up:</vt:lpstr>
      <vt:lpstr>Let’s Sum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387</cp:revision>
  <dcterms:created xsi:type="dcterms:W3CDTF">2011-01-24T03:40:40Z</dcterms:created>
  <dcterms:modified xsi:type="dcterms:W3CDTF">2011-10-22T21:27:20Z</dcterms:modified>
</cp:coreProperties>
</file>