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emf" ContentType="image/x-emf"/>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839" r:id="rId2"/>
    <p:sldId id="753" r:id="rId3"/>
    <p:sldId id="755" r:id="rId4"/>
    <p:sldId id="756" r:id="rId5"/>
    <p:sldId id="797" r:id="rId6"/>
    <p:sldId id="798" r:id="rId7"/>
    <p:sldId id="799" r:id="rId8"/>
    <p:sldId id="802" r:id="rId9"/>
    <p:sldId id="800" r:id="rId10"/>
    <p:sldId id="801" r:id="rId11"/>
    <p:sldId id="804" r:id="rId12"/>
    <p:sldId id="803" r:id="rId13"/>
    <p:sldId id="807" r:id="rId14"/>
    <p:sldId id="808" r:id="rId15"/>
    <p:sldId id="809" r:id="rId16"/>
    <p:sldId id="810" r:id="rId17"/>
    <p:sldId id="811" r:id="rId18"/>
    <p:sldId id="838" r:id="rId19"/>
    <p:sldId id="812" r:id="rId20"/>
    <p:sldId id="814" r:id="rId21"/>
    <p:sldId id="834" r:id="rId22"/>
    <p:sldId id="831" r:id="rId23"/>
    <p:sldId id="832" r:id="rId24"/>
    <p:sldId id="818" r:id="rId25"/>
    <p:sldId id="819" r:id="rId26"/>
    <p:sldId id="833" r:id="rId27"/>
    <p:sldId id="816" r:id="rId28"/>
    <p:sldId id="817" r:id="rId29"/>
    <p:sldId id="820" r:id="rId30"/>
    <p:sldId id="822" r:id="rId31"/>
    <p:sldId id="821" r:id="rId32"/>
    <p:sldId id="823" r:id="rId33"/>
    <p:sldId id="835" r:id="rId34"/>
    <p:sldId id="836" r:id="rId35"/>
    <p:sldId id="837" r:id="rId36"/>
    <p:sldId id="824" r:id="rId37"/>
    <p:sldId id="828" r:id="rId38"/>
    <p:sldId id="829" r:id="rId39"/>
    <p:sldId id="825" r:id="rId40"/>
    <p:sldId id="815" r:id="rId41"/>
    <p:sldId id="793"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800000"/>
    <a:srgbClr val="3333FF"/>
    <a:srgbClr val="4F81BD"/>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00" autoAdjust="0"/>
    <p:restoredTop sz="84050" autoAdjust="0"/>
  </p:normalViewPr>
  <p:slideViewPr>
    <p:cSldViewPr snapToGrid="0">
      <p:cViewPr>
        <p:scale>
          <a:sx n="50" d="100"/>
          <a:sy n="50" d="100"/>
        </p:scale>
        <p:origin x="-1638" y="-186"/>
      </p:cViewPr>
      <p:guideLst>
        <p:guide orient="horz"/>
        <p:guide pos="2892"/>
      </p:guideLst>
    </p:cSldViewPr>
  </p:slideViewPr>
  <p:outlineViewPr>
    <p:cViewPr>
      <p:scale>
        <a:sx n="33" d="100"/>
        <a:sy n="33" d="100"/>
      </p:scale>
      <p:origin x="42" y="0"/>
    </p:cViewPr>
  </p:outlineViewPr>
  <p:notesTextViewPr>
    <p:cViewPr>
      <p:scale>
        <a:sx n="100" d="100"/>
        <a:sy n="100" d="100"/>
      </p:scale>
      <p:origin x="0" y="0"/>
    </p:cViewPr>
  </p:notesTextViewPr>
  <p:sorterViewPr>
    <p:cViewPr>
      <p:scale>
        <a:sx n="66" d="100"/>
        <a:sy n="66" d="100"/>
      </p:scale>
      <p:origin x="0" y="3642"/>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ECD4DCD-6A78-4F7B-898D-C947C6A1F7C8}" type="datetimeFigureOut">
              <a:rPr lang="en-US" smtClean="0"/>
              <a:pPr/>
              <a:t>9/28/2011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2B63B3C-BA92-42AB-A3F7-86BCF211F693}"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b="1" dirty="0" smtClean="0">
                <a:latin typeface="Arial" charset="0"/>
              </a:rPr>
              <a:t>Copyright</a:t>
            </a:r>
            <a:r>
              <a:rPr lang="en-US" dirty="0" smtClean="0">
                <a:latin typeface="Arial" charset="0"/>
              </a:rPr>
              <a:t> ©</a:t>
            </a:r>
            <a:r>
              <a:rPr lang="en-US" dirty="0" smtClean="0">
                <a:latin typeface="Symbol" pitchFamily="18" charset="2"/>
              </a:rPr>
              <a:t> </a:t>
            </a:r>
            <a:r>
              <a:rPr lang="en-US" dirty="0" smtClean="0">
                <a:latin typeface="Arial" charset="0"/>
              </a:rPr>
              <a:t>2000-2011. All rights reserved.  Bible Point is a registered trademark of Single Initiative, LLC.  All  other trademarks acknowledged. </a:t>
            </a:r>
          </a:p>
          <a:p>
            <a:pPr lvl="1"/>
            <a:r>
              <a:rPr lang="en-US" dirty="0" smtClean="0">
                <a:latin typeface="Arial"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endParaRPr lang="en-US" b="1" dirty="0" smtClean="0">
              <a:latin typeface="Arial" charset="0"/>
            </a:endParaRPr>
          </a:p>
          <a:p>
            <a:pPr lvl="1"/>
            <a:r>
              <a:rPr lang="en-US" i="1" dirty="0" smtClean="0">
                <a:latin typeface="Arial" charset="0"/>
              </a:rPr>
              <a:t>So, if you don’t own the presentation(s), graphic(s), and text(s) how can you legally use them?  </a:t>
            </a:r>
            <a:r>
              <a:rPr lang="en-US" dirty="0" smtClean="0">
                <a:latin typeface="Arial"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b="1" dirty="0" smtClean="0">
                <a:latin typeface="Arial" charset="0"/>
              </a:rPr>
              <a:t>License Agreement</a:t>
            </a:r>
          </a:p>
          <a:p>
            <a:r>
              <a:rPr lang="en-US" b="1" dirty="0" smtClean="0">
                <a:latin typeface="Arial" charset="0"/>
              </a:rPr>
              <a:t>   Article 1:  License Grant</a:t>
            </a:r>
            <a:r>
              <a:rPr lang="en-US" dirty="0" smtClean="0">
                <a:latin typeface="Arial" charset="0"/>
              </a:rPr>
              <a:t>  </a:t>
            </a:r>
          </a:p>
          <a:p>
            <a:pPr lvl="1"/>
            <a:r>
              <a:rPr lang="en-US" dirty="0" smtClean="0">
                <a:latin typeface="Arial"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dirty="0" smtClean="0">
                <a:latin typeface="Arial" charset="0"/>
              </a:rPr>
              <a:t>1.  To use the presentation in a single church, single school, or single office of a Christian organization.</a:t>
            </a:r>
          </a:p>
          <a:p>
            <a:pPr lvl="1"/>
            <a:r>
              <a:rPr lang="en-US" dirty="0" smtClean="0">
                <a:latin typeface="Arial" charset="0"/>
              </a:rPr>
              <a:t>2.  To make a single archival back-up copy of the program.</a:t>
            </a:r>
          </a:p>
          <a:p>
            <a:pPr lvl="1"/>
            <a:r>
              <a:rPr lang="en-US" dirty="0" smtClean="0">
                <a:latin typeface="Arial" charset="0"/>
              </a:rPr>
              <a:t>3.  To modify the presentation(s) and merge with other presentations in a single church, school, or Christian organization. </a:t>
            </a:r>
          </a:p>
          <a:p>
            <a:pPr lvl="1"/>
            <a:r>
              <a:rPr lang="en-US" dirty="0" smtClean="0">
                <a:latin typeface="Arial" charset="0"/>
              </a:rPr>
              <a:t>4.  To transfer to another party if that party agrees to accept the terms and conditions of this agreement, and you do not retain any copies of the presentation, whether printed, machine readable, modified, or merged form. </a:t>
            </a:r>
          </a:p>
          <a:p>
            <a:pPr lvl="1"/>
            <a:endParaRPr lang="en-US" dirty="0" smtClean="0">
              <a:latin typeface="Arial" charset="0"/>
            </a:endParaRPr>
          </a:p>
          <a:p>
            <a:pPr lvl="1"/>
            <a:r>
              <a:rPr lang="en-US" b="1" dirty="0" smtClean="0">
                <a:latin typeface="Arial" charset="0"/>
              </a:rPr>
              <a:t>Article 2:  Terms</a:t>
            </a:r>
            <a:r>
              <a:rPr lang="en-US" dirty="0" smtClean="0">
                <a:latin typeface="Arial" charset="0"/>
              </a:rPr>
              <a:t>  </a:t>
            </a:r>
          </a:p>
          <a:p>
            <a:pPr lvl="1"/>
            <a:r>
              <a:rPr lang="en-US" dirty="0" smtClean="0">
                <a:latin typeface="Arial"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dirty="0" smtClean="0">
              <a:latin typeface="Arial" charset="0"/>
            </a:endParaRPr>
          </a:p>
          <a:p>
            <a:pPr lvl="1"/>
            <a:r>
              <a:rPr lang="en-US" b="1" dirty="0" smtClean="0">
                <a:latin typeface="Arial" charset="0"/>
              </a:rPr>
              <a:t>Article 3: Disclaimers</a:t>
            </a:r>
            <a:r>
              <a:rPr lang="en-US" dirty="0" smtClean="0">
                <a:latin typeface="Arial" charset="0"/>
              </a:rPr>
              <a:t> </a:t>
            </a:r>
          </a:p>
          <a:p>
            <a:pPr lvl="1"/>
            <a:r>
              <a:rPr lang="en-US" dirty="0" smtClean="0">
                <a:latin typeface="Arial"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dirty="0" smtClean="0">
                <a:latin typeface="Arial"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dirty="0" smtClean="0">
              <a:latin typeface="Arial" charset="0"/>
            </a:endParaRPr>
          </a:p>
          <a:p>
            <a:pPr lvl="1"/>
            <a:r>
              <a:rPr lang="en-US" b="1" dirty="0" smtClean="0">
                <a:latin typeface="Arial" charset="0"/>
              </a:rPr>
              <a:t>Article 4:  General</a:t>
            </a:r>
            <a:endParaRPr lang="en-US" dirty="0" smtClean="0">
              <a:latin typeface="Arial" charset="0"/>
            </a:endParaRPr>
          </a:p>
          <a:p>
            <a:pPr lvl="1"/>
            <a:r>
              <a:rPr lang="en-US" dirty="0" smtClean="0">
                <a:latin typeface="Arial" charset="0"/>
              </a:rPr>
              <a:t>1.  You may not sub-license, assign, or transfer the license of the presentation(s), graphic(s), or text(s) except as provided by this Agreement.   </a:t>
            </a:r>
          </a:p>
          <a:p>
            <a:pPr lvl="1"/>
            <a:r>
              <a:rPr lang="en-US" dirty="0" smtClean="0">
                <a:latin typeface="Arial" charset="0"/>
              </a:rPr>
              <a:t>2.  This Agreement will be governed by the laws of the State of Michigan.</a:t>
            </a:r>
          </a:p>
          <a:p>
            <a:pPr lvl="1"/>
            <a:endParaRPr lang="en-US" dirty="0" smtClean="0">
              <a:latin typeface="Arial" charset="0"/>
            </a:endParaRPr>
          </a:p>
          <a:p>
            <a:pPr lvl="1"/>
            <a:r>
              <a:rPr lang="en-US" b="1" dirty="0" smtClean="0">
                <a:latin typeface="Arial" charset="0"/>
              </a:rPr>
              <a:t>So What does it mean?  </a:t>
            </a:r>
            <a:r>
              <a:rPr lang="en-US" dirty="0" smtClean="0">
                <a:latin typeface="Arial" charset="0"/>
              </a:rPr>
              <a:t>(A simple  translations of the legal jargon)</a:t>
            </a:r>
          </a:p>
          <a:p>
            <a:pPr lvl="1"/>
            <a:r>
              <a:rPr lang="en-US" i="1" dirty="0" smtClean="0">
                <a:latin typeface="Arial" charset="0"/>
              </a:rPr>
              <a:t>May I let someone borrow or copy my licensed Bible Point presentation (even after I modified it)?</a:t>
            </a:r>
            <a:r>
              <a:rPr lang="en-US" dirty="0" smtClean="0">
                <a:latin typeface="Arial"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dirty="0" smtClean="0">
              <a:latin typeface="Arial" charset="0"/>
            </a:endParaRPr>
          </a:p>
          <a:p>
            <a:pPr lvl="1"/>
            <a:r>
              <a:rPr lang="en-US" dirty="0" smtClean="0"/>
              <a:t>---------------------------------------------------------------------------------------------------------------------------</a:t>
            </a:r>
          </a:p>
          <a:p>
            <a:pPr lvl="1"/>
            <a:r>
              <a:rPr lang="en-US" sz="700" dirty="0" smtClean="0">
                <a:latin typeface="Arial" charset="0"/>
              </a:rPr>
              <a:t>Scripture taken from the HOLY BIBLE, NEW INTERNATIONAL VERSION®. NIV®. Copyright©1973, 1978, 1984 by International Bible Society. Used by permission of </a:t>
            </a:r>
            <a:r>
              <a:rPr lang="en-US" sz="700" dirty="0" err="1" smtClean="0">
                <a:latin typeface="Arial" charset="0"/>
              </a:rPr>
              <a:t>Zondervan</a:t>
            </a:r>
            <a:r>
              <a:rPr lang="en-US" sz="700" dirty="0" smtClean="0">
                <a:latin typeface="Arial" charset="0"/>
              </a:rPr>
              <a:t>. All rights reserved. </a:t>
            </a:r>
          </a:p>
        </p:txBody>
      </p:sp>
      <p:sp>
        <p:nvSpPr>
          <p:cNvPr id="4" name="Slide Number Placeholder 3"/>
          <p:cNvSpPr>
            <a:spLocks noGrp="1"/>
          </p:cNvSpPr>
          <p:nvPr>
            <p:ph type="sldNum" sz="quarter" idx="10"/>
          </p:nvPr>
        </p:nvSpPr>
        <p:spPr/>
        <p:txBody>
          <a:bodyPr/>
          <a:lstStyle/>
          <a:p>
            <a:fld id="{72B63B3C-BA92-42AB-A3F7-86BCF211F693}"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 truly</a:t>
            </a:r>
            <a:r>
              <a:rPr lang="en-US" baseline="0" dirty="0" smtClean="0"/>
              <a:t> made a difference—next time we will see how—</a:t>
            </a:r>
          </a:p>
          <a:p>
            <a:r>
              <a:rPr lang="en-US" baseline="0" dirty="0" smtClean="0"/>
              <a:t>He impacts one life—that changed the course of Western Civilization.  </a:t>
            </a:r>
          </a:p>
          <a:p>
            <a:r>
              <a:rPr lang="en-US" baseline="0" dirty="0" smtClean="0"/>
              <a:t>That one life is Saul, who later became Paul the Apostle.  </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40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Difference</a:t>
            </a:r>
          </a:p>
          <a:p>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Replace</a:t>
            </a:r>
            <a:r>
              <a:rPr lang="en-US" baseline="0" dirty="0" smtClean="0"/>
              <a:t> this deacon image from http://3.bp.blogspot.com/_9dgygL2C9zg/TDk-sSEOOpI/AAAAAAAAAAU/ZIcavCmOZSU/s1600/7deacons1.jpg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Open book </a:t>
            </a:r>
            <a:r>
              <a:rPr lang="en-US" smtClean="0"/>
              <a:t>= FREE = dreamstimefree_823501</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25</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Stephen = FREE = </a:t>
            </a:r>
            <a:r>
              <a:rPr lang="en-US" dirty="0" err="1" smtClean="0"/>
              <a:t>BiblePoint</a:t>
            </a:r>
            <a:r>
              <a:rPr lang="en-US"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Middle</a:t>
            </a:r>
            <a:r>
              <a:rPr lang="en-US" baseline="0" dirty="0" smtClean="0"/>
              <a:t> Eastern clothed man free from = http://commons.wikimedia.org/wiki/File:Agal_%28accessory%29.jpg</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29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Man = FREE = </a:t>
            </a:r>
            <a:r>
              <a:rPr lang="en-US" dirty="0" err="1" smtClean="0"/>
              <a:t>BiblePoint</a:t>
            </a:r>
            <a:r>
              <a:rPr lang="en-US" baseline="0" dirty="0" smtClean="0"/>
              <a:t> photo.</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Jesus = Licensed NOT for Reuse = see previous lessons.</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37</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Stephen = FREE = </a:t>
            </a:r>
            <a:r>
              <a:rPr lang="en-US" dirty="0" err="1" smtClean="0"/>
              <a:t>BiblePoint</a:t>
            </a:r>
            <a:r>
              <a:rPr lang="en-US" dirty="0" smtClean="0"/>
              <a:t> photo. </a:t>
            </a:r>
            <a:endParaRPr lang="en-US" dirty="0"/>
          </a:p>
        </p:txBody>
      </p:sp>
      <p:sp>
        <p:nvSpPr>
          <p:cNvPr id="4" name="Slide Number Placeholder 3"/>
          <p:cNvSpPr>
            <a:spLocks noGrp="1"/>
          </p:cNvSpPr>
          <p:nvPr>
            <p:ph type="sldNum" sz="quarter" idx="10"/>
          </p:nvPr>
        </p:nvSpPr>
        <p:spPr/>
        <p:txBody>
          <a:bodyPr/>
          <a:lstStyle/>
          <a:p>
            <a:fld id="{72B63B3C-BA92-42AB-A3F7-86BCF211F693}" type="slidenum">
              <a:rPr lang="en-US" smtClean="0"/>
              <a:pPr/>
              <a:t>39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Autofit/>
          </a:bodyPr>
          <a:lstStyle>
            <a:lvl1pPr>
              <a:defRPr sz="4800" b="0">
                <a:ln>
                  <a:solidFill>
                    <a:schemeClr val="accent6">
                      <a:lumMod val="20000"/>
                      <a:lumOff val="80000"/>
                    </a:schemeClr>
                  </a:solidFill>
                </a:ln>
                <a:solidFill>
                  <a:schemeClr val="accent1">
                    <a:lumMod val="50000"/>
                  </a:schemeClr>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b="1">
                <a:solidFill>
                  <a:schemeClr val="accent6">
                    <a:lumMod val="50000"/>
                  </a:schemeClr>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458200" cy="1143000"/>
          </a:xfrm>
        </p:spPr>
        <p:txBody>
          <a:bodyPr/>
          <a:lstStyle>
            <a:lvl1pPr>
              <a:defRPr b="0">
                <a:solidFill>
                  <a:schemeClr val="tx1"/>
                </a:solidFill>
                <a:effectLst>
                  <a:outerShdw blurRad="38100" dist="38100" dir="2700000" algn="tl">
                    <a:srgbClr val="000000">
                      <a:alpha val="43137"/>
                    </a:srgbClr>
                  </a:outerShdw>
                </a:effectLst>
                <a:latin typeface="Arial Black"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7855527" cy="4525963"/>
          </a:xfrm>
        </p:spPr>
        <p:txBody>
          <a:bodyPr>
            <a:normAutofit/>
          </a:bodyPr>
          <a:lstStyle>
            <a:lvl1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1pPr>
            <a:lvl2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2pPr>
            <a:lvl3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3pPr>
            <a:lvl4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4pPr>
            <a:lvl5pPr>
              <a:buNone/>
              <a:defRPr sz="3600" b="1">
                <a:solidFill>
                  <a:schemeClr val="accent1">
                    <a:lumMod val="50000"/>
                  </a:schemeClr>
                </a:solidFill>
                <a:effectLst>
                  <a:outerShdw blurRad="38100" dist="50800" dir="2700000" algn="tl">
                    <a:schemeClr val="bg1">
                      <a:alpha val="43000"/>
                    </a:schemeClr>
                  </a:outerShdw>
                </a:effectLst>
                <a:latin typeface="Arial Narrow"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19551A9-81AA-4906-8F9B-B1946416FF78}" type="datetimeFigureOut">
              <a:rPr lang="en-US" smtClean="0"/>
              <a:pPr/>
              <a:t>9/28/2011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EC91893-4D7F-426A-8664-916C70676550}"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3" cstate="print"/>
          <a:srcRect/>
          <a:stretch>
            <a:fillRect/>
          </a:stretch>
        </p:blipFill>
        <p:spPr bwMode="auto">
          <a:xfrm>
            <a:off x="0" y="0"/>
            <a:ext cx="9144000" cy="6858357"/>
          </a:xfrm>
          <a:prstGeom prst="rect">
            <a:avLst/>
          </a:prstGeom>
          <a:noFill/>
          <a:ln w="9525">
            <a:noFill/>
            <a:miter lim="800000"/>
            <a:headEnd/>
            <a:tailEnd/>
          </a:ln>
          <a:effectLst/>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9551A9-81AA-4906-8F9B-B1946416FF78}" type="datetimeFigureOut">
              <a:rPr lang="en-US" smtClean="0"/>
              <a:pPr/>
              <a:t>9/28/2011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C91893-4D7F-426A-8664-916C70676550}"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BiblePointDotLogo-WhiteText"/>
          <p:cNvPicPr>
            <a:picLocks noChangeAspect="1" noChangeArrowheads="1"/>
          </p:cNvPicPr>
          <p:nvPr/>
        </p:nvPicPr>
        <p:blipFill>
          <a:blip r:embed="rId3" cstate="print"/>
          <a:srcRect l="786" t="59897" r="53838" b="24545"/>
          <a:stretch>
            <a:fillRect/>
          </a:stretch>
        </p:blipFill>
        <p:spPr bwMode="auto">
          <a:xfrm>
            <a:off x="1752600" y="1981200"/>
            <a:ext cx="5165923" cy="2365375"/>
          </a:xfrm>
          <a:prstGeom prst="rect">
            <a:avLst/>
          </a:prstGeom>
          <a:noFill/>
          <a:effectLst>
            <a:outerShdw blurRad="50800" dist="101600" dir="2700000" algn="ctr" rotWithShape="0">
              <a:schemeClr val="tx1">
                <a:alpha val="71000"/>
              </a:schemeClr>
            </a:outerShdw>
          </a:effectLst>
        </p:spPr>
      </p:pic>
      <p:sp>
        <p:nvSpPr>
          <p:cNvPr id="5" name="Rectangle 6"/>
          <p:cNvSpPr>
            <a:spLocks noChangeArrowheads="1"/>
          </p:cNvSpPr>
          <p:nvPr/>
        </p:nvSpPr>
        <p:spPr bwMode="auto">
          <a:xfrm>
            <a:off x="1905000" y="4800600"/>
            <a:ext cx="5334000" cy="1538883"/>
          </a:xfrm>
          <a:prstGeom prst="rect">
            <a:avLst/>
          </a:prstGeom>
          <a:noFill/>
          <a:ln w="9525">
            <a:noFill/>
            <a:miter lim="800000"/>
            <a:headEnd/>
            <a:tailEnd/>
          </a:ln>
          <a:effectLst/>
        </p:spPr>
        <p:txBody>
          <a:bodyPr wrap="square">
            <a:spAutoFit/>
          </a:bodyPr>
          <a:lstStyle/>
          <a:p>
            <a:pPr algn="ctr"/>
            <a:r>
              <a:rPr lang="en-US" sz="5400" b="1" smtClean="0">
                <a:latin typeface="Arial" charset="0"/>
              </a:rPr>
              <a:t>ACTS </a:t>
            </a:r>
            <a:r>
              <a:rPr lang="en-US" sz="5400" b="1" smtClean="0">
                <a:latin typeface="Arial" charset="0"/>
              </a:rPr>
              <a:t>6</a:t>
            </a:r>
            <a:r>
              <a:rPr lang="en-US" sz="5400" b="1" smtClean="0">
                <a:latin typeface="Arial" charset="0"/>
              </a:rPr>
              <a:t>:1-15</a:t>
            </a:r>
            <a:endParaRPr lang="en-US" sz="5400" b="1" dirty="0" smtClean="0">
              <a:latin typeface="Arial" charset="0"/>
            </a:endParaRPr>
          </a:p>
          <a:p>
            <a:pPr algn="ctr"/>
            <a:r>
              <a:rPr lang="en-US" sz="2000" b="1" dirty="0" smtClean="0">
                <a:latin typeface="Arial" charset="0"/>
              </a:rPr>
              <a:t>www.BiblePoint.com</a:t>
            </a:r>
          </a:p>
          <a:p>
            <a:pPr algn="ctr"/>
            <a:r>
              <a:rPr lang="en-US" sz="2000" b="1" dirty="0" smtClean="0"/>
              <a:t>2011 ©</a:t>
            </a:r>
            <a:r>
              <a:rPr lang="en-US" sz="2000" b="1" dirty="0" smtClean="0">
                <a:latin typeface="Arial" charset="0"/>
              </a:rPr>
              <a:t> Single Initiative LLC</a:t>
            </a:r>
            <a:endParaRPr lang="en-US" sz="2000" b="1" dirty="0" smtClean="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76275" y="2000250"/>
            <a:ext cx="7829549" cy="4419600"/>
          </a:xfrm>
          <a:prstGeom prst="rect">
            <a:avLst/>
          </a:prstGeom>
          <a:noFill/>
          <a:ln w="9525">
            <a:noFill/>
            <a:miter lim="800000"/>
            <a:headEnd/>
            <a:tailEnd/>
          </a:ln>
          <a:effectLst>
            <a:outerShdw blurRad="114300" dist="152400" dir="2700000" algn="ctr" rotWithShape="0">
              <a:schemeClr val="tx1">
                <a:alpha val="53000"/>
              </a:schemeClr>
            </a:outerShdw>
          </a:effectLst>
        </p:spPr>
      </p:pic>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How </a:t>
            </a:r>
            <a:r>
              <a:rPr lang="en-US" u="sng" dirty="0" smtClean="0"/>
              <a:t>NOT</a:t>
            </a:r>
            <a:r>
              <a:rPr lang="en-US" dirty="0" smtClean="0"/>
              <a:t> to solve a problem</a:t>
            </a:r>
            <a:endParaRPr lang="en-US" dirty="0"/>
          </a:p>
        </p:txBody>
      </p:sp>
      <p:sp>
        <p:nvSpPr>
          <p:cNvPr id="10" name="Rounded Rectangle 9"/>
          <p:cNvSpPr/>
          <p:nvPr/>
        </p:nvSpPr>
        <p:spPr>
          <a:xfrm>
            <a:off x="4248150" y="3248464"/>
            <a:ext cx="34480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1476375" y="2228850"/>
            <a:ext cx="6229349" cy="3954463"/>
          </a:xfrm>
        </p:spPr>
        <p:txBody>
          <a:bodyPr/>
          <a:lstStyle/>
          <a:p>
            <a:pPr marL="0" indent="0" algn="ctr"/>
            <a:r>
              <a:rPr lang="en-US" dirty="0" smtClean="0">
                <a:solidFill>
                  <a:schemeClr val="bg1"/>
                </a:solidFill>
                <a:effectLst>
                  <a:outerShdw blurRad="38100" dist="38100" dir="2700000" algn="tl">
                    <a:srgbClr val="000000">
                      <a:alpha val="43137"/>
                    </a:srgbClr>
                  </a:outerShdw>
                </a:effectLst>
              </a:rPr>
              <a:t> "It would not be right for us to neglect the ministry of the word of God in order to wait on tables.</a:t>
            </a:r>
            <a:endParaRPr lang="en-US" dirty="0">
              <a:solidFill>
                <a:schemeClr val="bg1"/>
              </a:solidFill>
              <a:effectLst>
                <a:outerShdw blurRad="38100" dist="38100" dir="2700000" algn="tl">
                  <a:srgbClr val="000000">
                    <a:alpha val="43137"/>
                  </a:srgbClr>
                </a:outerShdw>
              </a:effectLst>
            </a:endParaRPr>
          </a:p>
        </p:txBody>
      </p:sp>
      <p:sp>
        <p:nvSpPr>
          <p:cNvPr id="7" name="Rectangular Callout 6"/>
          <p:cNvSpPr/>
          <p:nvPr/>
        </p:nvSpPr>
        <p:spPr>
          <a:xfrm>
            <a:off x="3905250" y="1333500"/>
            <a:ext cx="4095750" cy="1504950"/>
          </a:xfrm>
          <a:prstGeom prst="wedgeRectCallout">
            <a:avLst>
              <a:gd name="adj1" fmla="val -20833"/>
              <a:gd name="adj2" fmla="val 85285"/>
            </a:avLst>
          </a:prstGeom>
          <a:solidFill>
            <a:srgbClr val="C00000"/>
          </a:solidFill>
          <a:ln w="57150">
            <a:solidFill>
              <a:schemeClr val="bg1"/>
            </a:solidFill>
          </a:ln>
          <a:effectLst>
            <a:outerShdw blurRad="50800" dist="1016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200"/>
              </a:lnSpc>
            </a:pPr>
            <a:r>
              <a:rPr lang="en-US" sz="4800" dirty="0" smtClean="0">
                <a:effectLst>
                  <a:outerShdw blurRad="38100" dist="38100" dir="2700000" algn="tl">
                    <a:srgbClr val="000000">
                      <a:alpha val="43137"/>
                    </a:srgbClr>
                  </a:outerShdw>
                </a:effectLst>
                <a:latin typeface="Symbol" pitchFamily="18" charset="2"/>
              </a:rPr>
              <a:t>d</a:t>
            </a:r>
            <a:r>
              <a:rPr lang="el-GR" sz="4800" dirty="0" smtClean="0">
                <a:effectLst>
                  <a:outerShdw blurRad="38100" dist="38100" dir="2700000" algn="tl">
                    <a:srgbClr val="000000">
                      <a:alpha val="43137"/>
                    </a:srgbClr>
                  </a:outerShdw>
                </a:effectLst>
              </a:rPr>
              <a:t>ιακονεῖν</a:t>
            </a:r>
            <a:r>
              <a:rPr lang="en-US" sz="4800" dirty="0" smtClean="0">
                <a:effectLst>
                  <a:outerShdw blurRad="38100" dist="38100" dir="2700000" algn="tl">
                    <a:srgbClr val="000000">
                      <a:alpha val="43137"/>
                    </a:srgbClr>
                  </a:outerShdw>
                </a:effectLst>
              </a:rPr>
              <a:t/>
            </a:r>
            <a:br>
              <a:rPr lang="en-US" sz="4800" dirty="0" smtClean="0">
                <a:effectLst>
                  <a:outerShdw blurRad="38100" dist="38100" dir="2700000" algn="tl">
                    <a:srgbClr val="000000">
                      <a:alpha val="43137"/>
                    </a:srgbClr>
                  </a:outerShdw>
                </a:effectLst>
              </a:rPr>
            </a:br>
            <a:r>
              <a:rPr lang="en-US" sz="4800" dirty="0" smtClean="0">
                <a:effectLst>
                  <a:outerShdw blurRad="38100" dist="38100" dir="2700000" algn="tl">
                    <a:srgbClr val="000000">
                      <a:alpha val="43137"/>
                    </a:srgbClr>
                  </a:outerShdw>
                </a:effectLst>
              </a:rPr>
              <a:t>to deacon</a:t>
            </a:r>
            <a:r>
              <a:rPr lang="el-GR" sz="4800" dirty="0" smtClean="0">
                <a:effectLst>
                  <a:outerShdw blurRad="38100" dist="38100" dir="2700000" algn="tl">
                    <a:srgbClr val="000000">
                      <a:alpha val="43137"/>
                    </a:srgbClr>
                  </a:outerShdw>
                </a:effectLst>
              </a:rPr>
              <a:t> </a:t>
            </a:r>
            <a:endParaRPr lang="en-US" sz="4800" dirty="0">
              <a:effectLst>
                <a:outerShdw blurRad="38100" dist="38100" dir="2700000" algn="tl">
                  <a:srgbClr val="000000">
                    <a:alpha val="43137"/>
                  </a:srgbClr>
                </a:outerShdw>
              </a:effectLst>
              <a:latin typeface="Symbol" pitchFamily="18" charset="2"/>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HOW TO</a:t>
            </a:r>
            <a:r>
              <a:rPr lang="en-US" dirty="0" smtClean="0"/>
              <a:t> solve the problem</a:t>
            </a:r>
            <a:endParaRPr lang="en-US" dirty="0"/>
          </a:p>
        </p:txBody>
      </p:sp>
      <p:sp>
        <p:nvSpPr>
          <p:cNvPr id="9" name="Content Placeholder 8"/>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1" y="1695450"/>
            <a:ext cx="8591550" cy="4857750"/>
          </a:xfrm>
          <a:prstGeom prst="rect">
            <a:avLst/>
          </a:prstGeom>
          <a:noFill/>
          <a:ln w="9525">
            <a:noFill/>
            <a:miter lim="800000"/>
            <a:headEnd/>
            <a:tailEnd/>
          </a:ln>
          <a:effectLst>
            <a:outerShdw blurRad="114300" dist="152400" dir="2700000" algn="ctr" rotWithShape="0">
              <a:schemeClr val="tx1">
                <a:alpha val="53000"/>
              </a:schemeClr>
            </a:outerShdw>
          </a:effectLst>
        </p:spPr>
      </p:pic>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1. </a:t>
            </a:r>
            <a:r>
              <a:rPr lang="en-US" u="sng" dirty="0" smtClean="0"/>
              <a:t>SELECT</a:t>
            </a:r>
            <a:r>
              <a:rPr lang="en-US" dirty="0" smtClean="0"/>
              <a:t> the right people</a:t>
            </a:r>
            <a:endParaRPr lang="en-US" dirty="0"/>
          </a:p>
        </p:txBody>
      </p:sp>
      <p:sp>
        <p:nvSpPr>
          <p:cNvPr id="10" name="Rounded Rectangle 9"/>
          <p:cNvSpPr/>
          <p:nvPr/>
        </p:nvSpPr>
        <p:spPr>
          <a:xfrm>
            <a:off x="4305300" y="1895914"/>
            <a:ext cx="19050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47700" y="1790700"/>
            <a:ext cx="7886699" cy="4125913"/>
          </a:xfrm>
        </p:spPr>
        <p:txBody>
          <a:bodyPr/>
          <a:lstStyle/>
          <a:p>
            <a:pPr marL="0" indent="0"/>
            <a:r>
              <a:rPr lang="en-US" sz="5400" dirty="0" smtClean="0">
                <a:solidFill>
                  <a:schemeClr val="bg1"/>
                </a:solidFill>
                <a:effectLst>
                  <a:outerShdw blurRad="38100" dist="38100" dir="2700000" algn="tl">
                    <a:srgbClr val="000000">
                      <a:alpha val="43137"/>
                    </a:srgbClr>
                  </a:outerShdw>
                </a:effectLst>
                <a:latin typeface="Wingdings" pitchFamily="2" charset="2"/>
              </a:rPr>
              <a:t>o</a:t>
            </a:r>
            <a:r>
              <a:rPr lang="en-US" sz="900" dirty="0" smtClean="0">
                <a:solidFill>
                  <a:schemeClr val="bg1"/>
                </a:solidFill>
                <a:effectLst>
                  <a:outerShdw blurRad="38100" dist="38100" dir="2700000" algn="tl">
                    <a:srgbClr val="000000">
                      <a:alpha val="43137"/>
                    </a:srgbClr>
                  </a:outerShdw>
                </a:effectLst>
                <a:latin typeface="Wingdings" pitchFamily="2" charset="2"/>
              </a:rPr>
              <a:t> </a:t>
            </a:r>
            <a:r>
              <a:rPr lang="en-US" sz="5400" dirty="0" smtClean="0">
                <a:solidFill>
                  <a:schemeClr val="bg1"/>
                </a:solidFill>
                <a:effectLst>
                  <a:outerShdw blurRad="38100" dist="38100" dir="2700000" algn="tl">
                    <a:srgbClr val="000000">
                      <a:alpha val="43137"/>
                    </a:srgbClr>
                  </a:outerShdw>
                </a:effectLst>
                <a:latin typeface="Wingdings" pitchFamily="2" charset="2"/>
              </a:rPr>
              <a:t>x</a:t>
            </a:r>
            <a:r>
              <a:rPr lang="en-US" baseline="30000" dirty="0" smtClean="0">
                <a:solidFill>
                  <a:schemeClr val="bg1"/>
                </a:solidFill>
                <a:effectLst>
                  <a:outerShdw blurRad="38100" dist="38100" dir="2700000" algn="tl">
                    <a:srgbClr val="000000">
                      <a:alpha val="43137"/>
                    </a:srgbClr>
                  </a:outerShdw>
                </a:effectLst>
              </a:rPr>
              <a:t>	3</a:t>
            </a:r>
            <a:r>
              <a:rPr lang="en-US" dirty="0" smtClean="0">
                <a:solidFill>
                  <a:schemeClr val="bg1"/>
                </a:solidFill>
                <a:effectLst>
                  <a:outerShdw blurRad="38100" dist="38100" dir="2700000" algn="tl">
                    <a:srgbClr val="000000">
                      <a:alpha val="43137"/>
                    </a:srgbClr>
                  </a:outerShdw>
                </a:effectLst>
              </a:rPr>
              <a:t> Brothers, choose seven men from among you who are known to be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full of the Spirit and wisdom. We will turn this responsibility over to them</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1" y="1695450"/>
            <a:ext cx="8591550" cy="4857750"/>
          </a:xfrm>
          <a:prstGeom prst="rect">
            <a:avLst/>
          </a:prstGeom>
          <a:noFill/>
          <a:ln w="9525">
            <a:noFill/>
            <a:miter lim="800000"/>
            <a:headEnd/>
            <a:tailEnd/>
          </a:ln>
          <a:effectLst>
            <a:outerShdw blurRad="114300" dist="152400" dir="2700000" algn="ctr" rotWithShape="0">
              <a:schemeClr val="tx1">
                <a:alpha val="53000"/>
              </a:schemeClr>
            </a:outerShdw>
          </a:effectLst>
        </p:spPr>
      </p:pic>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2. Select the </a:t>
            </a:r>
            <a:r>
              <a:rPr lang="en-US" u="sng" dirty="0" smtClean="0"/>
              <a:t>RIGHT</a:t>
            </a:r>
            <a:r>
              <a:rPr lang="en-US" dirty="0" smtClean="0"/>
              <a:t> people</a:t>
            </a:r>
            <a:endParaRPr lang="en-US" dirty="0"/>
          </a:p>
        </p:txBody>
      </p:sp>
      <p:sp>
        <p:nvSpPr>
          <p:cNvPr id="10" name="Rounded Rectangle 9"/>
          <p:cNvSpPr/>
          <p:nvPr/>
        </p:nvSpPr>
        <p:spPr>
          <a:xfrm>
            <a:off x="5810250" y="1914964"/>
            <a:ext cx="24003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47700" y="1790700"/>
            <a:ext cx="7886699" cy="4125913"/>
          </a:xfrm>
        </p:spPr>
        <p:txBody>
          <a:bodyPr/>
          <a:lstStyle/>
          <a:p>
            <a:pPr marL="0" indent="0"/>
            <a:r>
              <a:rPr lang="en-US" sz="5400" dirty="0" smtClean="0">
                <a:solidFill>
                  <a:schemeClr val="bg1"/>
                </a:solidFill>
                <a:effectLst>
                  <a:outerShdw blurRad="38100" dist="38100" dir="2700000" algn="tl">
                    <a:srgbClr val="000000">
                      <a:alpha val="43137"/>
                    </a:srgbClr>
                  </a:outerShdw>
                </a:effectLst>
                <a:latin typeface="Wingdings" pitchFamily="2" charset="2"/>
              </a:rPr>
              <a:t>o</a:t>
            </a:r>
            <a:r>
              <a:rPr lang="en-US" sz="900" dirty="0" smtClean="0">
                <a:solidFill>
                  <a:schemeClr val="bg1"/>
                </a:solidFill>
                <a:effectLst>
                  <a:outerShdw blurRad="38100" dist="38100" dir="2700000" algn="tl">
                    <a:srgbClr val="000000">
                      <a:alpha val="43137"/>
                    </a:srgbClr>
                  </a:outerShdw>
                </a:effectLst>
                <a:latin typeface="Wingdings" pitchFamily="2" charset="2"/>
              </a:rPr>
              <a:t> </a:t>
            </a:r>
            <a:r>
              <a:rPr lang="en-US" sz="5400" dirty="0" smtClean="0">
                <a:solidFill>
                  <a:schemeClr val="bg1"/>
                </a:solidFill>
                <a:effectLst>
                  <a:outerShdw blurRad="38100" dist="38100" dir="2700000" algn="tl">
                    <a:srgbClr val="000000">
                      <a:alpha val="43137"/>
                    </a:srgbClr>
                  </a:outerShdw>
                </a:effectLst>
                <a:latin typeface="Wingdings" pitchFamily="2" charset="2"/>
              </a:rPr>
              <a:t>x</a:t>
            </a:r>
            <a:r>
              <a:rPr lang="en-US" baseline="30000" dirty="0" smtClean="0">
                <a:solidFill>
                  <a:schemeClr val="bg1"/>
                </a:solidFill>
                <a:effectLst>
                  <a:outerShdw blurRad="38100" dist="38100" dir="2700000" algn="tl">
                    <a:srgbClr val="000000">
                      <a:alpha val="43137"/>
                    </a:srgbClr>
                  </a:outerShdw>
                </a:effectLst>
              </a:rPr>
              <a:t>	3</a:t>
            </a:r>
            <a:r>
              <a:rPr lang="en-US" dirty="0" smtClean="0">
                <a:solidFill>
                  <a:schemeClr val="bg1"/>
                </a:solidFill>
                <a:effectLst>
                  <a:outerShdw blurRad="38100" dist="38100" dir="2700000" algn="tl">
                    <a:srgbClr val="000000">
                      <a:alpha val="43137"/>
                    </a:srgbClr>
                  </a:outerShdw>
                </a:effectLst>
              </a:rPr>
              <a:t> Brothers, choose seven men from among you who are known to be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full of the Spirit and wisdom. We will turn this responsibility over to them</a:t>
            </a:r>
            <a:endParaRPr lang="en-US" dirty="0">
              <a:solidFill>
                <a:schemeClr val="bg1"/>
              </a:solidFill>
              <a:effectLst>
                <a:outerShdw blurRad="38100" dist="38100" dir="2700000" algn="tl">
                  <a:srgbClr val="000000">
                    <a:alpha val="43137"/>
                  </a:srgbClr>
                </a:outerShdw>
              </a:effectLst>
            </a:endParaRPr>
          </a:p>
        </p:txBody>
      </p:sp>
      <p:sp>
        <p:nvSpPr>
          <p:cNvPr id="8" name="Rounded Rectangle 7"/>
          <p:cNvSpPr/>
          <p:nvPr/>
        </p:nvSpPr>
        <p:spPr>
          <a:xfrm>
            <a:off x="781050" y="5382064"/>
            <a:ext cx="74676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09575" y="5524500"/>
            <a:ext cx="8362950" cy="646331"/>
          </a:xfrm>
          <a:prstGeom prst="rect">
            <a:avLst/>
          </a:prstGeom>
          <a:noFill/>
        </p:spPr>
        <p:txBody>
          <a:bodyPr wrap="square" rtlCol="0">
            <a:spAutoFit/>
          </a:bodyPr>
          <a:lstStyle/>
          <a:p>
            <a:pPr algn="ctr"/>
            <a:r>
              <a:rPr lang="en-US" sz="3600" b="1" dirty="0" smtClean="0">
                <a:solidFill>
                  <a:schemeClr val="bg1"/>
                </a:solidFill>
              </a:rPr>
              <a:t>For a church of at least 7,000 people</a:t>
            </a:r>
            <a:endParaRPr lang="en-US" sz="3600" b="1" dirty="0">
              <a:solidFill>
                <a:schemeClr val="bg1"/>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1" y="1695450"/>
            <a:ext cx="8591550" cy="4857750"/>
          </a:xfrm>
          <a:prstGeom prst="rect">
            <a:avLst/>
          </a:prstGeom>
          <a:noFill/>
          <a:ln w="9525">
            <a:noFill/>
            <a:miter lim="800000"/>
            <a:headEnd/>
            <a:tailEnd/>
          </a:ln>
          <a:effectLst>
            <a:outerShdw blurRad="114300" dist="152400" dir="2700000" algn="ctr" rotWithShape="0">
              <a:schemeClr val="tx1">
                <a:alpha val="53000"/>
              </a:schemeClr>
            </a:outerShdw>
          </a:effectLst>
        </p:spPr>
      </p:pic>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3. Select </a:t>
            </a:r>
            <a:r>
              <a:rPr lang="en-US" u="sng" dirty="0" smtClean="0"/>
              <a:t>REPUTABLE</a:t>
            </a:r>
            <a:r>
              <a:rPr lang="en-US" dirty="0" smtClean="0"/>
              <a:t> people</a:t>
            </a:r>
            <a:endParaRPr lang="en-US" dirty="0"/>
          </a:p>
        </p:txBody>
      </p:sp>
      <p:sp>
        <p:nvSpPr>
          <p:cNvPr id="7" name="Rounded Rectangle 6"/>
          <p:cNvSpPr/>
          <p:nvPr/>
        </p:nvSpPr>
        <p:spPr>
          <a:xfrm>
            <a:off x="438150" y="3019864"/>
            <a:ext cx="56007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47700" y="1790700"/>
            <a:ext cx="7886699" cy="4125913"/>
          </a:xfrm>
        </p:spPr>
        <p:txBody>
          <a:bodyPr/>
          <a:lstStyle/>
          <a:p>
            <a:pPr marL="0" indent="0"/>
            <a:r>
              <a:rPr lang="en-US" sz="5400" dirty="0" smtClean="0">
                <a:solidFill>
                  <a:schemeClr val="bg1"/>
                </a:solidFill>
                <a:effectLst>
                  <a:outerShdw blurRad="38100" dist="38100" dir="2700000" algn="tl">
                    <a:srgbClr val="000000">
                      <a:alpha val="43137"/>
                    </a:srgbClr>
                  </a:outerShdw>
                </a:effectLst>
                <a:latin typeface="Wingdings" pitchFamily="2" charset="2"/>
              </a:rPr>
              <a:t>o</a:t>
            </a:r>
            <a:r>
              <a:rPr lang="en-US" sz="900" dirty="0" smtClean="0">
                <a:solidFill>
                  <a:schemeClr val="bg1"/>
                </a:solidFill>
                <a:effectLst>
                  <a:outerShdw blurRad="38100" dist="38100" dir="2700000" algn="tl">
                    <a:srgbClr val="000000">
                      <a:alpha val="43137"/>
                    </a:srgbClr>
                  </a:outerShdw>
                </a:effectLst>
                <a:latin typeface="Wingdings" pitchFamily="2" charset="2"/>
              </a:rPr>
              <a:t> </a:t>
            </a:r>
            <a:r>
              <a:rPr lang="en-US" sz="5400" dirty="0" smtClean="0">
                <a:solidFill>
                  <a:schemeClr val="bg1"/>
                </a:solidFill>
                <a:effectLst>
                  <a:outerShdw blurRad="38100" dist="38100" dir="2700000" algn="tl">
                    <a:srgbClr val="000000">
                      <a:alpha val="43137"/>
                    </a:srgbClr>
                  </a:outerShdw>
                </a:effectLst>
                <a:latin typeface="Wingdings" pitchFamily="2" charset="2"/>
              </a:rPr>
              <a:t>x</a:t>
            </a:r>
            <a:r>
              <a:rPr lang="en-US" baseline="30000" dirty="0" smtClean="0">
                <a:solidFill>
                  <a:schemeClr val="bg1"/>
                </a:solidFill>
                <a:effectLst>
                  <a:outerShdw blurRad="38100" dist="38100" dir="2700000" algn="tl">
                    <a:srgbClr val="000000">
                      <a:alpha val="43137"/>
                    </a:srgbClr>
                  </a:outerShdw>
                </a:effectLst>
              </a:rPr>
              <a:t>	3</a:t>
            </a:r>
            <a:r>
              <a:rPr lang="en-US" dirty="0" smtClean="0">
                <a:solidFill>
                  <a:schemeClr val="bg1"/>
                </a:solidFill>
                <a:effectLst>
                  <a:outerShdw blurRad="38100" dist="38100" dir="2700000" algn="tl">
                    <a:srgbClr val="000000">
                      <a:alpha val="43137"/>
                    </a:srgbClr>
                  </a:outerShdw>
                </a:effectLst>
              </a:rPr>
              <a:t> Brothers, choose seven men from among you who are known to be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full of the Spirit and wisdom. We will turn this responsibility over to them</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1" y="1695450"/>
            <a:ext cx="8591550" cy="4857750"/>
          </a:xfrm>
          <a:prstGeom prst="rect">
            <a:avLst/>
          </a:prstGeom>
          <a:noFill/>
          <a:ln w="9525">
            <a:noFill/>
            <a:miter lim="800000"/>
            <a:headEnd/>
            <a:tailEnd/>
          </a:ln>
          <a:effectLst>
            <a:outerShdw blurRad="114300" dist="152400" dir="2700000" algn="ctr" rotWithShape="0">
              <a:schemeClr val="tx1">
                <a:alpha val="53000"/>
              </a:schemeClr>
            </a:outerShdw>
          </a:effectLst>
        </p:spPr>
      </p:pic>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4. </a:t>
            </a:r>
            <a:r>
              <a:rPr lang="en-US" u="sng" dirty="0" smtClean="0"/>
              <a:t>ASSIGN</a:t>
            </a:r>
            <a:r>
              <a:rPr lang="en-US" dirty="0" smtClean="0"/>
              <a:t> the right people</a:t>
            </a:r>
            <a:endParaRPr lang="en-US" dirty="0"/>
          </a:p>
        </p:txBody>
      </p:sp>
      <p:sp>
        <p:nvSpPr>
          <p:cNvPr id="7" name="Rounded Rectangle 6"/>
          <p:cNvSpPr/>
          <p:nvPr/>
        </p:nvSpPr>
        <p:spPr>
          <a:xfrm>
            <a:off x="1333500" y="3591364"/>
            <a:ext cx="37147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143750" y="3101975"/>
            <a:ext cx="11239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47700" y="1790700"/>
            <a:ext cx="7886699" cy="4125913"/>
          </a:xfrm>
        </p:spPr>
        <p:txBody>
          <a:bodyPr/>
          <a:lstStyle/>
          <a:p>
            <a:pPr marL="0" indent="0"/>
            <a:r>
              <a:rPr lang="en-US" sz="5400" dirty="0" smtClean="0">
                <a:solidFill>
                  <a:schemeClr val="bg1"/>
                </a:solidFill>
                <a:effectLst>
                  <a:outerShdw blurRad="38100" dist="38100" dir="2700000" algn="tl">
                    <a:srgbClr val="000000">
                      <a:alpha val="43137"/>
                    </a:srgbClr>
                  </a:outerShdw>
                </a:effectLst>
                <a:latin typeface="Wingdings" pitchFamily="2" charset="2"/>
              </a:rPr>
              <a:t>o</a:t>
            </a:r>
            <a:r>
              <a:rPr lang="en-US" sz="900" dirty="0" smtClean="0">
                <a:solidFill>
                  <a:schemeClr val="bg1"/>
                </a:solidFill>
                <a:effectLst>
                  <a:outerShdw blurRad="38100" dist="38100" dir="2700000" algn="tl">
                    <a:srgbClr val="000000">
                      <a:alpha val="43137"/>
                    </a:srgbClr>
                  </a:outerShdw>
                </a:effectLst>
                <a:latin typeface="Wingdings" pitchFamily="2" charset="2"/>
              </a:rPr>
              <a:t> </a:t>
            </a:r>
            <a:r>
              <a:rPr lang="en-US" sz="5400" dirty="0" smtClean="0">
                <a:solidFill>
                  <a:schemeClr val="bg1"/>
                </a:solidFill>
                <a:effectLst>
                  <a:outerShdw blurRad="38100" dist="38100" dir="2700000" algn="tl">
                    <a:srgbClr val="000000">
                      <a:alpha val="43137"/>
                    </a:srgbClr>
                  </a:outerShdw>
                </a:effectLst>
                <a:latin typeface="Wingdings" pitchFamily="2" charset="2"/>
              </a:rPr>
              <a:t>x</a:t>
            </a:r>
            <a:r>
              <a:rPr lang="en-US" baseline="30000" dirty="0" smtClean="0">
                <a:solidFill>
                  <a:schemeClr val="bg1"/>
                </a:solidFill>
                <a:effectLst>
                  <a:outerShdw blurRad="38100" dist="38100" dir="2700000" algn="tl">
                    <a:srgbClr val="000000">
                      <a:alpha val="43137"/>
                    </a:srgbClr>
                  </a:outerShdw>
                </a:effectLst>
              </a:rPr>
              <a:t>	3</a:t>
            </a:r>
            <a:r>
              <a:rPr lang="en-US" dirty="0" smtClean="0">
                <a:solidFill>
                  <a:schemeClr val="bg1"/>
                </a:solidFill>
                <a:effectLst>
                  <a:outerShdw blurRad="38100" dist="38100" dir="2700000" algn="tl">
                    <a:srgbClr val="000000">
                      <a:alpha val="43137"/>
                    </a:srgbClr>
                  </a:outerShdw>
                </a:effectLst>
              </a:rPr>
              <a:t> Brothers, choose seven men from among you who are known to be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full of the Spirit and wisdom. We will turn this responsibility over to them</a:t>
            </a:r>
            <a:endParaRPr lang="en-US" dirty="0">
              <a:solidFill>
                <a:schemeClr val="bg1"/>
              </a:solidFill>
              <a:effectLst>
                <a:outerShdw blurRad="38100" dist="38100" dir="2700000" algn="tl">
                  <a:srgbClr val="000000">
                    <a:alpha val="43137"/>
                  </a:srgbClr>
                </a:outerShdw>
              </a:effectLst>
            </a:endParaRPr>
          </a:p>
        </p:txBody>
      </p:sp>
      <p:sp>
        <p:nvSpPr>
          <p:cNvPr id="10" name="Explosion 2 9"/>
          <p:cNvSpPr/>
          <p:nvPr/>
        </p:nvSpPr>
        <p:spPr>
          <a:xfrm>
            <a:off x="2305050" y="4248150"/>
            <a:ext cx="4610100" cy="2609850"/>
          </a:xfrm>
          <a:prstGeom prst="irregularSeal2">
            <a:avLst/>
          </a:prstGeom>
          <a:solidFill>
            <a:srgbClr val="FFFF00"/>
          </a:solidFill>
          <a:effectLst>
            <a:outerShdw blurRad="50800" dist="63500" dir="2700000" algn="ctr" rotWithShape="0">
              <a:schemeClr val="tx1">
                <a:alpha val="4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2614612" y="4991100"/>
            <a:ext cx="3952875" cy="1323439"/>
          </a:xfrm>
          <a:prstGeom prst="rect">
            <a:avLst/>
          </a:prstGeom>
          <a:noFill/>
        </p:spPr>
        <p:txBody>
          <a:bodyPr wrap="square" rtlCol="0">
            <a:spAutoFit/>
          </a:bodyPr>
          <a:lstStyle/>
          <a:p>
            <a:pPr algn="ctr"/>
            <a:r>
              <a:rPr lang="en-US" sz="8000" b="1" dirty="0" smtClean="0">
                <a:solidFill>
                  <a:schemeClr val="accent1">
                    <a:lumMod val="50000"/>
                  </a:schemeClr>
                </a:solidFill>
              </a:rPr>
              <a:t>WHY?</a:t>
            </a:r>
            <a:endParaRPr lang="en-US" sz="8000" b="1" dirty="0">
              <a:solidFill>
                <a:schemeClr val="accent1">
                  <a:lumMod val="50000"/>
                </a:schemeClr>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228601" y="1695450"/>
            <a:ext cx="8591550" cy="4857750"/>
          </a:xfrm>
          <a:prstGeom prst="rect">
            <a:avLst/>
          </a:prstGeom>
          <a:noFill/>
          <a:ln w="9525">
            <a:noFill/>
            <a:miter lim="800000"/>
            <a:headEnd/>
            <a:tailEnd/>
          </a:ln>
          <a:effectLst>
            <a:outerShdw blurRad="114300" dist="152400" dir="2700000" algn="ctr" rotWithShape="0">
              <a:schemeClr val="tx1">
                <a:alpha val="53000"/>
              </a:schemeClr>
            </a:outerShdw>
          </a:effectLst>
        </p:spPr>
      </p:pic>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5. </a:t>
            </a:r>
            <a:r>
              <a:rPr lang="en-US" u="sng" dirty="0" smtClean="0"/>
              <a:t>FREE UP</a:t>
            </a:r>
            <a:r>
              <a:rPr lang="en-US" dirty="0" smtClean="0"/>
              <a:t> the right people</a:t>
            </a:r>
            <a:endParaRPr lang="en-US" dirty="0"/>
          </a:p>
        </p:txBody>
      </p:sp>
      <p:sp>
        <p:nvSpPr>
          <p:cNvPr id="7" name="Rounded Rectangle 6"/>
          <p:cNvSpPr/>
          <p:nvPr/>
        </p:nvSpPr>
        <p:spPr>
          <a:xfrm>
            <a:off x="2705100" y="2556753"/>
            <a:ext cx="15049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14350" y="3052053"/>
            <a:ext cx="15049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647700" y="1790700"/>
            <a:ext cx="7886699" cy="4125913"/>
          </a:xfrm>
        </p:spPr>
        <p:txBody>
          <a:bodyPr/>
          <a:lstStyle/>
          <a:p>
            <a:pPr marL="0" indent="0"/>
            <a:r>
              <a:rPr lang="en-US" sz="5400" dirty="0" smtClean="0">
                <a:solidFill>
                  <a:schemeClr val="bg1"/>
                </a:solidFill>
                <a:effectLst>
                  <a:outerShdw blurRad="38100" dist="38100" dir="2700000" algn="tl">
                    <a:srgbClr val="000000">
                      <a:alpha val="43137"/>
                    </a:srgbClr>
                  </a:outerShdw>
                </a:effectLst>
                <a:latin typeface="Wingdings" pitchFamily="2" charset="2"/>
              </a:rPr>
              <a:t>o</a:t>
            </a:r>
            <a:r>
              <a:rPr lang="en-US" sz="900" dirty="0" smtClean="0">
                <a:solidFill>
                  <a:schemeClr val="bg1"/>
                </a:solidFill>
                <a:effectLst>
                  <a:outerShdw blurRad="38100" dist="38100" dir="2700000" algn="tl">
                    <a:srgbClr val="000000">
                      <a:alpha val="43137"/>
                    </a:srgbClr>
                  </a:outerShdw>
                </a:effectLst>
                <a:latin typeface="Wingdings" pitchFamily="2" charset="2"/>
              </a:rPr>
              <a:t> </a:t>
            </a:r>
            <a:r>
              <a:rPr lang="en-US" sz="5400" dirty="0" smtClean="0">
                <a:solidFill>
                  <a:schemeClr val="bg1"/>
                </a:solidFill>
                <a:effectLst>
                  <a:outerShdw blurRad="38100" dist="38100" dir="2700000" algn="tl">
                    <a:srgbClr val="000000">
                      <a:alpha val="43137"/>
                    </a:srgbClr>
                  </a:outerShdw>
                </a:effectLst>
                <a:latin typeface="Wingdings" pitchFamily="2" charset="2"/>
              </a:rPr>
              <a:t>x</a:t>
            </a:r>
            <a:r>
              <a:rPr lang="en-US" baseline="30000" dirty="0" smtClean="0">
                <a:solidFill>
                  <a:schemeClr val="bg1"/>
                </a:solidFill>
                <a:effectLst>
                  <a:outerShdw blurRad="38100" dist="38100" dir="2700000" algn="tl">
                    <a:srgbClr val="000000">
                      <a:alpha val="43137"/>
                    </a:srgbClr>
                  </a:outerShdw>
                </a:effectLst>
              </a:rPr>
              <a:t>	</a:t>
            </a:r>
            <a:r>
              <a:rPr lang="en-US" dirty="0" smtClean="0">
                <a:solidFill>
                  <a:schemeClr val="bg1"/>
                </a:solidFill>
                <a:effectLst>
                  <a:outerShdw blurRad="38100" dist="38100" dir="2700000" algn="tl">
                    <a:srgbClr val="000000">
                      <a:alpha val="43137"/>
                    </a:srgbClr>
                  </a:outerShdw>
                </a:effectLst>
              </a:rPr>
              <a:t> </a:t>
            </a:r>
            <a:r>
              <a:rPr lang="en-US" baseline="30000" dirty="0" smtClean="0">
                <a:solidFill>
                  <a:schemeClr val="bg1"/>
                </a:solidFill>
                <a:effectLst>
                  <a:outerShdw blurRad="38100" dist="38100" dir="2700000" algn="tl">
                    <a:srgbClr val="000000">
                      <a:alpha val="43137"/>
                    </a:srgbClr>
                  </a:outerShdw>
                </a:effectLst>
              </a:rPr>
              <a:t>4</a:t>
            </a:r>
            <a:r>
              <a:rPr lang="en-US" dirty="0" smtClean="0">
                <a:solidFill>
                  <a:schemeClr val="bg1"/>
                </a:solidFill>
                <a:effectLst>
                  <a:outerShdw blurRad="38100" dist="38100" dir="2700000" algn="tl">
                    <a:srgbClr val="000000">
                      <a:alpha val="43137"/>
                    </a:srgbClr>
                  </a:outerShdw>
                </a:effectLst>
              </a:rPr>
              <a:t> and [WE] will give our attention to prayer and the ministry of the word."</a:t>
            </a:r>
          </a:p>
          <a:p>
            <a:pPr marL="0" indent="0"/>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8" name="Content Placeholder 7"/>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66750" y="1447800"/>
            <a:ext cx="73723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3" name="Content Placeholder 2"/>
          <p:cNvSpPr>
            <a:spLocks noGrp="1"/>
          </p:cNvSpPr>
          <p:nvPr>
            <p:ph idx="1"/>
          </p:nvPr>
        </p:nvSpPr>
        <p:spPr>
          <a:xfrm>
            <a:off x="381001" y="1600200"/>
            <a:ext cx="8020050" cy="4525963"/>
          </a:xfrm>
        </p:spPr>
        <p:txBody>
          <a:bodyPr/>
          <a:lstStyle/>
          <a:p>
            <a:pPr marL="0" indent="0">
              <a:lnSpc>
                <a:spcPts val="3800"/>
              </a:lnSpc>
            </a:pPr>
            <a:r>
              <a:rPr lang="en-US" dirty="0" smtClean="0"/>
              <a:t> </a:t>
            </a:r>
            <a:r>
              <a:rPr lang="en-US" baseline="30000" dirty="0" smtClean="0"/>
              <a:t>5</a:t>
            </a:r>
            <a:r>
              <a:rPr lang="en-US" dirty="0" smtClean="0"/>
              <a:t> </a:t>
            </a:r>
            <a:r>
              <a:rPr lang="en-US" dirty="0" smtClean="0">
                <a:solidFill>
                  <a:schemeClr val="bg1"/>
                </a:solidFill>
                <a:effectLst>
                  <a:outerShdw blurRad="38100" dist="38100" dir="2700000" algn="tl">
                    <a:srgbClr val="000000">
                      <a:alpha val="43137"/>
                    </a:srgbClr>
                  </a:outerShdw>
                </a:effectLst>
              </a:rPr>
              <a:t>This proposal pleased the whole group</a:t>
            </a:r>
            <a:r>
              <a:rPr lang="en-US" dirty="0" smtClean="0"/>
              <a:t>. They chose Stephen, a man full of faith </a:t>
            </a:r>
            <a:br>
              <a:rPr lang="en-US" dirty="0" smtClean="0"/>
            </a:br>
            <a:r>
              <a:rPr lang="en-US" dirty="0" smtClean="0"/>
              <a:t>and of the Holy Spirit; also Philip, </a:t>
            </a:r>
            <a:r>
              <a:rPr lang="en-US" dirty="0" err="1" smtClean="0"/>
              <a:t>Procorus</a:t>
            </a:r>
            <a:r>
              <a:rPr lang="en-US" dirty="0" smtClean="0"/>
              <a:t>, </a:t>
            </a:r>
            <a:r>
              <a:rPr lang="en-US" dirty="0" err="1" smtClean="0"/>
              <a:t>Nicanor</a:t>
            </a:r>
            <a:r>
              <a:rPr lang="en-US" dirty="0" smtClean="0"/>
              <a:t>, </a:t>
            </a:r>
            <a:r>
              <a:rPr lang="en-US" dirty="0" err="1" smtClean="0"/>
              <a:t>Timon</a:t>
            </a:r>
            <a:r>
              <a:rPr lang="en-US" dirty="0" smtClean="0"/>
              <a:t>, </a:t>
            </a:r>
            <a:r>
              <a:rPr lang="en-US" dirty="0" err="1" smtClean="0"/>
              <a:t>Parmenas</a:t>
            </a:r>
            <a:r>
              <a:rPr lang="en-US" dirty="0" smtClean="0"/>
              <a:t>, and Nicolas from Antioch, a convert to Judaism. </a:t>
            </a:r>
          </a:p>
          <a:p>
            <a:endParaRPr lang="en-US" dirty="0"/>
          </a:p>
        </p:txBody>
      </p:sp>
      <p:pic>
        <p:nvPicPr>
          <p:cNvPr id="2051" name="Picture 3"/>
          <p:cNvPicPr>
            <a:picLocks noChangeAspect="1" noChangeArrowheads="1"/>
          </p:cNvPicPr>
          <p:nvPr/>
        </p:nvPicPr>
        <p:blipFill>
          <a:blip r:embed="rId2" cstate="print"/>
          <a:srcRect l="2632" t="1406" b="66654"/>
          <a:stretch>
            <a:fillRect/>
          </a:stretch>
        </p:blipFill>
        <p:spPr bwMode="auto">
          <a:xfrm>
            <a:off x="1123950" y="4152900"/>
            <a:ext cx="6578600" cy="2705100"/>
          </a:xfrm>
          <a:prstGeom prst="rect">
            <a:avLst/>
          </a:prstGeom>
          <a:noFill/>
          <a:ln w="9525">
            <a:noFill/>
            <a:miter lim="800000"/>
            <a:headEnd/>
            <a:tailEnd/>
          </a:ln>
          <a:effectLst>
            <a:outerShdw blurRad="50800" dist="101600" dir="2700000" algn="ctr" rotWithShape="0">
              <a:schemeClr val="tx1"/>
            </a:outerShdw>
          </a:effectLst>
        </p:spPr>
      </p:pic>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42900" y="1943100"/>
            <a:ext cx="23812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3" name="Content Placeholder 2"/>
          <p:cNvSpPr>
            <a:spLocks noGrp="1"/>
          </p:cNvSpPr>
          <p:nvPr>
            <p:ph idx="1"/>
          </p:nvPr>
        </p:nvSpPr>
        <p:spPr>
          <a:xfrm>
            <a:off x="381001" y="1600200"/>
            <a:ext cx="8020050" cy="4525963"/>
          </a:xfrm>
        </p:spPr>
        <p:txBody>
          <a:bodyPr/>
          <a:lstStyle/>
          <a:p>
            <a:pPr marL="0" indent="0">
              <a:lnSpc>
                <a:spcPts val="3800"/>
              </a:lnSpc>
            </a:pPr>
            <a:r>
              <a:rPr lang="en-US" dirty="0" smtClean="0"/>
              <a:t> </a:t>
            </a:r>
            <a:r>
              <a:rPr lang="en-US" baseline="30000" dirty="0" smtClean="0"/>
              <a:t>5</a:t>
            </a:r>
            <a:r>
              <a:rPr lang="en-US" dirty="0" smtClean="0"/>
              <a:t> This proposal pleased the whole group. </a:t>
            </a:r>
            <a:r>
              <a:rPr lang="en-US" dirty="0" smtClean="0">
                <a:solidFill>
                  <a:schemeClr val="bg1"/>
                </a:solidFill>
                <a:effectLst>
                  <a:outerShdw blurRad="38100" dist="38100" dir="2700000" algn="tl">
                    <a:srgbClr val="000000">
                      <a:alpha val="43137"/>
                    </a:srgbClr>
                  </a:outerShdw>
                </a:effectLst>
              </a:rPr>
              <a:t>They chose </a:t>
            </a:r>
            <a:r>
              <a:rPr lang="en-US" dirty="0" smtClean="0"/>
              <a:t>Stephen, a man full of faith </a:t>
            </a:r>
            <a:br>
              <a:rPr lang="en-US" dirty="0" smtClean="0"/>
            </a:br>
            <a:r>
              <a:rPr lang="en-US" dirty="0" smtClean="0"/>
              <a:t>and of the Holy Spirit; also Philip, </a:t>
            </a:r>
            <a:r>
              <a:rPr lang="en-US" dirty="0" err="1" smtClean="0"/>
              <a:t>Procorus</a:t>
            </a:r>
            <a:r>
              <a:rPr lang="en-US" dirty="0" smtClean="0"/>
              <a:t>, </a:t>
            </a:r>
            <a:r>
              <a:rPr lang="en-US" dirty="0" err="1" smtClean="0"/>
              <a:t>Nicanor</a:t>
            </a:r>
            <a:r>
              <a:rPr lang="en-US" dirty="0" smtClean="0"/>
              <a:t>, </a:t>
            </a:r>
            <a:r>
              <a:rPr lang="en-US" dirty="0" err="1" smtClean="0"/>
              <a:t>Timon</a:t>
            </a:r>
            <a:r>
              <a:rPr lang="en-US" dirty="0" smtClean="0"/>
              <a:t>, </a:t>
            </a:r>
            <a:r>
              <a:rPr lang="en-US" dirty="0" err="1" smtClean="0"/>
              <a:t>Parmenas</a:t>
            </a:r>
            <a:r>
              <a:rPr lang="en-US" dirty="0" smtClean="0"/>
              <a:t>, and Nicolas from Antioch, a convert to Judaism. </a:t>
            </a:r>
          </a:p>
          <a:p>
            <a:endParaRPr lang="en-US" dirty="0"/>
          </a:p>
        </p:txBody>
      </p:sp>
      <p:pic>
        <p:nvPicPr>
          <p:cNvPr id="2051" name="Picture 3"/>
          <p:cNvPicPr>
            <a:picLocks noChangeAspect="1" noChangeArrowheads="1"/>
          </p:cNvPicPr>
          <p:nvPr/>
        </p:nvPicPr>
        <p:blipFill>
          <a:blip r:embed="rId2" cstate="print"/>
          <a:srcRect l="2632" t="1406" b="66654"/>
          <a:stretch>
            <a:fillRect/>
          </a:stretch>
        </p:blipFill>
        <p:spPr bwMode="auto">
          <a:xfrm>
            <a:off x="1123950" y="4152900"/>
            <a:ext cx="6578600" cy="2705100"/>
          </a:xfrm>
          <a:prstGeom prst="rect">
            <a:avLst/>
          </a:prstGeom>
          <a:noFill/>
          <a:ln w="9525">
            <a:noFill/>
            <a:miter lim="800000"/>
            <a:headEnd/>
            <a:tailEnd/>
          </a:ln>
          <a:effectLst>
            <a:outerShdw blurRad="50800" dist="101600" dir="2700000" algn="ctr" rotWithShape="0">
              <a:schemeClr val="tx1"/>
            </a:outerShdw>
          </a:effectLst>
        </p:spPr>
      </p:pic>
      <p:sp>
        <p:nvSpPr>
          <p:cNvPr id="9" name="Rectangle 8"/>
          <p:cNvSpPr/>
          <p:nvPr/>
        </p:nvSpPr>
        <p:spPr>
          <a:xfrm>
            <a:off x="1352550" y="4286250"/>
            <a:ext cx="6000750" cy="2571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14450" y="4000500"/>
            <a:ext cx="11087100" cy="3170099"/>
          </a:xfrm>
          <a:prstGeom prst="rect">
            <a:avLst/>
          </a:prstGeom>
          <a:noFill/>
        </p:spPr>
        <p:txBody>
          <a:bodyPr wrap="square" rtlCol="0">
            <a:spAutoFit/>
          </a:bodyPr>
          <a:lstStyle/>
          <a:p>
            <a:pPr algn="ctr"/>
            <a:r>
              <a:rPr lang="en-US" sz="20000" dirty="0" smtClean="0">
                <a:latin typeface="Wingdings" pitchFamily="2" charset="2"/>
              </a:rPr>
              <a:t>o</a:t>
            </a:r>
            <a:r>
              <a:rPr lang="en-US" sz="3600" dirty="0" smtClean="0">
                <a:latin typeface="Wingdings" pitchFamily="2" charset="2"/>
              </a:rPr>
              <a:t> </a:t>
            </a:r>
            <a:r>
              <a:rPr lang="en-US" sz="20000" dirty="0" smtClean="0">
                <a:latin typeface="Wingdings" pitchFamily="2" charset="2"/>
              </a:rPr>
              <a:t>x</a:t>
            </a:r>
            <a:endParaRPr lang="en-US" sz="20000" dirty="0">
              <a:latin typeface="Wingdings" pitchFamily="2" charset="2"/>
            </a:endParaRPr>
          </a:p>
        </p:txBody>
      </p:sp>
    </p:spTree>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4572000" y="-1"/>
            <a:ext cx="4572000" cy="6909089"/>
          </a:xfrm>
          <a:prstGeom prst="rect">
            <a:avLst/>
          </a:prstGeom>
          <a:noFill/>
          <a:ln w="9525">
            <a:noFill/>
            <a:miter lim="800000"/>
            <a:headEnd/>
            <a:tailEnd/>
          </a:ln>
          <a:effectLst/>
        </p:spPr>
      </p:pic>
      <p:sp>
        <p:nvSpPr>
          <p:cNvPr id="2" name="Title 1"/>
          <p:cNvSpPr>
            <a:spLocks noGrp="1"/>
          </p:cNvSpPr>
          <p:nvPr>
            <p:ph type="ctrTitle"/>
          </p:nvPr>
        </p:nvSpPr>
        <p:spPr>
          <a:xfrm>
            <a:off x="381000" y="4114800"/>
            <a:ext cx="4953000" cy="1470025"/>
          </a:xfrm>
        </p:spPr>
        <p:txBody>
          <a:bodyPr/>
          <a:lstStyle/>
          <a:p>
            <a:r>
              <a:rPr lang="en-US" dirty="0" smtClean="0">
                <a:solidFill>
                  <a:schemeClr val="accent6">
                    <a:lumMod val="50000"/>
                  </a:schemeClr>
                </a:solidFill>
              </a:rPr>
              <a:t>A Study </a:t>
            </a:r>
            <a:br>
              <a:rPr lang="en-US" dirty="0" smtClean="0">
                <a:solidFill>
                  <a:schemeClr val="accent6">
                    <a:lumMod val="50000"/>
                  </a:schemeClr>
                </a:solidFill>
              </a:rPr>
            </a:br>
            <a:r>
              <a:rPr lang="en-US" dirty="0" smtClean="0">
                <a:solidFill>
                  <a:schemeClr val="accent6">
                    <a:lumMod val="50000"/>
                  </a:schemeClr>
                </a:solidFill>
              </a:rPr>
              <a:t>in the </a:t>
            </a:r>
            <a:br>
              <a:rPr lang="en-US" dirty="0" smtClean="0">
                <a:solidFill>
                  <a:schemeClr val="accent6">
                    <a:lumMod val="50000"/>
                  </a:schemeClr>
                </a:solidFill>
              </a:rPr>
            </a:br>
            <a:r>
              <a:rPr lang="en-US" dirty="0" smtClean="0">
                <a:solidFill>
                  <a:schemeClr val="accent6">
                    <a:lumMod val="50000"/>
                  </a:schemeClr>
                </a:solidFill>
              </a:rPr>
              <a:t>Book of ACTS</a:t>
            </a:r>
            <a:endParaRPr lang="en-US" dirty="0">
              <a:solidFill>
                <a:schemeClr val="accent6">
                  <a:lumMod val="50000"/>
                </a:schemeClr>
              </a:solidFill>
            </a:endParaRPr>
          </a:p>
        </p:txBody>
      </p:sp>
      <p:sp>
        <p:nvSpPr>
          <p:cNvPr id="7" name="TextBox 6"/>
          <p:cNvSpPr txBox="1"/>
          <p:nvPr/>
        </p:nvSpPr>
        <p:spPr>
          <a:xfrm>
            <a:off x="152400" y="346264"/>
            <a:ext cx="8458200" cy="2015936"/>
          </a:xfrm>
          <a:prstGeom prst="rect">
            <a:avLst/>
          </a:prstGeom>
          <a:noFill/>
        </p:spPr>
        <p:txBody>
          <a:bodyPr wrap="square" rtlCol="0">
            <a:spAutoFit/>
          </a:bodyPr>
          <a:lstStyle/>
          <a:p>
            <a:r>
              <a:rPr lang="en-US" sz="12200" dirty="0" smtClean="0">
                <a:latin typeface="Arial Black" pitchFamily="34" charset="0"/>
              </a:rPr>
              <a:t>making a</a:t>
            </a:r>
            <a:endParaRPr lang="en-US" sz="12200" dirty="0">
              <a:latin typeface="Arial Black" pitchFamily="34" charset="0"/>
            </a:endParaRPr>
          </a:p>
        </p:txBody>
      </p:sp>
      <p:sp>
        <p:nvSpPr>
          <p:cNvPr id="9" name="TextBox 8"/>
          <p:cNvSpPr txBox="1"/>
          <p:nvPr/>
        </p:nvSpPr>
        <p:spPr>
          <a:xfrm>
            <a:off x="8077200" y="173295"/>
            <a:ext cx="762000" cy="7294305"/>
          </a:xfrm>
          <a:prstGeom prst="rect">
            <a:avLst/>
          </a:prstGeom>
          <a:noFill/>
        </p:spPr>
        <p:txBody>
          <a:bodyPr wrap="square" rtlCol="0">
            <a:spAutoFit/>
          </a:bodyPr>
          <a:lstStyle/>
          <a:p>
            <a:pPr algn="ctr">
              <a:lnSpc>
                <a:spcPts val="5200"/>
              </a:lnSpc>
            </a:pPr>
            <a:r>
              <a:rPr lang="en-US" sz="5400" dirty="0" smtClean="0">
                <a:ln>
                  <a:solidFill>
                    <a:schemeClr val="accent6">
                      <a:lumMod val="20000"/>
                      <a:lumOff val="80000"/>
                    </a:schemeClr>
                  </a:solidFill>
                </a:ln>
                <a:latin typeface="Arial Black" pitchFamily="34" charset="0"/>
              </a:rPr>
              <a:t>D</a:t>
            </a:r>
          </a:p>
          <a:p>
            <a:pPr algn="ctr">
              <a:lnSpc>
                <a:spcPts val="5200"/>
              </a:lnSpc>
            </a:pPr>
            <a:r>
              <a:rPr lang="en-US" sz="5400" dirty="0" smtClean="0">
                <a:ln>
                  <a:solidFill>
                    <a:schemeClr val="accent6">
                      <a:lumMod val="20000"/>
                      <a:lumOff val="80000"/>
                    </a:schemeClr>
                  </a:solidFill>
                </a:ln>
                <a:latin typeface="Arial Black" pitchFamily="34" charset="0"/>
              </a:rPr>
              <a:t>I</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F</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R</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r>
              <a:rPr lang="en-US" sz="5400" dirty="0" smtClean="0">
                <a:ln>
                  <a:solidFill>
                    <a:schemeClr val="accent6">
                      <a:lumMod val="20000"/>
                      <a:lumOff val="80000"/>
                    </a:schemeClr>
                  </a:solidFill>
                </a:ln>
                <a:latin typeface="Arial Black" pitchFamily="34" charset="0"/>
              </a:rPr>
              <a:t>N</a:t>
            </a:r>
          </a:p>
          <a:p>
            <a:pPr algn="ctr">
              <a:lnSpc>
                <a:spcPts val="5200"/>
              </a:lnSpc>
            </a:pPr>
            <a:r>
              <a:rPr lang="en-US" sz="5400" dirty="0" smtClean="0">
                <a:ln>
                  <a:solidFill>
                    <a:schemeClr val="accent6">
                      <a:lumMod val="20000"/>
                      <a:lumOff val="80000"/>
                    </a:schemeClr>
                  </a:solidFill>
                </a:ln>
                <a:latin typeface="Arial Black" pitchFamily="34" charset="0"/>
              </a:rPr>
              <a:t>C</a:t>
            </a:r>
          </a:p>
          <a:p>
            <a:pPr algn="ctr">
              <a:lnSpc>
                <a:spcPts val="5200"/>
              </a:lnSpc>
            </a:pPr>
            <a:r>
              <a:rPr lang="en-US" sz="5400" dirty="0" smtClean="0">
                <a:ln>
                  <a:solidFill>
                    <a:schemeClr val="accent6">
                      <a:lumMod val="20000"/>
                      <a:lumOff val="80000"/>
                    </a:schemeClr>
                  </a:solidFill>
                </a:ln>
                <a:latin typeface="Arial Black" pitchFamily="34" charset="0"/>
              </a:rPr>
              <a:t>E</a:t>
            </a:r>
          </a:p>
          <a:p>
            <a:pPr algn="ctr">
              <a:lnSpc>
                <a:spcPts val="5200"/>
              </a:lnSpc>
            </a:pPr>
            <a:endParaRPr lang="en-US" dirty="0" smtClean="0">
              <a:ln>
                <a:solidFill>
                  <a:schemeClr val="accent6">
                    <a:lumMod val="20000"/>
                    <a:lumOff val="80000"/>
                  </a:schemeClr>
                </a:solidFill>
              </a:ln>
            </a:endParaRPr>
          </a:p>
        </p:txBody>
      </p:sp>
    </p:spTree>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5276850" y="1924050"/>
            <a:ext cx="24765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04800" y="2400300"/>
            <a:ext cx="41338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3" name="Content Placeholder 2"/>
          <p:cNvSpPr>
            <a:spLocks noGrp="1"/>
          </p:cNvSpPr>
          <p:nvPr>
            <p:ph idx="1"/>
          </p:nvPr>
        </p:nvSpPr>
        <p:spPr>
          <a:xfrm>
            <a:off x="381001" y="1600200"/>
            <a:ext cx="8020050" cy="4525963"/>
          </a:xfrm>
        </p:spPr>
        <p:txBody>
          <a:bodyPr/>
          <a:lstStyle/>
          <a:p>
            <a:pPr marL="0" indent="0">
              <a:lnSpc>
                <a:spcPts val="3800"/>
              </a:lnSpc>
            </a:pPr>
            <a:r>
              <a:rPr lang="en-US" dirty="0" smtClean="0"/>
              <a:t> </a:t>
            </a:r>
            <a:r>
              <a:rPr lang="en-US" baseline="30000" dirty="0" smtClean="0"/>
              <a:t>5</a:t>
            </a:r>
            <a:r>
              <a:rPr lang="en-US" dirty="0" smtClean="0"/>
              <a:t> This proposal pleased the whole group. They chose Stephen, a man</a:t>
            </a:r>
            <a:r>
              <a:rPr lang="en-US" dirty="0" smtClean="0">
                <a:solidFill>
                  <a:schemeClr val="bg1"/>
                </a:solidFill>
                <a:effectLst>
                  <a:outerShdw blurRad="38100" dist="38100" dir="2700000" algn="tl">
                    <a:srgbClr val="000000">
                      <a:alpha val="43137"/>
                    </a:srgbClr>
                  </a:outerShdw>
                </a:effectLst>
              </a:rPr>
              <a:t> full of faith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and of the Holy Spirit;</a:t>
            </a:r>
            <a:r>
              <a:rPr lang="en-US" dirty="0" smtClean="0"/>
              <a:t> also Philip, </a:t>
            </a:r>
            <a:r>
              <a:rPr lang="en-US" dirty="0" err="1" smtClean="0"/>
              <a:t>Procorus</a:t>
            </a:r>
            <a:r>
              <a:rPr lang="en-US" dirty="0" smtClean="0"/>
              <a:t>, </a:t>
            </a:r>
            <a:r>
              <a:rPr lang="en-US" dirty="0" err="1" smtClean="0"/>
              <a:t>Nicanor</a:t>
            </a:r>
            <a:r>
              <a:rPr lang="en-US" dirty="0" smtClean="0"/>
              <a:t>, </a:t>
            </a:r>
            <a:r>
              <a:rPr lang="en-US" dirty="0" err="1" smtClean="0"/>
              <a:t>Timon</a:t>
            </a:r>
            <a:r>
              <a:rPr lang="en-US" dirty="0" smtClean="0"/>
              <a:t>, </a:t>
            </a:r>
            <a:r>
              <a:rPr lang="en-US" dirty="0" err="1" smtClean="0"/>
              <a:t>Parmenas</a:t>
            </a:r>
            <a:r>
              <a:rPr lang="en-US" dirty="0" smtClean="0"/>
              <a:t>, and Nicolas from Antioch, a convert to Judaism. </a:t>
            </a:r>
          </a:p>
          <a:p>
            <a:endParaRPr lang="en-US" dirty="0"/>
          </a:p>
        </p:txBody>
      </p:sp>
      <p:pic>
        <p:nvPicPr>
          <p:cNvPr id="2051" name="Picture 3"/>
          <p:cNvPicPr>
            <a:picLocks noChangeAspect="1" noChangeArrowheads="1"/>
          </p:cNvPicPr>
          <p:nvPr/>
        </p:nvPicPr>
        <p:blipFill>
          <a:blip r:embed="rId2" cstate="print"/>
          <a:srcRect l="2632" t="1406" b="66654"/>
          <a:stretch>
            <a:fillRect/>
          </a:stretch>
        </p:blipFill>
        <p:spPr bwMode="auto">
          <a:xfrm>
            <a:off x="1123950" y="4152900"/>
            <a:ext cx="6578600" cy="2705100"/>
          </a:xfrm>
          <a:prstGeom prst="rect">
            <a:avLst/>
          </a:prstGeom>
          <a:noFill/>
          <a:ln w="9525">
            <a:noFill/>
            <a:miter lim="800000"/>
            <a:headEnd/>
            <a:tailEnd/>
          </a:ln>
          <a:effectLst>
            <a:outerShdw blurRad="50800" dist="101600" dir="2700000" algn="ctr" rotWithShape="0">
              <a:schemeClr val="tx1"/>
            </a:outerShdw>
          </a:effectLst>
        </p:spPr>
      </p:pic>
      <p:sp>
        <p:nvSpPr>
          <p:cNvPr id="9" name="Rectangle 8"/>
          <p:cNvSpPr/>
          <p:nvPr/>
        </p:nvSpPr>
        <p:spPr>
          <a:xfrm>
            <a:off x="1352550" y="4286250"/>
            <a:ext cx="6000750" cy="2571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14450" y="4000500"/>
            <a:ext cx="11087100" cy="3170099"/>
          </a:xfrm>
          <a:prstGeom prst="rect">
            <a:avLst/>
          </a:prstGeom>
          <a:noFill/>
        </p:spPr>
        <p:txBody>
          <a:bodyPr wrap="square" rtlCol="0">
            <a:spAutoFit/>
          </a:bodyPr>
          <a:lstStyle/>
          <a:p>
            <a:pPr algn="ctr"/>
            <a:r>
              <a:rPr lang="en-US" sz="20000" dirty="0" smtClean="0">
                <a:latin typeface="Wingdings" pitchFamily="2" charset="2"/>
              </a:rPr>
              <a:t>o</a:t>
            </a:r>
            <a:r>
              <a:rPr lang="en-US" sz="3600" dirty="0" smtClean="0">
                <a:latin typeface="Wingdings" pitchFamily="2" charset="2"/>
              </a:rPr>
              <a:t> </a:t>
            </a:r>
            <a:r>
              <a:rPr lang="en-US" sz="20000" dirty="0" smtClean="0">
                <a:latin typeface="Wingdings" pitchFamily="2" charset="2"/>
              </a:rPr>
              <a:t>x</a:t>
            </a:r>
            <a:endParaRPr lang="en-US" sz="20000" dirty="0">
              <a:latin typeface="Wingdings" pitchFamily="2" charset="2"/>
            </a:endParaRPr>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3" name="Content Placeholder 2"/>
          <p:cNvSpPr>
            <a:spLocks noGrp="1"/>
          </p:cNvSpPr>
          <p:nvPr>
            <p:ph idx="1"/>
          </p:nvPr>
        </p:nvSpPr>
        <p:spPr>
          <a:xfrm>
            <a:off x="381001" y="1600200"/>
            <a:ext cx="8020050" cy="4525963"/>
          </a:xfrm>
        </p:spPr>
        <p:txBody>
          <a:bodyPr/>
          <a:lstStyle/>
          <a:p>
            <a:pPr marL="0" indent="0">
              <a:lnSpc>
                <a:spcPts val="3800"/>
              </a:lnSpc>
            </a:pPr>
            <a:r>
              <a:rPr lang="en-US" dirty="0" smtClean="0"/>
              <a:t> </a:t>
            </a:r>
            <a:r>
              <a:rPr lang="en-US" baseline="30000" dirty="0" smtClean="0"/>
              <a:t>5</a:t>
            </a:r>
            <a:r>
              <a:rPr lang="en-US" dirty="0" smtClean="0"/>
              <a:t> This proposal pleased the whole group. They chose Stephen, a man</a:t>
            </a:r>
            <a:r>
              <a:rPr lang="en-US" dirty="0" smtClean="0">
                <a:effectLst>
                  <a:outerShdw blurRad="38100" dist="38100" dir="2700000" algn="tl">
                    <a:srgbClr val="000000">
                      <a:alpha val="43137"/>
                    </a:srgbClr>
                  </a:outerShdw>
                </a:effectLst>
              </a:rPr>
              <a:t> </a:t>
            </a:r>
            <a:r>
              <a:rPr lang="en-US" dirty="0" smtClean="0">
                <a:effectLst>
                  <a:outerShdw blurRad="38100" dist="50800" dir="2700000" algn="tl">
                    <a:schemeClr val="bg1">
                      <a:alpha val="48000"/>
                    </a:schemeClr>
                  </a:outerShdw>
                </a:effectLst>
              </a:rPr>
              <a:t>full of faith </a:t>
            </a:r>
            <a:br>
              <a:rPr lang="en-US" dirty="0" smtClean="0">
                <a:effectLst>
                  <a:outerShdw blurRad="38100" dist="50800" dir="2700000" algn="tl">
                    <a:schemeClr val="bg1">
                      <a:alpha val="48000"/>
                    </a:schemeClr>
                  </a:outerShdw>
                </a:effectLst>
              </a:rPr>
            </a:br>
            <a:r>
              <a:rPr lang="en-US" dirty="0" smtClean="0">
                <a:effectLst>
                  <a:outerShdw blurRad="38100" dist="50800" dir="2700000" algn="tl">
                    <a:schemeClr val="bg1">
                      <a:alpha val="48000"/>
                    </a:schemeClr>
                  </a:outerShdw>
                </a:effectLst>
              </a:rPr>
              <a:t>and of the Holy Spirit; </a:t>
            </a:r>
            <a:r>
              <a:rPr lang="en-US" dirty="0" smtClean="0"/>
              <a:t>also Philip, </a:t>
            </a:r>
            <a:r>
              <a:rPr lang="en-US" dirty="0" err="1" smtClean="0"/>
              <a:t>Procorus</a:t>
            </a:r>
            <a:r>
              <a:rPr lang="en-US" dirty="0" smtClean="0"/>
              <a:t>, </a:t>
            </a:r>
            <a:r>
              <a:rPr lang="en-US" dirty="0" err="1" smtClean="0"/>
              <a:t>Nicanor</a:t>
            </a:r>
            <a:r>
              <a:rPr lang="en-US" dirty="0" smtClean="0"/>
              <a:t>, </a:t>
            </a:r>
            <a:r>
              <a:rPr lang="en-US" dirty="0" err="1" smtClean="0"/>
              <a:t>Timon</a:t>
            </a:r>
            <a:r>
              <a:rPr lang="en-US" dirty="0" smtClean="0"/>
              <a:t>, </a:t>
            </a:r>
            <a:r>
              <a:rPr lang="en-US" dirty="0" err="1" smtClean="0"/>
              <a:t>Parmenas</a:t>
            </a:r>
            <a:r>
              <a:rPr lang="en-US" dirty="0" smtClean="0"/>
              <a:t>, and Nicolas from Antioch, a convert to Judaism. </a:t>
            </a:r>
          </a:p>
          <a:p>
            <a:endParaRPr lang="en-US" dirty="0"/>
          </a:p>
        </p:txBody>
      </p:sp>
      <p:pic>
        <p:nvPicPr>
          <p:cNvPr id="2051" name="Picture 3"/>
          <p:cNvPicPr>
            <a:picLocks noChangeAspect="1" noChangeArrowheads="1"/>
          </p:cNvPicPr>
          <p:nvPr/>
        </p:nvPicPr>
        <p:blipFill>
          <a:blip r:embed="rId2" cstate="print"/>
          <a:srcRect l="2632" t="1406" b="66654"/>
          <a:stretch>
            <a:fillRect/>
          </a:stretch>
        </p:blipFill>
        <p:spPr bwMode="auto">
          <a:xfrm>
            <a:off x="1123950" y="4152900"/>
            <a:ext cx="6578600" cy="2705100"/>
          </a:xfrm>
          <a:prstGeom prst="rect">
            <a:avLst/>
          </a:prstGeom>
          <a:noFill/>
          <a:ln w="9525">
            <a:noFill/>
            <a:miter lim="800000"/>
            <a:headEnd/>
            <a:tailEnd/>
          </a:ln>
          <a:effectLst>
            <a:outerShdw blurRad="50800" dist="101600" dir="2700000" algn="ctr" rotWithShape="0">
              <a:schemeClr val="tx1"/>
            </a:outerShdw>
          </a:effectLst>
        </p:spPr>
      </p:pic>
      <p:sp>
        <p:nvSpPr>
          <p:cNvPr id="9" name="Rectangle 8"/>
          <p:cNvSpPr/>
          <p:nvPr/>
        </p:nvSpPr>
        <p:spPr>
          <a:xfrm>
            <a:off x="1352550" y="4286250"/>
            <a:ext cx="6000750" cy="25717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314450" y="4000500"/>
            <a:ext cx="11087100" cy="3170099"/>
          </a:xfrm>
          <a:prstGeom prst="rect">
            <a:avLst/>
          </a:prstGeom>
          <a:noFill/>
        </p:spPr>
        <p:txBody>
          <a:bodyPr wrap="square" rtlCol="0">
            <a:spAutoFit/>
          </a:bodyPr>
          <a:lstStyle/>
          <a:p>
            <a:pPr algn="ctr"/>
            <a:r>
              <a:rPr lang="en-US" sz="20000" dirty="0" smtClean="0">
                <a:latin typeface="Wingdings" pitchFamily="2" charset="2"/>
              </a:rPr>
              <a:t>o</a:t>
            </a:r>
            <a:r>
              <a:rPr lang="en-US" sz="3600" dirty="0" smtClean="0">
                <a:latin typeface="Wingdings" pitchFamily="2" charset="2"/>
              </a:rPr>
              <a:t> </a:t>
            </a:r>
            <a:r>
              <a:rPr lang="en-US" sz="20000" dirty="0" smtClean="0">
                <a:latin typeface="Wingdings" pitchFamily="2" charset="2"/>
              </a:rPr>
              <a:t>x</a:t>
            </a:r>
            <a:endParaRPr lang="en-US" sz="20000" dirty="0">
              <a:latin typeface="Wingdings" pitchFamily="2" charset="2"/>
            </a:endParaRPr>
          </a:p>
        </p:txBody>
      </p:sp>
      <p:sp>
        <p:nvSpPr>
          <p:cNvPr id="11" name="Oval 10"/>
          <p:cNvSpPr/>
          <p:nvPr/>
        </p:nvSpPr>
        <p:spPr>
          <a:xfrm>
            <a:off x="4838700" y="2305050"/>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2</a:t>
            </a:r>
            <a:endParaRPr lang="en-US" sz="3600" b="1" dirty="0"/>
          </a:p>
        </p:txBody>
      </p:sp>
      <p:sp>
        <p:nvSpPr>
          <p:cNvPr id="12" name="Oval 11"/>
          <p:cNvSpPr/>
          <p:nvPr/>
        </p:nvSpPr>
        <p:spPr>
          <a:xfrm>
            <a:off x="2095500" y="1771650"/>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1</a:t>
            </a:r>
            <a:endParaRPr lang="en-US" sz="3600" b="1" dirty="0"/>
          </a:p>
        </p:txBody>
      </p:sp>
      <p:sp>
        <p:nvSpPr>
          <p:cNvPr id="13" name="Oval 12"/>
          <p:cNvSpPr/>
          <p:nvPr/>
        </p:nvSpPr>
        <p:spPr>
          <a:xfrm>
            <a:off x="0" y="2781300"/>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3</a:t>
            </a:r>
            <a:endParaRPr lang="en-US" sz="3600" b="1" dirty="0"/>
          </a:p>
        </p:txBody>
      </p:sp>
      <p:sp>
        <p:nvSpPr>
          <p:cNvPr id="14" name="Oval 13"/>
          <p:cNvSpPr/>
          <p:nvPr/>
        </p:nvSpPr>
        <p:spPr>
          <a:xfrm>
            <a:off x="1771650" y="2743200"/>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4</a:t>
            </a:r>
            <a:endParaRPr lang="en-US" sz="3600" b="1" dirty="0"/>
          </a:p>
        </p:txBody>
      </p:sp>
      <p:sp>
        <p:nvSpPr>
          <p:cNvPr id="15" name="Oval 14"/>
          <p:cNvSpPr/>
          <p:nvPr/>
        </p:nvSpPr>
        <p:spPr>
          <a:xfrm>
            <a:off x="3467100" y="2724150"/>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5</a:t>
            </a:r>
            <a:endParaRPr lang="en-US" sz="3600" b="1" dirty="0"/>
          </a:p>
        </p:txBody>
      </p:sp>
      <p:sp>
        <p:nvSpPr>
          <p:cNvPr id="16" name="Oval 15"/>
          <p:cNvSpPr/>
          <p:nvPr/>
        </p:nvSpPr>
        <p:spPr>
          <a:xfrm>
            <a:off x="4819650" y="2743200"/>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6</a:t>
            </a:r>
            <a:endParaRPr lang="en-US" sz="3600" b="1" dirty="0"/>
          </a:p>
        </p:txBody>
      </p:sp>
      <p:sp>
        <p:nvSpPr>
          <p:cNvPr id="17" name="Oval 16"/>
          <p:cNvSpPr/>
          <p:nvPr/>
        </p:nvSpPr>
        <p:spPr>
          <a:xfrm>
            <a:off x="0" y="3238500"/>
            <a:ext cx="704850" cy="742950"/>
          </a:xfrm>
          <a:prstGeom prst="ellipse">
            <a:avLst/>
          </a:prstGeom>
          <a:solidFill>
            <a:srgbClr val="C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t>7</a:t>
            </a:r>
            <a:endParaRPr lang="en-US" sz="3600" b="1" dirty="0"/>
          </a:p>
        </p:txBody>
      </p:sp>
    </p:spTree>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1543050" y="1504950"/>
            <a:ext cx="22479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3" name="Content Placeholder 2"/>
          <p:cNvSpPr>
            <a:spLocks noGrp="1"/>
          </p:cNvSpPr>
          <p:nvPr>
            <p:ph idx="1"/>
          </p:nvPr>
        </p:nvSpPr>
        <p:spPr>
          <a:xfrm>
            <a:off x="381001" y="1600200"/>
            <a:ext cx="8020050" cy="4525963"/>
          </a:xfrm>
        </p:spPr>
        <p:txBody>
          <a:bodyPr/>
          <a:lstStyle/>
          <a:p>
            <a:r>
              <a:rPr lang="en-US" baseline="30000" dirty="0" smtClean="0"/>
              <a:t>6</a:t>
            </a:r>
            <a:r>
              <a:rPr lang="en-US" dirty="0" smtClean="0"/>
              <a:t> They </a:t>
            </a:r>
            <a:r>
              <a:rPr lang="en-US" dirty="0" smtClean="0">
                <a:solidFill>
                  <a:schemeClr val="bg1"/>
                </a:solidFill>
                <a:effectLst>
                  <a:outerShdw blurRad="38100" dist="38100" dir="2700000" algn="tl">
                    <a:srgbClr val="000000">
                      <a:alpha val="43137"/>
                    </a:srgbClr>
                  </a:outerShdw>
                </a:effectLst>
              </a:rPr>
              <a:t>presented</a:t>
            </a:r>
            <a:r>
              <a:rPr lang="en-US" dirty="0" smtClean="0">
                <a:effectLst>
                  <a:outerShdw blurRad="38100" dist="38100" dir="2700000" algn="tl">
                    <a:srgbClr val="000000">
                      <a:alpha val="43137"/>
                    </a:srgbClr>
                  </a:outerShdw>
                </a:effectLst>
              </a:rPr>
              <a:t> </a:t>
            </a:r>
            <a:r>
              <a:rPr lang="en-US" dirty="0" smtClean="0"/>
              <a:t>these men to the apostles, who prayed and laid their hands on them.</a:t>
            </a:r>
          </a:p>
          <a:p>
            <a:r>
              <a:rPr lang="en-US" dirty="0" smtClean="0"/>
              <a:t> </a:t>
            </a:r>
            <a:endParaRPr lang="en-US" dirty="0"/>
          </a:p>
        </p:txBody>
      </p:sp>
      <p:pic>
        <p:nvPicPr>
          <p:cNvPr id="2051" name="Picture 3"/>
          <p:cNvPicPr>
            <a:picLocks noChangeAspect="1" noChangeArrowheads="1"/>
          </p:cNvPicPr>
          <p:nvPr/>
        </p:nvPicPr>
        <p:blipFill>
          <a:blip r:embed="rId3" cstate="print"/>
          <a:srcRect b="8732"/>
          <a:stretch>
            <a:fillRect/>
          </a:stretch>
        </p:blipFill>
        <p:spPr bwMode="auto">
          <a:xfrm>
            <a:off x="0" y="2980460"/>
            <a:ext cx="9220200" cy="3877540"/>
          </a:xfrm>
          <a:prstGeom prst="rect">
            <a:avLst/>
          </a:prstGeom>
          <a:noFill/>
          <a:ln w="9525">
            <a:noFill/>
            <a:miter lim="800000"/>
            <a:headEnd/>
            <a:tailEnd/>
          </a:ln>
          <a:effectLst/>
        </p:spPr>
      </p:pic>
      <p:sp>
        <p:nvSpPr>
          <p:cNvPr id="9" name="Rectangle 8"/>
          <p:cNvSpPr/>
          <p:nvPr/>
        </p:nvSpPr>
        <p:spPr>
          <a:xfrm>
            <a:off x="2228850" y="5657850"/>
            <a:ext cx="4629150" cy="971550"/>
          </a:xfrm>
          <a:prstGeom prst="rect">
            <a:avLst/>
          </a:prstGeom>
          <a:solidFill>
            <a:srgbClr val="8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First Deacons</a:t>
            </a:r>
            <a:endParaRPr lang="en-US" sz="5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447800" y="2076450"/>
            <a:ext cx="16954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3" name="Content Placeholder 2"/>
          <p:cNvSpPr>
            <a:spLocks noGrp="1"/>
          </p:cNvSpPr>
          <p:nvPr>
            <p:ph idx="1"/>
          </p:nvPr>
        </p:nvSpPr>
        <p:spPr>
          <a:xfrm>
            <a:off x="381001" y="1600200"/>
            <a:ext cx="8020050" cy="4525963"/>
          </a:xfrm>
        </p:spPr>
        <p:txBody>
          <a:bodyPr/>
          <a:lstStyle/>
          <a:p>
            <a:r>
              <a:rPr lang="en-US" baseline="30000" dirty="0" smtClean="0"/>
              <a:t>6</a:t>
            </a:r>
            <a:r>
              <a:rPr lang="en-US" dirty="0" smtClean="0"/>
              <a:t> They </a:t>
            </a:r>
            <a:r>
              <a:rPr lang="en-US" dirty="0" smtClean="0">
                <a:effectLst>
                  <a:outerShdw blurRad="38100" dist="38100" dir="2700000" algn="tl">
                    <a:schemeClr val="bg1">
                      <a:alpha val="43000"/>
                    </a:schemeClr>
                  </a:outerShdw>
                </a:effectLst>
              </a:rPr>
              <a:t>presented </a:t>
            </a:r>
            <a:r>
              <a:rPr lang="en-US" dirty="0" smtClean="0"/>
              <a:t>these men to the apostles, who </a:t>
            </a:r>
            <a:r>
              <a:rPr lang="en-US" dirty="0" smtClean="0">
                <a:solidFill>
                  <a:schemeClr val="bg1"/>
                </a:solidFill>
                <a:effectLst>
                  <a:outerShdw blurRad="38100" dist="38100" dir="2700000" algn="tl">
                    <a:srgbClr val="000000">
                      <a:alpha val="43137"/>
                    </a:srgbClr>
                  </a:outerShdw>
                </a:effectLst>
              </a:rPr>
              <a:t>prayed </a:t>
            </a:r>
            <a:r>
              <a:rPr lang="en-US" dirty="0" smtClean="0"/>
              <a:t>and laid their hands on them.</a:t>
            </a:r>
          </a:p>
          <a:p>
            <a:r>
              <a:rPr lang="en-US" dirty="0" smtClean="0"/>
              <a:t> </a:t>
            </a:r>
            <a:endParaRPr lang="en-US" dirty="0"/>
          </a:p>
        </p:txBody>
      </p:sp>
      <p:pic>
        <p:nvPicPr>
          <p:cNvPr id="2051" name="Picture 3"/>
          <p:cNvPicPr>
            <a:picLocks noChangeAspect="1" noChangeArrowheads="1"/>
          </p:cNvPicPr>
          <p:nvPr/>
        </p:nvPicPr>
        <p:blipFill>
          <a:blip r:embed="rId2" cstate="print"/>
          <a:srcRect b="8732"/>
          <a:stretch>
            <a:fillRect/>
          </a:stretch>
        </p:blipFill>
        <p:spPr bwMode="auto">
          <a:xfrm>
            <a:off x="0" y="2980460"/>
            <a:ext cx="9220200" cy="3877540"/>
          </a:xfrm>
          <a:prstGeom prst="rect">
            <a:avLst/>
          </a:prstGeom>
          <a:noFill/>
          <a:ln w="9525">
            <a:noFill/>
            <a:miter lim="800000"/>
            <a:headEnd/>
            <a:tailEnd/>
          </a:ln>
          <a:effectLst/>
        </p:spPr>
      </p:pic>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3571874" y="2038350"/>
            <a:ext cx="3762376"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3" name="Content Placeholder 2"/>
          <p:cNvSpPr>
            <a:spLocks noGrp="1"/>
          </p:cNvSpPr>
          <p:nvPr>
            <p:ph idx="1"/>
          </p:nvPr>
        </p:nvSpPr>
        <p:spPr>
          <a:xfrm>
            <a:off x="381001" y="1600200"/>
            <a:ext cx="8020050" cy="4525963"/>
          </a:xfrm>
        </p:spPr>
        <p:txBody>
          <a:bodyPr/>
          <a:lstStyle/>
          <a:p>
            <a:r>
              <a:rPr lang="en-US" baseline="30000" dirty="0" smtClean="0"/>
              <a:t>6</a:t>
            </a:r>
            <a:r>
              <a:rPr lang="en-US" dirty="0" smtClean="0"/>
              <a:t> They </a:t>
            </a:r>
            <a:r>
              <a:rPr lang="en-US" dirty="0" smtClean="0">
                <a:effectLst>
                  <a:outerShdw blurRad="38100" dist="38100" dir="2700000" algn="tl">
                    <a:schemeClr val="bg1">
                      <a:alpha val="43000"/>
                    </a:schemeClr>
                  </a:outerShdw>
                </a:effectLst>
              </a:rPr>
              <a:t>presented</a:t>
            </a:r>
            <a:r>
              <a:rPr lang="en-US" dirty="0" smtClean="0">
                <a:effectLst>
                  <a:outerShdw blurRad="38100" dist="38100" dir="2700000" algn="tl">
                    <a:srgbClr val="000000">
                      <a:alpha val="43137"/>
                    </a:srgbClr>
                  </a:outerShdw>
                </a:effectLst>
              </a:rPr>
              <a:t> </a:t>
            </a:r>
            <a:r>
              <a:rPr lang="en-US" dirty="0" smtClean="0"/>
              <a:t>these men to the apostles, who prayed and </a:t>
            </a:r>
            <a:r>
              <a:rPr lang="en-US" dirty="0" smtClean="0">
                <a:solidFill>
                  <a:schemeClr val="bg1"/>
                </a:solidFill>
                <a:effectLst>
                  <a:outerShdw blurRad="38100" dist="38100" dir="2700000" algn="tl">
                    <a:srgbClr val="000000">
                      <a:alpha val="43137"/>
                    </a:srgbClr>
                  </a:outerShdw>
                </a:effectLst>
              </a:rPr>
              <a:t>laid their hands on </a:t>
            </a:r>
            <a:r>
              <a:rPr lang="en-US" dirty="0" smtClean="0"/>
              <a:t>them.</a:t>
            </a:r>
          </a:p>
          <a:p>
            <a:r>
              <a:rPr lang="en-US" dirty="0" smtClean="0"/>
              <a:t> </a:t>
            </a:r>
            <a:endParaRPr lang="en-US" dirty="0"/>
          </a:p>
        </p:txBody>
      </p:sp>
      <p:pic>
        <p:nvPicPr>
          <p:cNvPr id="2051" name="Picture 3"/>
          <p:cNvPicPr>
            <a:picLocks noChangeAspect="1" noChangeArrowheads="1"/>
          </p:cNvPicPr>
          <p:nvPr/>
        </p:nvPicPr>
        <p:blipFill>
          <a:blip r:embed="rId2" cstate="print"/>
          <a:srcRect b="8732"/>
          <a:stretch>
            <a:fillRect/>
          </a:stretch>
        </p:blipFill>
        <p:spPr bwMode="auto">
          <a:xfrm>
            <a:off x="0" y="2980460"/>
            <a:ext cx="9220200" cy="3877540"/>
          </a:xfrm>
          <a:prstGeom prst="rect">
            <a:avLst/>
          </a:prstGeom>
          <a:noFill/>
          <a:ln w="9525">
            <a:noFill/>
            <a:miter lim="800000"/>
            <a:headEnd/>
            <a:tailEnd/>
          </a:ln>
          <a:effectLst/>
        </p:spPr>
      </p:pic>
      <p:sp>
        <p:nvSpPr>
          <p:cNvPr id="12" name="Rectangle 11"/>
          <p:cNvSpPr/>
          <p:nvPr/>
        </p:nvSpPr>
        <p:spPr>
          <a:xfrm>
            <a:off x="2228850" y="5657850"/>
            <a:ext cx="4629150" cy="971550"/>
          </a:xfrm>
          <a:prstGeom prst="rect">
            <a:avLst/>
          </a:prstGeom>
          <a:solidFill>
            <a:srgbClr val="800000"/>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smtClean="0"/>
              <a:t>Now organized</a:t>
            </a:r>
            <a:endParaRPr lang="en-US" sz="54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2724150"/>
            <a:ext cx="9216573" cy="4133850"/>
          </a:xfrm>
          <a:prstGeom prst="rect">
            <a:avLst/>
          </a:prstGeom>
          <a:noFill/>
          <a:ln w="9525">
            <a:noFill/>
            <a:miter lim="800000"/>
            <a:headEnd/>
            <a:tailEnd/>
          </a:ln>
          <a:effectLst/>
        </p:spPr>
      </p:pic>
      <p:sp>
        <p:nvSpPr>
          <p:cNvPr id="10" name="Rounded Rectangle 9"/>
          <p:cNvSpPr/>
          <p:nvPr/>
        </p:nvSpPr>
        <p:spPr>
          <a:xfrm>
            <a:off x="1847850" y="1504950"/>
            <a:ext cx="38290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3" name="Content Placeholder 2"/>
          <p:cNvSpPr>
            <a:spLocks noGrp="1"/>
          </p:cNvSpPr>
          <p:nvPr>
            <p:ph idx="1"/>
          </p:nvPr>
        </p:nvSpPr>
        <p:spPr>
          <a:xfrm>
            <a:off x="381001" y="1600200"/>
            <a:ext cx="8020050" cy="4525963"/>
          </a:xfrm>
        </p:spPr>
        <p:txBody>
          <a:bodyPr/>
          <a:lstStyle/>
          <a:p>
            <a:r>
              <a:rPr lang="en-US" baseline="30000" dirty="0" smtClean="0"/>
              <a:t>7</a:t>
            </a:r>
            <a:r>
              <a:rPr lang="en-US" dirty="0" smtClean="0"/>
              <a:t> So the </a:t>
            </a:r>
            <a:r>
              <a:rPr lang="en-US" dirty="0" smtClean="0">
                <a:solidFill>
                  <a:schemeClr val="bg1"/>
                </a:solidFill>
                <a:effectLst>
                  <a:outerShdw blurRad="38100" dist="38100" dir="2700000" algn="tl">
                    <a:srgbClr val="000000">
                      <a:alpha val="43137"/>
                    </a:srgbClr>
                  </a:outerShdw>
                </a:effectLst>
              </a:rPr>
              <a:t>word of God spread</a:t>
            </a:r>
            <a:r>
              <a:rPr lang="en-US" dirty="0" smtClean="0"/>
              <a:t>. The number of disciples in Jerusalem increased rapidly, and a large number of priests became obedient to the faith.</a:t>
            </a:r>
          </a:p>
          <a:p>
            <a:endParaRPr lang="en-US" dirty="0"/>
          </a:p>
        </p:txBody>
      </p:sp>
    </p:spTree>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3124200" y="2571750"/>
            <a:ext cx="46101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5200650" y="2057400"/>
            <a:ext cx="21145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6343650" y="1504950"/>
            <a:ext cx="16954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RESULTS of the Problem</a:t>
            </a:r>
            <a:endParaRPr lang="en-US" dirty="0"/>
          </a:p>
        </p:txBody>
      </p:sp>
      <p:sp>
        <p:nvSpPr>
          <p:cNvPr id="3" name="Content Placeholder 2"/>
          <p:cNvSpPr>
            <a:spLocks noGrp="1"/>
          </p:cNvSpPr>
          <p:nvPr>
            <p:ph idx="1"/>
          </p:nvPr>
        </p:nvSpPr>
        <p:spPr>
          <a:xfrm>
            <a:off x="381001" y="1600200"/>
            <a:ext cx="8020050" cy="4525963"/>
          </a:xfrm>
        </p:spPr>
        <p:txBody>
          <a:bodyPr/>
          <a:lstStyle/>
          <a:p>
            <a:r>
              <a:rPr lang="en-US" baseline="30000" dirty="0" smtClean="0"/>
              <a:t>7</a:t>
            </a:r>
            <a:r>
              <a:rPr lang="en-US" dirty="0" smtClean="0"/>
              <a:t> So the word of God spread. The </a:t>
            </a:r>
            <a:r>
              <a:rPr lang="en-US" dirty="0" smtClean="0">
                <a:solidFill>
                  <a:schemeClr val="bg1"/>
                </a:solidFill>
                <a:effectLst>
                  <a:outerShdw blurRad="38100" dist="38100" dir="2700000" algn="tl">
                    <a:srgbClr val="000000">
                      <a:alpha val="43137"/>
                    </a:srgbClr>
                  </a:outerShdw>
                </a:effectLst>
              </a:rPr>
              <a:t>number</a:t>
            </a:r>
            <a:r>
              <a:rPr lang="en-US" dirty="0" smtClean="0"/>
              <a:t> of disciples in Jerusalem</a:t>
            </a:r>
            <a:r>
              <a:rPr lang="en-US" dirty="0" smtClean="0">
                <a:solidFill>
                  <a:schemeClr val="bg1"/>
                </a:solidFill>
                <a:effectLst>
                  <a:outerShdw blurRad="38100" dist="38100" dir="2700000" algn="tl">
                    <a:srgbClr val="000000">
                      <a:alpha val="43137"/>
                    </a:srgbClr>
                  </a:outerShdw>
                </a:effectLst>
              </a:rPr>
              <a:t> increased </a:t>
            </a:r>
            <a:r>
              <a:rPr lang="en-US" dirty="0" smtClean="0"/>
              <a:t>rapidly, and a </a:t>
            </a:r>
            <a:r>
              <a:rPr lang="en-US" dirty="0" smtClean="0">
                <a:solidFill>
                  <a:schemeClr val="bg1"/>
                </a:solidFill>
                <a:effectLst>
                  <a:outerShdw blurRad="38100" dist="38100" dir="2700000" algn="tl">
                    <a:srgbClr val="000000">
                      <a:alpha val="43137"/>
                    </a:srgbClr>
                  </a:outerShdw>
                </a:effectLst>
              </a:rPr>
              <a:t>large number of priests </a:t>
            </a:r>
            <a:r>
              <a:rPr lang="en-US" dirty="0" smtClean="0"/>
              <a:t>became obedient to the faith.</a:t>
            </a:r>
          </a:p>
          <a:p>
            <a:endParaRPr lang="en-US" dirty="0"/>
          </a:p>
        </p:txBody>
      </p:sp>
      <p:sp>
        <p:nvSpPr>
          <p:cNvPr id="11" name="TextBox 10"/>
          <p:cNvSpPr txBox="1"/>
          <p:nvPr/>
        </p:nvSpPr>
        <p:spPr>
          <a:xfrm>
            <a:off x="0" y="5842337"/>
            <a:ext cx="2571750" cy="1015663"/>
          </a:xfrm>
          <a:prstGeom prst="rect">
            <a:avLst/>
          </a:prstGeom>
          <a:noFill/>
        </p:spPr>
        <p:txBody>
          <a:bodyPr wrap="square" rtlCol="0">
            <a:spAutoFit/>
          </a:bodyPr>
          <a:lstStyle/>
          <a:p>
            <a:r>
              <a:rPr lang="en-US" sz="6000" b="1" dirty="0" smtClean="0"/>
              <a:t>2,000</a:t>
            </a:r>
            <a:endParaRPr lang="en-US" sz="6000" b="1" dirty="0"/>
          </a:p>
        </p:txBody>
      </p:sp>
      <p:sp>
        <p:nvSpPr>
          <p:cNvPr id="12" name="TextBox 11"/>
          <p:cNvSpPr txBox="1"/>
          <p:nvPr/>
        </p:nvSpPr>
        <p:spPr>
          <a:xfrm>
            <a:off x="1314450" y="5314950"/>
            <a:ext cx="2571750" cy="1015663"/>
          </a:xfrm>
          <a:prstGeom prst="rect">
            <a:avLst/>
          </a:prstGeom>
          <a:noFill/>
        </p:spPr>
        <p:txBody>
          <a:bodyPr wrap="square" rtlCol="0">
            <a:spAutoFit/>
          </a:bodyPr>
          <a:lstStyle/>
          <a:p>
            <a:r>
              <a:rPr lang="en-US" sz="6000" b="1" dirty="0" smtClean="0"/>
              <a:t>5,000</a:t>
            </a:r>
            <a:endParaRPr lang="en-US" sz="6000" b="1" dirty="0"/>
          </a:p>
        </p:txBody>
      </p:sp>
      <p:sp>
        <p:nvSpPr>
          <p:cNvPr id="13" name="TextBox 12"/>
          <p:cNvSpPr txBox="1"/>
          <p:nvPr/>
        </p:nvSpPr>
        <p:spPr>
          <a:xfrm>
            <a:off x="2752725" y="4800600"/>
            <a:ext cx="2571750" cy="1015663"/>
          </a:xfrm>
          <a:prstGeom prst="rect">
            <a:avLst/>
          </a:prstGeom>
          <a:noFill/>
        </p:spPr>
        <p:txBody>
          <a:bodyPr wrap="square" rtlCol="0">
            <a:spAutoFit/>
          </a:bodyPr>
          <a:lstStyle/>
          <a:p>
            <a:r>
              <a:rPr lang="en-US" sz="6000" b="1" dirty="0" smtClean="0"/>
              <a:t>7,000</a:t>
            </a:r>
            <a:endParaRPr lang="en-US" sz="6000" b="1" dirty="0"/>
          </a:p>
        </p:txBody>
      </p:sp>
      <p:sp>
        <p:nvSpPr>
          <p:cNvPr id="14" name="TextBox 13"/>
          <p:cNvSpPr txBox="1"/>
          <p:nvPr/>
        </p:nvSpPr>
        <p:spPr>
          <a:xfrm>
            <a:off x="4076700" y="4210050"/>
            <a:ext cx="2571750" cy="1015663"/>
          </a:xfrm>
          <a:prstGeom prst="rect">
            <a:avLst/>
          </a:prstGeom>
          <a:noFill/>
        </p:spPr>
        <p:txBody>
          <a:bodyPr wrap="square" rtlCol="0">
            <a:spAutoFit/>
          </a:bodyPr>
          <a:lstStyle/>
          <a:p>
            <a:r>
              <a:rPr lang="en-US" sz="6000" b="1" dirty="0" smtClean="0"/>
              <a:t>More</a:t>
            </a:r>
            <a:endParaRPr lang="en-US" sz="6000" b="1" dirty="0"/>
          </a:p>
        </p:txBody>
      </p:sp>
      <p:sp>
        <p:nvSpPr>
          <p:cNvPr id="15" name="TextBox 14"/>
          <p:cNvSpPr txBox="1"/>
          <p:nvPr/>
        </p:nvSpPr>
        <p:spPr>
          <a:xfrm>
            <a:off x="5524500" y="3708737"/>
            <a:ext cx="3276600" cy="1015663"/>
          </a:xfrm>
          <a:prstGeom prst="rect">
            <a:avLst/>
          </a:prstGeom>
          <a:noFill/>
        </p:spPr>
        <p:txBody>
          <a:bodyPr wrap="square" rtlCol="0">
            <a:spAutoFit/>
          </a:bodyPr>
          <a:lstStyle/>
          <a:p>
            <a:r>
              <a:rPr lang="en-US" sz="6000" b="1" dirty="0" smtClean="0"/>
              <a:t>Increased</a:t>
            </a:r>
            <a:endParaRPr lang="en-US" sz="6000" b="1" dirty="0"/>
          </a:p>
        </p:txBody>
      </p:sp>
      <p:cxnSp>
        <p:nvCxnSpPr>
          <p:cNvPr id="17" name="Straight Arrow Connector 16"/>
          <p:cNvCxnSpPr/>
          <p:nvPr/>
        </p:nvCxnSpPr>
        <p:spPr>
          <a:xfrm flipV="1">
            <a:off x="2705100" y="4591050"/>
            <a:ext cx="4476750" cy="2266950"/>
          </a:xfrm>
          <a:prstGeom prst="straightConnector1">
            <a:avLst/>
          </a:prstGeom>
          <a:ln w="152400">
            <a:solidFill>
              <a:srgbClr val="00B050"/>
            </a:solidFill>
            <a:tailEnd type="arrow"/>
          </a:ln>
          <a:effectLst>
            <a:outerShdw blurRad="50800" dist="1016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randombar(horizontal)">
                                      <p:cBhvr>
                                        <p:cTn id="11" dur="1000"/>
                                        <p:tgtEl>
                                          <p:spTgt spid="12"/>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1000"/>
                                        <p:tgtEl>
                                          <p:spTgt spid="13"/>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1000"/>
                                        <p:tgtEl>
                                          <p:spTgt spid="14"/>
                                        </p:tgtEl>
                                      </p:cBhvr>
                                    </p:animEffect>
                                  </p:childTnLst>
                                </p:cTn>
                              </p:par>
                            </p:childTnLst>
                          </p:cTn>
                        </p:par>
                        <p:par>
                          <p:cTn id="20" fill="hold">
                            <p:stCondLst>
                              <p:cond delay="3500"/>
                            </p:stCondLst>
                            <p:childTnLst>
                              <p:par>
                                <p:cTn id="21" presetID="14" presetClass="entr" presetSubtype="1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randombar(horizontal)">
                                      <p:cBhvr>
                                        <p:cTn id="23"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External Problems:</a:t>
            </a:r>
            <a:endParaRPr lang="en-US" dirty="0"/>
          </a:p>
        </p:txBody>
      </p:sp>
      <p:sp>
        <p:nvSpPr>
          <p:cNvPr id="6" name="Content Placeholder 5"/>
          <p:cNvSpPr>
            <a:spLocks noGrp="1"/>
          </p:cNvSpPr>
          <p:nvPr>
            <p:ph idx="1"/>
          </p:nvPr>
        </p:nvSpPr>
        <p:spPr/>
        <p:txBody>
          <a:bodyPr/>
          <a:lstStyle/>
          <a:p>
            <a:pPr marL="0" indent="0"/>
            <a:endParaRPr lang="en-US" dirty="0"/>
          </a:p>
        </p:txBody>
      </p:sp>
    </p:spTree>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1562100" y="1504950"/>
            <a:ext cx="19431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Focus</a:t>
            </a:r>
            <a:r>
              <a:rPr lang="en-US" dirty="0" smtClean="0"/>
              <a:t> of External Problems:</a:t>
            </a:r>
            <a:endParaRPr lang="en-US" dirty="0"/>
          </a:p>
        </p:txBody>
      </p:sp>
      <p:sp>
        <p:nvSpPr>
          <p:cNvPr id="6" name="Content Placeholder 5"/>
          <p:cNvSpPr>
            <a:spLocks noGrp="1"/>
          </p:cNvSpPr>
          <p:nvPr>
            <p:ph idx="1"/>
          </p:nvPr>
        </p:nvSpPr>
        <p:spPr/>
        <p:txBody>
          <a:bodyPr/>
          <a:lstStyle/>
          <a:p>
            <a:pPr marL="0" indent="0"/>
            <a:r>
              <a:rPr lang="en-US" dirty="0" smtClean="0"/>
              <a:t> </a:t>
            </a:r>
            <a:r>
              <a:rPr lang="en-US" baseline="30000" dirty="0" smtClean="0"/>
              <a:t>8</a:t>
            </a:r>
            <a:r>
              <a:rPr lang="en-US" dirty="0" smtClean="0"/>
              <a:t> Now </a:t>
            </a:r>
            <a:r>
              <a:rPr lang="en-US" dirty="0" smtClean="0">
                <a:solidFill>
                  <a:schemeClr val="bg1"/>
                </a:solidFill>
                <a:effectLst>
                  <a:outerShdw blurRad="38100" dist="38100" dir="2700000" algn="tl">
                    <a:srgbClr val="000000">
                      <a:alpha val="43137"/>
                    </a:srgbClr>
                  </a:outerShdw>
                </a:effectLst>
              </a:rPr>
              <a:t>Stephen</a:t>
            </a:r>
            <a:r>
              <a:rPr lang="en-US" dirty="0" smtClean="0"/>
              <a:t>, a man full of God's grace and power, did great wonders and miraculous signs among the </a:t>
            </a:r>
            <a:br>
              <a:rPr lang="en-US" dirty="0" smtClean="0"/>
            </a:br>
            <a:r>
              <a:rPr lang="en-US" dirty="0" smtClean="0"/>
              <a:t>people. </a:t>
            </a:r>
          </a:p>
          <a:p>
            <a:pPr marL="0" indent="0"/>
            <a:endParaRPr lang="en-US" dirty="0"/>
          </a:p>
        </p:txBody>
      </p:sp>
      <p:cxnSp>
        <p:nvCxnSpPr>
          <p:cNvPr id="9" name="Straight Connector 8"/>
          <p:cNvCxnSpPr/>
          <p:nvPr/>
        </p:nvCxnSpPr>
        <p:spPr>
          <a:xfrm>
            <a:off x="3390900" y="2190750"/>
            <a:ext cx="455295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571500" y="2781300"/>
            <a:ext cx="1809750" cy="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pic>
        <p:nvPicPr>
          <p:cNvPr id="5124" name="Picture 4"/>
          <p:cNvPicPr>
            <a:picLocks noChangeAspect="1" noChangeArrowheads="1"/>
          </p:cNvPicPr>
          <p:nvPr/>
        </p:nvPicPr>
        <p:blipFill>
          <a:blip r:embed="rId3" cstate="print"/>
          <a:srcRect r="7772" b="30169"/>
          <a:stretch>
            <a:fillRect/>
          </a:stretch>
        </p:blipFill>
        <p:spPr bwMode="auto">
          <a:xfrm>
            <a:off x="4362450" y="1976418"/>
            <a:ext cx="4781550" cy="4881582"/>
          </a:xfrm>
          <a:prstGeom prst="rect">
            <a:avLst/>
          </a:prstGeom>
          <a:noFill/>
          <a:ln w="9525">
            <a:noFill/>
            <a:miter lim="800000"/>
            <a:headEnd/>
            <a:tailEnd/>
          </a:ln>
          <a:effectLst/>
        </p:spPr>
      </p:pic>
      <p:sp>
        <p:nvSpPr>
          <p:cNvPr id="13" name="TextBox 12"/>
          <p:cNvSpPr txBox="1"/>
          <p:nvPr/>
        </p:nvSpPr>
        <p:spPr>
          <a:xfrm>
            <a:off x="419100" y="3943350"/>
            <a:ext cx="4457700" cy="2308324"/>
          </a:xfrm>
          <a:prstGeom prst="rect">
            <a:avLst/>
          </a:prstGeom>
          <a:noFill/>
        </p:spPr>
        <p:txBody>
          <a:bodyPr wrap="square" rtlCol="0">
            <a:spAutoFit/>
          </a:bodyPr>
          <a:lstStyle/>
          <a:p>
            <a:r>
              <a:rPr lang="en-US" sz="3600" b="1" baseline="30000" dirty="0" smtClean="0">
                <a:effectLst>
                  <a:outerShdw blurRad="38100" dist="38100" dir="2700000" algn="tl">
                    <a:srgbClr val="000000">
                      <a:alpha val="43137"/>
                    </a:srgbClr>
                  </a:outerShdw>
                </a:effectLst>
              </a:rPr>
              <a:t>3</a:t>
            </a:r>
            <a:r>
              <a:rPr lang="en-US" sz="3600" b="1" dirty="0" smtClean="0">
                <a:effectLst>
                  <a:outerShdw blurRad="38100" dist="38100" dir="2700000" algn="tl">
                    <a:srgbClr val="000000">
                      <a:alpha val="43137"/>
                    </a:srgbClr>
                  </a:outerShdw>
                </a:effectLst>
              </a:rPr>
              <a:t> … full of the Spirit and wisdom </a:t>
            </a:r>
            <a:r>
              <a:rPr lang="en-US" sz="3600" dirty="0" smtClean="0">
                <a:solidFill>
                  <a:schemeClr val="bg1"/>
                </a:solidFill>
                <a:effectLst>
                  <a:outerShdw blurRad="38100" dist="38100" dir="2700000" algn="tl">
                    <a:srgbClr val="000000">
                      <a:alpha val="43137"/>
                    </a:srgbClr>
                  </a:outerShdw>
                </a:effectLst>
              </a:rPr>
              <a:t/>
            </a:r>
            <a:br>
              <a:rPr lang="en-US" sz="3600" dirty="0" smtClean="0">
                <a:solidFill>
                  <a:schemeClr val="bg1"/>
                </a:solidFill>
                <a:effectLst>
                  <a:outerShdw blurRad="38100" dist="38100" dir="2700000" algn="tl">
                    <a:srgbClr val="000000">
                      <a:alpha val="43137"/>
                    </a:srgbClr>
                  </a:outerShdw>
                </a:effectLst>
              </a:rPr>
            </a:br>
            <a:r>
              <a:rPr lang="en-US" sz="3600" b="1" baseline="30000" dirty="0" smtClean="0">
                <a:effectLst>
                  <a:outerShdw blurRad="38100" dist="38100" dir="2700000" algn="tl">
                    <a:srgbClr val="000000">
                      <a:alpha val="43137"/>
                    </a:srgbClr>
                  </a:outerShdw>
                </a:effectLst>
              </a:rPr>
              <a:t>5</a:t>
            </a:r>
            <a:r>
              <a:rPr lang="en-US" sz="3600" b="1" dirty="0" smtClean="0">
                <a:effectLst>
                  <a:outerShdw blurRad="38100" dist="38100" dir="2700000" algn="tl">
                    <a:srgbClr val="000000">
                      <a:alpha val="43137"/>
                    </a:srgbClr>
                  </a:outerShdw>
                </a:effectLst>
              </a:rPr>
              <a:t> … a man full of faith </a:t>
            </a:r>
            <a:br>
              <a:rPr lang="en-US" sz="3600" b="1" dirty="0" smtClean="0">
                <a:effectLst>
                  <a:outerShdw blurRad="38100" dist="38100" dir="2700000" algn="tl">
                    <a:srgbClr val="000000">
                      <a:alpha val="43137"/>
                    </a:srgbClr>
                  </a:outerShdw>
                </a:effectLst>
              </a:rPr>
            </a:br>
            <a:r>
              <a:rPr lang="en-US" sz="3600" b="1" dirty="0" smtClean="0">
                <a:effectLst>
                  <a:outerShdw blurRad="38100" dist="38100" dir="2700000" algn="tl">
                    <a:srgbClr val="000000">
                      <a:alpha val="43137"/>
                    </a:srgbClr>
                  </a:outerShdw>
                </a:effectLst>
              </a:rPr>
              <a:t>and of the Holy Spirit</a:t>
            </a:r>
            <a:endParaRPr lang="en-US" sz="3600" b="1" dirty="0">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srcRect r="29403"/>
          <a:stretch>
            <a:fillRect/>
          </a:stretch>
        </p:blipFill>
        <p:spPr bwMode="auto">
          <a:xfrm>
            <a:off x="5484813" y="1922762"/>
            <a:ext cx="3659187" cy="4935238"/>
          </a:xfrm>
          <a:prstGeom prst="rect">
            <a:avLst/>
          </a:prstGeom>
          <a:noFill/>
          <a:ln w="9525">
            <a:noFill/>
            <a:miter lim="800000"/>
            <a:headEnd/>
            <a:tailEnd/>
          </a:ln>
          <a:effectLst/>
        </p:spPr>
      </p:pic>
      <p:sp>
        <p:nvSpPr>
          <p:cNvPr id="8" name="Rounded Rectangle 7"/>
          <p:cNvSpPr/>
          <p:nvPr/>
        </p:nvSpPr>
        <p:spPr>
          <a:xfrm>
            <a:off x="2019300" y="4838700"/>
            <a:ext cx="14287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552450" y="1504950"/>
            <a:ext cx="25717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ID</a:t>
            </a:r>
            <a:r>
              <a:rPr lang="en-US" dirty="0" smtClean="0"/>
              <a:t> of External Problems:</a:t>
            </a:r>
            <a:endParaRPr lang="en-US" dirty="0"/>
          </a:p>
        </p:txBody>
      </p:sp>
      <p:sp>
        <p:nvSpPr>
          <p:cNvPr id="6" name="Content Placeholder 5"/>
          <p:cNvSpPr>
            <a:spLocks noGrp="1"/>
          </p:cNvSpPr>
          <p:nvPr>
            <p:ph idx="1"/>
          </p:nvPr>
        </p:nvSpPr>
        <p:spPr>
          <a:xfrm>
            <a:off x="457200" y="1600200"/>
            <a:ext cx="8020050" cy="4525963"/>
          </a:xfrm>
        </p:spPr>
        <p:txBody>
          <a:bodyPr/>
          <a:lstStyle/>
          <a:p>
            <a:pPr marL="0" indent="0"/>
            <a:r>
              <a:rPr lang="en-US" dirty="0" smtClean="0"/>
              <a:t> </a:t>
            </a:r>
            <a:r>
              <a:rPr lang="en-US" baseline="30000" dirty="0" smtClean="0"/>
              <a:t>9</a:t>
            </a:r>
            <a:r>
              <a:rPr lang="en-US" dirty="0" smtClean="0"/>
              <a:t> </a:t>
            </a:r>
            <a:r>
              <a:rPr lang="en-US" dirty="0" smtClean="0">
                <a:solidFill>
                  <a:schemeClr val="bg1"/>
                </a:solidFill>
                <a:effectLst>
                  <a:outerShdw blurRad="38100" dist="38100" dir="2700000" algn="tl">
                    <a:srgbClr val="000000">
                      <a:alpha val="43137"/>
                    </a:srgbClr>
                  </a:outerShdw>
                </a:effectLst>
              </a:rPr>
              <a:t>Opposition </a:t>
            </a:r>
            <a:r>
              <a:rPr lang="en-US" dirty="0" smtClean="0"/>
              <a:t>arose, however, from members of the Synagogue of the Freedmen (as it was called)—</a:t>
            </a:r>
            <a:br>
              <a:rPr lang="en-US" dirty="0" smtClean="0"/>
            </a:br>
            <a:r>
              <a:rPr lang="en-US" dirty="0" smtClean="0"/>
              <a:t>Jews of Cyrene and Alexandria </a:t>
            </a:r>
            <a:br>
              <a:rPr lang="en-US" dirty="0" smtClean="0"/>
            </a:br>
            <a:r>
              <a:rPr lang="en-US" dirty="0" smtClean="0"/>
              <a:t>as well as the provinces of </a:t>
            </a:r>
            <a:br>
              <a:rPr lang="en-US" dirty="0" smtClean="0"/>
            </a:br>
            <a:r>
              <a:rPr lang="en-US" dirty="0" smtClean="0"/>
              <a:t>Cilicia and Asia. These men </a:t>
            </a:r>
            <a:br>
              <a:rPr lang="en-US" dirty="0" smtClean="0"/>
            </a:br>
            <a:r>
              <a:rPr lang="en-US" dirty="0" smtClean="0"/>
              <a:t>began to </a:t>
            </a:r>
            <a:r>
              <a:rPr lang="en-US" dirty="0" smtClean="0">
                <a:solidFill>
                  <a:schemeClr val="bg1"/>
                </a:solidFill>
                <a:effectLst>
                  <a:outerShdw blurRad="38100" dist="38100" dir="2700000" algn="tl">
                    <a:srgbClr val="000000">
                      <a:alpha val="43137"/>
                    </a:srgbClr>
                  </a:outerShdw>
                </a:effectLst>
              </a:rPr>
              <a:t>argue</a:t>
            </a:r>
            <a:r>
              <a:rPr lang="en-US" dirty="0" smtClean="0">
                <a:effectLst>
                  <a:outerShdw blurRad="38100" dist="38100" dir="2700000" algn="tl">
                    <a:srgbClr val="000000">
                      <a:alpha val="43137"/>
                    </a:srgbClr>
                  </a:outerShdw>
                </a:effectLst>
              </a:rPr>
              <a:t> </a:t>
            </a:r>
            <a:r>
              <a:rPr lang="en-US" dirty="0" smtClean="0"/>
              <a:t>with Stephen,</a:t>
            </a:r>
          </a:p>
          <a:p>
            <a:r>
              <a:rPr lang="en-US" dirty="0" smtClean="0"/>
              <a:t> </a:t>
            </a:r>
          </a:p>
        </p:txBody>
      </p:sp>
    </p:spTree>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7850"/>
            <a:ext cx="8229600" cy="2457449"/>
          </a:xfrm>
        </p:spPr>
        <p:txBody>
          <a:bodyPr/>
          <a:lstStyle/>
          <a:p>
            <a:r>
              <a:rPr lang="en-US" dirty="0" smtClean="0"/>
              <a:t>The PROBLEMS </a:t>
            </a:r>
            <a:br>
              <a:rPr lang="en-US" dirty="0" smtClean="0"/>
            </a:br>
            <a:r>
              <a:rPr lang="en-US" dirty="0" smtClean="0"/>
              <a:t>that Makes a Difference</a:t>
            </a:r>
            <a:br>
              <a:rPr lang="en-US" dirty="0" smtClean="0"/>
            </a:br>
            <a:endParaRPr lang="en-US" dirty="0"/>
          </a:p>
        </p:txBody>
      </p:sp>
      <p:sp>
        <p:nvSpPr>
          <p:cNvPr id="3" name="TextBox 2"/>
          <p:cNvSpPr txBox="1"/>
          <p:nvPr/>
        </p:nvSpPr>
        <p:spPr>
          <a:xfrm>
            <a:off x="942975" y="4114800"/>
            <a:ext cx="7296150" cy="1200329"/>
          </a:xfrm>
          <a:prstGeom prst="rect">
            <a:avLst/>
          </a:prstGeom>
          <a:noFill/>
        </p:spPr>
        <p:txBody>
          <a:bodyPr wrap="square" rtlCol="0">
            <a:spAutoFit/>
          </a:bodyPr>
          <a:lstStyle/>
          <a:p>
            <a:pPr algn="ctr"/>
            <a:r>
              <a:rPr lang="en-US" sz="3600" b="1" dirty="0" smtClean="0"/>
              <a:t>INTERNAL = Inside the Church</a:t>
            </a:r>
          </a:p>
          <a:p>
            <a:pPr algn="ctr"/>
            <a:r>
              <a:rPr lang="en-US" sz="3600" b="1" dirty="0" smtClean="0"/>
              <a:t>EXTERNAL = Outside the Church</a:t>
            </a:r>
            <a:endParaRPr lang="en-US" sz="3600" b="1" dirty="0"/>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2" cstate="print"/>
          <a:srcRect r="7772" b="30169"/>
          <a:stretch>
            <a:fillRect/>
          </a:stretch>
        </p:blipFill>
        <p:spPr bwMode="auto">
          <a:xfrm>
            <a:off x="4362450" y="1976418"/>
            <a:ext cx="4781550" cy="4881582"/>
          </a:xfrm>
          <a:prstGeom prst="rect">
            <a:avLst/>
          </a:prstGeom>
          <a:noFill/>
          <a:ln w="9525">
            <a:noFill/>
            <a:miter lim="800000"/>
            <a:headEnd/>
            <a:tailEnd/>
          </a:ln>
          <a:effectLst/>
        </p:spPr>
      </p:pic>
      <p:sp>
        <p:nvSpPr>
          <p:cNvPr id="7" name="Rounded Rectangle 6"/>
          <p:cNvSpPr/>
          <p:nvPr/>
        </p:nvSpPr>
        <p:spPr>
          <a:xfrm>
            <a:off x="323850" y="2076450"/>
            <a:ext cx="40957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Countering</a:t>
            </a:r>
            <a:r>
              <a:rPr lang="en-US" dirty="0" smtClean="0"/>
              <a:t> </a:t>
            </a:r>
            <a:r>
              <a:rPr lang="en-US" sz="4000" dirty="0" smtClean="0"/>
              <a:t>External Problems:</a:t>
            </a:r>
            <a:endParaRPr lang="en-US" sz="4000" dirty="0"/>
          </a:p>
        </p:txBody>
      </p:sp>
      <p:sp>
        <p:nvSpPr>
          <p:cNvPr id="6" name="Content Placeholder 5"/>
          <p:cNvSpPr>
            <a:spLocks noGrp="1"/>
          </p:cNvSpPr>
          <p:nvPr>
            <p:ph idx="1"/>
          </p:nvPr>
        </p:nvSpPr>
        <p:spPr/>
        <p:txBody>
          <a:bodyPr/>
          <a:lstStyle/>
          <a:p>
            <a:pPr marL="0" indent="0"/>
            <a:r>
              <a:rPr lang="en-US" baseline="30000" dirty="0" smtClean="0"/>
              <a:t>10</a:t>
            </a:r>
            <a:r>
              <a:rPr lang="en-US" dirty="0" smtClean="0"/>
              <a:t> but they could not stand up against his </a:t>
            </a:r>
            <a:r>
              <a:rPr lang="en-US" dirty="0" smtClean="0">
                <a:solidFill>
                  <a:schemeClr val="bg1"/>
                </a:solidFill>
                <a:effectLst>
                  <a:outerShdw blurRad="38100" dist="38100" dir="2700000" algn="tl">
                    <a:srgbClr val="000000">
                      <a:alpha val="43137"/>
                    </a:srgbClr>
                  </a:outerShdw>
                </a:effectLst>
              </a:rPr>
              <a:t>wisdom or the Spirit </a:t>
            </a:r>
            <a:r>
              <a:rPr lang="en-US" dirty="0" smtClean="0"/>
              <a:t>by whom </a:t>
            </a:r>
            <a:br>
              <a:rPr lang="en-US" dirty="0" smtClean="0"/>
            </a:br>
            <a:r>
              <a:rPr lang="en-US" dirty="0" smtClean="0"/>
              <a:t>he spoke.</a:t>
            </a:r>
          </a:p>
        </p:txBody>
      </p:sp>
    </p:spTree>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ular Callout 8"/>
          <p:cNvSpPr/>
          <p:nvPr/>
        </p:nvSpPr>
        <p:spPr>
          <a:xfrm>
            <a:off x="247650" y="3143250"/>
            <a:ext cx="5200650" cy="2362200"/>
          </a:xfrm>
          <a:prstGeom prst="wedgeRoundRectCallout">
            <a:avLst>
              <a:gd name="adj1" fmla="val 52943"/>
              <a:gd name="adj2" fmla="val 9233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3"/>
          <p:cNvPicPr>
            <a:picLocks noChangeAspect="1" noChangeArrowheads="1"/>
          </p:cNvPicPr>
          <p:nvPr/>
        </p:nvPicPr>
        <p:blipFill>
          <a:blip r:embed="rId2" cstate="print"/>
          <a:srcRect r="29403"/>
          <a:stretch>
            <a:fillRect/>
          </a:stretch>
        </p:blipFill>
        <p:spPr bwMode="auto">
          <a:xfrm>
            <a:off x="5484813" y="1922762"/>
            <a:ext cx="3659187" cy="4935238"/>
          </a:xfrm>
          <a:prstGeom prst="rect">
            <a:avLst/>
          </a:prstGeom>
          <a:noFill/>
          <a:ln w="9525">
            <a:noFill/>
            <a:miter lim="800000"/>
            <a:headEnd/>
            <a:tailEnd/>
          </a:ln>
          <a:effectLst/>
        </p:spPr>
      </p:pic>
      <p:sp>
        <p:nvSpPr>
          <p:cNvPr id="7" name="Rounded Rectangle 6"/>
          <p:cNvSpPr/>
          <p:nvPr/>
        </p:nvSpPr>
        <p:spPr>
          <a:xfrm>
            <a:off x="2466975" y="1524000"/>
            <a:ext cx="393382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Evil</a:t>
            </a:r>
            <a:r>
              <a:rPr lang="en-US" dirty="0" smtClean="0"/>
              <a:t> of the </a:t>
            </a:r>
            <a:r>
              <a:rPr lang="en-US" sz="4000" dirty="0" smtClean="0"/>
              <a:t>External Problems:</a:t>
            </a:r>
            <a:endParaRPr lang="en-US" sz="4000" dirty="0"/>
          </a:p>
        </p:txBody>
      </p:sp>
      <p:sp>
        <p:nvSpPr>
          <p:cNvPr id="6" name="Content Placeholder 5"/>
          <p:cNvSpPr>
            <a:spLocks noGrp="1"/>
          </p:cNvSpPr>
          <p:nvPr>
            <p:ph idx="1"/>
          </p:nvPr>
        </p:nvSpPr>
        <p:spPr/>
        <p:txBody>
          <a:bodyPr/>
          <a:lstStyle/>
          <a:p>
            <a:pPr marL="0" indent="0"/>
            <a:r>
              <a:rPr lang="en-US" baseline="30000" dirty="0" smtClean="0"/>
              <a:t>11</a:t>
            </a:r>
            <a:r>
              <a:rPr lang="en-US" dirty="0" smtClean="0"/>
              <a:t> Then they </a:t>
            </a:r>
            <a:r>
              <a:rPr lang="en-US" dirty="0" smtClean="0">
                <a:solidFill>
                  <a:schemeClr val="bg1"/>
                </a:solidFill>
                <a:effectLst>
                  <a:outerShdw blurRad="38100" dist="38100" dir="2700000" algn="tl">
                    <a:srgbClr val="000000">
                      <a:alpha val="43137"/>
                    </a:srgbClr>
                  </a:outerShdw>
                </a:effectLst>
              </a:rPr>
              <a:t>secretly persuaded </a:t>
            </a:r>
            <a:r>
              <a:rPr lang="en-US" dirty="0" smtClean="0"/>
              <a:t/>
            </a:r>
            <a:br>
              <a:rPr lang="en-US" dirty="0" smtClean="0"/>
            </a:br>
            <a:r>
              <a:rPr lang="en-US" dirty="0" smtClean="0"/>
              <a:t>some men to say, </a:t>
            </a:r>
            <a:br>
              <a:rPr lang="en-US" dirty="0" smtClean="0"/>
            </a:br>
            <a:r>
              <a:rPr lang="en-US" dirty="0" smtClean="0"/>
              <a:t/>
            </a:r>
            <a:br>
              <a:rPr lang="en-US" dirty="0" smtClean="0"/>
            </a:br>
            <a:r>
              <a:rPr lang="en-US" dirty="0" smtClean="0">
                <a:solidFill>
                  <a:schemeClr val="bg1"/>
                </a:solidFill>
                <a:effectLst>
                  <a:outerShdw blurRad="38100" dist="38100" dir="2700000" algn="tl">
                    <a:srgbClr val="000000">
                      <a:alpha val="43137"/>
                    </a:srgbClr>
                  </a:outerShdw>
                </a:effectLst>
              </a:rPr>
              <a:t>"We have heard Stephen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speak words of blasphemy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against Moses and against </a:t>
            </a:r>
            <a:br>
              <a:rPr lang="en-US" dirty="0" smtClean="0">
                <a:solidFill>
                  <a:schemeClr val="bg1"/>
                </a:solidFill>
                <a:effectLst>
                  <a:outerShdw blurRad="38100" dist="38100" dir="2700000" algn="tl">
                    <a:srgbClr val="000000">
                      <a:alpha val="43137"/>
                    </a:srgbClr>
                  </a:outerShdw>
                </a:effectLst>
              </a:rPr>
            </a:br>
            <a:r>
              <a:rPr lang="en-US" dirty="0" smtClean="0">
                <a:solidFill>
                  <a:schemeClr val="bg1"/>
                </a:solidFill>
                <a:effectLst>
                  <a:outerShdw blurRad="38100" dist="38100" dir="2700000" algn="tl">
                    <a:srgbClr val="000000">
                      <a:alpha val="43137"/>
                    </a:srgbClr>
                  </a:outerShdw>
                </a:effectLst>
              </a:rPr>
              <a:t>God.“</a:t>
            </a:r>
          </a:p>
        </p:txBody>
      </p:sp>
    </p:spTree>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r="29403"/>
          <a:stretch>
            <a:fillRect/>
          </a:stretch>
        </p:blipFill>
        <p:spPr bwMode="auto">
          <a:xfrm>
            <a:off x="5484813" y="1922762"/>
            <a:ext cx="3659187" cy="4935238"/>
          </a:xfrm>
          <a:prstGeom prst="rect">
            <a:avLst/>
          </a:prstGeom>
          <a:noFill/>
          <a:ln w="9525">
            <a:noFill/>
            <a:miter lim="800000"/>
            <a:headEnd/>
            <a:tailEnd/>
          </a:ln>
          <a:effectLst/>
        </p:spPr>
      </p:pic>
      <p:sp>
        <p:nvSpPr>
          <p:cNvPr id="7" name="Rounded Rectangle 6"/>
          <p:cNvSpPr/>
          <p:nvPr/>
        </p:nvSpPr>
        <p:spPr>
          <a:xfrm>
            <a:off x="2143125" y="1485900"/>
            <a:ext cx="2124075"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Evil</a:t>
            </a:r>
            <a:r>
              <a:rPr lang="en-US" dirty="0" smtClean="0"/>
              <a:t> of the </a:t>
            </a:r>
            <a:r>
              <a:rPr lang="en-US" sz="4000" dirty="0" smtClean="0"/>
              <a:t>External Problems:</a:t>
            </a:r>
            <a:endParaRPr lang="en-US" sz="4000" dirty="0"/>
          </a:p>
        </p:txBody>
      </p:sp>
      <p:sp>
        <p:nvSpPr>
          <p:cNvPr id="6" name="Content Placeholder 5"/>
          <p:cNvSpPr>
            <a:spLocks noGrp="1"/>
          </p:cNvSpPr>
          <p:nvPr>
            <p:ph idx="1"/>
          </p:nvPr>
        </p:nvSpPr>
        <p:spPr/>
        <p:txBody>
          <a:bodyPr/>
          <a:lstStyle/>
          <a:p>
            <a:pPr marL="0" indent="0"/>
            <a:r>
              <a:rPr lang="en-US" baseline="30000" dirty="0" smtClean="0"/>
              <a:t>12</a:t>
            </a:r>
            <a:r>
              <a:rPr lang="en-US" dirty="0" smtClean="0"/>
              <a:t> So they </a:t>
            </a:r>
            <a:r>
              <a:rPr lang="en-US" dirty="0" smtClean="0">
                <a:solidFill>
                  <a:schemeClr val="bg1"/>
                </a:solidFill>
                <a:effectLst>
                  <a:outerShdw blurRad="38100" dist="38100" dir="2700000" algn="tl">
                    <a:srgbClr val="000000">
                      <a:alpha val="43137"/>
                    </a:srgbClr>
                  </a:outerShdw>
                </a:effectLst>
              </a:rPr>
              <a:t>stirred up </a:t>
            </a:r>
            <a:r>
              <a:rPr lang="en-US" dirty="0" smtClean="0"/>
              <a:t>the people and </a:t>
            </a:r>
            <a:br>
              <a:rPr lang="en-US" dirty="0" smtClean="0"/>
            </a:br>
            <a:r>
              <a:rPr lang="en-US" dirty="0" smtClean="0"/>
              <a:t>the elders and the teachers of </a:t>
            </a:r>
            <a:br>
              <a:rPr lang="en-US" dirty="0" smtClean="0"/>
            </a:br>
            <a:r>
              <a:rPr lang="en-US" dirty="0" smtClean="0"/>
              <a:t>the law. They seized Stephen </a:t>
            </a:r>
            <a:br>
              <a:rPr lang="en-US" dirty="0" smtClean="0"/>
            </a:br>
            <a:r>
              <a:rPr lang="en-US" dirty="0" smtClean="0"/>
              <a:t>and brought him before the </a:t>
            </a:r>
            <a:br>
              <a:rPr lang="en-US" dirty="0" smtClean="0"/>
            </a:br>
            <a:r>
              <a:rPr lang="en-US" dirty="0" smtClean="0"/>
              <a:t>Sanhedrin.</a:t>
            </a:r>
          </a:p>
          <a:p>
            <a:pPr marL="0" indent="0"/>
            <a:r>
              <a:rPr lang="en-US" baseline="30000" dirty="0" smtClean="0"/>
              <a:t>13</a:t>
            </a:r>
            <a:r>
              <a:rPr lang="en-US" dirty="0" smtClean="0"/>
              <a:t> They produced false witnesses, </a:t>
            </a:r>
            <a:br>
              <a:rPr lang="en-US" dirty="0" smtClean="0"/>
            </a:br>
            <a:r>
              <a:rPr lang="en-US" dirty="0" smtClean="0"/>
              <a:t>who testified, </a:t>
            </a:r>
          </a:p>
        </p:txBody>
      </p:sp>
    </p:spTree>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r="29403"/>
          <a:stretch>
            <a:fillRect/>
          </a:stretch>
        </p:blipFill>
        <p:spPr bwMode="auto">
          <a:xfrm>
            <a:off x="5484813" y="1922762"/>
            <a:ext cx="3659187" cy="4935238"/>
          </a:xfrm>
          <a:prstGeom prst="rect">
            <a:avLst/>
          </a:prstGeom>
          <a:noFill/>
          <a:ln w="9525">
            <a:noFill/>
            <a:miter lim="800000"/>
            <a:headEnd/>
            <a:tailEnd/>
          </a:ln>
          <a:effectLst/>
        </p:spPr>
      </p:pic>
      <p:sp>
        <p:nvSpPr>
          <p:cNvPr id="8" name="Rounded Rectangle 7"/>
          <p:cNvSpPr/>
          <p:nvPr/>
        </p:nvSpPr>
        <p:spPr>
          <a:xfrm>
            <a:off x="2705101" y="2609850"/>
            <a:ext cx="16573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Evil</a:t>
            </a:r>
            <a:r>
              <a:rPr lang="en-US" dirty="0" smtClean="0"/>
              <a:t> of the </a:t>
            </a:r>
            <a:r>
              <a:rPr lang="en-US" sz="4000" dirty="0" smtClean="0"/>
              <a:t>External Problems:</a:t>
            </a:r>
            <a:endParaRPr lang="en-US" sz="4000" dirty="0"/>
          </a:p>
        </p:txBody>
      </p:sp>
      <p:sp>
        <p:nvSpPr>
          <p:cNvPr id="6" name="Content Placeholder 5"/>
          <p:cNvSpPr>
            <a:spLocks noGrp="1"/>
          </p:cNvSpPr>
          <p:nvPr>
            <p:ph idx="1"/>
          </p:nvPr>
        </p:nvSpPr>
        <p:spPr/>
        <p:txBody>
          <a:bodyPr/>
          <a:lstStyle/>
          <a:p>
            <a:pPr marL="0" indent="0"/>
            <a:r>
              <a:rPr lang="en-US" baseline="30000" dirty="0" smtClean="0"/>
              <a:t>12</a:t>
            </a:r>
            <a:r>
              <a:rPr lang="en-US" dirty="0" smtClean="0"/>
              <a:t> So they stirred up the people and </a:t>
            </a:r>
            <a:br>
              <a:rPr lang="en-US" dirty="0" smtClean="0"/>
            </a:br>
            <a:r>
              <a:rPr lang="en-US" dirty="0" smtClean="0"/>
              <a:t>the elders and the teachers of </a:t>
            </a:r>
            <a:br>
              <a:rPr lang="en-US" dirty="0" smtClean="0"/>
            </a:br>
            <a:r>
              <a:rPr lang="en-US" dirty="0" smtClean="0"/>
              <a:t>the law. They </a:t>
            </a:r>
            <a:r>
              <a:rPr lang="en-US" dirty="0" smtClean="0">
                <a:solidFill>
                  <a:schemeClr val="bg1"/>
                </a:solidFill>
                <a:effectLst/>
              </a:rPr>
              <a:t>seized</a:t>
            </a:r>
            <a:r>
              <a:rPr lang="en-US" dirty="0" smtClean="0">
                <a:effectLst/>
              </a:rPr>
              <a:t> </a:t>
            </a:r>
            <a:r>
              <a:rPr lang="en-US" dirty="0" smtClean="0"/>
              <a:t>Stephen </a:t>
            </a:r>
            <a:br>
              <a:rPr lang="en-US" dirty="0" smtClean="0"/>
            </a:br>
            <a:r>
              <a:rPr lang="en-US" dirty="0" smtClean="0"/>
              <a:t>and brought him before the </a:t>
            </a:r>
            <a:br>
              <a:rPr lang="en-US" dirty="0" smtClean="0"/>
            </a:br>
            <a:r>
              <a:rPr lang="en-US" dirty="0" smtClean="0"/>
              <a:t>Sanhedrin.</a:t>
            </a:r>
          </a:p>
          <a:p>
            <a:pPr marL="0" indent="0"/>
            <a:r>
              <a:rPr lang="en-US" baseline="30000" dirty="0" smtClean="0"/>
              <a:t>13</a:t>
            </a:r>
            <a:r>
              <a:rPr lang="en-US" dirty="0" smtClean="0"/>
              <a:t> They produced false witnesses, </a:t>
            </a:r>
            <a:br>
              <a:rPr lang="en-US" dirty="0" smtClean="0"/>
            </a:br>
            <a:r>
              <a:rPr lang="en-US" dirty="0" smtClean="0"/>
              <a:t>who testified, </a:t>
            </a:r>
          </a:p>
        </p:txBody>
      </p:sp>
    </p:spTree>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r="29403"/>
          <a:stretch>
            <a:fillRect/>
          </a:stretch>
        </p:blipFill>
        <p:spPr bwMode="auto">
          <a:xfrm>
            <a:off x="5484813" y="1922762"/>
            <a:ext cx="3659187" cy="4935238"/>
          </a:xfrm>
          <a:prstGeom prst="rect">
            <a:avLst/>
          </a:prstGeom>
          <a:noFill/>
          <a:ln w="9525">
            <a:noFill/>
            <a:miter lim="800000"/>
            <a:headEnd/>
            <a:tailEnd/>
          </a:ln>
          <a:effectLst/>
        </p:spPr>
      </p:pic>
      <p:sp>
        <p:nvSpPr>
          <p:cNvPr id="9" name="Rounded Rectangle 8"/>
          <p:cNvSpPr/>
          <p:nvPr/>
        </p:nvSpPr>
        <p:spPr>
          <a:xfrm>
            <a:off x="1162051" y="3162300"/>
            <a:ext cx="16573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Evil</a:t>
            </a:r>
            <a:r>
              <a:rPr lang="en-US" dirty="0" smtClean="0"/>
              <a:t> of the </a:t>
            </a:r>
            <a:r>
              <a:rPr lang="en-US" sz="4000" dirty="0" smtClean="0"/>
              <a:t>External Problems:</a:t>
            </a:r>
            <a:endParaRPr lang="en-US" sz="4000" dirty="0"/>
          </a:p>
        </p:txBody>
      </p:sp>
      <p:sp>
        <p:nvSpPr>
          <p:cNvPr id="6" name="Content Placeholder 5"/>
          <p:cNvSpPr>
            <a:spLocks noGrp="1"/>
          </p:cNvSpPr>
          <p:nvPr>
            <p:ph idx="1"/>
          </p:nvPr>
        </p:nvSpPr>
        <p:spPr/>
        <p:txBody>
          <a:bodyPr/>
          <a:lstStyle/>
          <a:p>
            <a:pPr marL="0" indent="0"/>
            <a:r>
              <a:rPr lang="en-US" baseline="30000" dirty="0" smtClean="0"/>
              <a:t>12</a:t>
            </a:r>
            <a:r>
              <a:rPr lang="en-US" dirty="0" smtClean="0"/>
              <a:t> So they stirred up the people and </a:t>
            </a:r>
            <a:br>
              <a:rPr lang="en-US" dirty="0" smtClean="0"/>
            </a:br>
            <a:r>
              <a:rPr lang="en-US" dirty="0" smtClean="0"/>
              <a:t>the elders and the teachers of </a:t>
            </a:r>
            <a:br>
              <a:rPr lang="en-US" dirty="0" smtClean="0"/>
            </a:br>
            <a:r>
              <a:rPr lang="en-US" dirty="0" smtClean="0"/>
              <a:t>the law. They seized Stephen </a:t>
            </a:r>
            <a:br>
              <a:rPr lang="en-US" dirty="0" smtClean="0"/>
            </a:br>
            <a:r>
              <a:rPr lang="en-US" dirty="0" smtClean="0"/>
              <a:t>and </a:t>
            </a:r>
            <a:r>
              <a:rPr lang="en-US" dirty="0" smtClean="0">
                <a:solidFill>
                  <a:schemeClr val="bg1"/>
                </a:solidFill>
                <a:effectLst>
                  <a:outerShdw blurRad="38100" dist="38100" dir="2700000" algn="tl">
                    <a:srgbClr val="000000">
                      <a:alpha val="43137"/>
                    </a:srgbClr>
                  </a:outerShdw>
                </a:effectLst>
              </a:rPr>
              <a:t>brought</a:t>
            </a:r>
            <a:r>
              <a:rPr lang="en-US" dirty="0" smtClean="0">
                <a:effectLst>
                  <a:outerShdw blurRad="38100" dist="38100" dir="2700000" algn="tl">
                    <a:srgbClr val="000000">
                      <a:alpha val="43137"/>
                    </a:srgbClr>
                  </a:outerShdw>
                </a:effectLst>
              </a:rPr>
              <a:t> </a:t>
            </a:r>
            <a:r>
              <a:rPr lang="en-US" dirty="0" smtClean="0"/>
              <a:t>him before the </a:t>
            </a:r>
            <a:br>
              <a:rPr lang="en-US" dirty="0" smtClean="0"/>
            </a:br>
            <a:r>
              <a:rPr lang="en-US" dirty="0" smtClean="0"/>
              <a:t>Sanhedrin.</a:t>
            </a:r>
          </a:p>
          <a:p>
            <a:pPr marL="0" indent="0"/>
            <a:r>
              <a:rPr lang="en-US" baseline="30000" dirty="0" smtClean="0"/>
              <a:t>13</a:t>
            </a:r>
            <a:r>
              <a:rPr lang="en-US" dirty="0" smtClean="0"/>
              <a:t> They produced false witnesses, </a:t>
            </a:r>
            <a:br>
              <a:rPr lang="en-US" dirty="0" smtClean="0"/>
            </a:br>
            <a:r>
              <a:rPr lang="en-US" dirty="0" smtClean="0"/>
              <a:t>who testified, </a:t>
            </a:r>
          </a:p>
        </p:txBody>
      </p:sp>
    </p:spTree>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3"/>
          <p:cNvPicPr>
            <a:picLocks noChangeAspect="1" noChangeArrowheads="1"/>
          </p:cNvPicPr>
          <p:nvPr/>
        </p:nvPicPr>
        <p:blipFill>
          <a:blip r:embed="rId2" cstate="print"/>
          <a:srcRect r="29403"/>
          <a:stretch>
            <a:fillRect/>
          </a:stretch>
        </p:blipFill>
        <p:spPr bwMode="auto">
          <a:xfrm>
            <a:off x="5484813" y="1922762"/>
            <a:ext cx="3659187" cy="4935238"/>
          </a:xfrm>
          <a:prstGeom prst="rect">
            <a:avLst/>
          </a:prstGeom>
          <a:noFill/>
          <a:ln w="9525">
            <a:noFill/>
            <a:miter lim="800000"/>
            <a:headEnd/>
            <a:tailEnd/>
          </a:ln>
          <a:effectLst/>
        </p:spPr>
      </p:pic>
      <p:sp>
        <p:nvSpPr>
          <p:cNvPr id="10" name="Rounded Rectangle 9"/>
          <p:cNvSpPr/>
          <p:nvPr/>
        </p:nvSpPr>
        <p:spPr>
          <a:xfrm>
            <a:off x="1695450" y="4381500"/>
            <a:ext cx="4972049"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Evil</a:t>
            </a:r>
            <a:r>
              <a:rPr lang="en-US" dirty="0" smtClean="0"/>
              <a:t> of the </a:t>
            </a:r>
            <a:r>
              <a:rPr lang="en-US" sz="4000" dirty="0" smtClean="0"/>
              <a:t>External Problems:</a:t>
            </a:r>
            <a:endParaRPr lang="en-US" sz="4000" dirty="0"/>
          </a:p>
        </p:txBody>
      </p:sp>
      <p:sp>
        <p:nvSpPr>
          <p:cNvPr id="6" name="Content Placeholder 5"/>
          <p:cNvSpPr>
            <a:spLocks noGrp="1"/>
          </p:cNvSpPr>
          <p:nvPr>
            <p:ph idx="1"/>
          </p:nvPr>
        </p:nvSpPr>
        <p:spPr/>
        <p:txBody>
          <a:bodyPr/>
          <a:lstStyle/>
          <a:p>
            <a:pPr marL="0" indent="0"/>
            <a:r>
              <a:rPr lang="en-US" baseline="30000" dirty="0" smtClean="0"/>
              <a:t>12</a:t>
            </a:r>
            <a:r>
              <a:rPr lang="en-US" dirty="0" smtClean="0"/>
              <a:t> So they stirred up the people and </a:t>
            </a:r>
            <a:br>
              <a:rPr lang="en-US" dirty="0" smtClean="0"/>
            </a:br>
            <a:r>
              <a:rPr lang="en-US" dirty="0" smtClean="0"/>
              <a:t>the elders and the teachers of </a:t>
            </a:r>
            <a:br>
              <a:rPr lang="en-US" dirty="0" smtClean="0"/>
            </a:br>
            <a:r>
              <a:rPr lang="en-US" dirty="0" smtClean="0"/>
              <a:t>the law. They seized Stephen </a:t>
            </a:r>
            <a:br>
              <a:rPr lang="en-US" dirty="0" smtClean="0"/>
            </a:br>
            <a:r>
              <a:rPr lang="en-US" dirty="0" smtClean="0"/>
              <a:t>and brought him before the </a:t>
            </a:r>
            <a:br>
              <a:rPr lang="en-US" dirty="0" smtClean="0"/>
            </a:br>
            <a:r>
              <a:rPr lang="en-US" dirty="0" smtClean="0"/>
              <a:t>Sanhedrin.</a:t>
            </a:r>
          </a:p>
          <a:p>
            <a:pPr marL="0" indent="0"/>
            <a:r>
              <a:rPr lang="en-US" baseline="30000" dirty="0" smtClean="0"/>
              <a:t>13</a:t>
            </a:r>
            <a:r>
              <a:rPr lang="en-US" dirty="0" smtClean="0"/>
              <a:t> They </a:t>
            </a:r>
            <a:r>
              <a:rPr lang="en-US" dirty="0" smtClean="0">
                <a:solidFill>
                  <a:schemeClr val="bg1"/>
                </a:solidFill>
                <a:effectLst>
                  <a:outerShdw blurRad="38100" dist="38100" dir="2700000" algn="tl">
                    <a:srgbClr val="000000">
                      <a:alpha val="43137"/>
                    </a:srgbClr>
                  </a:outerShdw>
                </a:effectLst>
              </a:rPr>
              <a:t>produced false witnesses</a:t>
            </a:r>
            <a:r>
              <a:rPr lang="en-US" dirty="0" smtClean="0"/>
              <a:t>, </a:t>
            </a:r>
            <a:br>
              <a:rPr lang="en-US" dirty="0" smtClean="0"/>
            </a:br>
            <a:r>
              <a:rPr lang="en-US" dirty="0" smtClean="0"/>
              <a:t>who testified, </a:t>
            </a:r>
          </a:p>
        </p:txBody>
      </p:sp>
    </p:spTree>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l="7973"/>
          <a:stretch>
            <a:fillRect/>
          </a:stretch>
        </p:blipFill>
        <p:spPr bwMode="auto">
          <a:xfrm>
            <a:off x="0" y="3361296"/>
            <a:ext cx="3848100" cy="3496704"/>
          </a:xfrm>
          <a:prstGeom prst="rect">
            <a:avLst/>
          </a:prstGeom>
          <a:noFill/>
          <a:ln w="9525">
            <a:noFill/>
            <a:miter lim="800000"/>
            <a:headEnd/>
            <a:tailEnd/>
          </a:ln>
          <a:effectLst/>
        </p:spPr>
      </p:pic>
      <p:sp>
        <p:nvSpPr>
          <p:cNvPr id="12" name="Rounded Rectangular Callout 11"/>
          <p:cNvSpPr/>
          <p:nvPr/>
        </p:nvSpPr>
        <p:spPr>
          <a:xfrm>
            <a:off x="3219450" y="1447800"/>
            <a:ext cx="5562600" cy="4781550"/>
          </a:xfrm>
          <a:prstGeom prst="wedgeRoundRectCallout">
            <a:avLst>
              <a:gd name="adj1" fmla="val -66700"/>
              <a:gd name="adj2" fmla="val 222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4019551" y="4248150"/>
            <a:ext cx="3619499"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333750" y="4781550"/>
            <a:ext cx="1695449"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Evil</a:t>
            </a:r>
            <a:r>
              <a:rPr lang="en-US" dirty="0" smtClean="0"/>
              <a:t> of the </a:t>
            </a:r>
            <a:r>
              <a:rPr lang="en-US" sz="4000" dirty="0" smtClean="0"/>
              <a:t>External Problems:</a:t>
            </a:r>
            <a:endParaRPr lang="en-US" sz="4000" dirty="0"/>
          </a:p>
        </p:txBody>
      </p:sp>
      <p:sp>
        <p:nvSpPr>
          <p:cNvPr id="6" name="Content Placeholder 5"/>
          <p:cNvSpPr>
            <a:spLocks noGrp="1"/>
          </p:cNvSpPr>
          <p:nvPr>
            <p:ph idx="1"/>
          </p:nvPr>
        </p:nvSpPr>
        <p:spPr>
          <a:xfrm>
            <a:off x="3429001" y="1600200"/>
            <a:ext cx="5524499" cy="4525963"/>
          </a:xfrm>
        </p:spPr>
        <p:txBody>
          <a:bodyPr/>
          <a:lstStyle/>
          <a:p>
            <a:pPr marL="0" indent="0"/>
            <a:r>
              <a:rPr lang="en-US" dirty="0" smtClean="0">
                <a:solidFill>
                  <a:schemeClr val="bg1"/>
                </a:solidFill>
                <a:effectLst>
                  <a:outerShdw blurRad="38100" dist="38100" dir="2700000" algn="tl">
                    <a:srgbClr val="000000">
                      <a:alpha val="43137"/>
                    </a:srgbClr>
                  </a:outerShdw>
                </a:effectLst>
              </a:rPr>
              <a:t>"This fellow never stops speaking against this holy place and against the law. </a:t>
            </a:r>
            <a:r>
              <a:rPr lang="en-US" baseline="30000" dirty="0" smtClean="0">
                <a:solidFill>
                  <a:schemeClr val="bg1"/>
                </a:solidFill>
                <a:effectLst>
                  <a:outerShdw blurRad="38100" dist="38100" dir="2700000" algn="tl">
                    <a:srgbClr val="000000">
                      <a:alpha val="43137"/>
                    </a:srgbClr>
                  </a:outerShdw>
                </a:effectLst>
              </a:rPr>
              <a:t>14</a:t>
            </a:r>
            <a:r>
              <a:rPr lang="en-US" dirty="0" smtClean="0">
                <a:solidFill>
                  <a:schemeClr val="bg1"/>
                </a:solidFill>
                <a:effectLst>
                  <a:outerShdw blurRad="38100" dist="38100" dir="2700000" algn="tl">
                    <a:srgbClr val="000000">
                      <a:alpha val="43137"/>
                    </a:srgbClr>
                  </a:outerShdw>
                </a:effectLst>
              </a:rPr>
              <a:t> For we have heard him say that this Jesus of Nazareth will destroy this place and change the customs Moses handed down to us.”</a:t>
            </a:r>
          </a:p>
        </p:txBody>
      </p:sp>
    </p:spTree>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3" cstate="print"/>
          <a:srcRect l="7973"/>
          <a:stretch>
            <a:fillRect/>
          </a:stretch>
        </p:blipFill>
        <p:spPr bwMode="auto">
          <a:xfrm>
            <a:off x="0" y="3361296"/>
            <a:ext cx="3848100" cy="3496704"/>
          </a:xfrm>
          <a:prstGeom prst="rect">
            <a:avLst/>
          </a:prstGeom>
          <a:noFill/>
          <a:ln w="9525">
            <a:noFill/>
            <a:miter lim="800000"/>
            <a:headEnd/>
            <a:tailEnd/>
          </a:ln>
          <a:effectLst/>
        </p:spPr>
      </p:pic>
      <p:sp>
        <p:nvSpPr>
          <p:cNvPr id="12" name="Rounded Rectangular Callout 11"/>
          <p:cNvSpPr/>
          <p:nvPr/>
        </p:nvSpPr>
        <p:spPr>
          <a:xfrm>
            <a:off x="3219450" y="1447800"/>
            <a:ext cx="5562600" cy="4781550"/>
          </a:xfrm>
          <a:prstGeom prst="wedgeRoundRectCallout">
            <a:avLst>
              <a:gd name="adj1" fmla="val -67385"/>
              <a:gd name="adj2" fmla="val 2146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Evil</a:t>
            </a:r>
            <a:r>
              <a:rPr lang="en-US" dirty="0" smtClean="0"/>
              <a:t> of the </a:t>
            </a:r>
            <a:r>
              <a:rPr lang="en-US" sz="4000" dirty="0" smtClean="0"/>
              <a:t>External Problems:</a:t>
            </a:r>
            <a:endParaRPr lang="en-US" sz="4000" dirty="0"/>
          </a:p>
        </p:txBody>
      </p:sp>
      <p:sp>
        <p:nvSpPr>
          <p:cNvPr id="6" name="Content Placeholder 5"/>
          <p:cNvSpPr>
            <a:spLocks noGrp="1"/>
          </p:cNvSpPr>
          <p:nvPr>
            <p:ph idx="1"/>
          </p:nvPr>
        </p:nvSpPr>
        <p:spPr>
          <a:xfrm>
            <a:off x="3429001" y="1600200"/>
            <a:ext cx="5524499" cy="4525963"/>
          </a:xfrm>
        </p:spPr>
        <p:txBody>
          <a:bodyPr/>
          <a:lstStyle/>
          <a:p>
            <a:pPr marL="0" indent="0"/>
            <a:r>
              <a:rPr lang="en-US" dirty="0" smtClean="0">
                <a:solidFill>
                  <a:schemeClr val="bg1"/>
                </a:solidFill>
                <a:effectLst>
                  <a:outerShdw blurRad="38100" dist="38100" dir="2700000" algn="tl">
                    <a:srgbClr val="000000">
                      <a:alpha val="43137"/>
                    </a:srgbClr>
                  </a:outerShdw>
                </a:effectLst>
              </a:rPr>
              <a:t>"This fellow never stops speaking against this holy place and against the law. </a:t>
            </a:r>
            <a:r>
              <a:rPr lang="en-US" baseline="30000" dirty="0" smtClean="0">
                <a:solidFill>
                  <a:schemeClr val="bg1"/>
                </a:solidFill>
                <a:effectLst>
                  <a:outerShdw blurRad="38100" dist="38100" dir="2700000" algn="tl">
                    <a:srgbClr val="000000">
                      <a:alpha val="43137"/>
                    </a:srgbClr>
                  </a:outerShdw>
                </a:effectLst>
              </a:rPr>
              <a:t>14</a:t>
            </a:r>
            <a:r>
              <a:rPr lang="en-US" dirty="0" smtClean="0">
                <a:solidFill>
                  <a:schemeClr val="bg1"/>
                </a:solidFill>
                <a:effectLst>
                  <a:outerShdw blurRad="38100" dist="38100" dir="2700000" algn="tl">
                    <a:srgbClr val="000000">
                      <a:alpha val="43137"/>
                    </a:srgbClr>
                  </a:outerShdw>
                </a:effectLst>
              </a:rPr>
              <a:t> For we have heard him say that this Jesus of Nazareth will destroy this place and change the customs Moses handed down to us.”</a:t>
            </a:r>
          </a:p>
        </p:txBody>
      </p:sp>
      <p:grpSp>
        <p:nvGrpSpPr>
          <p:cNvPr id="14" name="Group 13"/>
          <p:cNvGrpSpPr/>
          <p:nvPr/>
        </p:nvGrpSpPr>
        <p:grpSpPr>
          <a:xfrm>
            <a:off x="361950" y="2628900"/>
            <a:ext cx="8782050" cy="4229100"/>
            <a:chOff x="361950" y="2628900"/>
            <a:chExt cx="8782050" cy="4229100"/>
          </a:xfrm>
        </p:grpSpPr>
        <p:pic>
          <p:nvPicPr>
            <p:cNvPr id="13" name="Picture 2"/>
            <p:cNvPicPr>
              <a:picLocks noChangeAspect="1" noChangeArrowheads="1"/>
            </p:cNvPicPr>
            <p:nvPr/>
          </p:nvPicPr>
          <p:blipFill>
            <a:blip r:embed="rId4" cstate="print"/>
            <a:srcRect r="30185" b="38865"/>
            <a:stretch>
              <a:fillRect/>
            </a:stretch>
          </p:blipFill>
          <p:spPr bwMode="auto">
            <a:xfrm>
              <a:off x="3944938" y="2835214"/>
              <a:ext cx="5199062" cy="4022786"/>
            </a:xfrm>
            <a:prstGeom prst="rect">
              <a:avLst/>
            </a:prstGeom>
            <a:noFill/>
            <a:ln w="9525">
              <a:noFill/>
              <a:miter lim="800000"/>
              <a:headEnd/>
              <a:tailEnd/>
            </a:ln>
            <a:effectLst/>
          </p:spPr>
        </p:pic>
        <p:sp>
          <p:nvSpPr>
            <p:cNvPr id="8" name="Rectangular Callout 7"/>
            <p:cNvSpPr/>
            <p:nvPr/>
          </p:nvSpPr>
          <p:spPr>
            <a:xfrm>
              <a:off x="361950" y="2628900"/>
              <a:ext cx="4267200" cy="2305050"/>
            </a:xfrm>
            <a:prstGeom prst="wedgeRectCallout">
              <a:avLst>
                <a:gd name="adj1" fmla="val 100647"/>
                <a:gd name="adj2" fmla="val 44227"/>
              </a:avLst>
            </a:prstGeom>
            <a:solidFill>
              <a:schemeClr val="bg1"/>
            </a:solidFill>
            <a:effectLst>
              <a:outerShdw blurRad="127000" dist="1524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00050" y="2705100"/>
              <a:ext cx="4305300" cy="2185214"/>
            </a:xfrm>
            <a:prstGeom prst="rect">
              <a:avLst/>
            </a:prstGeom>
            <a:noFill/>
          </p:spPr>
          <p:txBody>
            <a:bodyPr wrap="square" rtlCol="0">
              <a:spAutoFit/>
            </a:bodyPr>
            <a:lstStyle/>
            <a:p>
              <a:r>
                <a:rPr lang="en-US" sz="3600" b="1" dirty="0" smtClean="0"/>
                <a:t>"Destroy this temple, and I will raise it again in three days</a:t>
              </a:r>
              <a:r>
                <a:rPr lang="en-US" sz="2800" b="1" dirty="0" smtClean="0"/>
                <a:t>." </a:t>
              </a:r>
              <a:br>
                <a:rPr lang="en-US" sz="2800" b="1" dirty="0" smtClean="0"/>
              </a:br>
              <a:r>
                <a:rPr lang="en-US" sz="2800" b="1" dirty="0" smtClean="0"/>
                <a:t>(John 2:19)</a:t>
              </a:r>
              <a:endParaRPr lang="en-US" sz="3600" b="1" dirty="0"/>
            </a:p>
          </p:txBody>
        </p:sp>
      </p:gr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
          <p:cNvPicPr>
            <a:picLocks noChangeAspect="1" noChangeArrowheads="1"/>
          </p:cNvPicPr>
          <p:nvPr/>
        </p:nvPicPr>
        <p:blipFill>
          <a:blip r:embed="rId2" cstate="print"/>
          <a:srcRect l="7973"/>
          <a:stretch>
            <a:fillRect/>
          </a:stretch>
        </p:blipFill>
        <p:spPr bwMode="auto">
          <a:xfrm>
            <a:off x="0" y="3361296"/>
            <a:ext cx="3848100" cy="3496704"/>
          </a:xfrm>
          <a:prstGeom prst="rect">
            <a:avLst/>
          </a:prstGeom>
          <a:noFill/>
          <a:ln w="9525">
            <a:noFill/>
            <a:miter lim="800000"/>
            <a:headEnd/>
            <a:tailEnd/>
          </a:ln>
          <a:effectLst/>
        </p:spPr>
      </p:pic>
      <p:sp>
        <p:nvSpPr>
          <p:cNvPr id="12" name="Rounded Rectangular Callout 11"/>
          <p:cNvSpPr/>
          <p:nvPr/>
        </p:nvSpPr>
        <p:spPr>
          <a:xfrm>
            <a:off x="3219450" y="1447800"/>
            <a:ext cx="5562600" cy="4781550"/>
          </a:xfrm>
          <a:prstGeom prst="wedgeRoundRectCallout">
            <a:avLst>
              <a:gd name="adj1" fmla="val -68412"/>
              <a:gd name="adj2" fmla="val 23854"/>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Evil</a:t>
            </a:r>
            <a:r>
              <a:rPr lang="en-US" dirty="0" smtClean="0"/>
              <a:t> of the </a:t>
            </a:r>
            <a:r>
              <a:rPr lang="en-US" sz="4000" dirty="0" smtClean="0"/>
              <a:t>External Problems:</a:t>
            </a:r>
            <a:endParaRPr lang="en-US" sz="4000" dirty="0"/>
          </a:p>
        </p:txBody>
      </p:sp>
      <p:sp>
        <p:nvSpPr>
          <p:cNvPr id="6" name="Content Placeholder 5"/>
          <p:cNvSpPr>
            <a:spLocks noGrp="1"/>
          </p:cNvSpPr>
          <p:nvPr>
            <p:ph idx="1"/>
          </p:nvPr>
        </p:nvSpPr>
        <p:spPr>
          <a:xfrm>
            <a:off x="3429001" y="1600200"/>
            <a:ext cx="5524499" cy="4525963"/>
          </a:xfrm>
        </p:spPr>
        <p:txBody>
          <a:bodyPr/>
          <a:lstStyle/>
          <a:p>
            <a:pPr marL="0" indent="0"/>
            <a:r>
              <a:rPr lang="en-US" dirty="0" smtClean="0">
                <a:solidFill>
                  <a:schemeClr val="bg1"/>
                </a:solidFill>
                <a:effectLst>
                  <a:outerShdw blurRad="38100" dist="38100" dir="2700000" algn="tl">
                    <a:srgbClr val="000000">
                      <a:alpha val="43137"/>
                    </a:srgbClr>
                  </a:outerShdw>
                </a:effectLst>
              </a:rPr>
              <a:t>"This fellow never stops speaking against this holy place and against the law. </a:t>
            </a:r>
            <a:r>
              <a:rPr lang="en-US" baseline="30000" dirty="0" smtClean="0">
                <a:solidFill>
                  <a:schemeClr val="bg1"/>
                </a:solidFill>
                <a:effectLst>
                  <a:outerShdw blurRad="38100" dist="38100" dir="2700000" algn="tl">
                    <a:srgbClr val="000000">
                      <a:alpha val="43137"/>
                    </a:srgbClr>
                  </a:outerShdw>
                </a:effectLst>
              </a:rPr>
              <a:t>14</a:t>
            </a:r>
            <a:r>
              <a:rPr lang="en-US" dirty="0" smtClean="0">
                <a:solidFill>
                  <a:schemeClr val="bg1"/>
                </a:solidFill>
                <a:effectLst>
                  <a:outerShdw blurRad="38100" dist="38100" dir="2700000" algn="tl">
                    <a:srgbClr val="000000">
                      <a:alpha val="43137"/>
                    </a:srgbClr>
                  </a:outerShdw>
                </a:effectLst>
              </a:rPr>
              <a:t> For we have heard him say that this Jesus of Nazareth will destroy this place and change the customs Moses handed down to us.”</a:t>
            </a:r>
          </a:p>
        </p:txBody>
      </p:sp>
      <p:grpSp>
        <p:nvGrpSpPr>
          <p:cNvPr id="15" name="Group 14"/>
          <p:cNvGrpSpPr/>
          <p:nvPr/>
        </p:nvGrpSpPr>
        <p:grpSpPr>
          <a:xfrm>
            <a:off x="361950" y="1771650"/>
            <a:ext cx="8782050" cy="5086350"/>
            <a:chOff x="361950" y="1771650"/>
            <a:chExt cx="8782050" cy="5086350"/>
          </a:xfrm>
        </p:grpSpPr>
        <p:pic>
          <p:nvPicPr>
            <p:cNvPr id="14" name="Picture 2"/>
            <p:cNvPicPr>
              <a:picLocks noChangeAspect="1" noChangeArrowheads="1"/>
            </p:cNvPicPr>
            <p:nvPr/>
          </p:nvPicPr>
          <p:blipFill>
            <a:blip r:embed="rId3" cstate="print"/>
            <a:srcRect r="30185" b="38865"/>
            <a:stretch>
              <a:fillRect/>
            </a:stretch>
          </p:blipFill>
          <p:spPr bwMode="auto">
            <a:xfrm>
              <a:off x="3944938" y="2835214"/>
              <a:ext cx="5199062" cy="4022786"/>
            </a:xfrm>
            <a:prstGeom prst="rect">
              <a:avLst/>
            </a:prstGeom>
            <a:noFill/>
            <a:ln w="9525">
              <a:noFill/>
              <a:miter lim="800000"/>
              <a:headEnd/>
              <a:tailEnd/>
            </a:ln>
            <a:effectLst/>
          </p:spPr>
        </p:pic>
        <p:sp>
          <p:nvSpPr>
            <p:cNvPr id="13" name="Rectangular Callout 12"/>
            <p:cNvSpPr/>
            <p:nvPr/>
          </p:nvSpPr>
          <p:spPr>
            <a:xfrm>
              <a:off x="361950" y="1771650"/>
              <a:ext cx="4267200" cy="3543300"/>
            </a:xfrm>
            <a:prstGeom prst="wedgeRectCallout">
              <a:avLst>
                <a:gd name="adj1" fmla="val 105558"/>
                <a:gd name="adj2" fmla="val 34878"/>
              </a:avLst>
            </a:prstGeom>
            <a:solidFill>
              <a:schemeClr val="bg1"/>
            </a:solidFill>
            <a:effectLst>
              <a:outerShdw blurRad="127000" dist="152400" dir="2700000" algn="ctr" rotWithShape="0">
                <a:schemeClr val="tx1">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19100" y="1866900"/>
              <a:ext cx="4248150" cy="3413755"/>
            </a:xfrm>
            <a:prstGeom prst="rect">
              <a:avLst/>
            </a:prstGeom>
            <a:noFill/>
          </p:spPr>
          <p:txBody>
            <a:bodyPr wrap="square" rtlCol="0">
              <a:spAutoFit/>
            </a:bodyPr>
            <a:lstStyle/>
            <a:p>
              <a:pPr>
                <a:lnSpc>
                  <a:spcPts val="3700"/>
                </a:lnSpc>
              </a:pPr>
              <a:r>
                <a:rPr lang="en-US" sz="3600" b="1" baseline="30000" dirty="0" smtClean="0"/>
                <a:t>17</a:t>
              </a:r>
              <a:r>
                <a:rPr lang="en-US" sz="3600" b="1" dirty="0" smtClean="0"/>
                <a:t> "Do not think that I have come to abolish the Law or the Prophets; I have not come to abolish them but to fulfill them.” </a:t>
              </a:r>
              <a:r>
                <a:rPr lang="en-US" sz="2800" b="1" dirty="0" smtClean="0"/>
                <a:t>(Mat 5:17)</a:t>
              </a:r>
              <a:endParaRPr lang="en-US" sz="2800" b="1" dirty="0"/>
            </a:p>
          </p:txBody>
        </p:sp>
      </p:grpSp>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b="45135"/>
          <a:stretch>
            <a:fillRect/>
          </a:stretch>
        </p:blipFill>
        <p:spPr bwMode="auto">
          <a:xfrm>
            <a:off x="1151759" y="2973283"/>
            <a:ext cx="6125341" cy="3884717"/>
          </a:xfrm>
          <a:prstGeom prst="rect">
            <a:avLst/>
          </a:prstGeom>
          <a:noFill/>
          <a:ln w="9525">
            <a:noFill/>
            <a:miter lim="800000"/>
            <a:headEnd/>
            <a:tailEnd/>
          </a:ln>
          <a:effectLst/>
        </p:spPr>
      </p:pic>
      <p:pic>
        <p:nvPicPr>
          <p:cNvPr id="7173" name="Picture 5"/>
          <p:cNvPicPr>
            <a:picLocks noChangeAspect="1" noChangeArrowheads="1"/>
          </p:cNvPicPr>
          <p:nvPr/>
        </p:nvPicPr>
        <p:blipFill>
          <a:blip r:embed="rId4" cstate="print"/>
          <a:srcRect b="35925"/>
          <a:stretch>
            <a:fillRect/>
          </a:stretch>
        </p:blipFill>
        <p:spPr bwMode="auto">
          <a:xfrm>
            <a:off x="-495300" y="2483402"/>
            <a:ext cx="9144000" cy="4374598"/>
          </a:xfrm>
          <a:prstGeom prst="rect">
            <a:avLst/>
          </a:prstGeom>
          <a:noFill/>
          <a:ln w="9525">
            <a:noFill/>
            <a:miter lim="800000"/>
            <a:headEnd/>
            <a:tailEnd/>
          </a:ln>
          <a:effectLst/>
        </p:spPr>
      </p:pic>
      <p:sp>
        <p:nvSpPr>
          <p:cNvPr id="10" name="Rounded Rectangle 9"/>
          <p:cNvSpPr/>
          <p:nvPr/>
        </p:nvSpPr>
        <p:spPr>
          <a:xfrm>
            <a:off x="3467101" y="2628900"/>
            <a:ext cx="4705349"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u="sng" dirty="0" smtClean="0"/>
              <a:t>Victory Over</a:t>
            </a:r>
            <a:r>
              <a:rPr lang="en-US" dirty="0" smtClean="0"/>
              <a:t> </a:t>
            </a:r>
            <a:r>
              <a:rPr lang="en-US" sz="3600" dirty="0" smtClean="0"/>
              <a:t>External Problems:</a:t>
            </a:r>
            <a:endParaRPr lang="en-US" sz="3600" dirty="0"/>
          </a:p>
        </p:txBody>
      </p:sp>
      <p:sp>
        <p:nvSpPr>
          <p:cNvPr id="6" name="Content Placeholder 5"/>
          <p:cNvSpPr>
            <a:spLocks noGrp="1"/>
          </p:cNvSpPr>
          <p:nvPr>
            <p:ph idx="1"/>
          </p:nvPr>
        </p:nvSpPr>
        <p:spPr/>
        <p:txBody>
          <a:bodyPr/>
          <a:lstStyle/>
          <a:p>
            <a:pPr marL="0" indent="0"/>
            <a:r>
              <a:rPr lang="en-US" baseline="30000" dirty="0" smtClean="0"/>
              <a:t>15</a:t>
            </a:r>
            <a:r>
              <a:rPr lang="en-US" dirty="0" smtClean="0"/>
              <a:t> All who were sitting in the Sanhedrin looked intently at Stephen, and they saw that his face was </a:t>
            </a:r>
            <a:r>
              <a:rPr lang="en-US" dirty="0" smtClean="0">
                <a:solidFill>
                  <a:schemeClr val="bg1"/>
                </a:solidFill>
                <a:effectLst>
                  <a:outerShdw blurRad="38100" dist="38100" dir="2700000" algn="tl">
                    <a:srgbClr val="000000">
                      <a:alpha val="43137"/>
                    </a:srgbClr>
                  </a:outerShdw>
                </a:effectLst>
              </a:rPr>
              <a:t>like the face of an angel.</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173"/>
                                        </p:tgtEl>
                                        <p:attrNameLst>
                                          <p:attrName>style.visibility</p:attrName>
                                        </p:attrNameLst>
                                      </p:cBhvr>
                                      <p:to>
                                        <p:strVal val="visible"/>
                                      </p:to>
                                    </p:set>
                                    <p:animEffect transition="in" filter="randombar(horizontal)">
                                      <p:cBhvr>
                                        <p:cTn id="7" dur="500"/>
                                        <p:tgtEl>
                                          <p:spTgt spid="7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Internal Problems:</a:t>
            </a:r>
            <a:endParaRPr lang="en-US" dirty="0"/>
          </a:p>
        </p:txBody>
      </p:sp>
      <p:sp>
        <p:nvSpPr>
          <p:cNvPr id="6" name="Content Placeholder 5"/>
          <p:cNvSpPr>
            <a:spLocks noGrp="1"/>
          </p:cNvSpPr>
          <p:nvPr>
            <p:ph idx="1"/>
          </p:nvPr>
        </p:nvSpPr>
        <p:spPr/>
        <p:txBody>
          <a:bodyPr/>
          <a:lstStyle/>
          <a:p>
            <a:pPr marL="0" indent="0"/>
            <a:endParaRPr lang="en-US" dirty="0"/>
          </a:p>
        </p:txBody>
      </p:sp>
    </p:spTree>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933450"/>
            <a:ext cx="8686800" cy="5924550"/>
          </a:xfrm>
          <a:prstGeom prst="rect">
            <a:avLst/>
          </a:prstGeom>
          <a:solidFill>
            <a:schemeClr val="bg1">
              <a:alpha val="27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314450" y="133350"/>
            <a:ext cx="596265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t>Final Thoughts:</a:t>
            </a:r>
            <a:endParaRPr lang="en-US" dirty="0"/>
          </a:p>
        </p:txBody>
      </p:sp>
      <p:sp>
        <p:nvSpPr>
          <p:cNvPr id="3" name="Content Placeholder 2"/>
          <p:cNvSpPr>
            <a:spLocks noGrp="1"/>
          </p:cNvSpPr>
          <p:nvPr>
            <p:ph idx="1"/>
          </p:nvPr>
        </p:nvSpPr>
        <p:spPr>
          <a:xfrm>
            <a:off x="457200" y="1390650"/>
            <a:ext cx="8420100" cy="4773613"/>
          </a:xfrm>
        </p:spPr>
        <p:txBody>
          <a:bodyPr/>
          <a:lstStyle/>
          <a:p>
            <a:pPr>
              <a:lnSpc>
                <a:spcPts val="3700"/>
              </a:lnSpc>
            </a:pPr>
            <a:r>
              <a:rPr lang="en-US" dirty="0" smtClean="0"/>
              <a:t>As Christians we face two sets of problems: </a:t>
            </a:r>
          </a:p>
          <a:p>
            <a:pPr>
              <a:lnSpc>
                <a:spcPts val="3700"/>
              </a:lnSpc>
              <a:buFont typeface="Arial" pitchFamily="34" charset="0"/>
              <a:buChar char="•"/>
            </a:pPr>
            <a:r>
              <a:rPr lang="en-US" dirty="0" smtClean="0"/>
              <a:t>Internal = within the Church</a:t>
            </a:r>
          </a:p>
          <a:p>
            <a:pPr>
              <a:lnSpc>
                <a:spcPts val="3700"/>
              </a:lnSpc>
              <a:buFont typeface="Arial" pitchFamily="34" charset="0"/>
              <a:buChar char="•"/>
            </a:pPr>
            <a:r>
              <a:rPr lang="en-US" dirty="0" smtClean="0"/>
              <a:t>External = outside the Church</a:t>
            </a:r>
          </a:p>
          <a:p>
            <a:pPr>
              <a:lnSpc>
                <a:spcPts val="3700"/>
              </a:lnSpc>
            </a:pPr>
            <a:r>
              <a:rPr lang="en-US" dirty="0" smtClean="0"/>
              <a:t>Spiritual Victory comes from the “Fullness:”</a:t>
            </a:r>
          </a:p>
          <a:p>
            <a:pPr>
              <a:lnSpc>
                <a:spcPts val="3700"/>
              </a:lnSpc>
              <a:buFont typeface="Arial" pitchFamily="34" charset="0"/>
              <a:buChar char="•"/>
            </a:pPr>
            <a:r>
              <a:rPr lang="en-US" dirty="0" smtClean="0"/>
              <a:t>Full of the Spirit 6:3</a:t>
            </a:r>
          </a:p>
          <a:p>
            <a:pPr>
              <a:lnSpc>
                <a:spcPts val="3700"/>
              </a:lnSpc>
              <a:buFont typeface="Arial" pitchFamily="34" charset="0"/>
              <a:buChar char="•"/>
            </a:pPr>
            <a:r>
              <a:rPr lang="en-US" dirty="0" smtClean="0"/>
              <a:t>Full of Wisdom 6:3</a:t>
            </a:r>
          </a:p>
          <a:p>
            <a:pPr>
              <a:lnSpc>
                <a:spcPts val="3700"/>
              </a:lnSpc>
              <a:buFont typeface="Arial" pitchFamily="34" charset="0"/>
              <a:buChar char="•"/>
            </a:pPr>
            <a:r>
              <a:rPr lang="en-US" dirty="0" smtClean="0"/>
              <a:t>Full of Faith 6:5</a:t>
            </a:r>
          </a:p>
          <a:p>
            <a:pPr>
              <a:lnSpc>
                <a:spcPts val="3700"/>
              </a:lnSpc>
              <a:buFont typeface="Arial" pitchFamily="34" charset="0"/>
              <a:buChar char="•"/>
            </a:pPr>
            <a:r>
              <a:rPr lang="en-US" dirty="0" smtClean="0"/>
              <a:t>Full of God’s Grace  6:8</a:t>
            </a:r>
          </a:p>
          <a:p>
            <a:pPr>
              <a:lnSpc>
                <a:spcPts val="3700"/>
              </a:lnSpc>
              <a:buFont typeface="Arial" pitchFamily="34" charset="0"/>
              <a:buChar char="•"/>
            </a:pPr>
            <a:r>
              <a:rPr lang="en-US" dirty="0" smtClean="0"/>
              <a:t>Full of Power  6:8</a:t>
            </a:r>
          </a:p>
          <a:p>
            <a:pPr>
              <a:buFont typeface="Arial" pitchFamily="34" charset="0"/>
              <a:buChar char="•"/>
            </a:pPr>
            <a:endParaRPr lang="en-US" dirty="0" smtClean="0"/>
          </a:p>
          <a:p>
            <a:endParaRPr lang="en-US" dirty="0"/>
          </a:p>
        </p:txBody>
      </p:sp>
      <p:sp>
        <p:nvSpPr>
          <p:cNvPr id="7" name="Oval 6"/>
          <p:cNvSpPr/>
          <p:nvPr/>
        </p:nvSpPr>
        <p:spPr>
          <a:xfrm>
            <a:off x="5048250" y="3905250"/>
            <a:ext cx="3638550" cy="2400300"/>
          </a:xfrm>
          <a:prstGeom prst="ellipse">
            <a:avLst/>
          </a:prstGeom>
          <a:effectLst>
            <a:outerShdw blurRad="50800" dist="190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effectLst>
                  <a:outerShdw blurRad="38100" dist="38100" dir="2700000" algn="tl">
                    <a:srgbClr val="000000">
                      <a:alpha val="43137"/>
                    </a:srgbClr>
                  </a:outerShdw>
                </a:effectLst>
              </a:rPr>
              <a:t>He Truly Made </a:t>
            </a:r>
          </a:p>
          <a:p>
            <a:pPr algn="ctr"/>
            <a:r>
              <a:rPr lang="en-US" sz="3600" b="1" dirty="0" smtClean="0">
                <a:effectLst>
                  <a:outerShdw blurRad="38100" dist="38100" dir="2700000" algn="tl">
                    <a:srgbClr val="000000">
                      <a:alpha val="43137"/>
                    </a:srgbClr>
                  </a:outerShdw>
                </a:effectLst>
              </a:rPr>
              <a:t>A Difference</a:t>
            </a:r>
            <a:endParaRPr lang="en-US" sz="3600" b="1" dirty="0">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randombar(horizontal)">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randombar(horizontal)">
                                      <p:cBhvr>
                                        <p:cTn id="25" dur="500"/>
                                        <p:tgtEl>
                                          <p:spTgt spid="3">
                                            <p:txEl>
                                              <p:pRg st="4" end="4"/>
                                            </p:txEl>
                                          </p:spTgt>
                                        </p:tgtEl>
                                      </p:cBhvr>
                                    </p:animEffect>
                                  </p:childTnLst>
                                </p:cTn>
                              </p:par>
                            </p:childTnLst>
                          </p:cTn>
                        </p:par>
                        <p:par>
                          <p:cTn id="26" fill="hold">
                            <p:stCondLst>
                              <p:cond delay="500"/>
                            </p:stCondLst>
                            <p:childTnLst>
                              <p:par>
                                <p:cTn id="27" presetID="14" presetClass="entr" presetSubtype="10" fill="hold" grpId="0" nodeType="after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9" dur="500"/>
                                        <p:tgtEl>
                                          <p:spTgt spid="3">
                                            <p:txEl>
                                              <p:pRg st="5" end="5"/>
                                            </p:txEl>
                                          </p:spTgt>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randombar(horizontal)">
                                      <p:cBhvr>
                                        <p:cTn id="33" dur="500"/>
                                        <p:tgtEl>
                                          <p:spTgt spid="3">
                                            <p:txEl>
                                              <p:pRg st="6" end="6"/>
                                            </p:txEl>
                                          </p:spTgt>
                                        </p:tgtEl>
                                      </p:cBhvr>
                                    </p:animEffect>
                                  </p:childTnLst>
                                </p:cTn>
                              </p:par>
                            </p:childTnLst>
                          </p:cTn>
                        </p:par>
                        <p:par>
                          <p:cTn id="34" fill="hold">
                            <p:stCondLst>
                              <p:cond delay="1500"/>
                            </p:stCondLst>
                            <p:childTnLst>
                              <p:par>
                                <p:cTn id="35" presetID="14" presetClass="entr" presetSubtype="10" fill="hold" grpId="0" nodeType="after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37" dur="500"/>
                                        <p:tgtEl>
                                          <p:spTgt spid="3">
                                            <p:txEl>
                                              <p:pRg st="7" end="7"/>
                                            </p:txEl>
                                          </p:spTgt>
                                        </p:tgtEl>
                                      </p:cBhvr>
                                    </p:animEffect>
                                  </p:childTnLst>
                                </p:cTn>
                              </p:par>
                            </p:childTnLst>
                          </p:cTn>
                        </p:par>
                        <p:par>
                          <p:cTn id="38" fill="hold">
                            <p:stCondLst>
                              <p:cond delay="2000"/>
                            </p:stCondLst>
                            <p:childTnLst>
                              <p:par>
                                <p:cTn id="39" presetID="14" presetClass="entr" presetSubtype="10" fill="hold" grpId="0" nodeType="after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1" dur="500"/>
                                        <p:tgtEl>
                                          <p:spTgt spid="3">
                                            <p:txEl>
                                              <p:pRg st="8" end="8"/>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28345" y="204953"/>
            <a:ext cx="4524703" cy="1340068"/>
          </a:xfrm>
          <a:prstGeom prst="rect">
            <a:avLst/>
          </a:prstGeom>
          <a:solidFill>
            <a:schemeClr val="bg1">
              <a:alpha val="34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Let’s PRAY</a:t>
            </a:r>
            <a:endParaRPr lang="en-US" dirty="0"/>
          </a:p>
        </p:txBody>
      </p:sp>
      <p:sp>
        <p:nvSpPr>
          <p:cNvPr id="5" name="Content Placeholder 4"/>
          <p:cNvSpPr>
            <a:spLocks noGrp="1"/>
          </p:cNvSpPr>
          <p:nvPr>
            <p:ph idx="1"/>
          </p:nvPr>
        </p:nvSpPr>
        <p:spPr/>
        <p:txBody>
          <a:bodyPr/>
          <a:lstStyle/>
          <a:p>
            <a:endParaRPr lang="en-US"/>
          </a:p>
        </p:txBody>
      </p:sp>
    </p:spTree>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2819400" y="2080503"/>
            <a:ext cx="22860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SOURCE OF THE PROBLEM</a:t>
            </a:r>
            <a:endParaRPr lang="en-US" dirty="0"/>
          </a:p>
        </p:txBody>
      </p:sp>
      <p:sp>
        <p:nvSpPr>
          <p:cNvPr id="6" name="Content Placeholder 5"/>
          <p:cNvSpPr>
            <a:spLocks noGrp="1"/>
          </p:cNvSpPr>
          <p:nvPr>
            <p:ph idx="1"/>
          </p:nvPr>
        </p:nvSpPr>
        <p:spPr>
          <a:xfrm>
            <a:off x="457201" y="1600200"/>
            <a:ext cx="7581900" cy="4525963"/>
          </a:xfrm>
        </p:spPr>
        <p:txBody>
          <a:bodyPr/>
          <a:lstStyle/>
          <a:p>
            <a:pPr marL="0" indent="0"/>
            <a:r>
              <a:rPr lang="en-US" baseline="30000" dirty="0" smtClean="0"/>
              <a:t>1</a:t>
            </a:r>
            <a:r>
              <a:rPr lang="en-US" dirty="0" smtClean="0"/>
              <a:t>  In those days when the number of disciples was </a:t>
            </a:r>
            <a:r>
              <a:rPr lang="en-US" dirty="0" smtClean="0">
                <a:solidFill>
                  <a:schemeClr val="bg1"/>
                </a:solidFill>
                <a:effectLst>
                  <a:outerShdw blurRad="38100" dist="38100" dir="2700000" algn="tl">
                    <a:srgbClr val="000000">
                      <a:alpha val="43137"/>
                    </a:srgbClr>
                  </a:outerShdw>
                </a:effectLst>
              </a:rPr>
              <a:t>increasing</a:t>
            </a:r>
            <a:r>
              <a:rPr lang="en-US" dirty="0" smtClean="0"/>
              <a:t>, the Grecian Jews among them complained against the Hebraic Jews because their widows were being overlooked in the daily distribution of food.</a:t>
            </a:r>
          </a:p>
          <a:p>
            <a:endParaRPr lang="en-US" dirty="0"/>
          </a:p>
        </p:txBody>
      </p:sp>
      <p:sp>
        <p:nvSpPr>
          <p:cNvPr id="8" name="TextBox 7"/>
          <p:cNvSpPr txBox="1"/>
          <p:nvPr/>
        </p:nvSpPr>
        <p:spPr>
          <a:xfrm>
            <a:off x="304800" y="4705350"/>
            <a:ext cx="2571750" cy="1015663"/>
          </a:xfrm>
          <a:prstGeom prst="rect">
            <a:avLst/>
          </a:prstGeom>
          <a:noFill/>
        </p:spPr>
        <p:txBody>
          <a:bodyPr wrap="square" rtlCol="0">
            <a:spAutoFit/>
          </a:bodyPr>
          <a:lstStyle/>
          <a:p>
            <a:r>
              <a:rPr lang="en-US" sz="6000" b="1" dirty="0" smtClean="0"/>
              <a:t>2,000</a:t>
            </a:r>
            <a:endParaRPr lang="en-US" sz="6000" b="1" dirty="0"/>
          </a:p>
        </p:txBody>
      </p:sp>
      <p:sp>
        <p:nvSpPr>
          <p:cNvPr id="9" name="TextBox 8"/>
          <p:cNvSpPr txBox="1"/>
          <p:nvPr/>
        </p:nvSpPr>
        <p:spPr>
          <a:xfrm>
            <a:off x="2133600" y="5086350"/>
            <a:ext cx="2571750" cy="1015663"/>
          </a:xfrm>
          <a:prstGeom prst="rect">
            <a:avLst/>
          </a:prstGeom>
          <a:noFill/>
        </p:spPr>
        <p:txBody>
          <a:bodyPr wrap="square" rtlCol="0">
            <a:spAutoFit/>
          </a:bodyPr>
          <a:lstStyle/>
          <a:p>
            <a:pPr algn="ctr"/>
            <a:r>
              <a:rPr lang="en-US" sz="6000" b="1" dirty="0" smtClean="0"/>
              <a:t>5,000</a:t>
            </a:r>
            <a:endParaRPr lang="en-US" sz="6000" b="1" dirty="0"/>
          </a:p>
        </p:txBody>
      </p:sp>
      <p:sp>
        <p:nvSpPr>
          <p:cNvPr id="10" name="TextBox 9"/>
          <p:cNvSpPr txBox="1"/>
          <p:nvPr/>
        </p:nvSpPr>
        <p:spPr>
          <a:xfrm>
            <a:off x="4229100" y="4724400"/>
            <a:ext cx="2571750" cy="1015663"/>
          </a:xfrm>
          <a:prstGeom prst="rect">
            <a:avLst/>
          </a:prstGeom>
          <a:noFill/>
        </p:spPr>
        <p:txBody>
          <a:bodyPr wrap="square" rtlCol="0">
            <a:spAutoFit/>
          </a:bodyPr>
          <a:lstStyle/>
          <a:p>
            <a:pPr algn="ctr"/>
            <a:r>
              <a:rPr lang="en-US" sz="6000" b="1" dirty="0" smtClean="0"/>
              <a:t>7,000</a:t>
            </a:r>
            <a:endParaRPr lang="en-US" sz="6000" b="1" dirty="0"/>
          </a:p>
        </p:txBody>
      </p:sp>
      <p:sp>
        <p:nvSpPr>
          <p:cNvPr id="11" name="TextBox 10"/>
          <p:cNvSpPr txBox="1"/>
          <p:nvPr/>
        </p:nvSpPr>
        <p:spPr>
          <a:xfrm>
            <a:off x="6572250" y="5124450"/>
            <a:ext cx="2571750" cy="1015663"/>
          </a:xfrm>
          <a:prstGeom prst="rect">
            <a:avLst/>
          </a:prstGeom>
          <a:noFill/>
        </p:spPr>
        <p:txBody>
          <a:bodyPr wrap="square" rtlCol="0">
            <a:spAutoFit/>
          </a:bodyPr>
          <a:lstStyle/>
          <a:p>
            <a:r>
              <a:rPr lang="en-US" sz="6000" b="1" dirty="0" smtClean="0"/>
              <a:t>More</a:t>
            </a:r>
            <a:endParaRPr lang="en-US" sz="6000" b="1" dirty="0"/>
          </a:p>
        </p:txBody>
      </p:sp>
      <p:sp>
        <p:nvSpPr>
          <p:cNvPr id="12" name="TextBox 11"/>
          <p:cNvSpPr txBox="1"/>
          <p:nvPr/>
        </p:nvSpPr>
        <p:spPr>
          <a:xfrm>
            <a:off x="2514600" y="5842337"/>
            <a:ext cx="3695700" cy="1015663"/>
          </a:xfrm>
          <a:prstGeom prst="rect">
            <a:avLst/>
          </a:prstGeom>
          <a:solidFill>
            <a:srgbClr val="C00000"/>
          </a:solidFill>
          <a:effectLst>
            <a:softEdge rad="127000"/>
          </a:effectLst>
        </p:spPr>
        <p:txBody>
          <a:bodyPr wrap="square" rtlCol="0">
            <a:spAutoFit/>
          </a:bodyPr>
          <a:lstStyle/>
          <a:p>
            <a:pPr algn="ctr"/>
            <a:r>
              <a:rPr lang="en-US" sz="6000" b="1" dirty="0" smtClean="0">
                <a:solidFill>
                  <a:schemeClr val="bg1"/>
                </a:solidFill>
                <a:effectLst>
                  <a:outerShdw blurRad="38100" dist="38100" dir="2700000" algn="tl">
                    <a:srgbClr val="000000">
                      <a:alpha val="43137"/>
                    </a:srgbClr>
                  </a:outerShdw>
                </a:effectLst>
              </a:rPr>
              <a:t>CHANGE!</a:t>
            </a:r>
            <a:endParaRPr lang="en-US" sz="60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1000"/>
                                        <p:tgtEl>
                                          <p:spTgt spid="9"/>
                                        </p:tgtEl>
                                      </p:cBhvr>
                                    </p:animEffect>
                                  </p:childTnLst>
                                </p:cTn>
                              </p:par>
                            </p:childTnLst>
                          </p:cTn>
                        </p:par>
                        <p:par>
                          <p:cTn id="12" fill="hold">
                            <p:stCondLst>
                              <p:cond delay="1500"/>
                            </p:stCondLst>
                            <p:childTnLst>
                              <p:par>
                                <p:cTn id="13" presetID="14"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1000"/>
                                        <p:tgtEl>
                                          <p:spTgt spid="10"/>
                                        </p:tgtEl>
                                      </p:cBhvr>
                                    </p:animEffect>
                                  </p:childTnLst>
                                </p:cTn>
                              </p:par>
                            </p:childTnLst>
                          </p:cTn>
                        </p:par>
                        <p:par>
                          <p:cTn id="16" fill="hold">
                            <p:stCondLst>
                              <p:cond delay="2500"/>
                            </p:stCondLst>
                            <p:childTnLst>
                              <p:par>
                                <p:cTn id="17" presetID="14"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1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ular Callout 9"/>
          <p:cNvSpPr/>
          <p:nvPr/>
        </p:nvSpPr>
        <p:spPr>
          <a:xfrm>
            <a:off x="266700" y="5067300"/>
            <a:ext cx="8420100" cy="1009650"/>
          </a:xfrm>
          <a:prstGeom prst="wedgeRoundRectCallout">
            <a:avLst>
              <a:gd name="adj1" fmla="val 3375"/>
              <a:gd name="adj2" fmla="val 115330"/>
              <a:gd name="adj3" fmla="val 16667"/>
            </a:avLst>
          </a:prstGeom>
          <a:effectLst>
            <a:outerShdw blurRad="50800" dist="1524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676650" y="2594853"/>
            <a:ext cx="25527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2381250" y="3737853"/>
            <a:ext cx="23812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NATURE OF THE PROBLEM</a:t>
            </a:r>
            <a:endParaRPr lang="en-US" dirty="0"/>
          </a:p>
        </p:txBody>
      </p:sp>
      <p:sp>
        <p:nvSpPr>
          <p:cNvPr id="6" name="Content Placeholder 5"/>
          <p:cNvSpPr>
            <a:spLocks noGrp="1"/>
          </p:cNvSpPr>
          <p:nvPr>
            <p:ph idx="1"/>
          </p:nvPr>
        </p:nvSpPr>
        <p:spPr>
          <a:xfrm>
            <a:off x="457201" y="1600200"/>
            <a:ext cx="7581900" cy="4525963"/>
          </a:xfrm>
        </p:spPr>
        <p:txBody>
          <a:bodyPr/>
          <a:lstStyle/>
          <a:p>
            <a:pPr marL="0" indent="0"/>
            <a:r>
              <a:rPr lang="en-US" baseline="30000" dirty="0" smtClean="0"/>
              <a:t>1</a:t>
            </a:r>
            <a:r>
              <a:rPr lang="en-US" dirty="0" smtClean="0"/>
              <a:t>  In those days when the number of disciples was increasing, the Grecian Jews among them </a:t>
            </a:r>
            <a:r>
              <a:rPr lang="en-US" dirty="0" smtClean="0">
                <a:solidFill>
                  <a:schemeClr val="bg1"/>
                </a:solidFill>
                <a:effectLst>
                  <a:outerShdw blurRad="38100" dist="38100" dir="2700000" algn="tl">
                    <a:srgbClr val="000000">
                      <a:alpha val="43137"/>
                    </a:srgbClr>
                  </a:outerShdw>
                </a:effectLst>
              </a:rPr>
              <a:t>complained</a:t>
            </a:r>
            <a:r>
              <a:rPr lang="en-US" dirty="0" smtClean="0">
                <a:effectLst>
                  <a:outerShdw blurRad="38100" dist="38100" dir="2700000" algn="tl">
                    <a:srgbClr val="000000">
                      <a:alpha val="43137"/>
                    </a:srgbClr>
                  </a:outerShdw>
                </a:effectLst>
              </a:rPr>
              <a:t> </a:t>
            </a:r>
            <a:r>
              <a:rPr lang="en-US" dirty="0" smtClean="0"/>
              <a:t>against the Hebraic Jews because their widows were being </a:t>
            </a:r>
            <a:r>
              <a:rPr lang="en-US" dirty="0" smtClean="0">
                <a:solidFill>
                  <a:schemeClr val="bg1"/>
                </a:solidFill>
                <a:effectLst>
                  <a:outerShdw blurRad="38100" dist="38100" dir="2700000" algn="tl">
                    <a:srgbClr val="000000">
                      <a:alpha val="43137"/>
                    </a:srgbClr>
                  </a:outerShdw>
                </a:effectLst>
              </a:rPr>
              <a:t>overlooked</a:t>
            </a:r>
            <a:r>
              <a:rPr lang="en-US" dirty="0" smtClean="0">
                <a:effectLst>
                  <a:outerShdw blurRad="38100" dist="38100" dir="2700000" algn="tl">
                    <a:srgbClr val="000000">
                      <a:alpha val="43137"/>
                    </a:srgbClr>
                  </a:outerShdw>
                </a:effectLst>
              </a:rPr>
              <a:t> </a:t>
            </a:r>
            <a:r>
              <a:rPr lang="en-US" dirty="0" smtClean="0"/>
              <a:t>in the daily distribution of food.</a:t>
            </a:r>
          </a:p>
          <a:p>
            <a:endParaRPr lang="en-US" dirty="0"/>
          </a:p>
        </p:txBody>
      </p:sp>
      <p:sp>
        <p:nvSpPr>
          <p:cNvPr id="9" name="TextBox 8"/>
          <p:cNvSpPr txBox="1"/>
          <p:nvPr/>
        </p:nvSpPr>
        <p:spPr>
          <a:xfrm>
            <a:off x="409575" y="5219700"/>
            <a:ext cx="8248650" cy="646331"/>
          </a:xfrm>
          <a:prstGeom prst="rect">
            <a:avLst/>
          </a:prstGeom>
          <a:noFill/>
        </p:spPr>
        <p:txBody>
          <a:bodyPr wrap="square" rtlCol="0">
            <a:spAutoFit/>
          </a:bodyPr>
          <a:lstStyle/>
          <a:p>
            <a:r>
              <a:rPr lang="en-US" sz="3600" b="1" dirty="0" smtClean="0">
                <a:solidFill>
                  <a:schemeClr val="bg1"/>
                </a:solidFill>
                <a:effectLst>
                  <a:outerShdw blurRad="38100" dist="38100" dir="2700000" algn="tl">
                    <a:srgbClr val="000000">
                      <a:alpha val="43137"/>
                    </a:srgbClr>
                  </a:outerShdw>
                </a:effectLst>
              </a:rPr>
              <a:t>“wasn’t like this until they came along …”</a:t>
            </a:r>
            <a:endParaRPr lang="en-US" sz="3600" b="1"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752850" y="3077014"/>
            <a:ext cx="21907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438650" y="2061453"/>
            <a:ext cx="116205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SOLUTION TO THE PROBLEM</a:t>
            </a:r>
            <a:endParaRPr lang="en-US" dirty="0"/>
          </a:p>
        </p:txBody>
      </p:sp>
      <p:sp>
        <p:nvSpPr>
          <p:cNvPr id="6" name="Content Placeholder 5"/>
          <p:cNvSpPr>
            <a:spLocks noGrp="1"/>
          </p:cNvSpPr>
          <p:nvPr>
            <p:ph idx="1"/>
          </p:nvPr>
        </p:nvSpPr>
        <p:spPr>
          <a:xfrm>
            <a:off x="457201" y="1600200"/>
            <a:ext cx="7581900" cy="4525963"/>
          </a:xfrm>
        </p:spPr>
        <p:txBody>
          <a:bodyPr/>
          <a:lstStyle/>
          <a:p>
            <a:pPr marL="0" indent="0"/>
            <a:r>
              <a:rPr lang="en-US" dirty="0" smtClean="0"/>
              <a:t> </a:t>
            </a:r>
            <a:r>
              <a:rPr lang="en-US" baseline="30000" dirty="0" smtClean="0"/>
              <a:t>2</a:t>
            </a:r>
            <a:r>
              <a:rPr lang="en-US" dirty="0" smtClean="0"/>
              <a:t> So the Twelve gathered all the disciples together and </a:t>
            </a:r>
            <a:r>
              <a:rPr lang="en-US" dirty="0" smtClean="0">
                <a:solidFill>
                  <a:schemeClr val="bg1"/>
                </a:solidFill>
                <a:effectLst>
                  <a:outerShdw blurRad="38100" dist="38100" dir="2700000" algn="tl">
                    <a:srgbClr val="000000">
                      <a:alpha val="43137"/>
                    </a:srgbClr>
                  </a:outerShdw>
                </a:effectLst>
              </a:rPr>
              <a:t>said</a:t>
            </a:r>
            <a:r>
              <a:rPr lang="en-US" dirty="0" smtClean="0"/>
              <a:t>,  [verses 2-4]</a:t>
            </a:r>
            <a:br>
              <a:rPr lang="en-US" dirty="0" smtClean="0"/>
            </a:br>
            <a:endParaRPr lang="en-US" baseline="30000" dirty="0" smtClean="0"/>
          </a:p>
          <a:p>
            <a:pPr marL="0" indent="0" algn="ctr"/>
            <a:r>
              <a:rPr lang="en-US" baseline="30000" dirty="0" smtClean="0"/>
              <a:t>5</a:t>
            </a:r>
            <a:r>
              <a:rPr lang="en-US" dirty="0" smtClean="0"/>
              <a:t> </a:t>
            </a:r>
            <a:r>
              <a:rPr lang="en-US" dirty="0" smtClean="0">
                <a:effectLst>
                  <a:outerShdw blurRad="38100" dist="38100" dir="2700000" algn="tl">
                    <a:schemeClr val="bg1">
                      <a:alpha val="43000"/>
                    </a:schemeClr>
                  </a:outerShdw>
                </a:effectLst>
              </a:rPr>
              <a:t>This</a:t>
            </a:r>
            <a:r>
              <a:rPr lang="en-US" dirty="0" smtClean="0">
                <a:solidFill>
                  <a:schemeClr val="bg1"/>
                </a:solidFill>
                <a:effectLst>
                  <a:outerShdw blurRad="38100" dist="38100" dir="2700000" algn="tl">
                    <a:schemeClr val="bg1">
                      <a:alpha val="43000"/>
                    </a:schemeClr>
                  </a:outerShdw>
                </a:effectLst>
              </a:rPr>
              <a:t> </a:t>
            </a:r>
            <a:r>
              <a:rPr lang="en-US" dirty="0" smtClean="0">
                <a:solidFill>
                  <a:schemeClr val="bg1"/>
                </a:solidFill>
                <a:effectLst>
                  <a:outerShdw blurRad="38100" dist="38100" dir="2700000" algn="tl">
                    <a:srgbClr val="000000">
                      <a:alpha val="43137"/>
                    </a:srgbClr>
                  </a:outerShdw>
                </a:effectLst>
              </a:rPr>
              <a:t>proposal</a:t>
            </a:r>
          </a:p>
          <a:p>
            <a:pPr marL="0" indent="0"/>
            <a:r>
              <a:rPr lang="en-US" dirty="0" smtClean="0"/>
              <a:t> </a:t>
            </a:r>
            <a:endParaRPr lang="en-US" dirty="0"/>
          </a:p>
        </p:txBody>
      </p:sp>
      <p:pic>
        <p:nvPicPr>
          <p:cNvPr id="11" name="Picture 3"/>
          <p:cNvPicPr>
            <a:picLocks noChangeAspect="1" noChangeArrowheads="1"/>
          </p:cNvPicPr>
          <p:nvPr/>
        </p:nvPicPr>
        <p:blipFill>
          <a:blip r:embed="rId2" cstate="print"/>
          <a:srcRect l="2632" t="1406" b="66654"/>
          <a:stretch>
            <a:fillRect/>
          </a:stretch>
        </p:blipFill>
        <p:spPr bwMode="auto">
          <a:xfrm>
            <a:off x="1123950" y="4152900"/>
            <a:ext cx="6578600" cy="2705100"/>
          </a:xfrm>
          <a:prstGeom prst="rect">
            <a:avLst/>
          </a:prstGeom>
          <a:noFill/>
          <a:ln w="9525">
            <a:noFill/>
            <a:miter lim="800000"/>
            <a:headEnd/>
            <a:tailEnd/>
          </a:ln>
          <a:effectLst>
            <a:outerShdw blurRad="50800" dist="101600" dir="2700000" algn="ctr" rotWithShape="0">
              <a:schemeClr val="tx1"/>
            </a:outerShdw>
          </a:effectLst>
        </p:spPr>
      </p:pic>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randombar(horizontal)">
                                      <p:cBhvr>
                                        <p:cTn id="7" dur="500"/>
                                        <p:tgtEl>
                                          <p:spTgt spid="6">
                                            <p:txEl>
                                              <p:pRg st="1" end="1"/>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76275" y="2000250"/>
            <a:ext cx="7829549" cy="4419600"/>
          </a:xfrm>
          <a:prstGeom prst="rect">
            <a:avLst/>
          </a:prstGeom>
          <a:noFill/>
          <a:ln w="9525">
            <a:noFill/>
            <a:miter lim="800000"/>
            <a:headEnd/>
            <a:tailEnd/>
          </a:ln>
          <a:effectLst>
            <a:outerShdw blurRad="114300" dist="152400" dir="2700000" algn="ctr" rotWithShape="0">
              <a:schemeClr val="tx1">
                <a:alpha val="53000"/>
              </a:schemeClr>
            </a:outerShdw>
          </a:effectLst>
        </p:spPr>
      </p:pic>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How </a:t>
            </a:r>
            <a:r>
              <a:rPr lang="en-US" u="sng" dirty="0" smtClean="0"/>
              <a:t>NOT</a:t>
            </a:r>
            <a:r>
              <a:rPr lang="en-US" dirty="0" smtClean="0"/>
              <a:t> to solve a problem</a:t>
            </a:r>
            <a:endParaRPr lang="en-US" dirty="0"/>
          </a:p>
        </p:txBody>
      </p:sp>
      <p:sp>
        <p:nvSpPr>
          <p:cNvPr id="10" name="Rounded Rectangle 9"/>
          <p:cNvSpPr/>
          <p:nvPr/>
        </p:nvSpPr>
        <p:spPr>
          <a:xfrm>
            <a:off x="3448050" y="2143564"/>
            <a:ext cx="24765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1476375" y="2228850"/>
            <a:ext cx="6229349" cy="3954463"/>
          </a:xfrm>
        </p:spPr>
        <p:txBody>
          <a:bodyPr/>
          <a:lstStyle/>
          <a:p>
            <a:pPr marL="0" indent="0" algn="ctr"/>
            <a:r>
              <a:rPr lang="en-US" dirty="0" smtClean="0">
                <a:solidFill>
                  <a:schemeClr val="bg1"/>
                </a:solidFill>
                <a:effectLst>
                  <a:outerShdw blurRad="38100" dist="38100" dir="2700000" algn="tl">
                    <a:srgbClr val="000000">
                      <a:alpha val="43137"/>
                    </a:srgbClr>
                  </a:outerShdw>
                </a:effectLst>
              </a:rPr>
              <a:t> "It would not be right for us to neglect the ministry of the word of God in order to wait on tables.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676275" y="2000250"/>
            <a:ext cx="7829549" cy="4419600"/>
          </a:xfrm>
          <a:prstGeom prst="rect">
            <a:avLst/>
          </a:prstGeom>
          <a:noFill/>
          <a:ln w="9525">
            <a:noFill/>
            <a:miter lim="800000"/>
            <a:headEnd/>
            <a:tailEnd/>
          </a:ln>
          <a:effectLst>
            <a:outerShdw blurRad="114300" dist="152400" dir="2700000" algn="ctr" rotWithShape="0">
              <a:schemeClr val="tx1">
                <a:alpha val="53000"/>
              </a:schemeClr>
            </a:outerShdw>
          </a:effectLst>
        </p:spPr>
      </p:pic>
      <p:sp>
        <p:nvSpPr>
          <p:cNvPr id="5" name="Rectangle 4"/>
          <p:cNvSpPr/>
          <p:nvPr/>
        </p:nvSpPr>
        <p:spPr>
          <a:xfrm>
            <a:off x="0" y="114300"/>
            <a:ext cx="9144000" cy="1333500"/>
          </a:xfrm>
          <a:prstGeom prst="rect">
            <a:avLst/>
          </a:prstGeom>
          <a:solidFill>
            <a:schemeClr val="bg1">
              <a:alpha val="48000"/>
            </a:scheme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274638"/>
            <a:ext cx="9144000" cy="1143000"/>
          </a:xfrm>
        </p:spPr>
        <p:txBody>
          <a:bodyPr/>
          <a:lstStyle/>
          <a:p>
            <a:r>
              <a:rPr lang="en-US" dirty="0" smtClean="0"/>
              <a:t>How </a:t>
            </a:r>
            <a:r>
              <a:rPr lang="en-US" u="sng" dirty="0" smtClean="0"/>
              <a:t>NOT</a:t>
            </a:r>
            <a:r>
              <a:rPr lang="en-US" dirty="0" smtClean="0"/>
              <a:t> to solve a problem</a:t>
            </a:r>
            <a:endParaRPr lang="en-US" dirty="0"/>
          </a:p>
        </p:txBody>
      </p:sp>
      <p:sp>
        <p:nvSpPr>
          <p:cNvPr id="10" name="Rounded Rectangle 9"/>
          <p:cNvSpPr/>
          <p:nvPr/>
        </p:nvSpPr>
        <p:spPr>
          <a:xfrm>
            <a:off x="1485900" y="2696014"/>
            <a:ext cx="6210300" cy="888122"/>
          </a:xfrm>
          <a:prstGeom prst="roundRect">
            <a:avLst/>
          </a:prstGeom>
          <a:solidFill>
            <a:srgbClr val="C00000"/>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p:cNvSpPr>
            <a:spLocks noGrp="1"/>
          </p:cNvSpPr>
          <p:nvPr>
            <p:ph idx="1"/>
          </p:nvPr>
        </p:nvSpPr>
        <p:spPr>
          <a:xfrm>
            <a:off x="1476375" y="2228850"/>
            <a:ext cx="6229349" cy="3954463"/>
          </a:xfrm>
        </p:spPr>
        <p:txBody>
          <a:bodyPr/>
          <a:lstStyle/>
          <a:p>
            <a:pPr marL="0" indent="0" algn="ctr"/>
            <a:r>
              <a:rPr lang="en-US" dirty="0" smtClean="0">
                <a:solidFill>
                  <a:schemeClr val="bg1"/>
                </a:solidFill>
                <a:effectLst>
                  <a:outerShdw blurRad="38100" dist="38100" dir="2700000" algn="tl">
                    <a:srgbClr val="000000">
                      <a:alpha val="43137"/>
                    </a:srgbClr>
                  </a:outerShdw>
                </a:effectLst>
              </a:rPr>
              <a:t> "It would not be right for us to neglect the ministry of the word of God in order to wait on tables.</a:t>
            </a:r>
            <a:endParaRPr lang="en-US" dirty="0">
              <a:solidFill>
                <a:schemeClr val="bg1"/>
              </a:solidFill>
              <a:effectLst>
                <a:outerShdw blurRad="38100" dist="38100" dir="2700000" algn="tl">
                  <a:srgbClr val="000000">
                    <a:alpha val="43137"/>
                  </a:srgbClr>
                </a:outerShdw>
              </a:effectLst>
            </a:endParaRPr>
          </a:p>
        </p:txBody>
      </p:sp>
    </p:spTree>
  </p:cSld>
  <p:clrMapOvr>
    <a:masterClrMapping/>
  </p:clrMapOvr>
  <p:transition>
    <p:zoom/>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9050</TotalTime>
  <Words>1860</Words>
  <Application>Microsoft Office PowerPoint</Application>
  <PresentationFormat>On-screen Show (4:3)</PresentationFormat>
  <Paragraphs>188</Paragraphs>
  <Slides>41</Slides>
  <Notes>10</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Office Theme</vt:lpstr>
      <vt:lpstr>Slide 1</vt:lpstr>
      <vt:lpstr>A Study  in the  Book of ACTS</vt:lpstr>
      <vt:lpstr>The PROBLEMS  that Makes a Difference </vt:lpstr>
      <vt:lpstr>Internal Problems:</vt:lpstr>
      <vt:lpstr>SOURCE OF THE PROBLEM</vt:lpstr>
      <vt:lpstr>NATURE OF THE PROBLEM</vt:lpstr>
      <vt:lpstr>SOLUTION TO THE PROBLEM</vt:lpstr>
      <vt:lpstr>How NOT to solve a problem</vt:lpstr>
      <vt:lpstr>How NOT to solve a problem</vt:lpstr>
      <vt:lpstr>How NOT to solve a problem</vt:lpstr>
      <vt:lpstr>HOW TO solve the problem</vt:lpstr>
      <vt:lpstr>1. SELECT the right people</vt:lpstr>
      <vt:lpstr>2. Select the RIGHT people</vt:lpstr>
      <vt:lpstr>3. Select REPUTABLE people</vt:lpstr>
      <vt:lpstr>4. ASSIGN the right people</vt:lpstr>
      <vt:lpstr>5. FREE UP the right people</vt:lpstr>
      <vt:lpstr>RESULTS of the Problem</vt:lpstr>
      <vt:lpstr>RESULTS of the Problem</vt:lpstr>
      <vt:lpstr>RESULTS of the Problem</vt:lpstr>
      <vt:lpstr>RESULTS of the Problem</vt:lpstr>
      <vt:lpstr>RESULTS of the Problem</vt:lpstr>
      <vt:lpstr>RESULTS of the Problem</vt:lpstr>
      <vt:lpstr>RESULTS of the Problem</vt:lpstr>
      <vt:lpstr>RESULTS of the Problem</vt:lpstr>
      <vt:lpstr>RESULTS of the Problem</vt:lpstr>
      <vt:lpstr>RESULTS of the Problem</vt:lpstr>
      <vt:lpstr>External Problems:</vt:lpstr>
      <vt:lpstr>Focus of External Problems:</vt:lpstr>
      <vt:lpstr>ID of External Problems:</vt:lpstr>
      <vt:lpstr>Countering External Problems:</vt:lpstr>
      <vt:lpstr>Evil of the External Problems:</vt:lpstr>
      <vt:lpstr>Evil of the External Problems:</vt:lpstr>
      <vt:lpstr>Evil of the External Problems:</vt:lpstr>
      <vt:lpstr>Evil of the External Problems:</vt:lpstr>
      <vt:lpstr>Evil of the External Problems:</vt:lpstr>
      <vt:lpstr>Evil of the External Problems:</vt:lpstr>
      <vt:lpstr>Evil of the External Problems:</vt:lpstr>
      <vt:lpstr>Evil of the External Problems:</vt:lpstr>
      <vt:lpstr>Victory Over External Problems:</vt:lpstr>
      <vt:lpstr>Final Thoughts:</vt:lpstr>
      <vt:lpstr>Let’s PRAY</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DennisH</cp:lastModifiedBy>
  <cp:revision>908</cp:revision>
  <dcterms:created xsi:type="dcterms:W3CDTF">2011-01-24T03:40:40Z</dcterms:created>
  <dcterms:modified xsi:type="dcterms:W3CDTF">2011-09-28T19:39:40Z</dcterms:modified>
</cp:coreProperties>
</file>