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698" r:id="rId2"/>
    <p:sldId id="625" r:id="rId3"/>
    <p:sldId id="626" r:id="rId4"/>
    <p:sldId id="627" r:id="rId5"/>
    <p:sldId id="628" r:id="rId6"/>
    <p:sldId id="629" r:id="rId7"/>
    <p:sldId id="630" r:id="rId8"/>
    <p:sldId id="631" r:id="rId9"/>
    <p:sldId id="632" r:id="rId10"/>
    <p:sldId id="633" r:id="rId11"/>
    <p:sldId id="634" r:id="rId12"/>
    <p:sldId id="635" r:id="rId13"/>
    <p:sldId id="636" r:id="rId14"/>
    <p:sldId id="637" r:id="rId15"/>
    <p:sldId id="638" r:id="rId16"/>
    <p:sldId id="639" r:id="rId17"/>
    <p:sldId id="694" r:id="rId18"/>
    <p:sldId id="695" r:id="rId19"/>
    <p:sldId id="696" r:id="rId20"/>
    <p:sldId id="697" r:id="rId21"/>
    <p:sldId id="643" r:id="rId22"/>
    <p:sldId id="644" r:id="rId23"/>
    <p:sldId id="645" r:id="rId24"/>
    <p:sldId id="646" r:id="rId25"/>
    <p:sldId id="647" r:id="rId26"/>
    <p:sldId id="648" r:id="rId27"/>
    <p:sldId id="649" r:id="rId28"/>
    <p:sldId id="650" r:id="rId29"/>
    <p:sldId id="691" r:id="rId30"/>
    <p:sldId id="651" r:id="rId31"/>
    <p:sldId id="652" r:id="rId32"/>
    <p:sldId id="653" r:id="rId33"/>
    <p:sldId id="654" r:id="rId34"/>
    <p:sldId id="655" r:id="rId35"/>
    <p:sldId id="656" r:id="rId36"/>
    <p:sldId id="657" r:id="rId37"/>
    <p:sldId id="658" r:id="rId38"/>
    <p:sldId id="659"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53805"/>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65" autoAdjust="0"/>
    <p:restoredTop sz="59677" autoAdjust="0"/>
  </p:normalViewPr>
  <p:slideViewPr>
    <p:cSldViewPr>
      <p:cViewPr>
        <p:scale>
          <a:sx n="39" d="100"/>
          <a:sy n="39" d="100"/>
        </p:scale>
        <p:origin x="-1302" y="-78"/>
      </p:cViewPr>
      <p:guideLst>
        <p:guide orient="horz" pos="96"/>
        <p:guide pos="2880"/>
      </p:guideLst>
    </p:cSldViewPr>
  </p:slideViewPr>
  <p:outlineViewPr>
    <p:cViewPr>
      <p:scale>
        <a:sx n="33" d="100"/>
        <a:sy n="33" d="100"/>
      </p:scale>
      <p:origin x="42"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CD4DCD-6A78-4F7B-898D-C947C6A1F7C8}" type="datetimeFigureOut">
              <a:rPr lang="en-US" smtClean="0"/>
              <a:pPr/>
              <a:t>10/14/2011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B63B3C-BA92-42AB-A3F7-86BCF211F69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US" b="1" dirty="0" smtClean="0">
                <a:latin typeface="Arial" charset="0"/>
              </a:rPr>
              <a:t>Copyright</a:t>
            </a:r>
            <a:r>
              <a:rPr lang="en-US" dirty="0" smtClean="0">
                <a:latin typeface="Arial" charset="0"/>
              </a:rPr>
              <a:t> ©</a:t>
            </a:r>
            <a:r>
              <a:rPr lang="en-US" dirty="0" smtClean="0">
                <a:latin typeface="Symbol" pitchFamily="18" charset="2"/>
              </a:rPr>
              <a:t> </a:t>
            </a:r>
            <a:r>
              <a:rPr lang="en-US" dirty="0" smtClean="0">
                <a:latin typeface="Arial" charset="0"/>
              </a:rPr>
              <a:t>2000-2011. All rights reserved.  Bible Point is a registered trademark of Single Initiative, LLC.  All  other trademarks acknowledged. </a:t>
            </a:r>
          </a:p>
          <a:p>
            <a:pPr lvl="1"/>
            <a:r>
              <a:rPr lang="en-US" dirty="0" smtClean="0">
                <a:latin typeface="Arial" charset="0"/>
              </a:rPr>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a:endParaRPr lang="en-US" dirty="0" smtClean="0">
              <a:latin typeface="Arial" charset="0"/>
            </a:endParaRPr>
          </a:p>
          <a:p>
            <a:pPr lvl="1"/>
            <a:r>
              <a:rPr lang="en-US" b="1" dirty="0" smtClean="0">
                <a:latin typeface="Arial" charset="0"/>
              </a:rPr>
              <a:t>So What does it mean?  </a:t>
            </a:r>
            <a:r>
              <a:rPr lang="en-US" dirty="0" smtClean="0">
                <a:latin typeface="Arial" charset="0"/>
              </a:rPr>
              <a:t>(A simple  translations of the legal jargon)</a:t>
            </a:r>
            <a:endParaRPr lang="en-US" b="1" dirty="0" smtClean="0">
              <a:latin typeface="Arial" charset="0"/>
            </a:endParaRPr>
          </a:p>
          <a:p>
            <a:pPr lvl="1"/>
            <a:r>
              <a:rPr lang="en-US" i="1" dirty="0" smtClean="0">
                <a:latin typeface="Arial" charset="0"/>
              </a:rPr>
              <a:t>So, if you don’t own the presentation(s), graphic(s), and text(s) how can you legally use them?  </a:t>
            </a:r>
            <a:r>
              <a:rPr lang="en-US" dirty="0" smtClean="0">
                <a:latin typeface="Arial" charset="0"/>
              </a:rPr>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a:r>
              <a:rPr lang="en-US" b="1" dirty="0" smtClean="0">
                <a:latin typeface="Arial" charset="0"/>
              </a:rPr>
              <a:t>License Agreement</a:t>
            </a:r>
          </a:p>
          <a:p>
            <a:r>
              <a:rPr lang="en-US" b="1" dirty="0" smtClean="0">
                <a:latin typeface="Arial" charset="0"/>
              </a:rPr>
              <a:t>   Article 1:  License Grant</a:t>
            </a:r>
            <a:r>
              <a:rPr lang="en-US" dirty="0" smtClean="0">
                <a:latin typeface="Arial" charset="0"/>
              </a:rPr>
              <a:t>  </a:t>
            </a:r>
          </a:p>
          <a:p>
            <a:pPr lvl="1"/>
            <a:r>
              <a:rPr lang="en-US" dirty="0" smtClean="0">
                <a:latin typeface="Arial" charset="0"/>
              </a:rPr>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a:r>
              <a:rPr lang="en-US" dirty="0" smtClean="0">
                <a:latin typeface="Arial" charset="0"/>
              </a:rPr>
              <a:t>1.  To use the presentation in a single church, single school, or single office of a Christian organization.</a:t>
            </a:r>
          </a:p>
          <a:p>
            <a:pPr lvl="1"/>
            <a:r>
              <a:rPr lang="en-US" dirty="0" smtClean="0">
                <a:latin typeface="Arial" charset="0"/>
              </a:rPr>
              <a:t>2.  To make a single archival back-up copy of the program.</a:t>
            </a:r>
          </a:p>
          <a:p>
            <a:pPr lvl="1"/>
            <a:r>
              <a:rPr lang="en-US" dirty="0" smtClean="0">
                <a:latin typeface="Arial" charset="0"/>
              </a:rPr>
              <a:t>3.  To modify the presentation(s) and merge with other presentations in a single church, school, or Christian organization. </a:t>
            </a:r>
          </a:p>
          <a:p>
            <a:pPr lvl="1"/>
            <a:r>
              <a:rPr lang="en-US" dirty="0" smtClean="0">
                <a:latin typeface="Arial" charset="0"/>
              </a:rPr>
              <a:t>4.  To transfer to another party if that party agrees to accept the terms and conditions of this agreement, and you do not retain any copies of the presentation, whether printed, machine readable, modified, or merged form. </a:t>
            </a:r>
          </a:p>
          <a:p>
            <a:pPr lvl="1"/>
            <a:endParaRPr lang="en-US" dirty="0" smtClean="0">
              <a:latin typeface="Arial" charset="0"/>
            </a:endParaRPr>
          </a:p>
          <a:p>
            <a:pPr lvl="1"/>
            <a:r>
              <a:rPr lang="en-US" b="1" dirty="0" smtClean="0">
                <a:latin typeface="Arial" charset="0"/>
              </a:rPr>
              <a:t>Article 2:  Terms</a:t>
            </a:r>
            <a:r>
              <a:rPr lang="en-US" dirty="0" smtClean="0">
                <a:latin typeface="Arial" charset="0"/>
              </a:rPr>
              <a:t>  </a:t>
            </a:r>
          </a:p>
          <a:p>
            <a:pPr lvl="1"/>
            <a:r>
              <a:rPr lang="en-US" dirty="0" smtClean="0">
                <a:latin typeface="Arial" charset="0"/>
              </a:rPr>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a:endParaRPr lang="en-US" dirty="0" smtClean="0">
              <a:latin typeface="Arial" charset="0"/>
            </a:endParaRPr>
          </a:p>
          <a:p>
            <a:pPr lvl="1"/>
            <a:r>
              <a:rPr lang="en-US" b="1" dirty="0" smtClean="0">
                <a:latin typeface="Arial" charset="0"/>
              </a:rPr>
              <a:t>Article 3: Disclaimers</a:t>
            </a:r>
            <a:r>
              <a:rPr lang="en-US" dirty="0" smtClean="0">
                <a:latin typeface="Arial" charset="0"/>
              </a:rPr>
              <a:t> </a:t>
            </a:r>
          </a:p>
          <a:p>
            <a:pPr lvl="1"/>
            <a:r>
              <a:rPr lang="en-US" dirty="0" smtClean="0">
                <a:latin typeface="Arial" charset="0"/>
              </a:rPr>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a:r>
              <a:rPr lang="en-US" dirty="0" smtClean="0">
                <a:latin typeface="Arial" charset="0"/>
              </a:rPr>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a:endParaRPr lang="en-US" dirty="0" smtClean="0">
              <a:latin typeface="Arial" charset="0"/>
            </a:endParaRPr>
          </a:p>
          <a:p>
            <a:pPr lvl="1"/>
            <a:r>
              <a:rPr lang="en-US" b="1" dirty="0" smtClean="0">
                <a:latin typeface="Arial" charset="0"/>
              </a:rPr>
              <a:t>Article 4:  General</a:t>
            </a:r>
            <a:endParaRPr lang="en-US" dirty="0" smtClean="0">
              <a:latin typeface="Arial" charset="0"/>
            </a:endParaRPr>
          </a:p>
          <a:p>
            <a:pPr lvl="1"/>
            <a:r>
              <a:rPr lang="en-US" dirty="0" smtClean="0">
                <a:latin typeface="Arial" charset="0"/>
              </a:rPr>
              <a:t>1.  You may not sub-license, assign, or transfer the license of the presentation(s), graphic(s), or text(s) except as provided by this Agreement.   </a:t>
            </a:r>
          </a:p>
          <a:p>
            <a:pPr lvl="1"/>
            <a:r>
              <a:rPr lang="en-US" dirty="0" smtClean="0">
                <a:latin typeface="Arial" charset="0"/>
              </a:rPr>
              <a:t>2.  This Agreement will be governed by the laws of the State of Michigan.</a:t>
            </a:r>
          </a:p>
          <a:p>
            <a:pPr lvl="1"/>
            <a:endParaRPr lang="en-US" dirty="0" smtClean="0">
              <a:latin typeface="Arial" charset="0"/>
            </a:endParaRPr>
          </a:p>
          <a:p>
            <a:pPr lvl="1"/>
            <a:r>
              <a:rPr lang="en-US" b="1" dirty="0" smtClean="0">
                <a:latin typeface="Arial" charset="0"/>
              </a:rPr>
              <a:t>So What does it mean?  </a:t>
            </a:r>
            <a:r>
              <a:rPr lang="en-US" dirty="0" smtClean="0">
                <a:latin typeface="Arial" charset="0"/>
              </a:rPr>
              <a:t>(A simple  translations of the legal jargon)</a:t>
            </a:r>
          </a:p>
          <a:p>
            <a:pPr lvl="1"/>
            <a:r>
              <a:rPr lang="en-US" i="1" dirty="0" smtClean="0">
                <a:latin typeface="Arial" charset="0"/>
              </a:rPr>
              <a:t>May I let someone borrow or copy my licensed Bible Point presentation (even after I modified it)?</a:t>
            </a:r>
            <a:r>
              <a:rPr lang="en-US" dirty="0" smtClean="0">
                <a:latin typeface="Arial" charset="0"/>
              </a:rPr>
              <a:t>  As long as it is within your local church, or single school, or the immediate office of a Christian organization you may.  Otherwise, please refer the person interested in borrowing to: http://www.biblepoint.com or E-mail: dh@biblepoint.com with any related questions. </a:t>
            </a:r>
          </a:p>
          <a:p>
            <a:pPr lvl="1"/>
            <a:endParaRPr lang="en-US" dirty="0" smtClean="0">
              <a:latin typeface="Arial" charset="0"/>
            </a:endParaRPr>
          </a:p>
          <a:p>
            <a:pPr lvl="1"/>
            <a:r>
              <a:rPr lang="en-US" dirty="0" smtClean="0"/>
              <a:t>---------------------------------------------------------------------------------------------------------------------------</a:t>
            </a:r>
          </a:p>
          <a:p>
            <a:pPr lvl="1"/>
            <a:r>
              <a:rPr lang="en-US" sz="700" dirty="0" smtClean="0">
                <a:latin typeface="Arial" charset="0"/>
              </a:rPr>
              <a:t>Scripture taken from the HOLY BIBLE, NEW INTERNATIONAL VERSION®. NIV®. Copyright©1973, 1978, 1984 by International Bible Society. Used by permission of </a:t>
            </a:r>
            <a:r>
              <a:rPr lang="en-US" sz="700" dirty="0" err="1" smtClean="0">
                <a:latin typeface="Arial" charset="0"/>
              </a:rPr>
              <a:t>Zondervan</a:t>
            </a:r>
            <a:r>
              <a:rPr lang="en-US" sz="700" dirty="0" smtClean="0">
                <a:latin typeface="Arial" charset="0"/>
              </a:rPr>
              <a:t>. All rights reserved. </a:t>
            </a:r>
          </a:p>
        </p:txBody>
      </p:sp>
      <p:sp>
        <p:nvSpPr>
          <p:cNvPr id="4" name="Slide Number Placeholder 3"/>
          <p:cNvSpPr>
            <a:spLocks noGrp="1"/>
          </p:cNvSpPr>
          <p:nvPr>
            <p:ph type="sldNum" sz="quarter" idx="10"/>
          </p:nvPr>
        </p:nvSpPr>
        <p:spPr/>
        <p:txBody>
          <a:bodyPr/>
          <a:lstStyle/>
          <a:p>
            <a:fld id="{72B63B3C-BA92-42AB-A3F7-86BCF211F693}"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Jesus knocking at door</a:t>
            </a:r>
            <a:r>
              <a:rPr lang="en-US" baseline="0" dirty="0" smtClean="0"/>
              <a:t> = Licensed NOT for reuse = iStock_000003455310Small </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33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Difference</a:t>
            </a:r>
          </a:p>
          <a:p>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Collection</a:t>
            </a:r>
            <a:r>
              <a:rPr lang="en-US" baseline="0" dirty="0" smtClean="0"/>
              <a:t> plate l</a:t>
            </a:r>
            <a:r>
              <a:rPr lang="en-US" dirty="0" smtClean="0"/>
              <a:t>abeled</a:t>
            </a:r>
            <a:r>
              <a:rPr lang="en-US" baseline="0" dirty="0" smtClean="0"/>
              <a:t> as a photo for reuse: http://www.flickr.com/photos/lwr/166988094/</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11</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Collection</a:t>
            </a:r>
            <a:r>
              <a:rPr lang="en-US" baseline="0" dirty="0" smtClean="0"/>
              <a:t> plate l</a:t>
            </a:r>
            <a:r>
              <a:rPr lang="en-US" dirty="0" smtClean="0"/>
              <a:t>abeled</a:t>
            </a:r>
            <a:r>
              <a:rPr lang="en-US" baseline="0" dirty="0" smtClean="0"/>
              <a:t> as a photo for </a:t>
            </a:r>
            <a:r>
              <a:rPr lang="en-US" baseline="0" dirty="0" smtClean="0"/>
              <a:t>REUSE: </a:t>
            </a:r>
            <a:r>
              <a:rPr lang="en-US" baseline="0" dirty="0" smtClean="0"/>
              <a:t>http://www.flickr.com/photos/lwr/166988094</a:t>
            </a:r>
            <a:r>
              <a:rPr lang="en-US" baseline="0" dirty="0" smtClean="0"/>
              <a:t>/</a:t>
            </a:r>
          </a:p>
          <a:p>
            <a:endParaRPr lang="en-US" baseline="0" dirty="0" smtClean="0"/>
          </a:p>
          <a:p>
            <a:r>
              <a:rPr lang="en-US" baseline="0" dirty="0" smtClean="0"/>
              <a:t>Mask = FREE for reuse from http://www.sxc.hu/browse.phtml?f=download&amp;id=1155518</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12</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Gold</a:t>
            </a:r>
            <a:r>
              <a:rPr lang="en-US" baseline="0" dirty="0" smtClean="0"/>
              <a:t> Coins = FREE for reuse from http://upload.wikimedia.org/wikipedia/commons/c/cf/Hoard_of_ancient_gold_coins.jpg</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14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18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Tombstone</a:t>
            </a:r>
            <a:r>
              <a:rPr lang="en-US" baseline="0" dirty="0" smtClean="0"/>
              <a:t> = FREE = </a:t>
            </a:r>
            <a:r>
              <a:rPr lang="en-US" baseline="0" dirty="0" err="1" smtClean="0"/>
              <a:t>Biblepoint</a:t>
            </a:r>
            <a:r>
              <a:rPr lang="en-US" baseline="0" dirty="0" smtClean="0"/>
              <a:t> photo</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25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Clock </a:t>
            </a:r>
            <a:r>
              <a:rPr lang="en-US" dirty="0" smtClean="0"/>
              <a:t>labeled for reuse: http://capl.washjeff.edu/browseresults.php?langID=2&amp;photoID=3715&amp;size=l</a:t>
            </a:r>
          </a:p>
          <a:p>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27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Tombstones = FREE = </a:t>
            </a:r>
            <a:r>
              <a:rPr lang="en-US" dirty="0" err="1" smtClean="0"/>
              <a:t>BiblePoint</a:t>
            </a:r>
            <a:r>
              <a:rPr lang="en-US" dirty="0" smtClean="0"/>
              <a:t> photos</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32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Autofit/>
          </a:bodyPr>
          <a:lstStyle>
            <a:lvl1pPr>
              <a:defRPr sz="4800" b="0">
                <a:ln>
                  <a:solidFill>
                    <a:schemeClr val="accent6">
                      <a:lumMod val="20000"/>
                      <a:lumOff val="80000"/>
                    </a:schemeClr>
                  </a:solidFill>
                </a:ln>
                <a:solidFill>
                  <a:schemeClr val="accent1">
                    <a:lumMod val="50000"/>
                  </a:schemeClr>
                </a:solidFill>
                <a:effectLst>
                  <a:outerShdw blurRad="38100" dist="38100" dir="2700000" algn="tl">
                    <a:srgbClr val="000000">
                      <a:alpha val="43137"/>
                    </a:srgbClr>
                  </a:outerShdw>
                </a:effectLst>
                <a:latin typeface="Arial Black"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a:solidFill>
                  <a:schemeClr val="accent6">
                    <a:lumMod val="50000"/>
                  </a:schemeClr>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E19551A9-81AA-4906-8F9B-B1946416FF78}" type="datetimeFigureOut">
              <a:rPr lang="en-US" smtClean="0"/>
              <a:pPr/>
              <a:t>10/14/2011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9551A9-81AA-4906-8F9B-B1946416FF78}" type="datetimeFigureOut">
              <a:rPr lang="en-US" smtClean="0"/>
              <a:pPr/>
              <a:t>10/14/2011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9551A9-81AA-4906-8F9B-B1946416FF78}" type="datetimeFigureOut">
              <a:rPr lang="en-US" smtClean="0"/>
              <a:pPr/>
              <a:t>10/14/2011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1143000"/>
          </a:xfrm>
        </p:spPr>
        <p:txBody>
          <a:bodyPr/>
          <a:lstStyle>
            <a:lvl1pPr>
              <a:defRPr b="0">
                <a:solidFill>
                  <a:schemeClr val="tx1"/>
                </a:solidFill>
                <a:effectLst>
                  <a:outerShdw blurRad="38100" dist="38100" dir="2700000" algn="tl">
                    <a:srgbClr val="000000">
                      <a:alpha val="43137"/>
                    </a:srgbClr>
                  </a:outerShdw>
                </a:effectLst>
                <a:latin typeface="Arial Black"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a:buNone/>
              <a:defRPr sz="3600" b="1">
                <a:solidFill>
                  <a:schemeClr val="accent1">
                    <a:lumMod val="50000"/>
                  </a:schemeClr>
                </a:solidFill>
                <a:effectLst>
                  <a:outerShdw blurRad="38100" dist="50800" dir="2700000" algn="tl">
                    <a:schemeClr val="bg1">
                      <a:alpha val="43000"/>
                    </a:schemeClr>
                  </a:outerShdw>
                </a:effectLst>
                <a:latin typeface="Arial Narrow" pitchFamily="34" charset="0"/>
              </a:defRPr>
            </a:lvl1pPr>
            <a:lvl2pPr>
              <a:buNone/>
              <a:defRPr sz="3600" b="1">
                <a:solidFill>
                  <a:schemeClr val="accent1">
                    <a:lumMod val="50000"/>
                  </a:schemeClr>
                </a:solidFill>
                <a:effectLst>
                  <a:outerShdw blurRad="38100" dist="50800" dir="2700000" algn="tl">
                    <a:schemeClr val="bg1">
                      <a:alpha val="43000"/>
                    </a:schemeClr>
                  </a:outerShdw>
                </a:effectLst>
                <a:latin typeface="Arial Narrow" pitchFamily="34" charset="0"/>
              </a:defRPr>
            </a:lvl2pPr>
            <a:lvl3pPr>
              <a:buNone/>
              <a:defRPr sz="3600" b="1">
                <a:solidFill>
                  <a:schemeClr val="accent1">
                    <a:lumMod val="50000"/>
                  </a:schemeClr>
                </a:solidFill>
                <a:effectLst>
                  <a:outerShdw blurRad="38100" dist="50800" dir="2700000" algn="tl">
                    <a:schemeClr val="bg1">
                      <a:alpha val="43000"/>
                    </a:schemeClr>
                  </a:outerShdw>
                </a:effectLst>
                <a:latin typeface="Arial Narrow" pitchFamily="34" charset="0"/>
              </a:defRPr>
            </a:lvl3pPr>
            <a:lvl4pPr>
              <a:buNone/>
              <a:defRPr sz="3600" b="1">
                <a:solidFill>
                  <a:schemeClr val="accent1">
                    <a:lumMod val="50000"/>
                  </a:schemeClr>
                </a:solidFill>
                <a:effectLst>
                  <a:outerShdw blurRad="38100" dist="50800" dir="2700000" algn="tl">
                    <a:schemeClr val="bg1">
                      <a:alpha val="43000"/>
                    </a:schemeClr>
                  </a:outerShdw>
                </a:effectLst>
                <a:latin typeface="Arial Narrow" pitchFamily="34" charset="0"/>
              </a:defRPr>
            </a:lvl4pPr>
            <a:lvl5pPr>
              <a:buNone/>
              <a:defRPr sz="3600" b="1">
                <a:solidFill>
                  <a:schemeClr val="accent1">
                    <a:lumMod val="50000"/>
                  </a:schemeClr>
                </a:solidFill>
                <a:effectLst>
                  <a:outerShdw blurRad="38100" dist="50800" dir="2700000" algn="tl">
                    <a:schemeClr val="bg1">
                      <a:alpha val="43000"/>
                    </a:schemeClr>
                  </a:outerShdw>
                </a:effectLst>
                <a:latin typeface="Arial Narrow"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E19551A9-81AA-4906-8F9B-B1946416FF78}" type="datetimeFigureOut">
              <a:rPr lang="en-US" smtClean="0"/>
              <a:pPr/>
              <a:t>10/14/2011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9551A9-81AA-4906-8F9B-B1946416FF78}" type="datetimeFigureOut">
              <a:rPr lang="en-US" smtClean="0"/>
              <a:pPr/>
              <a:t>10/14/2011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19551A9-81AA-4906-8F9B-B1946416FF78}" type="datetimeFigureOut">
              <a:rPr lang="en-US" smtClean="0"/>
              <a:pPr/>
              <a:t>10/14/2011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19551A9-81AA-4906-8F9B-B1946416FF78}" type="datetimeFigureOut">
              <a:rPr lang="en-US" smtClean="0"/>
              <a:pPr/>
              <a:t>10/14/2011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19551A9-81AA-4906-8F9B-B1946416FF78}" type="datetimeFigureOut">
              <a:rPr lang="en-US" smtClean="0"/>
              <a:pPr/>
              <a:t>10/14/2011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9551A9-81AA-4906-8F9B-B1946416FF78}" type="datetimeFigureOut">
              <a:rPr lang="en-US" smtClean="0"/>
              <a:pPr/>
              <a:t>10/14/2011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9551A9-81AA-4906-8F9B-B1946416FF78}" type="datetimeFigureOut">
              <a:rPr lang="en-US" smtClean="0"/>
              <a:pPr/>
              <a:t>10/14/2011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9551A9-81AA-4906-8F9B-B1946416FF78}" type="datetimeFigureOut">
              <a:rPr lang="en-US" smtClean="0"/>
              <a:pPr/>
              <a:t>10/14/2011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7" name="Picture 4"/>
          <p:cNvPicPr>
            <a:picLocks noChangeAspect="1" noChangeArrowheads="1"/>
          </p:cNvPicPr>
          <p:nvPr userDrawn="1"/>
        </p:nvPicPr>
        <p:blipFill>
          <a:blip r:embed="rId13" cstate="print"/>
          <a:srcRect/>
          <a:stretch>
            <a:fillRect/>
          </a:stretch>
        </p:blipFill>
        <p:spPr bwMode="auto">
          <a:xfrm>
            <a:off x="0" y="0"/>
            <a:ext cx="9144000" cy="6858357"/>
          </a:xfrm>
          <a:prstGeom prst="rect">
            <a:avLst/>
          </a:prstGeom>
          <a:noFill/>
          <a:ln w="9525">
            <a:noFill/>
            <a:miter lim="800000"/>
            <a:headEnd/>
            <a:tailEnd/>
          </a:ln>
          <a:effectLst/>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9551A9-81AA-4906-8F9B-B1946416FF78}" type="datetimeFigureOut">
              <a:rPr lang="en-US" smtClean="0"/>
              <a:pPr/>
              <a:t>10/14/2011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C91893-4D7F-426A-8664-916C7067655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BiblePointDotLogo-WhiteText"/>
          <p:cNvPicPr>
            <a:picLocks noChangeAspect="1" noChangeArrowheads="1"/>
          </p:cNvPicPr>
          <p:nvPr/>
        </p:nvPicPr>
        <p:blipFill>
          <a:blip r:embed="rId3" cstate="print"/>
          <a:srcRect l="786" t="59897" r="53838" b="24545"/>
          <a:stretch>
            <a:fillRect/>
          </a:stretch>
        </p:blipFill>
        <p:spPr bwMode="auto">
          <a:xfrm>
            <a:off x="1752600" y="1981200"/>
            <a:ext cx="5165923" cy="2365375"/>
          </a:xfrm>
          <a:prstGeom prst="rect">
            <a:avLst/>
          </a:prstGeom>
          <a:noFill/>
          <a:effectLst>
            <a:outerShdw blurRad="50800" dist="101600" dir="2700000" algn="ctr" rotWithShape="0">
              <a:schemeClr val="tx1">
                <a:alpha val="71000"/>
              </a:schemeClr>
            </a:outerShdw>
          </a:effectLst>
        </p:spPr>
      </p:pic>
      <p:sp>
        <p:nvSpPr>
          <p:cNvPr id="5" name="Rectangle 6"/>
          <p:cNvSpPr>
            <a:spLocks noChangeArrowheads="1"/>
          </p:cNvSpPr>
          <p:nvPr/>
        </p:nvSpPr>
        <p:spPr bwMode="auto">
          <a:xfrm>
            <a:off x="1905000" y="4800600"/>
            <a:ext cx="5334000" cy="1538883"/>
          </a:xfrm>
          <a:prstGeom prst="rect">
            <a:avLst/>
          </a:prstGeom>
          <a:noFill/>
          <a:ln w="9525">
            <a:noFill/>
            <a:miter lim="800000"/>
            <a:headEnd/>
            <a:tailEnd/>
          </a:ln>
          <a:effectLst/>
        </p:spPr>
        <p:txBody>
          <a:bodyPr wrap="square">
            <a:spAutoFit/>
          </a:bodyPr>
          <a:lstStyle/>
          <a:p>
            <a:pPr algn="ctr"/>
            <a:r>
              <a:rPr lang="en-US" sz="5400" b="1" smtClean="0">
                <a:latin typeface="Arial" charset="0"/>
              </a:rPr>
              <a:t>ACTS 5:1-11</a:t>
            </a:r>
            <a:endParaRPr lang="en-US" sz="5400" b="1" dirty="0" smtClean="0">
              <a:latin typeface="Arial" charset="0"/>
            </a:endParaRPr>
          </a:p>
          <a:p>
            <a:pPr algn="ctr"/>
            <a:r>
              <a:rPr lang="en-US" sz="2000" b="1" dirty="0" smtClean="0">
                <a:latin typeface="Arial" charset="0"/>
              </a:rPr>
              <a:t>www.BiblePoint.com</a:t>
            </a:r>
          </a:p>
          <a:p>
            <a:pPr algn="ctr"/>
            <a:r>
              <a:rPr lang="en-US" sz="2000" b="1" dirty="0" smtClean="0"/>
              <a:t>2011 ©</a:t>
            </a:r>
            <a:r>
              <a:rPr lang="en-US" sz="2000" b="1" dirty="0" smtClean="0">
                <a:latin typeface="Arial" charset="0"/>
              </a:rPr>
              <a:t> Single Initiative LLC</a:t>
            </a:r>
            <a:endParaRPr lang="en-US" sz="2000" b="1" dirty="0" smtClean="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719959" y="2034315"/>
            <a:ext cx="2779986"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2680138" y="1503543"/>
            <a:ext cx="5407572"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204953"/>
            <a:ext cx="8866413" cy="1340068"/>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The point of our passage:</a:t>
            </a:r>
            <a:endParaRPr lang="en-US" dirty="0"/>
          </a:p>
        </p:txBody>
      </p:sp>
      <p:sp>
        <p:nvSpPr>
          <p:cNvPr id="3" name="Content Placeholder 2"/>
          <p:cNvSpPr>
            <a:spLocks noGrp="1"/>
          </p:cNvSpPr>
          <p:nvPr>
            <p:ph idx="1"/>
          </p:nvPr>
        </p:nvSpPr>
        <p:spPr>
          <a:xfrm>
            <a:off x="457200" y="1600200"/>
            <a:ext cx="7855527" cy="1631731"/>
          </a:xfrm>
        </p:spPr>
        <p:txBody>
          <a:bodyPr/>
          <a:lstStyle/>
          <a:p>
            <a:r>
              <a:rPr lang="en-US" baseline="30000" dirty="0" smtClean="0"/>
              <a:t>11</a:t>
            </a:r>
            <a:r>
              <a:rPr lang="en-US" dirty="0" smtClean="0"/>
              <a:t> </a:t>
            </a:r>
            <a:r>
              <a:rPr lang="en-US" dirty="0" smtClean="0">
                <a:effectLst>
                  <a:outerShdw blurRad="38100" dist="50800" dir="2700000" algn="tl">
                    <a:schemeClr val="bg1">
                      <a:alpha val="57000"/>
                    </a:schemeClr>
                  </a:outerShdw>
                </a:effectLst>
              </a:rPr>
              <a:t>Great fear </a:t>
            </a:r>
            <a:r>
              <a:rPr lang="en-US" dirty="0" smtClean="0">
                <a:solidFill>
                  <a:schemeClr val="bg1"/>
                </a:solidFill>
                <a:effectLst>
                  <a:outerShdw blurRad="38100" dist="38100" dir="2700000" algn="tl">
                    <a:srgbClr val="000000">
                      <a:alpha val="43137"/>
                    </a:srgbClr>
                  </a:outerShdw>
                </a:effectLst>
              </a:rPr>
              <a:t>seized the whole church and all who heard </a:t>
            </a:r>
            <a:r>
              <a:rPr lang="en-US" dirty="0" smtClean="0"/>
              <a:t>about these events. </a:t>
            </a:r>
            <a:endParaRPr lang="en-US" dirty="0"/>
          </a:p>
        </p:txBody>
      </p:sp>
      <p:pic>
        <p:nvPicPr>
          <p:cNvPr id="7" name="Picture 5"/>
          <p:cNvPicPr>
            <a:picLocks noChangeAspect="1" noChangeArrowheads="1"/>
          </p:cNvPicPr>
          <p:nvPr/>
        </p:nvPicPr>
        <p:blipFill>
          <a:blip r:embed="rId2" cstate="print"/>
          <a:srcRect/>
          <a:stretch>
            <a:fillRect/>
          </a:stretch>
        </p:blipFill>
        <p:spPr bwMode="auto">
          <a:xfrm>
            <a:off x="4572000" y="-1"/>
            <a:ext cx="4572000" cy="6909089"/>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r="15637" b="23801"/>
          <a:stretch>
            <a:fillRect/>
          </a:stretch>
        </p:blipFill>
        <p:spPr bwMode="auto">
          <a:xfrm>
            <a:off x="3785640" y="2018151"/>
            <a:ext cx="5358360" cy="4839849"/>
          </a:xfrm>
          <a:prstGeom prst="rect">
            <a:avLst/>
          </a:prstGeom>
          <a:noFill/>
          <a:ln w="9525">
            <a:noFill/>
            <a:miter lim="800000"/>
            <a:headEnd/>
            <a:tailEnd/>
          </a:ln>
          <a:effectLst/>
        </p:spPr>
      </p:pic>
      <p:sp>
        <p:nvSpPr>
          <p:cNvPr id="5" name="Rounded Rectangle 4"/>
          <p:cNvSpPr/>
          <p:nvPr/>
        </p:nvSpPr>
        <p:spPr>
          <a:xfrm>
            <a:off x="4272455" y="2023821"/>
            <a:ext cx="2758965"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204953"/>
            <a:ext cx="8866413" cy="1340068"/>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The point of our passage:</a:t>
            </a:r>
            <a:endParaRPr lang="en-US" dirty="0"/>
          </a:p>
        </p:txBody>
      </p:sp>
      <p:sp>
        <p:nvSpPr>
          <p:cNvPr id="3" name="Content Placeholder 2"/>
          <p:cNvSpPr>
            <a:spLocks noGrp="1"/>
          </p:cNvSpPr>
          <p:nvPr>
            <p:ph idx="1"/>
          </p:nvPr>
        </p:nvSpPr>
        <p:spPr>
          <a:xfrm>
            <a:off x="457200" y="1600200"/>
            <a:ext cx="7855527" cy="1631731"/>
          </a:xfrm>
        </p:spPr>
        <p:txBody>
          <a:bodyPr/>
          <a:lstStyle/>
          <a:p>
            <a:r>
              <a:rPr lang="en-US" baseline="30000" dirty="0" smtClean="0"/>
              <a:t>11</a:t>
            </a:r>
            <a:r>
              <a:rPr lang="en-US" dirty="0" smtClean="0"/>
              <a:t> </a:t>
            </a:r>
            <a:r>
              <a:rPr lang="en-US" dirty="0" smtClean="0">
                <a:effectLst>
                  <a:outerShdw blurRad="38100" dist="50800" dir="2700000" algn="tl">
                    <a:schemeClr val="bg1">
                      <a:alpha val="57000"/>
                    </a:schemeClr>
                  </a:outerShdw>
                </a:effectLst>
              </a:rPr>
              <a:t>Great </a:t>
            </a:r>
            <a:r>
              <a:rPr lang="en-US" dirty="0" smtClean="0">
                <a:effectLst>
                  <a:outerShdw blurRad="38100" dist="50800" dir="2700000" algn="tl">
                    <a:schemeClr val="bg1">
                      <a:alpha val="49000"/>
                    </a:schemeClr>
                  </a:outerShdw>
                </a:effectLst>
              </a:rPr>
              <a:t>fear seized the whole church and all who heard </a:t>
            </a:r>
            <a:r>
              <a:rPr lang="en-US" dirty="0" smtClean="0">
                <a:effectLst>
                  <a:outerShdw blurRad="38100" dist="38100" dir="2700000" algn="tl">
                    <a:schemeClr val="bg1">
                      <a:alpha val="43000"/>
                    </a:schemeClr>
                  </a:outerShdw>
                </a:effectLst>
              </a:rPr>
              <a:t>about</a:t>
            </a:r>
            <a:r>
              <a:rPr lang="en-US" dirty="0" smtClean="0">
                <a:solidFill>
                  <a:schemeClr val="bg1"/>
                </a:solidFill>
                <a:effectLst>
                  <a:outerShdw blurRad="38100" dist="38100" dir="2700000" algn="tl">
                    <a:srgbClr val="000000">
                      <a:alpha val="43137"/>
                    </a:srgbClr>
                  </a:outerShdw>
                </a:effectLst>
              </a:rPr>
              <a:t> these events</a:t>
            </a:r>
            <a:r>
              <a:rPr lang="en-US" dirty="0" smtClean="0"/>
              <a:t>. </a:t>
            </a:r>
            <a:endParaRPr lang="en-US" dirty="0"/>
          </a:p>
        </p:txBody>
      </p:sp>
      <p:sp>
        <p:nvSpPr>
          <p:cNvPr id="7" name="TextBox 6"/>
          <p:cNvSpPr txBox="1"/>
          <p:nvPr/>
        </p:nvSpPr>
        <p:spPr>
          <a:xfrm>
            <a:off x="94596" y="2979683"/>
            <a:ext cx="3862553" cy="1754326"/>
          </a:xfrm>
          <a:prstGeom prst="rect">
            <a:avLst/>
          </a:prstGeom>
          <a:noFill/>
        </p:spPr>
        <p:txBody>
          <a:bodyPr wrap="square" rtlCol="0">
            <a:spAutoFit/>
          </a:bodyPr>
          <a:lstStyle/>
          <a:p>
            <a:pPr algn="ctr"/>
            <a:r>
              <a:rPr lang="en-US" sz="3600" b="1" dirty="0" smtClean="0"/>
              <a:t>On the surface = church offering.</a:t>
            </a:r>
          </a:p>
          <a:p>
            <a:pPr algn="ctr"/>
            <a:endParaRPr lang="en-US" sz="3600" b="1" dirty="0" smtClean="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randombar(horizontal)">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r="15637" b="23801"/>
          <a:stretch>
            <a:fillRect/>
          </a:stretch>
        </p:blipFill>
        <p:spPr bwMode="auto">
          <a:xfrm>
            <a:off x="3785640" y="2018151"/>
            <a:ext cx="5358360" cy="4839849"/>
          </a:xfrm>
          <a:prstGeom prst="rect">
            <a:avLst/>
          </a:prstGeom>
          <a:noFill/>
          <a:ln w="9525">
            <a:noFill/>
            <a:miter lim="800000"/>
            <a:headEnd/>
            <a:tailEnd/>
          </a:ln>
          <a:effectLst/>
        </p:spPr>
      </p:pic>
      <p:sp>
        <p:nvSpPr>
          <p:cNvPr id="5" name="Rounded Rectangle 4"/>
          <p:cNvSpPr/>
          <p:nvPr/>
        </p:nvSpPr>
        <p:spPr>
          <a:xfrm>
            <a:off x="4272455" y="2023821"/>
            <a:ext cx="2758965"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204953"/>
            <a:ext cx="8866413" cy="1340068"/>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The point of our passage:</a:t>
            </a:r>
            <a:endParaRPr lang="en-US" dirty="0"/>
          </a:p>
        </p:txBody>
      </p:sp>
      <p:sp>
        <p:nvSpPr>
          <p:cNvPr id="3" name="Content Placeholder 2"/>
          <p:cNvSpPr>
            <a:spLocks noGrp="1"/>
          </p:cNvSpPr>
          <p:nvPr>
            <p:ph idx="1"/>
          </p:nvPr>
        </p:nvSpPr>
        <p:spPr>
          <a:xfrm>
            <a:off x="457200" y="1600200"/>
            <a:ext cx="7855527" cy="1631731"/>
          </a:xfrm>
        </p:spPr>
        <p:txBody>
          <a:bodyPr/>
          <a:lstStyle/>
          <a:p>
            <a:r>
              <a:rPr lang="en-US" baseline="30000" dirty="0" smtClean="0"/>
              <a:t>11</a:t>
            </a:r>
            <a:r>
              <a:rPr lang="en-US" dirty="0" smtClean="0"/>
              <a:t> </a:t>
            </a:r>
            <a:r>
              <a:rPr lang="en-US" dirty="0" smtClean="0">
                <a:effectLst>
                  <a:outerShdw blurRad="38100" dist="50800" dir="2700000" algn="tl">
                    <a:schemeClr val="bg1">
                      <a:alpha val="57000"/>
                    </a:schemeClr>
                  </a:outerShdw>
                </a:effectLst>
              </a:rPr>
              <a:t>Great </a:t>
            </a:r>
            <a:r>
              <a:rPr lang="en-US" dirty="0" smtClean="0">
                <a:effectLst>
                  <a:outerShdw blurRad="38100" dist="50800" dir="2700000" algn="tl">
                    <a:schemeClr val="bg1">
                      <a:alpha val="49000"/>
                    </a:schemeClr>
                  </a:outerShdw>
                </a:effectLst>
              </a:rPr>
              <a:t>fear seized the whole church and all who heard </a:t>
            </a:r>
            <a:r>
              <a:rPr lang="en-US" dirty="0" smtClean="0">
                <a:effectLst>
                  <a:outerShdw blurRad="38100" dist="38100" dir="2700000" algn="tl">
                    <a:schemeClr val="bg1">
                      <a:alpha val="43000"/>
                    </a:schemeClr>
                  </a:outerShdw>
                </a:effectLst>
              </a:rPr>
              <a:t>about</a:t>
            </a:r>
            <a:r>
              <a:rPr lang="en-US" dirty="0" smtClean="0">
                <a:solidFill>
                  <a:schemeClr val="bg1"/>
                </a:solidFill>
                <a:effectLst>
                  <a:outerShdw blurRad="38100" dist="38100" dir="2700000" algn="tl">
                    <a:srgbClr val="000000">
                      <a:alpha val="43137"/>
                    </a:srgbClr>
                  </a:outerShdw>
                </a:effectLst>
              </a:rPr>
              <a:t> these events</a:t>
            </a:r>
            <a:r>
              <a:rPr lang="en-US" dirty="0" smtClean="0"/>
              <a:t>. </a:t>
            </a:r>
            <a:endParaRPr lang="en-US" dirty="0"/>
          </a:p>
        </p:txBody>
      </p:sp>
      <p:sp>
        <p:nvSpPr>
          <p:cNvPr id="7" name="TextBox 6"/>
          <p:cNvSpPr txBox="1"/>
          <p:nvPr/>
        </p:nvSpPr>
        <p:spPr>
          <a:xfrm>
            <a:off x="94596" y="2979683"/>
            <a:ext cx="3862553" cy="3416320"/>
          </a:xfrm>
          <a:prstGeom prst="rect">
            <a:avLst/>
          </a:prstGeom>
          <a:noFill/>
        </p:spPr>
        <p:txBody>
          <a:bodyPr wrap="square" rtlCol="0">
            <a:spAutoFit/>
          </a:bodyPr>
          <a:lstStyle/>
          <a:p>
            <a:pPr algn="ctr"/>
            <a:r>
              <a:rPr lang="en-US" sz="3600" b="1" dirty="0" smtClean="0"/>
              <a:t>On the surface = church offering.</a:t>
            </a:r>
          </a:p>
          <a:p>
            <a:pPr algn="ctr"/>
            <a:endParaRPr lang="en-US" sz="3600" b="1" dirty="0" smtClean="0"/>
          </a:p>
          <a:p>
            <a:pPr algn="ctr"/>
            <a:r>
              <a:rPr lang="en-US" sz="3600" b="1" dirty="0" smtClean="0"/>
              <a:t>Beneath the surface = </a:t>
            </a:r>
            <a:br>
              <a:rPr lang="en-US" sz="3600" b="1" dirty="0" smtClean="0"/>
            </a:br>
            <a:r>
              <a:rPr lang="en-US" sz="3600" b="1" dirty="0" smtClean="0"/>
              <a:t>personal hypocrisy. </a:t>
            </a:r>
            <a:endParaRPr lang="en-US" sz="3600" b="1" dirty="0"/>
          </a:p>
        </p:txBody>
      </p:sp>
      <p:pic>
        <p:nvPicPr>
          <p:cNvPr id="3074" name="Picture 2"/>
          <p:cNvPicPr>
            <a:picLocks noChangeAspect="1" noChangeArrowheads="1"/>
          </p:cNvPicPr>
          <p:nvPr/>
        </p:nvPicPr>
        <p:blipFill>
          <a:blip r:embed="rId4" cstate="print"/>
          <a:srcRect/>
          <a:stretch>
            <a:fillRect/>
          </a:stretch>
        </p:blipFill>
        <p:spPr bwMode="auto">
          <a:xfrm>
            <a:off x="5046824" y="2555271"/>
            <a:ext cx="3829163" cy="4665334"/>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31076" y="2055352"/>
            <a:ext cx="3310758"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204953"/>
            <a:ext cx="9144000" cy="1340068"/>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274638"/>
            <a:ext cx="9144000" cy="1143000"/>
          </a:xfrm>
        </p:spPr>
        <p:txBody>
          <a:bodyPr/>
          <a:lstStyle/>
          <a:p>
            <a:r>
              <a:rPr lang="en-US" dirty="0" smtClean="0"/>
              <a:t>The Event Behind the Phobia</a:t>
            </a:r>
            <a:endParaRPr lang="en-US" dirty="0"/>
          </a:p>
        </p:txBody>
      </p:sp>
      <p:sp>
        <p:nvSpPr>
          <p:cNvPr id="3" name="Content Placeholder 2"/>
          <p:cNvSpPr>
            <a:spLocks noGrp="1"/>
          </p:cNvSpPr>
          <p:nvPr>
            <p:ph idx="1"/>
          </p:nvPr>
        </p:nvSpPr>
        <p:spPr/>
        <p:txBody>
          <a:bodyPr/>
          <a:lstStyle/>
          <a:p>
            <a:pPr marL="0" indent="0"/>
            <a:r>
              <a:rPr lang="en-US" dirty="0" smtClean="0"/>
              <a:t>4:36-37 …Barnabas (which means Son of </a:t>
            </a:r>
            <a:r>
              <a:rPr lang="en-US" dirty="0" smtClean="0">
                <a:solidFill>
                  <a:schemeClr val="bg1"/>
                </a:solidFill>
                <a:effectLst>
                  <a:outerShdw blurRad="38100" dist="38100" dir="2700000" algn="tl">
                    <a:srgbClr val="000000">
                      <a:alpha val="43137"/>
                    </a:srgbClr>
                  </a:outerShdw>
                </a:effectLst>
              </a:rPr>
              <a:t>Encouragement</a:t>
            </a:r>
            <a:r>
              <a:rPr lang="en-US" dirty="0" smtClean="0"/>
              <a:t>), </a:t>
            </a:r>
            <a:r>
              <a:rPr lang="en-US" baseline="30000" dirty="0" smtClean="0"/>
              <a:t>37</a:t>
            </a:r>
            <a:r>
              <a:rPr lang="en-US" dirty="0" smtClean="0"/>
              <a:t> sold a field he owned and brought the money and put it at the apostles' feet.</a:t>
            </a:r>
          </a:p>
        </p:txBody>
      </p:sp>
    </p:spTree>
  </p:cSld>
  <p:clrMapOvr>
    <a:masterClrMapping/>
  </p:clrMapOvr>
  <p:transition>
    <p:zo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a:stretch>
            <a:fillRect/>
          </a:stretch>
        </p:blipFill>
        <p:spPr bwMode="auto">
          <a:xfrm>
            <a:off x="0" y="3565246"/>
            <a:ext cx="9144000" cy="3292754"/>
          </a:xfrm>
          <a:prstGeom prst="rect">
            <a:avLst/>
          </a:prstGeom>
          <a:noFill/>
          <a:ln w="9525">
            <a:noFill/>
            <a:miter lim="800000"/>
            <a:headEnd/>
            <a:tailEnd/>
          </a:ln>
          <a:effectLst/>
        </p:spPr>
      </p:pic>
      <p:sp>
        <p:nvSpPr>
          <p:cNvPr id="6" name="Rounded Rectangle 5"/>
          <p:cNvSpPr/>
          <p:nvPr/>
        </p:nvSpPr>
        <p:spPr>
          <a:xfrm>
            <a:off x="388880" y="3169448"/>
            <a:ext cx="2732692"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1103583" y="2591380"/>
            <a:ext cx="6763409"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204953"/>
            <a:ext cx="9144000" cy="1340068"/>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274638"/>
            <a:ext cx="9144000" cy="1143000"/>
          </a:xfrm>
        </p:spPr>
        <p:txBody>
          <a:bodyPr/>
          <a:lstStyle/>
          <a:p>
            <a:r>
              <a:rPr lang="en-US" dirty="0" smtClean="0"/>
              <a:t>The Event Behind the Phobia</a:t>
            </a:r>
            <a:endParaRPr lang="en-US" dirty="0"/>
          </a:p>
        </p:txBody>
      </p:sp>
      <p:sp>
        <p:nvSpPr>
          <p:cNvPr id="3" name="Content Placeholder 2"/>
          <p:cNvSpPr>
            <a:spLocks noGrp="1"/>
          </p:cNvSpPr>
          <p:nvPr>
            <p:ph idx="1"/>
          </p:nvPr>
        </p:nvSpPr>
        <p:spPr/>
        <p:txBody>
          <a:bodyPr/>
          <a:lstStyle/>
          <a:p>
            <a:pPr marL="0" indent="0"/>
            <a:r>
              <a:rPr lang="en-US" dirty="0" smtClean="0"/>
              <a:t>4:36-37 …Barnabas (which means Son of Encouragement), </a:t>
            </a:r>
            <a:r>
              <a:rPr lang="en-US" baseline="30000" dirty="0" smtClean="0"/>
              <a:t>37</a:t>
            </a:r>
            <a:r>
              <a:rPr lang="en-US" dirty="0" smtClean="0"/>
              <a:t> sold a field he owned and </a:t>
            </a:r>
            <a:r>
              <a:rPr lang="en-US" dirty="0" smtClean="0">
                <a:solidFill>
                  <a:schemeClr val="bg1"/>
                </a:solidFill>
                <a:effectLst>
                  <a:outerShdw blurRad="38100" dist="38100" dir="2700000" algn="tl">
                    <a:srgbClr val="000000">
                      <a:alpha val="43137"/>
                    </a:srgbClr>
                  </a:outerShdw>
                </a:effectLst>
              </a:rPr>
              <a:t>brought the money and put it at the apostles' feet</a:t>
            </a:r>
            <a:r>
              <a:rPr lang="en-US" dirty="0" smtClean="0"/>
              <a:t>.</a:t>
            </a:r>
          </a:p>
        </p:txBody>
      </p:sp>
      <p:sp>
        <p:nvSpPr>
          <p:cNvPr id="8" name="TextBox 7"/>
          <p:cNvSpPr txBox="1"/>
          <p:nvPr/>
        </p:nvSpPr>
        <p:spPr>
          <a:xfrm>
            <a:off x="583324" y="4209393"/>
            <a:ext cx="8560676" cy="2308324"/>
          </a:xfrm>
          <a:prstGeom prst="rect">
            <a:avLst/>
          </a:prstGeom>
          <a:noFill/>
        </p:spPr>
        <p:txBody>
          <a:bodyPr wrap="square" rtlCol="0">
            <a:spAutoFit/>
          </a:bodyPr>
          <a:lstStyle/>
          <a:p>
            <a:r>
              <a:rPr lang="en-US" sz="3600" b="1" dirty="0" smtClean="0">
                <a:solidFill>
                  <a:schemeClr val="bg1"/>
                </a:solidFill>
                <a:effectLst>
                  <a:outerShdw blurRad="38100" dist="38100" dir="2700000" algn="tl">
                    <a:srgbClr val="000000">
                      <a:alpha val="43137"/>
                    </a:srgbClr>
                  </a:outerShdw>
                </a:effectLst>
              </a:rPr>
              <a:t>He had a “Fear of the Lord” that was… </a:t>
            </a:r>
          </a:p>
          <a:p>
            <a:pPr>
              <a:buFont typeface="Arial" pitchFamily="34" charset="0"/>
              <a:buChar char="•"/>
            </a:pPr>
            <a:r>
              <a:rPr lang="en-US" sz="3600" b="1" dirty="0" smtClean="0">
                <a:solidFill>
                  <a:schemeClr val="bg1"/>
                </a:solidFill>
                <a:effectLst>
                  <a:outerShdw blurRad="38100" dist="38100" dir="2700000" algn="tl">
                    <a:srgbClr val="000000">
                      <a:alpha val="43137"/>
                    </a:srgbClr>
                  </a:outerShdw>
                </a:effectLst>
              </a:rPr>
              <a:t>   Pure (Psalm 19:9)</a:t>
            </a:r>
          </a:p>
          <a:p>
            <a:pPr>
              <a:buFont typeface="Arial" pitchFamily="34" charset="0"/>
              <a:buChar char="•"/>
            </a:pPr>
            <a:r>
              <a:rPr lang="en-US" sz="3600" b="1" dirty="0" smtClean="0">
                <a:solidFill>
                  <a:schemeClr val="bg1"/>
                </a:solidFill>
                <a:effectLst>
                  <a:outerShdw blurRad="38100" dist="38100" dir="2700000" algn="tl">
                    <a:srgbClr val="000000">
                      <a:alpha val="43137"/>
                    </a:srgbClr>
                  </a:outerShdw>
                </a:effectLst>
              </a:rPr>
              <a:t>   a Treasure … of salvation and wisdom  </a:t>
            </a:r>
            <a:br>
              <a:rPr lang="en-US" sz="3600" b="1" dirty="0" smtClean="0">
                <a:solidFill>
                  <a:schemeClr val="bg1"/>
                </a:solidFill>
                <a:effectLst>
                  <a:outerShdw blurRad="38100" dist="38100" dir="2700000" algn="tl">
                    <a:srgbClr val="000000">
                      <a:alpha val="43137"/>
                    </a:srgbClr>
                  </a:outerShdw>
                </a:effectLst>
              </a:rPr>
            </a:br>
            <a:r>
              <a:rPr lang="en-US" sz="3600" b="1" dirty="0" smtClean="0">
                <a:solidFill>
                  <a:schemeClr val="bg1"/>
                </a:solidFill>
                <a:effectLst>
                  <a:outerShdw blurRad="38100" dist="38100" dir="2700000" algn="tl">
                    <a:srgbClr val="000000">
                      <a:alpha val="43137"/>
                    </a:srgbClr>
                  </a:outerShdw>
                </a:effectLst>
              </a:rPr>
              <a:t>                           and knowledge (Isa 33:6)</a:t>
            </a:r>
            <a:endParaRPr lang="en-US" sz="3600" b="1" dirty="0">
              <a:solidFill>
                <a:schemeClr val="bg1"/>
              </a:solidFill>
              <a:effectLst>
                <a:outerShdw blurRad="38100" dist="38100" dir="2700000" algn="tl">
                  <a:srgbClr val="000000">
                    <a:alpha val="43137"/>
                  </a:srgbClr>
                </a:outerShdw>
              </a:effectLst>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709447" y="1482538"/>
            <a:ext cx="116665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a:blip r:embed="rId2" cstate="print"/>
          <a:srcRect b="36867"/>
          <a:stretch>
            <a:fillRect/>
          </a:stretch>
        </p:blipFill>
        <p:spPr bwMode="auto">
          <a:xfrm>
            <a:off x="0" y="4779191"/>
            <a:ext cx="9144000" cy="2078809"/>
          </a:xfrm>
          <a:prstGeom prst="rect">
            <a:avLst/>
          </a:prstGeom>
          <a:noFill/>
          <a:ln w="9525">
            <a:noFill/>
            <a:miter lim="800000"/>
            <a:headEnd/>
            <a:tailEnd/>
          </a:ln>
          <a:effectLst/>
        </p:spPr>
      </p:pic>
      <p:sp>
        <p:nvSpPr>
          <p:cNvPr id="4" name="Rectangle 3"/>
          <p:cNvSpPr/>
          <p:nvPr/>
        </p:nvSpPr>
        <p:spPr>
          <a:xfrm>
            <a:off x="472966" y="204953"/>
            <a:ext cx="8024648" cy="1340068"/>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The Lack of this Phobia</a:t>
            </a:r>
            <a:endParaRPr lang="en-US" dirty="0"/>
          </a:p>
        </p:txBody>
      </p:sp>
      <p:sp>
        <p:nvSpPr>
          <p:cNvPr id="3" name="Content Placeholder 2"/>
          <p:cNvSpPr>
            <a:spLocks noGrp="1"/>
          </p:cNvSpPr>
          <p:nvPr>
            <p:ph idx="1"/>
          </p:nvPr>
        </p:nvSpPr>
        <p:spPr/>
        <p:txBody>
          <a:bodyPr/>
          <a:lstStyle/>
          <a:p>
            <a:pPr marL="0" indent="0"/>
            <a:r>
              <a:rPr lang="en-US" dirty="0" smtClean="0"/>
              <a:t> </a:t>
            </a:r>
            <a:r>
              <a:rPr lang="en-US" baseline="30000" dirty="0" smtClean="0"/>
              <a:t>1</a:t>
            </a:r>
            <a:r>
              <a:rPr lang="en-US" dirty="0" smtClean="0"/>
              <a:t> </a:t>
            </a:r>
            <a:r>
              <a:rPr lang="en-US" dirty="0" smtClean="0">
                <a:solidFill>
                  <a:schemeClr val="bg1"/>
                </a:solidFill>
                <a:effectLst>
                  <a:outerShdw blurRad="38100" dist="38100" dir="2700000" algn="tl">
                    <a:srgbClr val="000000">
                      <a:alpha val="43137"/>
                    </a:srgbClr>
                  </a:outerShdw>
                </a:effectLst>
              </a:rPr>
              <a:t>Now</a:t>
            </a:r>
            <a:r>
              <a:rPr lang="en-US" dirty="0" smtClean="0"/>
              <a:t> a man named Ananias, together with his wife </a:t>
            </a:r>
            <a:r>
              <a:rPr lang="en-US" dirty="0" err="1" smtClean="0"/>
              <a:t>Sapphira</a:t>
            </a:r>
            <a:r>
              <a:rPr lang="en-US" dirty="0" smtClean="0"/>
              <a:t>, also sold a piece of property.   </a:t>
            </a:r>
            <a:r>
              <a:rPr lang="en-US" baseline="30000" dirty="0" smtClean="0"/>
              <a:t>2</a:t>
            </a:r>
            <a:r>
              <a:rPr lang="en-US" dirty="0" smtClean="0"/>
              <a:t> With his wife's full knowledge </a:t>
            </a:r>
            <a:r>
              <a:rPr lang="en-US" dirty="0" smtClean="0">
                <a:effectLst>
                  <a:outerShdw blurRad="38100" dist="38100" dir="2700000" algn="tl">
                    <a:schemeClr val="bg1">
                      <a:alpha val="43000"/>
                    </a:schemeClr>
                  </a:outerShdw>
                </a:effectLst>
              </a:rPr>
              <a:t>he kept back part </a:t>
            </a:r>
            <a:r>
              <a:rPr lang="en-US" dirty="0" smtClean="0"/>
              <a:t>of the money for himself, but brought the rest and put it at the apostles' feet.</a:t>
            </a:r>
          </a:p>
          <a:p>
            <a:endParaRPr lang="en-US" dirty="0"/>
          </a:p>
        </p:txBody>
      </p:sp>
    </p:spTree>
  </p:cSld>
  <p:clrMapOvr>
    <a:masterClrMapping/>
  </p:clrMapOvr>
  <p:transition>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b="36867"/>
          <a:stretch>
            <a:fillRect/>
          </a:stretch>
        </p:blipFill>
        <p:spPr bwMode="auto">
          <a:xfrm>
            <a:off x="0" y="4779191"/>
            <a:ext cx="9144000" cy="2078809"/>
          </a:xfrm>
          <a:prstGeom prst="rect">
            <a:avLst/>
          </a:prstGeom>
          <a:noFill/>
          <a:ln w="9525">
            <a:noFill/>
            <a:miter lim="800000"/>
            <a:headEnd/>
            <a:tailEnd/>
          </a:ln>
          <a:effectLst/>
        </p:spPr>
      </p:pic>
      <p:sp>
        <p:nvSpPr>
          <p:cNvPr id="5" name="Rounded Rectangle 4"/>
          <p:cNvSpPr/>
          <p:nvPr/>
        </p:nvSpPr>
        <p:spPr>
          <a:xfrm>
            <a:off x="362607" y="3158938"/>
            <a:ext cx="3468414"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72966" y="204953"/>
            <a:ext cx="8024648" cy="1340068"/>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The Lack of this Phobia</a:t>
            </a:r>
            <a:endParaRPr lang="en-US" dirty="0"/>
          </a:p>
        </p:txBody>
      </p:sp>
      <p:sp>
        <p:nvSpPr>
          <p:cNvPr id="3" name="Content Placeholder 2"/>
          <p:cNvSpPr>
            <a:spLocks noGrp="1"/>
          </p:cNvSpPr>
          <p:nvPr>
            <p:ph idx="1"/>
          </p:nvPr>
        </p:nvSpPr>
        <p:spPr>
          <a:xfrm>
            <a:off x="457200" y="1600200"/>
            <a:ext cx="8001000" cy="4525963"/>
          </a:xfrm>
        </p:spPr>
        <p:txBody>
          <a:bodyPr/>
          <a:lstStyle/>
          <a:p>
            <a:pPr marL="0" indent="0"/>
            <a:r>
              <a:rPr lang="en-US" dirty="0" smtClean="0"/>
              <a:t> </a:t>
            </a:r>
            <a:r>
              <a:rPr lang="en-US" baseline="30000" dirty="0" smtClean="0"/>
              <a:t>1</a:t>
            </a:r>
            <a:r>
              <a:rPr lang="en-US" dirty="0" smtClean="0"/>
              <a:t> Now a man named Ananias, together with his wife </a:t>
            </a:r>
            <a:r>
              <a:rPr lang="en-US" dirty="0" err="1" smtClean="0"/>
              <a:t>Sapphira</a:t>
            </a:r>
            <a:r>
              <a:rPr lang="en-US" dirty="0" smtClean="0"/>
              <a:t>, also sold a piece of property.   </a:t>
            </a:r>
            <a:r>
              <a:rPr lang="en-US" baseline="30000" dirty="0" smtClean="0"/>
              <a:t>2</a:t>
            </a:r>
            <a:r>
              <a:rPr lang="en-US" dirty="0" smtClean="0"/>
              <a:t> With his wife's full knowledge </a:t>
            </a:r>
            <a:r>
              <a:rPr lang="en-US" dirty="0" smtClean="0">
                <a:solidFill>
                  <a:schemeClr val="bg1"/>
                </a:solidFill>
                <a:effectLst>
                  <a:outerShdw blurRad="38100" dist="38100" dir="2700000" algn="tl">
                    <a:srgbClr val="000000">
                      <a:alpha val="43137"/>
                    </a:srgbClr>
                  </a:outerShdw>
                </a:effectLst>
              </a:rPr>
              <a:t>he kept back part </a:t>
            </a:r>
            <a:r>
              <a:rPr lang="en-US" dirty="0" smtClean="0"/>
              <a:t>of the money for himself, but brought the rest and put it at the apostles' feet.</a:t>
            </a:r>
          </a:p>
          <a:p>
            <a:endParaRPr lang="en-US" dirty="0"/>
          </a:p>
        </p:txBody>
      </p:sp>
    </p:spTree>
  </p:cSld>
  <p:clrMapOvr>
    <a:masterClrMapping/>
  </p:clrMapOvr>
  <p:transition>
    <p:zo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204953"/>
            <a:ext cx="9144000" cy="1340068"/>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274638"/>
            <a:ext cx="9144000" cy="1143000"/>
          </a:xfrm>
        </p:spPr>
        <p:txBody>
          <a:bodyPr/>
          <a:lstStyle/>
          <a:p>
            <a:r>
              <a:rPr lang="en-US" u="sng" dirty="0" smtClean="0"/>
              <a:t>Cause</a:t>
            </a:r>
            <a:r>
              <a:rPr lang="en-US" dirty="0" smtClean="0"/>
              <a:t> </a:t>
            </a:r>
            <a:r>
              <a:rPr lang="en-US" sz="4000" dirty="0" smtClean="0"/>
              <a:t>of </a:t>
            </a:r>
            <a:r>
              <a:rPr lang="en-US" dirty="0" smtClean="0"/>
              <a:t>Lacking</a:t>
            </a:r>
            <a:r>
              <a:rPr lang="en-US" sz="4000" dirty="0" smtClean="0"/>
              <a:t> this </a:t>
            </a:r>
            <a:r>
              <a:rPr lang="en-US" dirty="0" smtClean="0"/>
              <a:t>Phobia</a:t>
            </a:r>
            <a:endParaRPr lang="en-US" dirty="0"/>
          </a:p>
        </p:txBody>
      </p:sp>
      <p:sp>
        <p:nvSpPr>
          <p:cNvPr id="16" name="Content Placeholder 15"/>
          <p:cNvSpPr>
            <a:spLocks noGrp="1"/>
          </p:cNvSpPr>
          <p:nvPr>
            <p:ph idx="1"/>
          </p:nvPr>
        </p:nvSpPr>
        <p:spPr/>
        <p:txBody>
          <a:bodyPr/>
          <a:lstStyle/>
          <a:p>
            <a:endParaRPr lang="en-US"/>
          </a:p>
        </p:txBody>
      </p:sp>
    </p:spTree>
  </p:cSld>
  <p:clrMapOvr>
    <a:masterClrMapping/>
  </p:clrMapOvr>
  <p:transition>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srcRect r="24559" b="50000"/>
          <a:stretch>
            <a:fillRect/>
          </a:stretch>
        </p:blipFill>
        <p:spPr bwMode="auto">
          <a:xfrm>
            <a:off x="3690851" y="2028305"/>
            <a:ext cx="5453149" cy="4829695"/>
          </a:xfrm>
          <a:prstGeom prst="rect">
            <a:avLst/>
          </a:prstGeom>
          <a:noFill/>
          <a:ln w="9525">
            <a:noFill/>
            <a:miter lim="800000"/>
            <a:headEnd/>
            <a:tailEnd/>
          </a:ln>
          <a:effectLst/>
        </p:spPr>
      </p:pic>
      <p:sp>
        <p:nvSpPr>
          <p:cNvPr id="9" name="Rectangle 8"/>
          <p:cNvSpPr/>
          <p:nvPr/>
        </p:nvSpPr>
        <p:spPr>
          <a:xfrm>
            <a:off x="0" y="204953"/>
            <a:ext cx="9144000" cy="1340068"/>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ular Callout 4"/>
          <p:cNvSpPr/>
          <p:nvPr/>
        </p:nvSpPr>
        <p:spPr>
          <a:xfrm>
            <a:off x="204952" y="2238703"/>
            <a:ext cx="4950372" cy="4130566"/>
          </a:xfrm>
          <a:prstGeom prst="wedgeRoundRectCallout">
            <a:avLst>
              <a:gd name="adj1" fmla="val 63243"/>
              <a:gd name="adj2" fmla="val 1479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u="sng" dirty="0" smtClean="0"/>
              <a:t>Cause</a:t>
            </a:r>
            <a:r>
              <a:rPr lang="en-US" dirty="0" smtClean="0"/>
              <a:t> </a:t>
            </a:r>
            <a:r>
              <a:rPr lang="en-US" sz="4000" dirty="0" smtClean="0"/>
              <a:t>of </a:t>
            </a:r>
            <a:r>
              <a:rPr lang="en-US" dirty="0" smtClean="0"/>
              <a:t>Lacking</a:t>
            </a:r>
            <a:r>
              <a:rPr lang="en-US" sz="4000" dirty="0" smtClean="0"/>
              <a:t> this </a:t>
            </a:r>
            <a:r>
              <a:rPr lang="en-US" dirty="0" smtClean="0"/>
              <a:t>Phobia</a:t>
            </a:r>
            <a:endParaRPr lang="en-US" dirty="0"/>
          </a:p>
        </p:txBody>
      </p:sp>
      <p:sp>
        <p:nvSpPr>
          <p:cNvPr id="4" name="Content Placeholder 2"/>
          <p:cNvSpPr txBox="1">
            <a:spLocks/>
          </p:cNvSpPr>
          <p:nvPr/>
        </p:nvSpPr>
        <p:spPr>
          <a:xfrm>
            <a:off x="467708" y="1610711"/>
            <a:ext cx="4351283" cy="659523"/>
          </a:xfrm>
          <a:prstGeom prst="rect">
            <a:avLst/>
          </a:prstGeom>
        </p:spPr>
        <p:txBody>
          <a:bodyPr vert="horz" lIns="91440" tIns="45720" rIns="91440" bIns="45720" rtlCol="0">
            <a:normAutofit/>
          </a:bodyPr>
          <a:lstStyle/>
          <a:p>
            <a:pPr marL="0" marR="0" lvl="0" indent="0" algn="l" defTabSz="914400" rtl="0" eaLnBrk="1" fontAlgn="auto" latinLnBrk="0" hangingPunct="1">
              <a:lnSpc>
                <a:spcPts val="3800"/>
              </a:lnSpc>
              <a:spcBef>
                <a:spcPct val="20000"/>
              </a:spcBef>
              <a:spcAft>
                <a:spcPts val="0"/>
              </a:spcAft>
              <a:buClrTx/>
              <a:buSzTx/>
              <a:buFont typeface="Arial" pitchFamily="34" charset="0"/>
              <a:buNone/>
              <a:tabLst/>
              <a:defRPr/>
            </a:pPr>
            <a:r>
              <a:rPr kumimoji="0" lang="en-US" sz="3600" b="1" i="0" u="none" strike="noStrike" kern="1200" cap="none" spc="0" normalizeH="0" baseline="0" noProof="0" dirty="0" smtClean="0">
                <a:ln>
                  <a:noFill/>
                </a:ln>
                <a:solidFill>
                  <a:schemeClr val="accent1">
                    <a:lumMod val="50000"/>
                  </a:schemeClr>
                </a:solidFill>
                <a:effectLst>
                  <a:outerShdw blurRad="38100" dist="50800" dir="2700000" algn="tl">
                    <a:schemeClr val="bg1">
                      <a:alpha val="43000"/>
                    </a:schemeClr>
                  </a:outerShdw>
                </a:effectLst>
                <a:uLnTx/>
                <a:uFillTx/>
                <a:latin typeface="Arial Narrow" pitchFamily="34" charset="0"/>
                <a:ea typeface="+mn-ea"/>
                <a:cs typeface="+mn-cs"/>
              </a:rPr>
              <a:t> </a:t>
            </a:r>
            <a:r>
              <a:rPr kumimoji="0" lang="en-US" sz="3600" b="1" i="0" u="none" strike="noStrike" kern="1200" cap="none" spc="0" normalizeH="0" baseline="30000" noProof="0" dirty="0" smtClean="0">
                <a:ln>
                  <a:noFill/>
                </a:ln>
                <a:solidFill>
                  <a:schemeClr val="accent1">
                    <a:lumMod val="50000"/>
                  </a:schemeClr>
                </a:solidFill>
                <a:effectLst>
                  <a:outerShdw blurRad="38100" dist="50800" dir="2700000" algn="tl">
                    <a:schemeClr val="bg1">
                      <a:alpha val="43000"/>
                    </a:schemeClr>
                  </a:outerShdw>
                </a:effectLst>
                <a:uLnTx/>
                <a:uFillTx/>
                <a:latin typeface="Arial Narrow" pitchFamily="34" charset="0"/>
                <a:ea typeface="+mn-ea"/>
                <a:cs typeface="+mn-cs"/>
              </a:rPr>
              <a:t>3</a:t>
            </a:r>
            <a:r>
              <a:rPr kumimoji="0" lang="en-US" sz="3600" b="1" i="0" u="none" strike="noStrike" kern="1200" cap="none" spc="0" normalizeH="0" baseline="0" noProof="0" dirty="0" smtClean="0">
                <a:ln>
                  <a:noFill/>
                </a:ln>
                <a:solidFill>
                  <a:schemeClr val="accent1">
                    <a:lumMod val="50000"/>
                  </a:schemeClr>
                </a:solidFill>
                <a:effectLst>
                  <a:outerShdw blurRad="38100" dist="50800" dir="2700000" algn="tl">
                    <a:schemeClr val="bg1">
                      <a:alpha val="43000"/>
                    </a:schemeClr>
                  </a:outerShdw>
                </a:effectLst>
                <a:uLnTx/>
                <a:uFillTx/>
                <a:latin typeface="Arial Narrow" pitchFamily="34" charset="0"/>
                <a:ea typeface="+mn-ea"/>
                <a:cs typeface="+mn-cs"/>
              </a:rPr>
              <a:t> Then Peter said, </a:t>
            </a:r>
            <a:endParaRPr kumimoji="0" lang="en-US" sz="3600" b="1" i="0" u="none" strike="noStrike" kern="1200" cap="none" spc="0" normalizeH="0" baseline="0" noProof="0" dirty="0">
              <a:ln>
                <a:noFill/>
              </a:ln>
              <a:solidFill>
                <a:schemeClr val="accent1">
                  <a:lumMod val="50000"/>
                </a:schemeClr>
              </a:solidFill>
              <a:effectLst>
                <a:outerShdw blurRad="38100" dist="50800" dir="2700000" algn="tl">
                  <a:schemeClr val="bg1">
                    <a:alpha val="43000"/>
                  </a:schemeClr>
                </a:outerShdw>
              </a:effectLst>
              <a:uLnTx/>
              <a:uFillTx/>
              <a:latin typeface="Arial Narrow" pitchFamily="34" charset="0"/>
              <a:ea typeface="+mn-ea"/>
              <a:cs typeface="+mn-cs"/>
            </a:endParaRPr>
          </a:p>
        </p:txBody>
      </p:sp>
      <p:sp>
        <p:nvSpPr>
          <p:cNvPr id="6" name="Rounded Rectangle 5"/>
          <p:cNvSpPr/>
          <p:nvPr/>
        </p:nvSpPr>
        <p:spPr>
          <a:xfrm>
            <a:off x="331075" y="2670205"/>
            <a:ext cx="1466193"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2706413" y="2664950"/>
            <a:ext cx="1466193"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352095" y="3195722"/>
            <a:ext cx="2249215"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2333297"/>
            <a:ext cx="4351283" cy="3792866"/>
          </a:xfrm>
        </p:spPr>
        <p:txBody>
          <a:bodyPr/>
          <a:lstStyle/>
          <a:p>
            <a:pPr marL="0" indent="0">
              <a:lnSpc>
                <a:spcPts val="3800"/>
              </a:lnSpc>
            </a:pPr>
            <a:r>
              <a:rPr lang="en-US" dirty="0" smtClean="0">
                <a:solidFill>
                  <a:schemeClr val="bg1"/>
                </a:solidFill>
                <a:effectLst>
                  <a:outerShdw blurRad="38100" dist="38100" dir="2700000" algn="tl">
                    <a:srgbClr val="000000">
                      <a:alpha val="43137"/>
                    </a:srgbClr>
                  </a:outerShdw>
                </a:effectLst>
              </a:rPr>
              <a:t>"Ananias, how is it that Satan has so filled your heart that you have lied to the Holy Spirit and have kept for yourself some of the money you received for the land?</a:t>
            </a:r>
          </a:p>
          <a:p>
            <a:endParaRPr lang="en-US" dirty="0"/>
          </a:p>
        </p:txBody>
      </p:sp>
      <p:grpSp>
        <p:nvGrpSpPr>
          <p:cNvPr id="11" name="Group 20"/>
          <p:cNvGrpSpPr/>
          <p:nvPr/>
        </p:nvGrpSpPr>
        <p:grpSpPr>
          <a:xfrm>
            <a:off x="-1" y="1954438"/>
            <a:ext cx="6520005" cy="4903562"/>
            <a:chOff x="-1" y="1954438"/>
            <a:chExt cx="6520005" cy="4903562"/>
          </a:xfrm>
        </p:grpSpPr>
        <p:pic>
          <p:nvPicPr>
            <p:cNvPr id="17" name="Picture 4"/>
            <p:cNvPicPr>
              <a:picLocks noChangeAspect="1" noChangeArrowheads="1"/>
            </p:cNvPicPr>
            <p:nvPr/>
          </p:nvPicPr>
          <p:blipFill>
            <a:blip r:embed="rId4" cstate="print"/>
            <a:srcRect/>
            <a:stretch>
              <a:fillRect/>
            </a:stretch>
          </p:blipFill>
          <p:spPr bwMode="auto">
            <a:xfrm>
              <a:off x="-1" y="1954438"/>
              <a:ext cx="6520005" cy="4903562"/>
            </a:xfrm>
            <a:prstGeom prst="rect">
              <a:avLst/>
            </a:prstGeom>
            <a:noFill/>
            <a:ln w="9525">
              <a:noFill/>
              <a:miter lim="800000"/>
              <a:headEnd/>
              <a:tailEnd/>
            </a:ln>
            <a:effectLst/>
          </p:spPr>
        </p:pic>
        <p:sp>
          <p:nvSpPr>
            <p:cNvPr id="20" name="Rectangle 19"/>
            <p:cNvSpPr/>
            <p:nvPr/>
          </p:nvSpPr>
          <p:spPr>
            <a:xfrm>
              <a:off x="4099034" y="4398579"/>
              <a:ext cx="677918" cy="835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1999408" y="2644107"/>
            <a:ext cx="3121571" cy="3144451"/>
          </a:xfrm>
          <a:prstGeom prst="rect">
            <a:avLst/>
          </a:prstGeom>
          <a:noFill/>
        </p:spPr>
        <p:txBody>
          <a:bodyPr wrap="square" rtlCol="0">
            <a:spAutoFit/>
          </a:bodyPr>
          <a:lstStyle/>
          <a:p>
            <a:pPr algn="ctr">
              <a:lnSpc>
                <a:spcPts val="3400"/>
              </a:lnSpc>
            </a:pPr>
            <a:r>
              <a:rPr lang="en-US" sz="3200" b="1" dirty="0" smtClean="0"/>
              <a:t>"Get behind me, Satan!" he said. "You do not have in mind the things of God, but the things </a:t>
            </a:r>
            <a:br>
              <a:rPr lang="en-US" sz="3200" b="1" dirty="0" smtClean="0"/>
            </a:br>
            <a:r>
              <a:rPr lang="en-US" sz="3200" b="1" dirty="0" smtClean="0"/>
              <a:t>of men.”</a:t>
            </a:r>
            <a:endParaRPr lang="en-US" sz="3200" b="1"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cstate="print"/>
          <a:srcRect r="24559" b="50000"/>
          <a:stretch>
            <a:fillRect/>
          </a:stretch>
        </p:blipFill>
        <p:spPr bwMode="auto">
          <a:xfrm>
            <a:off x="3690851" y="2028305"/>
            <a:ext cx="5453149" cy="4829695"/>
          </a:xfrm>
          <a:prstGeom prst="rect">
            <a:avLst/>
          </a:prstGeom>
          <a:noFill/>
          <a:ln w="9525">
            <a:noFill/>
            <a:miter lim="800000"/>
            <a:headEnd/>
            <a:tailEnd/>
          </a:ln>
          <a:effectLst/>
        </p:spPr>
      </p:pic>
      <p:sp>
        <p:nvSpPr>
          <p:cNvPr id="9" name="Rectangle 8"/>
          <p:cNvSpPr/>
          <p:nvPr/>
        </p:nvSpPr>
        <p:spPr>
          <a:xfrm>
            <a:off x="0" y="204953"/>
            <a:ext cx="9144000" cy="1340068"/>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ular Callout 4"/>
          <p:cNvSpPr/>
          <p:nvPr/>
        </p:nvSpPr>
        <p:spPr>
          <a:xfrm>
            <a:off x="204952" y="2238703"/>
            <a:ext cx="4950372" cy="4130566"/>
          </a:xfrm>
          <a:prstGeom prst="wedgeRoundRectCallout">
            <a:avLst>
              <a:gd name="adj1" fmla="val 63243"/>
              <a:gd name="adj2" fmla="val 1479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u="sng" dirty="0" smtClean="0"/>
              <a:t>Cause</a:t>
            </a:r>
            <a:r>
              <a:rPr lang="en-US" sz="4000" dirty="0" smtClean="0"/>
              <a:t> of </a:t>
            </a:r>
            <a:r>
              <a:rPr lang="en-US" dirty="0" smtClean="0"/>
              <a:t>Lacking</a:t>
            </a:r>
            <a:r>
              <a:rPr lang="en-US" sz="4000" dirty="0" smtClean="0"/>
              <a:t> this </a:t>
            </a:r>
            <a:r>
              <a:rPr lang="en-US" dirty="0" smtClean="0"/>
              <a:t>Phobia</a:t>
            </a:r>
            <a:endParaRPr lang="en-US" dirty="0"/>
          </a:p>
        </p:txBody>
      </p:sp>
      <p:sp>
        <p:nvSpPr>
          <p:cNvPr id="4" name="Content Placeholder 2"/>
          <p:cNvSpPr txBox="1">
            <a:spLocks/>
          </p:cNvSpPr>
          <p:nvPr/>
        </p:nvSpPr>
        <p:spPr>
          <a:xfrm>
            <a:off x="467708" y="1610711"/>
            <a:ext cx="4351283" cy="659523"/>
          </a:xfrm>
          <a:prstGeom prst="rect">
            <a:avLst/>
          </a:prstGeom>
        </p:spPr>
        <p:txBody>
          <a:bodyPr vert="horz" lIns="91440" tIns="45720" rIns="91440" bIns="45720" rtlCol="0">
            <a:normAutofit/>
          </a:bodyPr>
          <a:lstStyle/>
          <a:p>
            <a:pPr marL="0" marR="0" lvl="0" indent="0" algn="l" defTabSz="914400" rtl="0" eaLnBrk="1" fontAlgn="auto" latinLnBrk="0" hangingPunct="1">
              <a:lnSpc>
                <a:spcPts val="3800"/>
              </a:lnSpc>
              <a:spcBef>
                <a:spcPct val="20000"/>
              </a:spcBef>
              <a:spcAft>
                <a:spcPts val="0"/>
              </a:spcAft>
              <a:buClrTx/>
              <a:buSzTx/>
              <a:buFont typeface="Arial" pitchFamily="34" charset="0"/>
              <a:buNone/>
              <a:tabLst/>
              <a:defRPr/>
            </a:pPr>
            <a:r>
              <a:rPr kumimoji="0" lang="en-US" sz="3600" b="1" i="0" u="none" strike="noStrike" kern="1200" cap="none" spc="0" normalizeH="0" baseline="0" noProof="0" dirty="0" smtClean="0">
                <a:ln>
                  <a:noFill/>
                </a:ln>
                <a:solidFill>
                  <a:schemeClr val="accent1">
                    <a:lumMod val="50000"/>
                  </a:schemeClr>
                </a:solidFill>
                <a:effectLst>
                  <a:outerShdw blurRad="38100" dist="50800" dir="2700000" algn="tl">
                    <a:schemeClr val="bg1">
                      <a:alpha val="43000"/>
                    </a:schemeClr>
                  </a:outerShdw>
                </a:effectLst>
                <a:uLnTx/>
                <a:uFillTx/>
                <a:latin typeface="Arial Narrow" pitchFamily="34" charset="0"/>
                <a:ea typeface="+mn-ea"/>
                <a:cs typeface="+mn-cs"/>
              </a:rPr>
              <a:t> </a:t>
            </a:r>
            <a:r>
              <a:rPr kumimoji="0" lang="en-US" sz="3600" b="1" i="0" u="none" strike="noStrike" kern="1200" cap="none" spc="0" normalizeH="0" baseline="30000" noProof="0" dirty="0" smtClean="0">
                <a:ln>
                  <a:noFill/>
                </a:ln>
                <a:solidFill>
                  <a:schemeClr val="accent1">
                    <a:lumMod val="50000"/>
                  </a:schemeClr>
                </a:solidFill>
                <a:effectLst>
                  <a:outerShdw blurRad="38100" dist="50800" dir="2700000" algn="tl">
                    <a:schemeClr val="bg1">
                      <a:alpha val="43000"/>
                    </a:schemeClr>
                  </a:outerShdw>
                </a:effectLst>
                <a:uLnTx/>
                <a:uFillTx/>
                <a:latin typeface="Arial Narrow" pitchFamily="34" charset="0"/>
                <a:ea typeface="+mn-ea"/>
                <a:cs typeface="+mn-cs"/>
              </a:rPr>
              <a:t>3</a:t>
            </a:r>
            <a:r>
              <a:rPr kumimoji="0" lang="en-US" sz="3600" b="1" i="0" u="none" strike="noStrike" kern="1200" cap="none" spc="0" normalizeH="0" baseline="0" noProof="0" dirty="0" smtClean="0">
                <a:ln>
                  <a:noFill/>
                </a:ln>
                <a:solidFill>
                  <a:schemeClr val="accent1">
                    <a:lumMod val="50000"/>
                  </a:schemeClr>
                </a:solidFill>
                <a:effectLst>
                  <a:outerShdw blurRad="38100" dist="50800" dir="2700000" algn="tl">
                    <a:schemeClr val="bg1">
                      <a:alpha val="43000"/>
                    </a:schemeClr>
                  </a:outerShdw>
                </a:effectLst>
                <a:uLnTx/>
                <a:uFillTx/>
                <a:latin typeface="Arial Narrow" pitchFamily="34" charset="0"/>
                <a:ea typeface="+mn-ea"/>
                <a:cs typeface="+mn-cs"/>
              </a:rPr>
              <a:t> Then Peter said, </a:t>
            </a:r>
            <a:endParaRPr kumimoji="0" lang="en-US" sz="3600" b="1" i="0" u="none" strike="noStrike" kern="1200" cap="none" spc="0" normalizeH="0" baseline="0" noProof="0" dirty="0">
              <a:ln>
                <a:noFill/>
              </a:ln>
              <a:solidFill>
                <a:schemeClr val="accent1">
                  <a:lumMod val="50000"/>
                </a:schemeClr>
              </a:solidFill>
              <a:effectLst>
                <a:outerShdw blurRad="38100" dist="50800" dir="2700000" algn="tl">
                  <a:schemeClr val="bg1">
                    <a:alpha val="43000"/>
                  </a:schemeClr>
                </a:outerShdw>
              </a:effectLst>
              <a:uLnTx/>
              <a:uFillTx/>
              <a:latin typeface="Arial Narrow" pitchFamily="34" charset="0"/>
              <a:ea typeface="+mn-ea"/>
              <a:cs typeface="+mn-cs"/>
            </a:endParaRPr>
          </a:p>
        </p:txBody>
      </p:sp>
      <p:sp>
        <p:nvSpPr>
          <p:cNvPr id="6" name="Rounded Rectangle 5"/>
          <p:cNvSpPr/>
          <p:nvPr/>
        </p:nvSpPr>
        <p:spPr>
          <a:xfrm>
            <a:off x="331075" y="2670205"/>
            <a:ext cx="1466193"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2706413" y="2664950"/>
            <a:ext cx="1466193"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352095" y="3195722"/>
            <a:ext cx="2249215"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2333297"/>
            <a:ext cx="4351283" cy="3792866"/>
          </a:xfrm>
        </p:spPr>
        <p:txBody>
          <a:bodyPr/>
          <a:lstStyle/>
          <a:p>
            <a:pPr marL="0" indent="0">
              <a:lnSpc>
                <a:spcPts val="3800"/>
              </a:lnSpc>
            </a:pPr>
            <a:r>
              <a:rPr lang="en-US" dirty="0" smtClean="0">
                <a:solidFill>
                  <a:schemeClr val="bg1"/>
                </a:solidFill>
                <a:effectLst>
                  <a:outerShdw blurRad="38100" dist="38100" dir="2700000" algn="tl">
                    <a:srgbClr val="000000">
                      <a:alpha val="43137"/>
                    </a:srgbClr>
                  </a:outerShdw>
                </a:effectLst>
              </a:rPr>
              <a:t>"Ananias, how is it that Satan has so filled your heart that you have lied to the Holy Spirit and have kept for yourself some of the money you received for the land?</a:t>
            </a:r>
          </a:p>
          <a:p>
            <a:endParaRPr lang="en-US" dirty="0"/>
          </a:p>
        </p:txBody>
      </p:sp>
      <p:grpSp>
        <p:nvGrpSpPr>
          <p:cNvPr id="11" name="Group 20"/>
          <p:cNvGrpSpPr/>
          <p:nvPr/>
        </p:nvGrpSpPr>
        <p:grpSpPr>
          <a:xfrm>
            <a:off x="-1" y="1954438"/>
            <a:ext cx="6520005" cy="4903562"/>
            <a:chOff x="-1" y="1954438"/>
            <a:chExt cx="6520005" cy="4903562"/>
          </a:xfrm>
        </p:grpSpPr>
        <p:pic>
          <p:nvPicPr>
            <p:cNvPr id="17" name="Picture 4"/>
            <p:cNvPicPr>
              <a:picLocks noChangeAspect="1" noChangeArrowheads="1"/>
            </p:cNvPicPr>
            <p:nvPr/>
          </p:nvPicPr>
          <p:blipFill>
            <a:blip r:embed="rId3" cstate="print"/>
            <a:srcRect/>
            <a:stretch>
              <a:fillRect/>
            </a:stretch>
          </p:blipFill>
          <p:spPr bwMode="auto">
            <a:xfrm>
              <a:off x="-1" y="1954438"/>
              <a:ext cx="6520005" cy="4903562"/>
            </a:xfrm>
            <a:prstGeom prst="rect">
              <a:avLst/>
            </a:prstGeom>
            <a:noFill/>
            <a:ln w="9525">
              <a:noFill/>
              <a:miter lim="800000"/>
              <a:headEnd/>
              <a:tailEnd/>
            </a:ln>
            <a:effectLst/>
          </p:spPr>
        </p:pic>
        <p:sp>
          <p:nvSpPr>
            <p:cNvPr id="20" name="Rectangle 19"/>
            <p:cNvSpPr/>
            <p:nvPr/>
          </p:nvSpPr>
          <p:spPr>
            <a:xfrm>
              <a:off x="4099034" y="4398579"/>
              <a:ext cx="677918" cy="835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2188594" y="2423390"/>
            <a:ext cx="3121571" cy="4016484"/>
          </a:xfrm>
          <a:prstGeom prst="rect">
            <a:avLst/>
          </a:prstGeom>
          <a:noFill/>
        </p:spPr>
        <p:txBody>
          <a:bodyPr wrap="square" rtlCol="0">
            <a:spAutoFit/>
          </a:bodyPr>
          <a:lstStyle/>
          <a:p>
            <a:pPr>
              <a:lnSpc>
                <a:spcPts val="3400"/>
              </a:lnSpc>
            </a:pPr>
            <a:r>
              <a:rPr lang="en-US" sz="3200" b="1" dirty="0" smtClean="0"/>
              <a:t>"Simon, Simon, Satan has asked </a:t>
            </a:r>
            <a:br>
              <a:rPr lang="en-US" sz="3200" b="1" dirty="0" smtClean="0"/>
            </a:br>
            <a:r>
              <a:rPr lang="en-US" sz="3200" b="1" dirty="0" smtClean="0"/>
              <a:t>to sift you as wheat.  But I  </a:t>
            </a:r>
            <a:br>
              <a:rPr lang="en-US" sz="3200" b="1" dirty="0" smtClean="0"/>
            </a:br>
            <a:r>
              <a:rPr lang="en-US" sz="3200" b="1" dirty="0" smtClean="0"/>
              <a:t>  have prayed for </a:t>
            </a:r>
            <a:br>
              <a:rPr lang="en-US" sz="3200" b="1" dirty="0" smtClean="0"/>
            </a:br>
            <a:r>
              <a:rPr lang="en-US" sz="3200" b="1" dirty="0" smtClean="0"/>
              <a:t> you, Simon, that </a:t>
            </a:r>
            <a:br>
              <a:rPr lang="en-US" sz="3200" b="1" dirty="0" smtClean="0"/>
            </a:br>
            <a:r>
              <a:rPr lang="en-US" sz="3200" b="1" dirty="0" smtClean="0"/>
              <a:t>    your faith </a:t>
            </a:r>
            <a:br>
              <a:rPr lang="en-US" sz="3200" b="1" dirty="0" smtClean="0"/>
            </a:br>
            <a:r>
              <a:rPr lang="en-US" sz="3200" b="1" dirty="0" smtClean="0"/>
              <a:t>   may not </a:t>
            </a:r>
            <a:br>
              <a:rPr lang="en-US" sz="3200" b="1" dirty="0" smtClean="0"/>
            </a:br>
            <a:r>
              <a:rPr lang="en-US" sz="3200" b="1" dirty="0" smtClean="0"/>
              <a:t>  fail.  </a:t>
            </a:r>
            <a:endParaRPr lang="en-US" sz="3200" b="1" dirty="0"/>
          </a:p>
        </p:txBody>
      </p:sp>
    </p:spTree>
  </p:cSld>
  <p:clrMapOvr>
    <a:masterClrMapping/>
  </p:clrMapOvr>
  <p:transition>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cstate="print"/>
          <a:srcRect/>
          <a:stretch>
            <a:fillRect/>
          </a:stretch>
        </p:blipFill>
        <p:spPr bwMode="auto">
          <a:xfrm>
            <a:off x="4572000" y="-1"/>
            <a:ext cx="4572000" cy="6909089"/>
          </a:xfrm>
          <a:prstGeom prst="rect">
            <a:avLst/>
          </a:prstGeom>
          <a:noFill/>
          <a:ln w="9525">
            <a:noFill/>
            <a:miter lim="800000"/>
            <a:headEnd/>
            <a:tailEnd/>
          </a:ln>
          <a:effectLst/>
        </p:spPr>
      </p:pic>
      <p:sp>
        <p:nvSpPr>
          <p:cNvPr id="2" name="Title 1"/>
          <p:cNvSpPr>
            <a:spLocks noGrp="1"/>
          </p:cNvSpPr>
          <p:nvPr>
            <p:ph type="ctrTitle"/>
          </p:nvPr>
        </p:nvSpPr>
        <p:spPr>
          <a:xfrm>
            <a:off x="381000" y="4114800"/>
            <a:ext cx="4953000" cy="1470025"/>
          </a:xfrm>
        </p:spPr>
        <p:txBody>
          <a:bodyPr/>
          <a:lstStyle/>
          <a:p>
            <a:r>
              <a:rPr lang="en-US" dirty="0" smtClean="0">
                <a:solidFill>
                  <a:schemeClr val="accent6">
                    <a:lumMod val="50000"/>
                  </a:schemeClr>
                </a:solidFill>
              </a:rPr>
              <a:t>A Study </a:t>
            </a:r>
            <a:br>
              <a:rPr lang="en-US" dirty="0" smtClean="0">
                <a:solidFill>
                  <a:schemeClr val="accent6">
                    <a:lumMod val="50000"/>
                  </a:schemeClr>
                </a:solidFill>
              </a:rPr>
            </a:br>
            <a:r>
              <a:rPr lang="en-US" dirty="0" smtClean="0">
                <a:solidFill>
                  <a:schemeClr val="accent6">
                    <a:lumMod val="50000"/>
                  </a:schemeClr>
                </a:solidFill>
              </a:rPr>
              <a:t>in the </a:t>
            </a:r>
            <a:br>
              <a:rPr lang="en-US" dirty="0" smtClean="0">
                <a:solidFill>
                  <a:schemeClr val="accent6">
                    <a:lumMod val="50000"/>
                  </a:schemeClr>
                </a:solidFill>
              </a:rPr>
            </a:br>
            <a:r>
              <a:rPr lang="en-US" dirty="0" smtClean="0">
                <a:solidFill>
                  <a:schemeClr val="accent6">
                    <a:lumMod val="50000"/>
                  </a:schemeClr>
                </a:solidFill>
              </a:rPr>
              <a:t>Book of ACTS</a:t>
            </a:r>
            <a:endParaRPr lang="en-US" dirty="0">
              <a:solidFill>
                <a:schemeClr val="accent6">
                  <a:lumMod val="50000"/>
                </a:schemeClr>
              </a:solidFill>
            </a:endParaRPr>
          </a:p>
        </p:txBody>
      </p:sp>
      <p:sp>
        <p:nvSpPr>
          <p:cNvPr id="7" name="TextBox 6"/>
          <p:cNvSpPr txBox="1"/>
          <p:nvPr/>
        </p:nvSpPr>
        <p:spPr>
          <a:xfrm>
            <a:off x="152400" y="346264"/>
            <a:ext cx="8458200" cy="2015936"/>
          </a:xfrm>
          <a:prstGeom prst="rect">
            <a:avLst/>
          </a:prstGeom>
          <a:noFill/>
        </p:spPr>
        <p:txBody>
          <a:bodyPr wrap="square" rtlCol="0">
            <a:spAutoFit/>
          </a:bodyPr>
          <a:lstStyle/>
          <a:p>
            <a:r>
              <a:rPr lang="en-US" sz="12200" dirty="0" smtClean="0">
                <a:latin typeface="Arial Black" pitchFamily="34" charset="0"/>
              </a:rPr>
              <a:t>making a</a:t>
            </a:r>
            <a:endParaRPr lang="en-US" sz="12200" dirty="0">
              <a:latin typeface="Arial Black" pitchFamily="34" charset="0"/>
            </a:endParaRPr>
          </a:p>
        </p:txBody>
      </p:sp>
      <p:sp>
        <p:nvSpPr>
          <p:cNvPr id="9" name="TextBox 8"/>
          <p:cNvSpPr txBox="1"/>
          <p:nvPr/>
        </p:nvSpPr>
        <p:spPr>
          <a:xfrm>
            <a:off x="8077200" y="173295"/>
            <a:ext cx="762000" cy="7294305"/>
          </a:xfrm>
          <a:prstGeom prst="rect">
            <a:avLst/>
          </a:prstGeom>
          <a:noFill/>
        </p:spPr>
        <p:txBody>
          <a:bodyPr wrap="square" rtlCol="0">
            <a:spAutoFit/>
          </a:bodyPr>
          <a:lstStyle/>
          <a:p>
            <a:pPr algn="ctr">
              <a:lnSpc>
                <a:spcPts val="5200"/>
              </a:lnSpc>
            </a:pPr>
            <a:r>
              <a:rPr lang="en-US" sz="5400" dirty="0" smtClean="0">
                <a:ln>
                  <a:solidFill>
                    <a:schemeClr val="accent6">
                      <a:lumMod val="20000"/>
                      <a:lumOff val="80000"/>
                    </a:schemeClr>
                  </a:solidFill>
                </a:ln>
                <a:latin typeface="Arial Black" pitchFamily="34" charset="0"/>
              </a:rPr>
              <a:t>D</a:t>
            </a:r>
          </a:p>
          <a:p>
            <a:pPr algn="ctr">
              <a:lnSpc>
                <a:spcPts val="5200"/>
              </a:lnSpc>
            </a:pPr>
            <a:r>
              <a:rPr lang="en-US" sz="5400" dirty="0" smtClean="0">
                <a:ln>
                  <a:solidFill>
                    <a:schemeClr val="accent6">
                      <a:lumMod val="20000"/>
                      <a:lumOff val="80000"/>
                    </a:schemeClr>
                  </a:solidFill>
                </a:ln>
                <a:latin typeface="Arial Black" pitchFamily="34" charset="0"/>
              </a:rPr>
              <a:t>I</a:t>
            </a:r>
          </a:p>
          <a:p>
            <a:pPr algn="ctr">
              <a:lnSpc>
                <a:spcPts val="5200"/>
              </a:lnSpc>
            </a:pPr>
            <a:r>
              <a:rPr lang="en-US" sz="5400" dirty="0" smtClean="0">
                <a:ln>
                  <a:solidFill>
                    <a:schemeClr val="accent6">
                      <a:lumMod val="20000"/>
                      <a:lumOff val="80000"/>
                    </a:schemeClr>
                  </a:solidFill>
                </a:ln>
                <a:latin typeface="Arial Black" pitchFamily="34" charset="0"/>
              </a:rPr>
              <a:t>F</a:t>
            </a:r>
          </a:p>
          <a:p>
            <a:pPr algn="ctr">
              <a:lnSpc>
                <a:spcPts val="5200"/>
              </a:lnSpc>
            </a:pPr>
            <a:r>
              <a:rPr lang="en-US" sz="5400" dirty="0" smtClean="0">
                <a:ln>
                  <a:solidFill>
                    <a:schemeClr val="accent6">
                      <a:lumMod val="20000"/>
                      <a:lumOff val="80000"/>
                    </a:schemeClr>
                  </a:solidFill>
                </a:ln>
                <a:latin typeface="Arial Black" pitchFamily="34" charset="0"/>
              </a:rPr>
              <a:t>F</a:t>
            </a:r>
          </a:p>
          <a:p>
            <a:pPr algn="ctr">
              <a:lnSpc>
                <a:spcPts val="5200"/>
              </a:lnSpc>
            </a:pPr>
            <a:r>
              <a:rPr lang="en-US" sz="5400" dirty="0" smtClean="0">
                <a:ln>
                  <a:solidFill>
                    <a:schemeClr val="accent6">
                      <a:lumMod val="20000"/>
                      <a:lumOff val="80000"/>
                    </a:schemeClr>
                  </a:solidFill>
                </a:ln>
                <a:latin typeface="Arial Black" pitchFamily="34" charset="0"/>
              </a:rPr>
              <a:t>E</a:t>
            </a:r>
          </a:p>
          <a:p>
            <a:pPr algn="ctr">
              <a:lnSpc>
                <a:spcPts val="5200"/>
              </a:lnSpc>
            </a:pPr>
            <a:r>
              <a:rPr lang="en-US" sz="5400" dirty="0" smtClean="0">
                <a:ln>
                  <a:solidFill>
                    <a:schemeClr val="accent6">
                      <a:lumMod val="20000"/>
                      <a:lumOff val="80000"/>
                    </a:schemeClr>
                  </a:solidFill>
                </a:ln>
                <a:latin typeface="Arial Black" pitchFamily="34" charset="0"/>
              </a:rPr>
              <a:t>R</a:t>
            </a:r>
          </a:p>
          <a:p>
            <a:pPr algn="ctr">
              <a:lnSpc>
                <a:spcPts val="5200"/>
              </a:lnSpc>
            </a:pPr>
            <a:r>
              <a:rPr lang="en-US" sz="5400" dirty="0" smtClean="0">
                <a:ln>
                  <a:solidFill>
                    <a:schemeClr val="accent6">
                      <a:lumMod val="20000"/>
                      <a:lumOff val="80000"/>
                    </a:schemeClr>
                  </a:solidFill>
                </a:ln>
                <a:latin typeface="Arial Black" pitchFamily="34" charset="0"/>
              </a:rPr>
              <a:t>E</a:t>
            </a:r>
          </a:p>
          <a:p>
            <a:pPr algn="ctr">
              <a:lnSpc>
                <a:spcPts val="5200"/>
              </a:lnSpc>
            </a:pPr>
            <a:r>
              <a:rPr lang="en-US" sz="5400" dirty="0" smtClean="0">
                <a:ln>
                  <a:solidFill>
                    <a:schemeClr val="accent6">
                      <a:lumMod val="20000"/>
                      <a:lumOff val="80000"/>
                    </a:schemeClr>
                  </a:solidFill>
                </a:ln>
                <a:latin typeface="Arial Black" pitchFamily="34" charset="0"/>
              </a:rPr>
              <a:t>N</a:t>
            </a:r>
          </a:p>
          <a:p>
            <a:pPr algn="ctr">
              <a:lnSpc>
                <a:spcPts val="5200"/>
              </a:lnSpc>
            </a:pPr>
            <a:r>
              <a:rPr lang="en-US" sz="5400" dirty="0" smtClean="0">
                <a:ln>
                  <a:solidFill>
                    <a:schemeClr val="accent6">
                      <a:lumMod val="20000"/>
                      <a:lumOff val="80000"/>
                    </a:schemeClr>
                  </a:solidFill>
                </a:ln>
                <a:latin typeface="Arial Black" pitchFamily="34" charset="0"/>
              </a:rPr>
              <a:t>C</a:t>
            </a:r>
          </a:p>
          <a:p>
            <a:pPr algn="ctr">
              <a:lnSpc>
                <a:spcPts val="5200"/>
              </a:lnSpc>
            </a:pPr>
            <a:r>
              <a:rPr lang="en-US" sz="5400" dirty="0" smtClean="0">
                <a:ln>
                  <a:solidFill>
                    <a:schemeClr val="accent6">
                      <a:lumMod val="20000"/>
                      <a:lumOff val="80000"/>
                    </a:schemeClr>
                  </a:solidFill>
                </a:ln>
                <a:latin typeface="Arial Black" pitchFamily="34" charset="0"/>
              </a:rPr>
              <a:t>E</a:t>
            </a:r>
          </a:p>
          <a:p>
            <a:pPr algn="ctr">
              <a:lnSpc>
                <a:spcPts val="5200"/>
              </a:lnSpc>
            </a:pPr>
            <a:endParaRPr lang="en-US" dirty="0" smtClean="0">
              <a:ln>
                <a:solidFill>
                  <a:schemeClr val="accent6">
                    <a:lumMod val="20000"/>
                    <a:lumOff val="80000"/>
                  </a:schemeClr>
                </a:solidFill>
              </a:ln>
            </a:endParaRPr>
          </a:p>
        </p:txBody>
      </p:sp>
    </p:spTree>
  </p:cSld>
  <p:clrMapOvr>
    <a:masterClrMapping/>
  </p:clrMapOvr>
  <p:transition>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cstate="print"/>
          <a:srcRect r="24559" b="50000"/>
          <a:stretch>
            <a:fillRect/>
          </a:stretch>
        </p:blipFill>
        <p:spPr bwMode="auto">
          <a:xfrm>
            <a:off x="3690851" y="2028305"/>
            <a:ext cx="5453149" cy="4829695"/>
          </a:xfrm>
          <a:prstGeom prst="rect">
            <a:avLst/>
          </a:prstGeom>
          <a:noFill/>
          <a:ln w="9525">
            <a:noFill/>
            <a:miter lim="800000"/>
            <a:headEnd/>
            <a:tailEnd/>
          </a:ln>
          <a:effectLst/>
        </p:spPr>
      </p:pic>
      <p:sp>
        <p:nvSpPr>
          <p:cNvPr id="9" name="Rectangle 8"/>
          <p:cNvSpPr/>
          <p:nvPr/>
        </p:nvSpPr>
        <p:spPr>
          <a:xfrm>
            <a:off x="0" y="204953"/>
            <a:ext cx="9144000" cy="1340068"/>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ular Callout 4"/>
          <p:cNvSpPr/>
          <p:nvPr/>
        </p:nvSpPr>
        <p:spPr>
          <a:xfrm>
            <a:off x="204952" y="2238703"/>
            <a:ext cx="4950372" cy="4130566"/>
          </a:xfrm>
          <a:prstGeom prst="wedgeRoundRectCallout">
            <a:avLst>
              <a:gd name="adj1" fmla="val 63243"/>
              <a:gd name="adj2" fmla="val 1479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u="sng" dirty="0" smtClean="0"/>
              <a:t>Cause</a:t>
            </a:r>
            <a:r>
              <a:rPr lang="en-US" sz="4000" dirty="0" smtClean="0"/>
              <a:t> of </a:t>
            </a:r>
            <a:r>
              <a:rPr lang="en-US" dirty="0" smtClean="0"/>
              <a:t>Lacking</a:t>
            </a:r>
            <a:r>
              <a:rPr lang="en-US" sz="4000" dirty="0" smtClean="0"/>
              <a:t> this </a:t>
            </a:r>
            <a:r>
              <a:rPr lang="en-US" dirty="0" smtClean="0"/>
              <a:t>Phobia</a:t>
            </a:r>
            <a:endParaRPr lang="en-US" dirty="0"/>
          </a:p>
        </p:txBody>
      </p:sp>
      <p:sp>
        <p:nvSpPr>
          <p:cNvPr id="4" name="Content Placeholder 2"/>
          <p:cNvSpPr txBox="1">
            <a:spLocks/>
          </p:cNvSpPr>
          <p:nvPr/>
        </p:nvSpPr>
        <p:spPr>
          <a:xfrm>
            <a:off x="467708" y="1610711"/>
            <a:ext cx="4351283" cy="659523"/>
          </a:xfrm>
          <a:prstGeom prst="rect">
            <a:avLst/>
          </a:prstGeom>
        </p:spPr>
        <p:txBody>
          <a:bodyPr vert="horz" lIns="91440" tIns="45720" rIns="91440" bIns="45720" rtlCol="0">
            <a:normAutofit/>
          </a:bodyPr>
          <a:lstStyle/>
          <a:p>
            <a:pPr marL="0" marR="0" lvl="0" indent="0" algn="l" defTabSz="914400" rtl="0" eaLnBrk="1" fontAlgn="auto" latinLnBrk="0" hangingPunct="1">
              <a:lnSpc>
                <a:spcPts val="3800"/>
              </a:lnSpc>
              <a:spcBef>
                <a:spcPct val="20000"/>
              </a:spcBef>
              <a:spcAft>
                <a:spcPts val="0"/>
              </a:spcAft>
              <a:buClrTx/>
              <a:buSzTx/>
              <a:buFont typeface="Arial" pitchFamily="34" charset="0"/>
              <a:buNone/>
              <a:tabLst/>
              <a:defRPr/>
            </a:pPr>
            <a:r>
              <a:rPr kumimoji="0" lang="en-US" sz="3600" b="1" i="0" u="none" strike="noStrike" kern="1200" cap="none" spc="0" normalizeH="0" baseline="0" noProof="0" dirty="0" smtClean="0">
                <a:ln>
                  <a:noFill/>
                </a:ln>
                <a:solidFill>
                  <a:schemeClr val="accent1">
                    <a:lumMod val="50000"/>
                  </a:schemeClr>
                </a:solidFill>
                <a:effectLst>
                  <a:outerShdw blurRad="38100" dist="50800" dir="2700000" algn="tl">
                    <a:schemeClr val="bg1">
                      <a:alpha val="43000"/>
                    </a:schemeClr>
                  </a:outerShdw>
                </a:effectLst>
                <a:uLnTx/>
                <a:uFillTx/>
                <a:latin typeface="Arial Narrow" pitchFamily="34" charset="0"/>
                <a:ea typeface="+mn-ea"/>
                <a:cs typeface="+mn-cs"/>
              </a:rPr>
              <a:t> </a:t>
            </a:r>
            <a:r>
              <a:rPr kumimoji="0" lang="en-US" sz="3600" b="1" i="0" u="none" strike="noStrike" kern="1200" cap="none" spc="0" normalizeH="0" baseline="30000" noProof="0" dirty="0" smtClean="0">
                <a:ln>
                  <a:noFill/>
                </a:ln>
                <a:solidFill>
                  <a:schemeClr val="accent1">
                    <a:lumMod val="50000"/>
                  </a:schemeClr>
                </a:solidFill>
                <a:effectLst>
                  <a:outerShdw blurRad="38100" dist="50800" dir="2700000" algn="tl">
                    <a:schemeClr val="bg1">
                      <a:alpha val="43000"/>
                    </a:schemeClr>
                  </a:outerShdw>
                </a:effectLst>
                <a:uLnTx/>
                <a:uFillTx/>
                <a:latin typeface="Arial Narrow" pitchFamily="34" charset="0"/>
                <a:ea typeface="+mn-ea"/>
                <a:cs typeface="+mn-cs"/>
              </a:rPr>
              <a:t>3</a:t>
            </a:r>
            <a:r>
              <a:rPr kumimoji="0" lang="en-US" sz="3600" b="1" i="0" u="none" strike="noStrike" kern="1200" cap="none" spc="0" normalizeH="0" baseline="0" noProof="0" dirty="0" smtClean="0">
                <a:ln>
                  <a:noFill/>
                </a:ln>
                <a:solidFill>
                  <a:schemeClr val="accent1">
                    <a:lumMod val="50000"/>
                  </a:schemeClr>
                </a:solidFill>
                <a:effectLst>
                  <a:outerShdw blurRad="38100" dist="50800" dir="2700000" algn="tl">
                    <a:schemeClr val="bg1">
                      <a:alpha val="43000"/>
                    </a:schemeClr>
                  </a:outerShdw>
                </a:effectLst>
                <a:uLnTx/>
                <a:uFillTx/>
                <a:latin typeface="Arial Narrow" pitchFamily="34" charset="0"/>
                <a:ea typeface="+mn-ea"/>
                <a:cs typeface="+mn-cs"/>
              </a:rPr>
              <a:t> Then Peter said, </a:t>
            </a:r>
            <a:endParaRPr kumimoji="0" lang="en-US" sz="3600" b="1" i="0" u="none" strike="noStrike" kern="1200" cap="none" spc="0" normalizeH="0" baseline="0" noProof="0" dirty="0">
              <a:ln>
                <a:noFill/>
              </a:ln>
              <a:solidFill>
                <a:schemeClr val="accent1">
                  <a:lumMod val="50000"/>
                </a:schemeClr>
              </a:solidFill>
              <a:effectLst>
                <a:outerShdw blurRad="38100" dist="50800" dir="2700000" algn="tl">
                  <a:schemeClr val="bg1">
                    <a:alpha val="43000"/>
                  </a:schemeClr>
                </a:outerShdw>
              </a:effectLst>
              <a:uLnTx/>
              <a:uFillTx/>
              <a:latin typeface="Arial Narrow" pitchFamily="34" charset="0"/>
              <a:ea typeface="+mn-ea"/>
              <a:cs typeface="+mn-cs"/>
            </a:endParaRPr>
          </a:p>
        </p:txBody>
      </p:sp>
      <p:sp>
        <p:nvSpPr>
          <p:cNvPr id="6" name="Rounded Rectangle 5"/>
          <p:cNvSpPr/>
          <p:nvPr/>
        </p:nvSpPr>
        <p:spPr>
          <a:xfrm>
            <a:off x="331075" y="2670205"/>
            <a:ext cx="1466193"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2706413" y="2664950"/>
            <a:ext cx="1466193"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352095" y="3195722"/>
            <a:ext cx="2249215"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2333297"/>
            <a:ext cx="4351283" cy="3792866"/>
          </a:xfrm>
        </p:spPr>
        <p:txBody>
          <a:bodyPr/>
          <a:lstStyle/>
          <a:p>
            <a:pPr marL="0" indent="0">
              <a:lnSpc>
                <a:spcPts val="3800"/>
              </a:lnSpc>
            </a:pPr>
            <a:r>
              <a:rPr lang="en-US" dirty="0" smtClean="0">
                <a:solidFill>
                  <a:schemeClr val="bg1"/>
                </a:solidFill>
                <a:effectLst>
                  <a:outerShdw blurRad="38100" dist="38100" dir="2700000" algn="tl">
                    <a:srgbClr val="000000">
                      <a:alpha val="43137"/>
                    </a:srgbClr>
                  </a:outerShdw>
                </a:effectLst>
              </a:rPr>
              <a:t>"Ananias, how is it that Satan has so filled your heart that you have lied to the Holy Spirit and have kept for yourself some of the money you received for the land?</a:t>
            </a:r>
          </a:p>
          <a:p>
            <a:endParaRPr lang="en-US" dirty="0"/>
          </a:p>
        </p:txBody>
      </p:sp>
      <p:pic>
        <p:nvPicPr>
          <p:cNvPr id="11" name="Picture 10"/>
          <p:cNvPicPr>
            <a:picLocks noChangeAspect="1" noChangeArrowheads="1"/>
          </p:cNvPicPr>
          <p:nvPr/>
        </p:nvPicPr>
        <p:blipFill>
          <a:blip r:embed="rId3" cstate="print"/>
          <a:srcRect b="2652"/>
          <a:stretch>
            <a:fillRect/>
          </a:stretch>
        </p:blipFill>
        <p:spPr bwMode="auto">
          <a:xfrm>
            <a:off x="0" y="3310759"/>
            <a:ext cx="9144000" cy="3547241"/>
          </a:xfrm>
          <a:prstGeom prst="rect">
            <a:avLst/>
          </a:prstGeom>
          <a:noFill/>
          <a:ln w="9525">
            <a:noFill/>
            <a:miter lim="800000"/>
            <a:headEnd/>
            <a:tailEnd/>
          </a:ln>
          <a:effectLst/>
        </p:spPr>
      </p:pic>
      <p:pic>
        <p:nvPicPr>
          <p:cNvPr id="12" name="Picture 11"/>
          <p:cNvPicPr>
            <a:picLocks noChangeAspect="1" noChangeArrowheads="1"/>
          </p:cNvPicPr>
          <p:nvPr/>
        </p:nvPicPr>
        <p:blipFill>
          <a:blip r:embed="rId4" cstate="print"/>
          <a:srcRect/>
          <a:stretch>
            <a:fillRect/>
          </a:stretch>
        </p:blipFill>
        <p:spPr bwMode="auto">
          <a:xfrm>
            <a:off x="4495800" y="5311534"/>
            <a:ext cx="990600" cy="544923"/>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r="24559" b="50000"/>
          <a:stretch>
            <a:fillRect/>
          </a:stretch>
        </p:blipFill>
        <p:spPr bwMode="auto">
          <a:xfrm>
            <a:off x="3690851" y="2028305"/>
            <a:ext cx="5453149" cy="4829695"/>
          </a:xfrm>
          <a:prstGeom prst="rect">
            <a:avLst/>
          </a:prstGeom>
          <a:noFill/>
          <a:ln w="9525">
            <a:noFill/>
            <a:miter lim="800000"/>
            <a:headEnd/>
            <a:tailEnd/>
          </a:ln>
          <a:effectLst/>
        </p:spPr>
      </p:pic>
      <p:sp>
        <p:nvSpPr>
          <p:cNvPr id="7" name="Rectangle 6"/>
          <p:cNvSpPr/>
          <p:nvPr/>
        </p:nvSpPr>
        <p:spPr>
          <a:xfrm>
            <a:off x="0" y="204953"/>
            <a:ext cx="9144000" cy="1340068"/>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ular Callout 4"/>
          <p:cNvSpPr/>
          <p:nvPr/>
        </p:nvSpPr>
        <p:spPr>
          <a:xfrm>
            <a:off x="204952" y="2238703"/>
            <a:ext cx="4950372" cy="4130566"/>
          </a:xfrm>
          <a:prstGeom prst="wedgeRoundRectCallout">
            <a:avLst>
              <a:gd name="adj1" fmla="val 63243"/>
              <a:gd name="adj2" fmla="val 1479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u="sng" dirty="0" smtClean="0"/>
              <a:t>Heart</a:t>
            </a:r>
            <a:r>
              <a:rPr lang="en-US" dirty="0" smtClean="0"/>
              <a:t> of Lacking this Phobia</a:t>
            </a:r>
            <a:endParaRPr lang="en-US" dirty="0"/>
          </a:p>
        </p:txBody>
      </p:sp>
      <p:sp>
        <p:nvSpPr>
          <p:cNvPr id="4" name="Content Placeholder 2"/>
          <p:cNvSpPr txBox="1">
            <a:spLocks/>
          </p:cNvSpPr>
          <p:nvPr/>
        </p:nvSpPr>
        <p:spPr>
          <a:xfrm>
            <a:off x="467708" y="1610711"/>
            <a:ext cx="4351283" cy="659523"/>
          </a:xfrm>
          <a:prstGeom prst="rect">
            <a:avLst/>
          </a:prstGeom>
        </p:spPr>
        <p:txBody>
          <a:bodyPr vert="horz" lIns="91440" tIns="45720" rIns="91440" bIns="45720" rtlCol="0">
            <a:normAutofit/>
          </a:bodyPr>
          <a:lstStyle/>
          <a:p>
            <a:pPr marL="0" marR="0" lvl="0" indent="0" algn="l" defTabSz="914400" rtl="0" eaLnBrk="1" fontAlgn="auto" latinLnBrk="0" hangingPunct="1">
              <a:lnSpc>
                <a:spcPts val="3800"/>
              </a:lnSpc>
              <a:spcBef>
                <a:spcPct val="20000"/>
              </a:spcBef>
              <a:spcAft>
                <a:spcPts val="0"/>
              </a:spcAft>
              <a:buClrTx/>
              <a:buSzTx/>
              <a:buFont typeface="Arial" pitchFamily="34" charset="0"/>
              <a:buNone/>
              <a:tabLst/>
              <a:defRPr/>
            </a:pPr>
            <a:r>
              <a:rPr kumimoji="0" lang="en-US" sz="3600" b="1" i="0" u="none" strike="noStrike" kern="1200" cap="none" spc="0" normalizeH="0" baseline="0" noProof="0" dirty="0" smtClean="0">
                <a:ln>
                  <a:noFill/>
                </a:ln>
                <a:solidFill>
                  <a:schemeClr val="accent1">
                    <a:lumMod val="50000"/>
                  </a:schemeClr>
                </a:solidFill>
                <a:effectLst>
                  <a:outerShdw blurRad="38100" dist="50800" dir="2700000" algn="tl">
                    <a:schemeClr val="bg1">
                      <a:alpha val="43000"/>
                    </a:schemeClr>
                  </a:outerShdw>
                </a:effectLst>
                <a:uLnTx/>
                <a:uFillTx/>
                <a:latin typeface="Arial Narrow" pitchFamily="34" charset="0"/>
                <a:ea typeface="+mn-ea"/>
                <a:cs typeface="+mn-cs"/>
              </a:rPr>
              <a:t> </a:t>
            </a:r>
            <a:r>
              <a:rPr kumimoji="0" lang="en-US" sz="3600" b="1" i="0" u="none" strike="noStrike" kern="1200" cap="none" spc="0" normalizeH="0" baseline="30000" noProof="0" dirty="0" smtClean="0">
                <a:ln>
                  <a:noFill/>
                </a:ln>
                <a:solidFill>
                  <a:schemeClr val="accent1">
                    <a:lumMod val="50000"/>
                  </a:schemeClr>
                </a:solidFill>
                <a:effectLst>
                  <a:outerShdw blurRad="38100" dist="50800" dir="2700000" algn="tl">
                    <a:schemeClr val="bg1">
                      <a:alpha val="43000"/>
                    </a:schemeClr>
                  </a:outerShdw>
                </a:effectLst>
                <a:uLnTx/>
                <a:uFillTx/>
                <a:latin typeface="Arial Narrow" pitchFamily="34" charset="0"/>
                <a:ea typeface="+mn-ea"/>
                <a:cs typeface="+mn-cs"/>
              </a:rPr>
              <a:t>3</a:t>
            </a:r>
            <a:r>
              <a:rPr kumimoji="0" lang="en-US" sz="3600" b="1" i="0" u="none" strike="noStrike" kern="1200" cap="none" spc="0" normalizeH="0" baseline="0" noProof="0" dirty="0" smtClean="0">
                <a:ln>
                  <a:noFill/>
                </a:ln>
                <a:solidFill>
                  <a:schemeClr val="accent1">
                    <a:lumMod val="50000"/>
                  </a:schemeClr>
                </a:solidFill>
                <a:effectLst>
                  <a:outerShdw blurRad="38100" dist="50800" dir="2700000" algn="tl">
                    <a:schemeClr val="bg1">
                      <a:alpha val="43000"/>
                    </a:schemeClr>
                  </a:outerShdw>
                </a:effectLst>
                <a:uLnTx/>
                <a:uFillTx/>
                <a:latin typeface="Arial Narrow" pitchFamily="34" charset="0"/>
                <a:ea typeface="+mn-ea"/>
                <a:cs typeface="+mn-cs"/>
              </a:rPr>
              <a:t> Then Peter said, </a:t>
            </a:r>
            <a:endParaRPr kumimoji="0" lang="en-US" sz="3600" b="1" i="0" u="none" strike="noStrike" kern="1200" cap="none" spc="0" normalizeH="0" baseline="0" noProof="0" dirty="0">
              <a:ln>
                <a:noFill/>
              </a:ln>
              <a:solidFill>
                <a:schemeClr val="accent1">
                  <a:lumMod val="50000"/>
                </a:schemeClr>
              </a:solidFill>
              <a:effectLst>
                <a:outerShdw blurRad="38100" dist="50800" dir="2700000" algn="tl">
                  <a:schemeClr val="bg1">
                    <a:alpha val="43000"/>
                  </a:schemeClr>
                </a:outerShdw>
              </a:effectLst>
              <a:uLnTx/>
              <a:uFillTx/>
              <a:latin typeface="Arial Narrow" pitchFamily="34" charset="0"/>
              <a:ea typeface="+mn-ea"/>
              <a:cs typeface="+mn-cs"/>
            </a:endParaRPr>
          </a:p>
        </p:txBody>
      </p:sp>
      <p:sp>
        <p:nvSpPr>
          <p:cNvPr id="6" name="Rounded Rectangle 5"/>
          <p:cNvSpPr/>
          <p:nvPr/>
        </p:nvSpPr>
        <p:spPr>
          <a:xfrm>
            <a:off x="1308568" y="3631931"/>
            <a:ext cx="1119324"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2333297"/>
            <a:ext cx="4351283" cy="3792866"/>
          </a:xfrm>
        </p:spPr>
        <p:txBody>
          <a:bodyPr/>
          <a:lstStyle/>
          <a:p>
            <a:pPr marL="0" indent="0">
              <a:lnSpc>
                <a:spcPts val="3800"/>
              </a:lnSpc>
            </a:pPr>
            <a:r>
              <a:rPr lang="en-US" dirty="0" smtClean="0">
                <a:solidFill>
                  <a:schemeClr val="bg1"/>
                </a:solidFill>
                <a:effectLst>
                  <a:outerShdw blurRad="38100" dist="38100" dir="2700000" algn="tl">
                    <a:srgbClr val="000000">
                      <a:alpha val="43137"/>
                    </a:srgbClr>
                  </a:outerShdw>
                </a:effectLst>
              </a:rPr>
              <a:t>"Ananias, how is it that Satan has so filled your heart that you have lied to the Holy Spirit and have kept for yourself some of the money you received for the land?</a:t>
            </a:r>
          </a:p>
          <a:p>
            <a:endParaRPr lang="en-US" dirty="0"/>
          </a:p>
        </p:txBody>
      </p:sp>
    </p:spTree>
  </p:cSld>
  <p:clrMapOvr>
    <a:masterClrMapping/>
  </p:clrMapOvr>
  <p:transition>
    <p:zo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cstate="print"/>
          <a:srcRect r="15637" b="23801"/>
          <a:stretch>
            <a:fillRect/>
          </a:stretch>
        </p:blipFill>
        <p:spPr bwMode="auto">
          <a:xfrm>
            <a:off x="3785640" y="2018151"/>
            <a:ext cx="5358360" cy="4839849"/>
          </a:xfrm>
          <a:prstGeom prst="rect">
            <a:avLst/>
          </a:prstGeom>
          <a:noFill/>
          <a:ln w="9525">
            <a:noFill/>
            <a:miter lim="800000"/>
            <a:headEnd/>
            <a:tailEnd/>
          </a:ln>
          <a:effectLst/>
        </p:spPr>
      </p:pic>
      <p:pic>
        <p:nvPicPr>
          <p:cNvPr id="7" name="Picture 2"/>
          <p:cNvPicPr>
            <a:picLocks noChangeAspect="1" noChangeArrowheads="1"/>
          </p:cNvPicPr>
          <p:nvPr/>
        </p:nvPicPr>
        <p:blipFill>
          <a:blip r:embed="rId3" cstate="print"/>
          <a:srcRect r="24559" b="50000"/>
          <a:stretch>
            <a:fillRect/>
          </a:stretch>
        </p:blipFill>
        <p:spPr bwMode="auto">
          <a:xfrm>
            <a:off x="3690851" y="2028305"/>
            <a:ext cx="5453149" cy="4829695"/>
          </a:xfrm>
          <a:prstGeom prst="rect">
            <a:avLst/>
          </a:prstGeom>
          <a:noFill/>
          <a:ln w="9525">
            <a:noFill/>
            <a:miter lim="800000"/>
            <a:headEnd/>
            <a:tailEnd/>
          </a:ln>
          <a:effectLst/>
        </p:spPr>
      </p:pic>
      <p:sp>
        <p:nvSpPr>
          <p:cNvPr id="8" name="Rectangle 7"/>
          <p:cNvSpPr/>
          <p:nvPr/>
        </p:nvSpPr>
        <p:spPr>
          <a:xfrm>
            <a:off x="1765738" y="204953"/>
            <a:ext cx="5281448" cy="1340068"/>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ular Callout 4"/>
          <p:cNvSpPr/>
          <p:nvPr/>
        </p:nvSpPr>
        <p:spPr>
          <a:xfrm>
            <a:off x="204952" y="1671145"/>
            <a:ext cx="4950372" cy="4698124"/>
          </a:xfrm>
          <a:prstGeom prst="wedgeRoundRectCallout">
            <a:avLst>
              <a:gd name="adj1" fmla="val 62288"/>
              <a:gd name="adj2" fmla="val 1848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On the Surface</a:t>
            </a:r>
            <a:endParaRPr lang="en-US" dirty="0"/>
          </a:p>
        </p:txBody>
      </p:sp>
      <p:sp>
        <p:nvSpPr>
          <p:cNvPr id="6" name="Rounded Rectangle 5"/>
          <p:cNvSpPr/>
          <p:nvPr/>
        </p:nvSpPr>
        <p:spPr>
          <a:xfrm>
            <a:off x="1655410" y="3080134"/>
            <a:ext cx="2222907"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781500"/>
            <a:ext cx="4351283" cy="4234301"/>
          </a:xfrm>
        </p:spPr>
        <p:txBody>
          <a:bodyPr/>
          <a:lstStyle/>
          <a:p>
            <a:pPr marL="0" indent="0">
              <a:lnSpc>
                <a:spcPts val="3800"/>
              </a:lnSpc>
            </a:pPr>
            <a:r>
              <a:rPr lang="en-US" baseline="30000" dirty="0" smtClean="0">
                <a:solidFill>
                  <a:schemeClr val="bg1"/>
                </a:solidFill>
                <a:effectLst>
                  <a:outerShdw blurRad="38100" dist="38100" dir="2700000" algn="tl">
                    <a:srgbClr val="000000">
                      <a:alpha val="43137"/>
                    </a:srgbClr>
                  </a:outerShdw>
                </a:effectLst>
              </a:rPr>
              <a:t>4</a:t>
            </a:r>
            <a:r>
              <a:rPr lang="en-US" dirty="0" smtClean="0">
                <a:solidFill>
                  <a:schemeClr val="bg1"/>
                </a:solidFill>
                <a:effectLst>
                  <a:outerShdw blurRad="38100" dist="38100" dir="2700000" algn="tl">
                    <a:srgbClr val="000000">
                      <a:alpha val="43137"/>
                    </a:srgbClr>
                  </a:outerShdw>
                </a:effectLst>
              </a:rPr>
              <a:t> Didn't it belong to you before it was sold? And after it was sold, wasn't the money at your disposal? What made you think of doing such a thing? You have not lied to men but to God."</a:t>
            </a:r>
            <a:endParaRPr lang="en-US" dirty="0">
              <a:solidFill>
                <a:schemeClr val="bg1"/>
              </a:solidFill>
              <a:effectLst>
                <a:outerShdw blurRad="38100" dist="38100" dir="2700000" algn="tl">
                  <a:srgbClr val="000000">
                    <a:alpha val="43137"/>
                  </a:srgbClr>
                </a:outerShdw>
              </a:effectLst>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cstate="print"/>
          <a:srcRect r="15637" b="23801"/>
          <a:stretch>
            <a:fillRect/>
          </a:stretch>
        </p:blipFill>
        <p:spPr bwMode="auto">
          <a:xfrm>
            <a:off x="3785640" y="2018151"/>
            <a:ext cx="5358360" cy="4839849"/>
          </a:xfrm>
          <a:prstGeom prst="rect">
            <a:avLst/>
          </a:prstGeom>
          <a:noFill/>
          <a:ln w="9525">
            <a:noFill/>
            <a:miter lim="800000"/>
            <a:headEnd/>
            <a:tailEnd/>
          </a:ln>
          <a:effectLst/>
        </p:spPr>
      </p:pic>
      <p:pic>
        <p:nvPicPr>
          <p:cNvPr id="10" name="Picture 2"/>
          <p:cNvPicPr>
            <a:picLocks noChangeAspect="1" noChangeArrowheads="1"/>
          </p:cNvPicPr>
          <p:nvPr/>
        </p:nvPicPr>
        <p:blipFill>
          <a:blip r:embed="rId3" cstate="print"/>
          <a:srcRect r="24559" b="50000"/>
          <a:stretch>
            <a:fillRect/>
          </a:stretch>
        </p:blipFill>
        <p:spPr bwMode="auto">
          <a:xfrm>
            <a:off x="3690851" y="2028305"/>
            <a:ext cx="5453149" cy="4829695"/>
          </a:xfrm>
          <a:prstGeom prst="rect">
            <a:avLst/>
          </a:prstGeom>
          <a:noFill/>
          <a:ln w="9525">
            <a:noFill/>
            <a:miter lim="800000"/>
            <a:headEnd/>
            <a:tailEnd/>
          </a:ln>
          <a:effectLst/>
        </p:spPr>
      </p:pic>
      <p:sp>
        <p:nvSpPr>
          <p:cNvPr id="9" name="Rectangle 8"/>
          <p:cNvSpPr/>
          <p:nvPr/>
        </p:nvSpPr>
        <p:spPr>
          <a:xfrm>
            <a:off x="1765738" y="204953"/>
            <a:ext cx="5391807" cy="1340068"/>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ular Callout 4"/>
          <p:cNvSpPr/>
          <p:nvPr/>
        </p:nvSpPr>
        <p:spPr>
          <a:xfrm>
            <a:off x="204952" y="1671145"/>
            <a:ext cx="4950372" cy="4698124"/>
          </a:xfrm>
          <a:prstGeom prst="wedgeRoundRectCallout">
            <a:avLst>
              <a:gd name="adj1" fmla="val 62288"/>
              <a:gd name="adj2" fmla="val 1848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On the Surface</a:t>
            </a:r>
            <a:endParaRPr lang="en-US" dirty="0"/>
          </a:p>
        </p:txBody>
      </p:sp>
      <p:sp>
        <p:nvSpPr>
          <p:cNvPr id="6" name="Rounded Rectangle 5"/>
          <p:cNvSpPr/>
          <p:nvPr/>
        </p:nvSpPr>
        <p:spPr>
          <a:xfrm>
            <a:off x="1655410" y="3080134"/>
            <a:ext cx="2222907"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57384" y="5439707"/>
            <a:ext cx="1171872"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2811548" y="4993017"/>
            <a:ext cx="1571265"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781500"/>
            <a:ext cx="4351283" cy="4234301"/>
          </a:xfrm>
        </p:spPr>
        <p:txBody>
          <a:bodyPr/>
          <a:lstStyle/>
          <a:p>
            <a:pPr marL="0" indent="0">
              <a:lnSpc>
                <a:spcPts val="3800"/>
              </a:lnSpc>
            </a:pPr>
            <a:r>
              <a:rPr lang="en-US" baseline="30000" dirty="0" smtClean="0">
                <a:solidFill>
                  <a:schemeClr val="bg1"/>
                </a:solidFill>
                <a:effectLst>
                  <a:outerShdw blurRad="38100" dist="38100" dir="2700000" algn="tl">
                    <a:srgbClr val="000000">
                      <a:alpha val="43137"/>
                    </a:srgbClr>
                  </a:outerShdw>
                </a:effectLst>
              </a:rPr>
              <a:t>4</a:t>
            </a:r>
            <a:r>
              <a:rPr lang="en-US" dirty="0" smtClean="0">
                <a:solidFill>
                  <a:schemeClr val="bg1"/>
                </a:solidFill>
                <a:effectLst>
                  <a:outerShdw blurRad="38100" dist="38100" dir="2700000" algn="tl">
                    <a:srgbClr val="000000">
                      <a:alpha val="43137"/>
                    </a:srgbClr>
                  </a:outerShdw>
                </a:effectLst>
              </a:rPr>
              <a:t> Didn't it belong to you before it was sold? And after it was sold, wasn't the money at your disposal? What made you think of doing such a thing? You have not lied to men but to God."</a:t>
            </a:r>
            <a:endParaRPr lang="en-US" dirty="0">
              <a:solidFill>
                <a:schemeClr val="bg1"/>
              </a:solidFill>
              <a:effectLst>
                <a:outerShdw blurRad="38100" dist="38100" dir="2700000" algn="tl">
                  <a:srgbClr val="000000">
                    <a:alpha val="43137"/>
                  </a:srgbClr>
                </a:outerShdw>
              </a:effectLst>
            </a:endParaRPr>
          </a:p>
        </p:txBody>
      </p:sp>
    </p:spTree>
  </p:cSld>
  <p:clrMapOvr>
    <a:masterClrMapping/>
  </p:clrMapOvr>
  <p:transition>
    <p:zo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cstate="print"/>
          <a:srcRect r="24559" b="50000"/>
          <a:stretch>
            <a:fillRect/>
          </a:stretch>
        </p:blipFill>
        <p:spPr bwMode="auto">
          <a:xfrm>
            <a:off x="3690851" y="2028305"/>
            <a:ext cx="5453149" cy="4829695"/>
          </a:xfrm>
          <a:prstGeom prst="rect">
            <a:avLst/>
          </a:prstGeom>
          <a:noFill/>
          <a:ln w="9525">
            <a:noFill/>
            <a:miter lim="800000"/>
            <a:headEnd/>
            <a:tailEnd/>
          </a:ln>
          <a:effectLst/>
        </p:spPr>
      </p:pic>
      <p:sp>
        <p:nvSpPr>
          <p:cNvPr id="10" name="Rectangle 9"/>
          <p:cNvSpPr/>
          <p:nvPr/>
        </p:nvSpPr>
        <p:spPr>
          <a:xfrm>
            <a:off x="1261240" y="204953"/>
            <a:ext cx="6353505" cy="1340068"/>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ular Callout 4"/>
          <p:cNvSpPr/>
          <p:nvPr/>
        </p:nvSpPr>
        <p:spPr>
          <a:xfrm>
            <a:off x="204952" y="1671145"/>
            <a:ext cx="4950372" cy="4698124"/>
          </a:xfrm>
          <a:prstGeom prst="wedgeRoundRectCallout">
            <a:avLst>
              <a:gd name="adj1" fmla="val 62288"/>
              <a:gd name="adj2" fmla="val 1848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Below the Surface</a:t>
            </a:r>
            <a:endParaRPr lang="en-US" dirty="0"/>
          </a:p>
        </p:txBody>
      </p:sp>
      <p:sp>
        <p:nvSpPr>
          <p:cNvPr id="8" name="Rounded Rectangle 7"/>
          <p:cNvSpPr/>
          <p:nvPr/>
        </p:nvSpPr>
        <p:spPr>
          <a:xfrm>
            <a:off x="2743200" y="4987763"/>
            <a:ext cx="1560786"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2412124" y="5502770"/>
            <a:ext cx="1150884"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781500"/>
            <a:ext cx="4351283" cy="4234301"/>
          </a:xfrm>
        </p:spPr>
        <p:txBody>
          <a:bodyPr/>
          <a:lstStyle/>
          <a:p>
            <a:pPr marL="0" indent="0">
              <a:lnSpc>
                <a:spcPts val="3800"/>
              </a:lnSpc>
            </a:pPr>
            <a:r>
              <a:rPr lang="en-US" baseline="30000" dirty="0" smtClean="0">
                <a:solidFill>
                  <a:schemeClr val="bg1"/>
                </a:solidFill>
                <a:effectLst>
                  <a:outerShdw blurRad="38100" dist="38100" dir="2700000" algn="tl">
                    <a:srgbClr val="000000">
                      <a:alpha val="43137"/>
                    </a:srgbClr>
                  </a:outerShdw>
                </a:effectLst>
              </a:rPr>
              <a:t>4</a:t>
            </a:r>
            <a:r>
              <a:rPr lang="en-US" dirty="0" smtClean="0">
                <a:solidFill>
                  <a:schemeClr val="bg1"/>
                </a:solidFill>
                <a:effectLst>
                  <a:outerShdw blurRad="38100" dist="38100" dir="2700000" algn="tl">
                    <a:srgbClr val="000000">
                      <a:alpha val="43137"/>
                    </a:srgbClr>
                  </a:outerShdw>
                </a:effectLst>
              </a:rPr>
              <a:t> Didn't it belong to you before it was sold? And after it was sold, wasn't the money at your disposal? What made you think of doing such a thing? You have not lied to men but to God."</a:t>
            </a:r>
            <a:endParaRPr lang="en-US" dirty="0">
              <a:solidFill>
                <a:schemeClr val="bg1"/>
              </a:solidFill>
              <a:effectLst>
                <a:outerShdw blurRad="38100" dist="38100" dir="2700000" algn="tl">
                  <a:srgbClr val="000000">
                    <a:alpha val="43137"/>
                  </a:srgbClr>
                </a:outerShdw>
              </a:effectLst>
            </a:endParaRPr>
          </a:p>
        </p:txBody>
      </p:sp>
      <p:pic>
        <p:nvPicPr>
          <p:cNvPr id="13" name="Picture 2"/>
          <p:cNvPicPr>
            <a:picLocks noChangeAspect="1" noChangeArrowheads="1"/>
          </p:cNvPicPr>
          <p:nvPr/>
        </p:nvPicPr>
        <p:blipFill>
          <a:blip r:embed="rId3" cstate="print"/>
          <a:srcRect/>
          <a:stretch>
            <a:fillRect/>
          </a:stretch>
        </p:blipFill>
        <p:spPr bwMode="auto">
          <a:xfrm>
            <a:off x="5848349" y="2304902"/>
            <a:ext cx="2266951" cy="3181498"/>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03586" y="0"/>
            <a:ext cx="6558455" cy="1923393"/>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Intrusion of Divine Judgment</a:t>
            </a:r>
            <a:endParaRPr lang="en-US" dirty="0"/>
          </a:p>
        </p:txBody>
      </p:sp>
      <p:pic>
        <p:nvPicPr>
          <p:cNvPr id="1027" name="Picture 3"/>
          <p:cNvPicPr>
            <a:picLocks noChangeAspect="1" noChangeArrowheads="1"/>
          </p:cNvPicPr>
          <p:nvPr/>
        </p:nvPicPr>
        <p:blipFill>
          <a:blip r:embed="rId3" cstate="print"/>
          <a:srcRect/>
          <a:stretch>
            <a:fillRect/>
          </a:stretch>
        </p:blipFill>
        <p:spPr bwMode="auto">
          <a:xfrm>
            <a:off x="1" y="2096814"/>
            <a:ext cx="9144000" cy="4761186"/>
          </a:xfrm>
          <a:prstGeom prst="rect">
            <a:avLst/>
          </a:prstGeom>
          <a:noFill/>
          <a:ln w="9525">
            <a:noFill/>
            <a:miter lim="800000"/>
            <a:headEnd/>
            <a:tailEnd/>
          </a:ln>
          <a:effectLst/>
        </p:spPr>
      </p:pic>
      <p:sp>
        <p:nvSpPr>
          <p:cNvPr id="3" name="Content Placeholder 2"/>
          <p:cNvSpPr>
            <a:spLocks noGrp="1"/>
          </p:cNvSpPr>
          <p:nvPr>
            <p:ph idx="1"/>
          </p:nvPr>
        </p:nvSpPr>
        <p:spPr/>
        <p:txBody>
          <a:bodyPr/>
          <a:lstStyle/>
          <a:p>
            <a:r>
              <a:rPr lang="en-US" baseline="30000" dirty="0" smtClean="0"/>
              <a:t>5</a:t>
            </a:r>
            <a:r>
              <a:rPr lang="en-US" dirty="0" smtClean="0"/>
              <a:t> When Ananias heard this, he fell down and died. </a:t>
            </a:r>
          </a:p>
          <a:p>
            <a:endParaRPr lang="en-US" dirty="0" smtClean="0"/>
          </a:p>
          <a:p>
            <a:endParaRPr lang="en-US" dirty="0" smtClean="0"/>
          </a:p>
          <a:p>
            <a:endParaRPr lang="en-US" dirty="0" smtClean="0"/>
          </a:p>
          <a:p>
            <a:endParaRPr lang="en-US" dirty="0" smtClean="0"/>
          </a:p>
          <a:p>
            <a:pPr algn="ctr"/>
            <a:r>
              <a:rPr lang="en-US" dirty="0" smtClean="0">
                <a:solidFill>
                  <a:schemeClr val="bg1"/>
                </a:solidFill>
                <a:effectLst>
                  <a:outerShdw blurRad="38100" dist="38100" dir="2700000" algn="tl">
                    <a:srgbClr val="000000">
                      <a:alpha val="43137"/>
                    </a:srgbClr>
                  </a:outerShdw>
                </a:effectLst>
              </a:rPr>
              <a:t>And great fear seized all who heard what had happened. </a:t>
            </a:r>
            <a:endParaRPr lang="en-US" dirty="0">
              <a:solidFill>
                <a:schemeClr val="bg1"/>
              </a:solidFill>
              <a:effectLst>
                <a:outerShdw blurRad="38100" dist="38100" dir="2700000" algn="tl">
                  <a:srgbClr val="000000">
                    <a:alpha val="43137"/>
                  </a:srgbClr>
                </a:outerShdw>
              </a:effectLst>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randombar(horizontal)">
                                      <p:cBhvr>
                                        <p:cTn id="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03586" y="0"/>
            <a:ext cx="6558455" cy="1923393"/>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Intrusion of Divine Judgment</a:t>
            </a: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1" y="2096814"/>
            <a:ext cx="9144000" cy="4761186"/>
          </a:xfrm>
          <a:prstGeom prst="rect">
            <a:avLst/>
          </a:prstGeom>
          <a:noFill/>
          <a:ln w="9525">
            <a:noFill/>
            <a:miter lim="800000"/>
            <a:headEnd/>
            <a:tailEnd/>
          </a:ln>
          <a:effectLst/>
        </p:spPr>
      </p:pic>
      <p:sp>
        <p:nvSpPr>
          <p:cNvPr id="3" name="Content Placeholder 2"/>
          <p:cNvSpPr>
            <a:spLocks noGrp="1"/>
          </p:cNvSpPr>
          <p:nvPr>
            <p:ph idx="1"/>
          </p:nvPr>
        </p:nvSpPr>
        <p:spPr>
          <a:xfrm>
            <a:off x="0" y="5312979"/>
            <a:ext cx="9144000" cy="813184"/>
          </a:xfrm>
        </p:spPr>
        <p:txBody>
          <a:bodyPr/>
          <a:lstStyle/>
          <a:p>
            <a:pPr algn="ctr"/>
            <a:r>
              <a:rPr lang="en-US" baseline="30000" dirty="0" smtClean="0">
                <a:solidFill>
                  <a:schemeClr val="bg1"/>
                </a:solidFill>
                <a:effectLst>
                  <a:outerShdw blurRad="38100" dist="38100" dir="2700000" algn="tl">
                    <a:srgbClr val="000000">
                      <a:alpha val="43137"/>
                    </a:srgbClr>
                  </a:outerShdw>
                </a:effectLst>
              </a:rPr>
              <a:t>6</a:t>
            </a:r>
            <a:r>
              <a:rPr lang="en-US" dirty="0" smtClean="0">
                <a:solidFill>
                  <a:schemeClr val="bg1"/>
                </a:solidFill>
                <a:effectLst>
                  <a:outerShdw blurRad="38100" dist="38100" dir="2700000" algn="tl">
                    <a:srgbClr val="000000">
                      <a:alpha val="43137"/>
                    </a:srgbClr>
                  </a:outerShdw>
                </a:effectLst>
              </a:rPr>
              <a:t> Then the young men came forward, wrapped up his body, and carried him out and buried him.</a:t>
            </a:r>
            <a:endParaRPr lang="en-US" dirty="0">
              <a:solidFill>
                <a:schemeClr val="bg1"/>
              </a:solidFill>
              <a:effectLst>
                <a:outerShdw blurRad="38100" dist="38100" dir="2700000" algn="tl">
                  <a:srgbClr val="000000">
                    <a:alpha val="43137"/>
                  </a:srgbClr>
                </a:outerShdw>
              </a:effectLst>
            </a:endParaRPr>
          </a:p>
        </p:txBody>
      </p:sp>
    </p:spTree>
  </p:cSld>
  <p:clrMapOvr>
    <a:masterClrMapping/>
  </p:clrMapOvr>
  <p:transition>
    <p:zo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03586" y="252247"/>
            <a:ext cx="6558455" cy="1198181"/>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Fast Forward …</a:t>
            </a:r>
            <a:endParaRPr lang="en-US" dirty="0"/>
          </a:p>
        </p:txBody>
      </p:sp>
      <p:sp>
        <p:nvSpPr>
          <p:cNvPr id="3" name="Content Placeholder 2"/>
          <p:cNvSpPr>
            <a:spLocks noGrp="1"/>
          </p:cNvSpPr>
          <p:nvPr>
            <p:ph idx="1"/>
          </p:nvPr>
        </p:nvSpPr>
        <p:spPr>
          <a:xfrm>
            <a:off x="457201" y="1600200"/>
            <a:ext cx="7252138" cy="4525963"/>
          </a:xfrm>
        </p:spPr>
        <p:txBody>
          <a:bodyPr/>
          <a:lstStyle/>
          <a:p>
            <a:r>
              <a:rPr lang="en-US" baseline="30000" dirty="0" smtClean="0"/>
              <a:t>7</a:t>
            </a:r>
            <a:r>
              <a:rPr lang="en-US" dirty="0" smtClean="0"/>
              <a:t> About three hours later his wife came in, not knowing what had happened.</a:t>
            </a:r>
          </a:p>
          <a:p>
            <a:endParaRPr lang="en-US" dirty="0"/>
          </a:p>
        </p:txBody>
      </p:sp>
      <p:pic>
        <p:nvPicPr>
          <p:cNvPr id="4" name="Picture 2"/>
          <p:cNvPicPr>
            <a:picLocks noChangeAspect="1" noChangeArrowheads="1"/>
          </p:cNvPicPr>
          <p:nvPr/>
        </p:nvPicPr>
        <p:blipFill>
          <a:blip r:embed="rId3" cstate="print"/>
          <a:srcRect r="43709" b="12678"/>
          <a:stretch>
            <a:fillRect/>
          </a:stretch>
        </p:blipFill>
        <p:spPr bwMode="auto">
          <a:xfrm>
            <a:off x="6033321" y="2365212"/>
            <a:ext cx="3110679" cy="4492788"/>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765738" y="204953"/>
            <a:ext cx="5391807" cy="1340068"/>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b="1" dirty="0" smtClean="0"/>
              <a:t>Déjà vu .</a:t>
            </a:r>
            <a:r>
              <a:rPr lang="en-US" dirty="0" smtClean="0"/>
              <a:t>..</a:t>
            </a:r>
            <a:endParaRPr lang="en-US" dirty="0"/>
          </a:p>
        </p:txBody>
      </p:sp>
      <p:sp>
        <p:nvSpPr>
          <p:cNvPr id="9" name="Content Placeholder 8"/>
          <p:cNvSpPr>
            <a:spLocks noGrp="1"/>
          </p:cNvSpPr>
          <p:nvPr>
            <p:ph idx="1"/>
          </p:nvPr>
        </p:nvSpPr>
        <p:spPr/>
        <p:txBody>
          <a:bodyPr/>
          <a:lstStyle/>
          <a:p>
            <a:endParaRPr lang="en-US"/>
          </a:p>
        </p:txBody>
      </p:sp>
    </p:spTree>
  </p:cSld>
  <p:clrMapOvr>
    <a:masterClrMapping/>
  </p:clrMapOvr>
  <p:transition>
    <p:zo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765738" y="204953"/>
            <a:ext cx="5391807" cy="1340068"/>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ular Callout 5"/>
          <p:cNvSpPr/>
          <p:nvPr/>
        </p:nvSpPr>
        <p:spPr>
          <a:xfrm>
            <a:off x="630621" y="4414345"/>
            <a:ext cx="3657600" cy="1418896"/>
          </a:xfrm>
          <a:prstGeom prst="wedgeRoundRectCallout">
            <a:avLst>
              <a:gd name="adj1" fmla="val -63505"/>
              <a:gd name="adj2" fmla="val 7361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ular Callout 4"/>
          <p:cNvSpPr/>
          <p:nvPr/>
        </p:nvSpPr>
        <p:spPr>
          <a:xfrm>
            <a:off x="252248" y="2238703"/>
            <a:ext cx="4855780" cy="1923394"/>
          </a:xfrm>
          <a:prstGeom prst="wedgeRoundRectCallout">
            <a:avLst>
              <a:gd name="adj1" fmla="val 60011"/>
              <a:gd name="adj2" fmla="val 6987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dirty="0" smtClean="0"/>
              <a:t>Déjà vu .</a:t>
            </a:r>
            <a:r>
              <a:rPr lang="en-US" dirty="0" smtClean="0"/>
              <a:t>..</a:t>
            </a:r>
            <a:endParaRPr lang="en-US" dirty="0"/>
          </a:p>
        </p:txBody>
      </p:sp>
      <p:sp>
        <p:nvSpPr>
          <p:cNvPr id="3" name="Content Placeholder 2"/>
          <p:cNvSpPr>
            <a:spLocks noGrp="1"/>
          </p:cNvSpPr>
          <p:nvPr>
            <p:ph idx="1"/>
          </p:nvPr>
        </p:nvSpPr>
        <p:spPr>
          <a:xfrm>
            <a:off x="457201" y="1600200"/>
            <a:ext cx="5044966" cy="4525963"/>
          </a:xfrm>
        </p:spPr>
        <p:txBody>
          <a:bodyPr/>
          <a:lstStyle/>
          <a:p>
            <a:pPr marL="0" indent="0"/>
            <a:r>
              <a:rPr lang="en-US" baseline="30000" dirty="0" smtClean="0"/>
              <a:t>8</a:t>
            </a:r>
            <a:r>
              <a:rPr lang="en-US" dirty="0" smtClean="0"/>
              <a:t> Peter asked her, </a:t>
            </a:r>
            <a:r>
              <a:rPr lang="en-US" sz="1200" dirty="0" smtClean="0"/>
              <a:t/>
            </a:r>
            <a:br>
              <a:rPr lang="en-US" sz="1200" dirty="0" smtClean="0"/>
            </a:br>
            <a:r>
              <a:rPr lang="en-US" sz="1200" dirty="0" smtClean="0">
                <a:solidFill>
                  <a:schemeClr val="bg1"/>
                </a:solidFill>
                <a:effectLst>
                  <a:outerShdw blurRad="38100" dist="38100" dir="2700000" algn="tl">
                    <a:srgbClr val="000000">
                      <a:alpha val="43137"/>
                    </a:srgbClr>
                  </a:outerShdw>
                </a:effectLst>
              </a:rPr>
              <a:t/>
            </a:r>
            <a:br>
              <a:rPr lang="en-US" sz="1200" dirty="0" smtClean="0">
                <a:solidFill>
                  <a:schemeClr val="bg1"/>
                </a:solidFill>
                <a:effectLst>
                  <a:outerShdw blurRad="38100" dist="38100" dir="2700000" algn="tl">
                    <a:srgbClr val="000000">
                      <a:alpha val="43137"/>
                    </a:srgbClr>
                  </a:outerShdw>
                </a:effectLst>
              </a:rPr>
            </a:br>
            <a:r>
              <a:rPr lang="en-US" dirty="0" smtClean="0">
                <a:solidFill>
                  <a:schemeClr val="bg1"/>
                </a:solidFill>
                <a:effectLst>
                  <a:outerShdw blurRad="38100" dist="38100" dir="2700000" algn="tl">
                    <a:srgbClr val="000000">
                      <a:alpha val="43137"/>
                    </a:srgbClr>
                  </a:outerShdw>
                </a:effectLst>
              </a:rPr>
              <a:t>"Tell me, is this the price you and Ananias got for the land?" </a:t>
            </a:r>
            <a:r>
              <a:rPr lang="en-US" sz="1200" dirty="0" smtClean="0">
                <a:solidFill>
                  <a:schemeClr val="bg1"/>
                </a:solidFill>
                <a:effectLst>
                  <a:outerShdw blurRad="38100" dist="38100" dir="2700000" algn="tl">
                    <a:srgbClr val="000000">
                      <a:alpha val="43137"/>
                    </a:srgbClr>
                  </a:outerShdw>
                </a:effectLst>
              </a:rPr>
              <a:t/>
            </a:r>
            <a:br>
              <a:rPr lang="en-US" sz="1200" dirty="0" smtClean="0">
                <a:solidFill>
                  <a:schemeClr val="bg1"/>
                </a:solidFill>
                <a:effectLst>
                  <a:outerShdw blurRad="38100" dist="38100" dir="2700000" algn="tl">
                    <a:srgbClr val="000000">
                      <a:alpha val="43137"/>
                    </a:srgbClr>
                  </a:outerShdw>
                </a:effectLst>
              </a:rPr>
            </a:br>
            <a:r>
              <a:rPr lang="en-US" sz="1200" dirty="0" smtClean="0"/>
              <a:t/>
            </a:r>
            <a:br>
              <a:rPr lang="en-US" sz="1200" dirty="0" smtClean="0"/>
            </a:br>
            <a:endParaRPr lang="en-US" sz="1200" dirty="0" smtClean="0"/>
          </a:p>
          <a:p>
            <a:pPr marL="0" indent="0"/>
            <a:r>
              <a:rPr lang="en-US" dirty="0" smtClean="0"/>
              <a:t>     "Yes," she said, </a:t>
            </a:r>
            <a:br>
              <a:rPr lang="en-US" dirty="0" smtClean="0"/>
            </a:br>
            <a:r>
              <a:rPr lang="en-US" dirty="0" smtClean="0"/>
              <a:t>   "that is the price.”</a:t>
            </a:r>
          </a:p>
        </p:txBody>
      </p:sp>
      <p:pic>
        <p:nvPicPr>
          <p:cNvPr id="4" name="Picture 2"/>
          <p:cNvPicPr>
            <a:picLocks noChangeAspect="1" noChangeArrowheads="1"/>
          </p:cNvPicPr>
          <p:nvPr/>
        </p:nvPicPr>
        <p:blipFill>
          <a:blip r:embed="rId2" cstate="print"/>
          <a:srcRect r="24559" b="50000"/>
          <a:stretch>
            <a:fillRect/>
          </a:stretch>
        </p:blipFill>
        <p:spPr bwMode="auto">
          <a:xfrm>
            <a:off x="3690851" y="2028305"/>
            <a:ext cx="5453149" cy="4829695"/>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22939"/>
            <a:ext cx="8229600" cy="1358462"/>
          </a:xfrm>
        </p:spPr>
        <p:txBody>
          <a:bodyPr/>
          <a:lstStyle/>
          <a:p>
            <a:r>
              <a:rPr lang="en-US" dirty="0" smtClean="0"/>
              <a:t>The PHOBEA (fear) </a:t>
            </a:r>
            <a:br>
              <a:rPr lang="en-US" dirty="0" smtClean="0"/>
            </a:br>
            <a:r>
              <a:rPr lang="en-US" dirty="0" smtClean="0"/>
              <a:t>that Makes a Difference</a:t>
            </a:r>
            <a:br>
              <a:rPr lang="en-US" dirty="0" smtClean="0"/>
            </a:br>
            <a:endParaRPr lang="en-US" dirty="0"/>
          </a:p>
        </p:txBody>
      </p:sp>
    </p:spTree>
  </p:cSld>
  <p:clrMapOvr>
    <a:masterClrMapping/>
  </p:clrMapOvr>
  <p:transition>
    <p:zo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765738" y="204953"/>
            <a:ext cx="5391807" cy="1340068"/>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ular Callout 4"/>
          <p:cNvSpPr/>
          <p:nvPr/>
        </p:nvSpPr>
        <p:spPr>
          <a:xfrm>
            <a:off x="189186" y="2254472"/>
            <a:ext cx="5234152" cy="3657600"/>
          </a:xfrm>
          <a:prstGeom prst="wedgeRoundRectCallout">
            <a:avLst>
              <a:gd name="adj1" fmla="val 58384"/>
              <a:gd name="adj2" fmla="val 1810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dirty="0" smtClean="0"/>
              <a:t>Déjà vu .</a:t>
            </a:r>
            <a:r>
              <a:rPr lang="en-US" dirty="0" smtClean="0"/>
              <a:t>..</a:t>
            </a:r>
            <a:endParaRPr lang="en-US" dirty="0"/>
          </a:p>
        </p:txBody>
      </p:sp>
      <p:pic>
        <p:nvPicPr>
          <p:cNvPr id="4" name="Picture 2"/>
          <p:cNvPicPr>
            <a:picLocks noChangeAspect="1" noChangeArrowheads="1"/>
          </p:cNvPicPr>
          <p:nvPr/>
        </p:nvPicPr>
        <p:blipFill>
          <a:blip r:embed="rId2" cstate="print"/>
          <a:srcRect r="24559" b="50000"/>
          <a:stretch>
            <a:fillRect/>
          </a:stretch>
        </p:blipFill>
        <p:spPr bwMode="auto">
          <a:xfrm>
            <a:off x="3690851" y="2028305"/>
            <a:ext cx="5453149" cy="4829695"/>
          </a:xfrm>
          <a:prstGeom prst="rect">
            <a:avLst/>
          </a:prstGeom>
          <a:noFill/>
          <a:ln w="9525">
            <a:noFill/>
            <a:miter lim="800000"/>
            <a:headEnd/>
            <a:tailEnd/>
          </a:ln>
          <a:effectLst/>
        </p:spPr>
      </p:pic>
      <p:sp>
        <p:nvSpPr>
          <p:cNvPr id="6" name="Rectangle 5"/>
          <p:cNvSpPr/>
          <p:nvPr/>
        </p:nvSpPr>
        <p:spPr>
          <a:xfrm>
            <a:off x="362607" y="2885093"/>
            <a:ext cx="1103586" cy="788276"/>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1" y="1600200"/>
            <a:ext cx="5044966" cy="4525963"/>
          </a:xfrm>
        </p:spPr>
        <p:txBody>
          <a:bodyPr/>
          <a:lstStyle/>
          <a:p>
            <a:pPr marL="0" indent="0"/>
            <a:r>
              <a:rPr lang="en-US" dirty="0" smtClean="0"/>
              <a:t> </a:t>
            </a:r>
            <a:r>
              <a:rPr lang="en-US" baseline="30000" dirty="0" smtClean="0"/>
              <a:t>9</a:t>
            </a:r>
            <a:r>
              <a:rPr lang="en-US" dirty="0" smtClean="0"/>
              <a:t> Peter said to her, </a:t>
            </a:r>
            <a:r>
              <a:rPr lang="en-US" sz="800" dirty="0" smtClean="0"/>
              <a:t/>
            </a:r>
            <a:br>
              <a:rPr lang="en-US" sz="800" dirty="0" smtClean="0"/>
            </a:br>
            <a:endParaRPr lang="en-US" sz="800" dirty="0" smtClean="0"/>
          </a:p>
          <a:p>
            <a:pPr marL="0" indent="0"/>
            <a:r>
              <a:rPr lang="en-US" dirty="0" smtClean="0">
                <a:solidFill>
                  <a:schemeClr val="bg1"/>
                </a:solidFill>
                <a:effectLst>
                  <a:outerShdw blurRad="38100" dist="38100" dir="2700000" algn="tl">
                    <a:srgbClr val="000000">
                      <a:alpha val="43137"/>
                    </a:srgbClr>
                  </a:outerShdw>
                </a:effectLst>
              </a:rPr>
              <a:t>"How could you agree to test the Spirit of the Lord? Look! The feet of the men who buried your husband are at the door, and they will carry you out also.”</a:t>
            </a:r>
          </a:p>
        </p:txBody>
      </p:sp>
      <p:pic>
        <p:nvPicPr>
          <p:cNvPr id="7" name="Picture 4"/>
          <p:cNvPicPr>
            <a:picLocks noChangeAspect="1" noChangeArrowheads="1"/>
          </p:cNvPicPr>
          <p:nvPr/>
        </p:nvPicPr>
        <p:blipFill>
          <a:blip r:embed="rId3" cstate="print"/>
          <a:srcRect/>
          <a:stretch>
            <a:fillRect/>
          </a:stretch>
        </p:blipFill>
        <p:spPr bwMode="auto">
          <a:xfrm>
            <a:off x="-1" y="1954438"/>
            <a:ext cx="6520005" cy="4903562"/>
          </a:xfrm>
          <a:prstGeom prst="rect">
            <a:avLst/>
          </a:prstGeom>
          <a:noFill/>
          <a:ln w="9525">
            <a:noFill/>
            <a:miter lim="800000"/>
            <a:headEnd/>
            <a:tailEnd/>
          </a:ln>
          <a:effectLst/>
        </p:spPr>
      </p:pic>
      <p:sp>
        <p:nvSpPr>
          <p:cNvPr id="10" name="Rectangle 9"/>
          <p:cNvSpPr/>
          <p:nvPr/>
        </p:nvSpPr>
        <p:spPr>
          <a:xfrm>
            <a:off x="3810000" y="4324350"/>
            <a:ext cx="1047750" cy="857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443655" y="2544255"/>
            <a:ext cx="2758966" cy="3580467"/>
          </a:xfrm>
          <a:prstGeom prst="rect">
            <a:avLst/>
          </a:prstGeom>
          <a:noFill/>
        </p:spPr>
        <p:txBody>
          <a:bodyPr wrap="square" rtlCol="0">
            <a:spAutoFit/>
          </a:bodyPr>
          <a:lstStyle/>
          <a:p>
            <a:pPr>
              <a:lnSpc>
                <a:spcPts val="3400"/>
              </a:lnSpc>
            </a:pPr>
            <a:r>
              <a:rPr lang="en-US" sz="3200" b="1" dirty="0" smtClean="0"/>
              <a:t> </a:t>
            </a:r>
            <a:r>
              <a:rPr lang="en-US" sz="3200" b="1" baseline="30000" dirty="0" smtClean="0"/>
              <a:t>7</a:t>
            </a:r>
            <a:r>
              <a:rPr lang="en-US" sz="3200" b="1" dirty="0" smtClean="0"/>
              <a:t> Jesus answered him, "It is also written: </a:t>
            </a:r>
            <a:br>
              <a:rPr lang="en-US" sz="3200" b="1" dirty="0" smtClean="0"/>
            </a:br>
            <a:r>
              <a:rPr lang="en-US" sz="3200" b="1" dirty="0" smtClean="0"/>
              <a:t>'Do not put </a:t>
            </a:r>
            <a:br>
              <a:rPr lang="en-US" sz="3200" b="1" dirty="0" smtClean="0"/>
            </a:br>
            <a:r>
              <a:rPr lang="en-US" sz="3200" b="1" dirty="0" smtClean="0"/>
              <a:t>the Lord your God to the test.'"</a:t>
            </a:r>
            <a:endParaRPr lang="en-US" sz="3200" b="1"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765738" y="204953"/>
            <a:ext cx="5391807" cy="1340068"/>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ular Callout 4"/>
          <p:cNvSpPr/>
          <p:nvPr/>
        </p:nvSpPr>
        <p:spPr>
          <a:xfrm>
            <a:off x="189186" y="2254472"/>
            <a:ext cx="5234152" cy="3657600"/>
          </a:xfrm>
          <a:prstGeom prst="wedgeRoundRectCallout">
            <a:avLst>
              <a:gd name="adj1" fmla="val 58384"/>
              <a:gd name="adj2" fmla="val 1810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dirty="0" smtClean="0"/>
              <a:t>Déjà vu .</a:t>
            </a:r>
            <a:r>
              <a:rPr lang="en-US" dirty="0" smtClean="0"/>
              <a:t>..</a:t>
            </a:r>
            <a:endParaRPr lang="en-US" dirty="0"/>
          </a:p>
        </p:txBody>
      </p:sp>
      <p:pic>
        <p:nvPicPr>
          <p:cNvPr id="4" name="Picture 2"/>
          <p:cNvPicPr>
            <a:picLocks noChangeAspect="1" noChangeArrowheads="1"/>
          </p:cNvPicPr>
          <p:nvPr/>
        </p:nvPicPr>
        <p:blipFill>
          <a:blip r:embed="rId2" cstate="print"/>
          <a:srcRect r="24559" b="50000"/>
          <a:stretch>
            <a:fillRect/>
          </a:stretch>
        </p:blipFill>
        <p:spPr bwMode="auto">
          <a:xfrm>
            <a:off x="3690851" y="2028305"/>
            <a:ext cx="5453149" cy="4829695"/>
          </a:xfrm>
          <a:prstGeom prst="rect">
            <a:avLst/>
          </a:prstGeom>
          <a:noFill/>
          <a:ln w="9525">
            <a:noFill/>
            <a:miter lim="800000"/>
            <a:headEnd/>
            <a:tailEnd/>
          </a:ln>
          <a:effectLst/>
        </p:spPr>
      </p:pic>
      <p:sp>
        <p:nvSpPr>
          <p:cNvPr id="6" name="Rectangle 5"/>
          <p:cNvSpPr/>
          <p:nvPr/>
        </p:nvSpPr>
        <p:spPr>
          <a:xfrm>
            <a:off x="362607" y="2885093"/>
            <a:ext cx="1103586" cy="788276"/>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1" y="1600200"/>
            <a:ext cx="5044966" cy="4525963"/>
          </a:xfrm>
        </p:spPr>
        <p:txBody>
          <a:bodyPr/>
          <a:lstStyle/>
          <a:p>
            <a:pPr marL="0" indent="0"/>
            <a:r>
              <a:rPr lang="en-US" dirty="0" smtClean="0"/>
              <a:t> </a:t>
            </a:r>
            <a:r>
              <a:rPr lang="en-US" baseline="30000" dirty="0" smtClean="0"/>
              <a:t>9</a:t>
            </a:r>
            <a:r>
              <a:rPr lang="en-US" dirty="0" smtClean="0"/>
              <a:t> Peter said to her, </a:t>
            </a:r>
            <a:r>
              <a:rPr lang="en-US" sz="800" dirty="0" smtClean="0"/>
              <a:t/>
            </a:r>
            <a:br>
              <a:rPr lang="en-US" sz="800" dirty="0" smtClean="0"/>
            </a:br>
            <a:endParaRPr lang="en-US" sz="800" dirty="0" smtClean="0"/>
          </a:p>
          <a:p>
            <a:pPr marL="0" indent="0"/>
            <a:r>
              <a:rPr lang="en-US" dirty="0" smtClean="0">
                <a:solidFill>
                  <a:schemeClr val="bg1"/>
                </a:solidFill>
                <a:effectLst>
                  <a:outerShdw blurRad="38100" dist="38100" dir="2700000" algn="tl">
                    <a:srgbClr val="000000">
                      <a:alpha val="43137"/>
                    </a:srgbClr>
                  </a:outerShdw>
                </a:effectLst>
              </a:rPr>
              <a:t>"How could you agree to test the Spirit of the Lord? Look! The feet of the men who buried your husband are at the door, and they will carry you out also.”</a:t>
            </a:r>
          </a:p>
        </p:txBody>
      </p:sp>
    </p:spTree>
  </p:cSld>
  <p:clrMapOvr>
    <a:masterClrMapping/>
  </p:clrMapOvr>
  <p:transition>
    <p:zo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65738" y="204953"/>
            <a:ext cx="5391807" cy="1340068"/>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b="1" dirty="0" smtClean="0"/>
              <a:t>Déjà vu .</a:t>
            </a:r>
            <a:r>
              <a:rPr lang="en-US" dirty="0" smtClean="0"/>
              <a:t>..</a:t>
            </a:r>
            <a:endParaRPr lang="en-US" dirty="0"/>
          </a:p>
        </p:txBody>
      </p:sp>
      <p:sp>
        <p:nvSpPr>
          <p:cNvPr id="3" name="Content Placeholder 2"/>
          <p:cNvSpPr>
            <a:spLocks noGrp="1"/>
          </p:cNvSpPr>
          <p:nvPr>
            <p:ph idx="1"/>
          </p:nvPr>
        </p:nvSpPr>
        <p:spPr>
          <a:xfrm>
            <a:off x="457200" y="1592322"/>
            <a:ext cx="7630509" cy="4644204"/>
          </a:xfrm>
        </p:spPr>
        <p:txBody>
          <a:bodyPr/>
          <a:lstStyle/>
          <a:p>
            <a:pPr marL="0" indent="0">
              <a:lnSpc>
                <a:spcPts val="3800"/>
              </a:lnSpc>
            </a:pPr>
            <a:r>
              <a:rPr lang="en-US" dirty="0" smtClean="0"/>
              <a:t> </a:t>
            </a:r>
            <a:r>
              <a:rPr lang="en-US" baseline="30000" dirty="0" smtClean="0"/>
              <a:t>10</a:t>
            </a:r>
            <a:r>
              <a:rPr lang="en-US" dirty="0" smtClean="0"/>
              <a:t> At that moment she fell down at his feet and died. Then the young men came in and, finding her dead, carried her out and buried her beside her husband.</a:t>
            </a:r>
          </a:p>
          <a:p>
            <a:pPr marL="0" indent="0"/>
            <a:endParaRPr lang="en-US" dirty="0"/>
          </a:p>
        </p:txBody>
      </p:sp>
      <p:pic>
        <p:nvPicPr>
          <p:cNvPr id="7" name="Picture 3"/>
          <p:cNvPicPr>
            <a:picLocks noChangeAspect="1" noChangeArrowheads="1"/>
          </p:cNvPicPr>
          <p:nvPr/>
        </p:nvPicPr>
        <p:blipFill>
          <a:blip r:embed="rId3" cstate="print"/>
          <a:srcRect l="5102"/>
          <a:stretch>
            <a:fillRect/>
          </a:stretch>
        </p:blipFill>
        <p:spPr bwMode="auto">
          <a:xfrm>
            <a:off x="0" y="3640095"/>
            <a:ext cx="5864787" cy="3217905"/>
          </a:xfrm>
          <a:prstGeom prst="rect">
            <a:avLst/>
          </a:prstGeom>
          <a:noFill/>
          <a:ln w="9525">
            <a:noFill/>
            <a:miter lim="800000"/>
            <a:headEnd/>
            <a:tailEnd/>
          </a:ln>
          <a:effectLst/>
        </p:spPr>
      </p:pic>
      <p:pic>
        <p:nvPicPr>
          <p:cNvPr id="8" name="Picture 3"/>
          <p:cNvPicPr>
            <a:picLocks noChangeAspect="1" noChangeArrowheads="1"/>
          </p:cNvPicPr>
          <p:nvPr/>
        </p:nvPicPr>
        <p:blipFill>
          <a:blip r:embed="rId3" cstate="print"/>
          <a:srcRect l="8758" r="7908"/>
          <a:stretch>
            <a:fillRect/>
          </a:stretch>
        </p:blipFill>
        <p:spPr bwMode="auto">
          <a:xfrm>
            <a:off x="3993946" y="3640095"/>
            <a:ext cx="5150054" cy="3217905"/>
          </a:xfrm>
          <a:prstGeom prst="rect">
            <a:avLst/>
          </a:prstGeom>
          <a:noFill/>
          <a:ln w="9525">
            <a:noFill/>
            <a:miter lim="800000"/>
            <a:headEnd/>
            <a:tailEnd/>
          </a:ln>
          <a:effectLst/>
        </p:spPr>
      </p:pic>
      <p:sp>
        <p:nvSpPr>
          <p:cNvPr id="10" name="Title 1"/>
          <p:cNvSpPr txBox="1">
            <a:spLocks/>
          </p:cNvSpPr>
          <p:nvPr/>
        </p:nvSpPr>
        <p:spPr>
          <a:xfrm>
            <a:off x="317936" y="5715000"/>
            <a:ext cx="8458200" cy="1143000"/>
          </a:xfrm>
          <a:prstGeom prst="rect">
            <a:avLst/>
          </a:prstGeom>
        </p:spPr>
        <p:txBody>
          <a:bodyPr vert="horz" lIns="91440" tIns="45720" rIns="91440" bIns="45720" rtlCol="0" anchor="ctr">
            <a:normAutofit fontScale="92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Black" pitchFamily="34" charset="0"/>
                <a:ea typeface="+mj-ea"/>
                <a:cs typeface="+mj-cs"/>
              </a:rPr>
              <a:t>Intrusion of Divine Judgment</a:t>
            </a:r>
            <a:endParaRPr kumimoji="0" lang="en-US" sz="4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Black" pitchFamily="34" charset="0"/>
              <a:ea typeface="+mj-ea"/>
              <a:cs typeface="+mj-cs"/>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04953"/>
            <a:ext cx="8724900" cy="1340068"/>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ular Callout 3"/>
          <p:cNvSpPr/>
          <p:nvPr/>
        </p:nvSpPr>
        <p:spPr>
          <a:xfrm>
            <a:off x="346841" y="1434662"/>
            <a:ext cx="5738649" cy="4776952"/>
          </a:xfrm>
          <a:prstGeom prst="wedgeRectCallout">
            <a:avLst>
              <a:gd name="adj1" fmla="val 65131"/>
              <a:gd name="adj2" fmla="val 14783"/>
            </a:avLst>
          </a:prstGeom>
          <a:solidFill>
            <a:schemeClr val="bg1"/>
          </a:solidFill>
          <a:effectLst>
            <a:outerShdw blurRad="508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A Neglected NT Concept</a:t>
            </a:r>
            <a:endParaRPr lang="en-US" dirty="0"/>
          </a:p>
        </p:txBody>
      </p:sp>
      <p:sp>
        <p:nvSpPr>
          <p:cNvPr id="3" name="Content Placeholder 2"/>
          <p:cNvSpPr>
            <a:spLocks noGrp="1"/>
          </p:cNvSpPr>
          <p:nvPr>
            <p:ph idx="1"/>
          </p:nvPr>
        </p:nvSpPr>
        <p:spPr>
          <a:xfrm>
            <a:off x="488731" y="1576553"/>
            <a:ext cx="5517931" cy="4738797"/>
          </a:xfrm>
        </p:spPr>
        <p:txBody>
          <a:bodyPr/>
          <a:lstStyle/>
          <a:p>
            <a:pPr marL="0" indent="0">
              <a:lnSpc>
                <a:spcPts val="3800"/>
              </a:lnSpc>
            </a:pPr>
            <a:r>
              <a:rPr lang="en-US" dirty="0" smtClean="0"/>
              <a:t> </a:t>
            </a:r>
            <a:r>
              <a:rPr lang="en-US" baseline="30000" dirty="0" smtClean="0"/>
              <a:t>4</a:t>
            </a:r>
            <a:r>
              <a:rPr lang="en-US" dirty="0" smtClean="0"/>
              <a:t> "I tell you, my friends, do not be afraid of those who kill the body and after that can do no more.  </a:t>
            </a:r>
            <a:r>
              <a:rPr lang="en-US" baseline="30000" dirty="0" smtClean="0"/>
              <a:t>5</a:t>
            </a:r>
            <a:r>
              <a:rPr lang="en-US" dirty="0" smtClean="0"/>
              <a:t> But I will show you whom you should fear: Fear him who, after the killing of the body, has power to throw you into hell. Yes, I tell you, fear him. (Luke 12:4-5)</a:t>
            </a:r>
            <a:endParaRPr lang="en-US" dirty="0"/>
          </a:p>
        </p:txBody>
      </p:sp>
      <p:pic>
        <p:nvPicPr>
          <p:cNvPr id="2051" name="Picture 3"/>
          <p:cNvPicPr>
            <a:picLocks noChangeAspect="1" noChangeArrowheads="1"/>
          </p:cNvPicPr>
          <p:nvPr/>
        </p:nvPicPr>
        <p:blipFill>
          <a:blip r:embed="rId3" cstate="print"/>
          <a:srcRect r="39844"/>
          <a:stretch>
            <a:fillRect/>
          </a:stretch>
        </p:blipFill>
        <p:spPr bwMode="auto">
          <a:xfrm>
            <a:off x="6453187" y="2275840"/>
            <a:ext cx="2690813" cy="458216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204953"/>
            <a:ext cx="8724900" cy="1340068"/>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5" name="Picture 3"/>
          <p:cNvPicPr>
            <a:picLocks noChangeAspect="1" noChangeArrowheads="1"/>
          </p:cNvPicPr>
          <p:nvPr/>
        </p:nvPicPr>
        <p:blipFill>
          <a:blip r:embed="rId2" cstate="print"/>
          <a:srcRect b="24023"/>
          <a:stretch>
            <a:fillRect/>
          </a:stretch>
        </p:blipFill>
        <p:spPr bwMode="auto">
          <a:xfrm>
            <a:off x="0" y="2438400"/>
            <a:ext cx="9205913" cy="44196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Neglected NT Concept</a:t>
            </a:r>
            <a:endParaRPr lang="en-US" dirty="0"/>
          </a:p>
        </p:txBody>
      </p:sp>
      <p:sp>
        <p:nvSpPr>
          <p:cNvPr id="3" name="Content Placeholder 2"/>
          <p:cNvSpPr>
            <a:spLocks noGrp="1"/>
          </p:cNvSpPr>
          <p:nvPr>
            <p:ph idx="1"/>
          </p:nvPr>
        </p:nvSpPr>
        <p:spPr>
          <a:xfrm>
            <a:off x="488731" y="1524000"/>
            <a:ext cx="7425559" cy="4791350"/>
          </a:xfrm>
        </p:spPr>
        <p:txBody>
          <a:bodyPr/>
          <a:lstStyle/>
          <a:p>
            <a:pPr marL="0" indent="0">
              <a:lnSpc>
                <a:spcPts val="3800"/>
              </a:lnSpc>
            </a:pPr>
            <a:r>
              <a:rPr lang="en-US" dirty="0" smtClean="0">
                <a:solidFill>
                  <a:schemeClr val="tx1"/>
                </a:solidFill>
              </a:rPr>
              <a:t> </a:t>
            </a:r>
            <a:r>
              <a:rPr lang="en-US" i="1" dirty="0" smtClean="0">
                <a:solidFill>
                  <a:schemeClr val="tx1"/>
                </a:solidFill>
              </a:rPr>
              <a:t>It is a fearful thing to fall into the hands of the living God. (Hebrews 10:31 KJV)</a:t>
            </a:r>
            <a:endParaRPr lang="en-US" dirty="0">
              <a:solidFill>
                <a:schemeClr val="tx1"/>
              </a:solidFill>
            </a:endParaRPr>
          </a:p>
        </p:txBody>
      </p:sp>
    </p:spTree>
  </p:cSld>
  <p:clrMapOvr>
    <a:masterClrMapping/>
  </p:clrMapOvr>
  <p:transition>
    <p:zo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779813" y="1503543"/>
            <a:ext cx="1121041"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204953"/>
            <a:ext cx="8866413" cy="1340068"/>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The point of our passage:</a:t>
            </a:r>
            <a:endParaRPr lang="en-US" dirty="0"/>
          </a:p>
        </p:txBody>
      </p:sp>
      <p:sp>
        <p:nvSpPr>
          <p:cNvPr id="3" name="Content Placeholder 2"/>
          <p:cNvSpPr>
            <a:spLocks noGrp="1"/>
          </p:cNvSpPr>
          <p:nvPr>
            <p:ph idx="1"/>
          </p:nvPr>
        </p:nvSpPr>
        <p:spPr/>
        <p:txBody>
          <a:bodyPr/>
          <a:lstStyle/>
          <a:p>
            <a:r>
              <a:rPr lang="en-US" baseline="30000" dirty="0" smtClean="0"/>
              <a:t>11</a:t>
            </a:r>
            <a:r>
              <a:rPr lang="en-US" dirty="0" smtClean="0"/>
              <a:t> Great </a:t>
            </a:r>
            <a:r>
              <a:rPr lang="en-US" dirty="0" smtClean="0">
                <a:solidFill>
                  <a:schemeClr val="bg1"/>
                </a:solidFill>
                <a:effectLst>
                  <a:outerShdw blurRad="38100" dist="38100" dir="2700000" algn="tl">
                    <a:srgbClr val="000000">
                      <a:alpha val="43137"/>
                    </a:srgbClr>
                  </a:outerShdw>
                </a:effectLst>
              </a:rPr>
              <a:t>fear </a:t>
            </a:r>
            <a:r>
              <a:rPr lang="en-US" dirty="0" smtClean="0"/>
              <a:t>seized the whole church and all who heard about these events. </a:t>
            </a:r>
            <a:endParaRPr lang="en-US" dirty="0"/>
          </a:p>
        </p:txBody>
      </p:sp>
      <p:sp>
        <p:nvSpPr>
          <p:cNvPr id="6" name="TextBox 5"/>
          <p:cNvSpPr txBox="1"/>
          <p:nvPr/>
        </p:nvSpPr>
        <p:spPr>
          <a:xfrm>
            <a:off x="788276" y="5076496"/>
            <a:ext cx="7110249" cy="769441"/>
          </a:xfrm>
          <a:prstGeom prst="rect">
            <a:avLst/>
          </a:prstGeom>
          <a:noFill/>
        </p:spPr>
        <p:txBody>
          <a:bodyPr wrap="square" rtlCol="0">
            <a:spAutoFit/>
          </a:bodyPr>
          <a:lstStyle/>
          <a:p>
            <a:pPr algn="ctr"/>
            <a:r>
              <a:rPr lang="en-US" sz="4400" b="1" dirty="0" smtClean="0"/>
              <a:t>This is a </a:t>
            </a:r>
            <a:r>
              <a:rPr lang="en-US" sz="4400" b="1" dirty="0" smtClean="0">
                <a:latin typeface="Arial Black" pitchFamily="34" charset="0"/>
              </a:rPr>
              <a:t>GOOD phobia</a:t>
            </a:r>
            <a:r>
              <a:rPr lang="en-US" sz="4400" b="1" dirty="0" smtClean="0">
                <a:latin typeface="Arial" pitchFamily="34" charset="0"/>
                <a:cs typeface="Arial" pitchFamily="34" charset="0"/>
              </a:rPr>
              <a:t>!</a:t>
            </a:r>
            <a:endParaRPr lang="en-US" sz="4400" b="1" dirty="0">
              <a:latin typeface="Arial" pitchFamily="34" charset="0"/>
              <a:cs typeface="Arial" pitchFamily="34" charset="0"/>
            </a:endParaRPr>
          </a:p>
        </p:txBody>
      </p:sp>
      <p:sp>
        <p:nvSpPr>
          <p:cNvPr id="14" name="Freeform 13"/>
          <p:cNvSpPr/>
          <p:nvPr/>
        </p:nvSpPr>
        <p:spPr>
          <a:xfrm>
            <a:off x="1907628" y="1623848"/>
            <a:ext cx="4177861" cy="2853559"/>
          </a:xfrm>
          <a:custGeom>
            <a:avLst/>
            <a:gdLst>
              <a:gd name="connsiteX0" fmla="*/ 0 w 3736427"/>
              <a:gd name="connsiteY0" fmla="*/ 567559 h 3058511"/>
              <a:gd name="connsiteX1" fmla="*/ 914400 w 3736427"/>
              <a:gd name="connsiteY1" fmla="*/ 3058511 h 3058511"/>
              <a:gd name="connsiteX2" fmla="*/ 3736427 w 3736427"/>
              <a:gd name="connsiteY2" fmla="*/ 1371600 h 3058511"/>
              <a:gd name="connsiteX3" fmla="*/ 819806 w 3736427"/>
              <a:gd name="connsiteY3" fmla="*/ 0 h 3058511"/>
              <a:gd name="connsiteX4" fmla="*/ 804041 w 3736427"/>
              <a:gd name="connsiteY4" fmla="*/ 630621 h 3058511"/>
              <a:gd name="connsiteX5" fmla="*/ 0 w 3736427"/>
              <a:gd name="connsiteY5" fmla="*/ 567559 h 3058511"/>
              <a:gd name="connsiteX0" fmla="*/ 0 w 3736427"/>
              <a:gd name="connsiteY0" fmla="*/ 567559 h 2286001"/>
              <a:gd name="connsiteX1" fmla="*/ 693682 w 3736427"/>
              <a:gd name="connsiteY1" fmla="*/ 2286001 h 2286001"/>
              <a:gd name="connsiteX2" fmla="*/ 3736427 w 3736427"/>
              <a:gd name="connsiteY2" fmla="*/ 1371600 h 2286001"/>
              <a:gd name="connsiteX3" fmla="*/ 819806 w 3736427"/>
              <a:gd name="connsiteY3" fmla="*/ 0 h 2286001"/>
              <a:gd name="connsiteX4" fmla="*/ 804041 w 3736427"/>
              <a:gd name="connsiteY4" fmla="*/ 630621 h 2286001"/>
              <a:gd name="connsiteX5" fmla="*/ 0 w 3736427"/>
              <a:gd name="connsiteY5" fmla="*/ 567559 h 2286001"/>
              <a:gd name="connsiteX0" fmla="*/ 0 w 4146331"/>
              <a:gd name="connsiteY0" fmla="*/ 567559 h 2286001"/>
              <a:gd name="connsiteX1" fmla="*/ 693682 w 4146331"/>
              <a:gd name="connsiteY1" fmla="*/ 2286001 h 2286001"/>
              <a:gd name="connsiteX2" fmla="*/ 4146331 w 4146331"/>
              <a:gd name="connsiteY2" fmla="*/ 1340069 h 2286001"/>
              <a:gd name="connsiteX3" fmla="*/ 819806 w 4146331"/>
              <a:gd name="connsiteY3" fmla="*/ 0 h 2286001"/>
              <a:gd name="connsiteX4" fmla="*/ 804041 w 4146331"/>
              <a:gd name="connsiteY4" fmla="*/ 630621 h 2286001"/>
              <a:gd name="connsiteX5" fmla="*/ 0 w 4146331"/>
              <a:gd name="connsiteY5" fmla="*/ 567559 h 2286001"/>
              <a:gd name="connsiteX0" fmla="*/ 0 w 4146331"/>
              <a:gd name="connsiteY0" fmla="*/ 567559 h 2128346"/>
              <a:gd name="connsiteX1" fmla="*/ 677916 w 4146331"/>
              <a:gd name="connsiteY1" fmla="*/ 2128346 h 2128346"/>
              <a:gd name="connsiteX2" fmla="*/ 4146331 w 4146331"/>
              <a:gd name="connsiteY2" fmla="*/ 1340069 h 2128346"/>
              <a:gd name="connsiteX3" fmla="*/ 819806 w 4146331"/>
              <a:gd name="connsiteY3" fmla="*/ 0 h 2128346"/>
              <a:gd name="connsiteX4" fmla="*/ 804041 w 4146331"/>
              <a:gd name="connsiteY4" fmla="*/ 630621 h 2128346"/>
              <a:gd name="connsiteX5" fmla="*/ 0 w 4146331"/>
              <a:gd name="connsiteY5" fmla="*/ 567559 h 2128346"/>
              <a:gd name="connsiteX0" fmla="*/ 0 w 4099034"/>
              <a:gd name="connsiteY0" fmla="*/ 567559 h 2128346"/>
              <a:gd name="connsiteX1" fmla="*/ 677916 w 4099034"/>
              <a:gd name="connsiteY1" fmla="*/ 2128346 h 2128346"/>
              <a:gd name="connsiteX2" fmla="*/ 4099034 w 4099034"/>
              <a:gd name="connsiteY2" fmla="*/ 1166648 h 2128346"/>
              <a:gd name="connsiteX3" fmla="*/ 819806 w 4099034"/>
              <a:gd name="connsiteY3" fmla="*/ 0 h 2128346"/>
              <a:gd name="connsiteX4" fmla="*/ 804041 w 4099034"/>
              <a:gd name="connsiteY4" fmla="*/ 630621 h 2128346"/>
              <a:gd name="connsiteX5" fmla="*/ 0 w 4099034"/>
              <a:gd name="connsiteY5" fmla="*/ 567559 h 2128346"/>
              <a:gd name="connsiteX0" fmla="*/ 0 w 4177861"/>
              <a:gd name="connsiteY0" fmla="*/ 567559 h 2128346"/>
              <a:gd name="connsiteX1" fmla="*/ 677916 w 4177861"/>
              <a:gd name="connsiteY1" fmla="*/ 2128346 h 2128346"/>
              <a:gd name="connsiteX2" fmla="*/ 4177861 w 4177861"/>
              <a:gd name="connsiteY2" fmla="*/ 1229710 h 2128346"/>
              <a:gd name="connsiteX3" fmla="*/ 819806 w 4177861"/>
              <a:gd name="connsiteY3" fmla="*/ 0 h 2128346"/>
              <a:gd name="connsiteX4" fmla="*/ 804041 w 4177861"/>
              <a:gd name="connsiteY4" fmla="*/ 630621 h 2128346"/>
              <a:gd name="connsiteX5" fmla="*/ 0 w 4177861"/>
              <a:gd name="connsiteY5" fmla="*/ 567559 h 2128346"/>
              <a:gd name="connsiteX0" fmla="*/ 0 w 4177861"/>
              <a:gd name="connsiteY0" fmla="*/ 567559 h 2853559"/>
              <a:gd name="connsiteX1" fmla="*/ 693681 w 4177861"/>
              <a:gd name="connsiteY1" fmla="*/ 2853559 h 2853559"/>
              <a:gd name="connsiteX2" fmla="*/ 4177861 w 4177861"/>
              <a:gd name="connsiteY2" fmla="*/ 1229710 h 2853559"/>
              <a:gd name="connsiteX3" fmla="*/ 819806 w 4177861"/>
              <a:gd name="connsiteY3" fmla="*/ 0 h 2853559"/>
              <a:gd name="connsiteX4" fmla="*/ 804041 w 4177861"/>
              <a:gd name="connsiteY4" fmla="*/ 630621 h 2853559"/>
              <a:gd name="connsiteX5" fmla="*/ 0 w 4177861"/>
              <a:gd name="connsiteY5" fmla="*/ 567559 h 2853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77861" h="2853559">
                <a:moveTo>
                  <a:pt x="0" y="567559"/>
                </a:moveTo>
                <a:lnTo>
                  <a:pt x="693681" y="2853559"/>
                </a:lnTo>
                <a:lnTo>
                  <a:pt x="4177861" y="1229710"/>
                </a:lnTo>
                <a:lnTo>
                  <a:pt x="819806" y="0"/>
                </a:lnTo>
                <a:lnTo>
                  <a:pt x="804041" y="630621"/>
                </a:lnTo>
                <a:lnTo>
                  <a:pt x="0" y="567559"/>
                </a:lnTo>
                <a:close/>
              </a:path>
            </a:pathLst>
          </a:custGeom>
          <a:solidFill>
            <a:srgbClr val="C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2459421" y="2680696"/>
            <a:ext cx="3736426" cy="2017428"/>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781503" y="2900859"/>
            <a:ext cx="5044966" cy="1631216"/>
          </a:xfrm>
          <a:prstGeom prst="rect">
            <a:avLst/>
          </a:prstGeom>
          <a:noFill/>
        </p:spPr>
        <p:txBody>
          <a:bodyPr wrap="square" rtlCol="0">
            <a:spAutoFit/>
          </a:bodyPr>
          <a:lstStyle/>
          <a:p>
            <a:pPr algn="ctr">
              <a:lnSpc>
                <a:spcPts val="6000"/>
              </a:lnSpc>
            </a:pPr>
            <a:r>
              <a:rPr lang="en-US" sz="7200" dirty="0" smtClean="0">
                <a:solidFill>
                  <a:schemeClr val="bg1"/>
                </a:solidFill>
                <a:effectLst>
                  <a:outerShdw blurRad="38100" dist="38100" dir="2700000" algn="tl">
                    <a:srgbClr val="000000">
                      <a:alpha val="43137"/>
                    </a:srgbClr>
                  </a:outerShdw>
                </a:effectLst>
                <a:latin typeface="Symbol" pitchFamily="18" charset="2"/>
              </a:rPr>
              <a:t>fobo</a:t>
            </a:r>
            <a:r>
              <a:rPr lang="en-US" sz="7200" dirty="0" smtClean="0">
                <a:solidFill>
                  <a:schemeClr val="bg1"/>
                </a:solidFill>
                <a:effectLst>
                  <a:outerShdw blurRad="38100" dist="38100" dir="2700000" algn="tl">
                    <a:srgbClr val="000000">
                      <a:alpha val="43137"/>
                    </a:srgbClr>
                  </a:outerShdw>
                </a:effectLst>
                <a:latin typeface="Candara" pitchFamily="34" charset="0"/>
              </a:rPr>
              <a:t>s</a:t>
            </a:r>
            <a:r>
              <a:rPr lang="en-US" sz="7200" dirty="0" smtClean="0">
                <a:solidFill>
                  <a:schemeClr val="bg1"/>
                </a:solidFill>
                <a:effectLst>
                  <a:outerShdw blurRad="38100" dist="38100" dir="2700000" algn="tl">
                    <a:srgbClr val="000000">
                      <a:alpha val="43137"/>
                    </a:srgbClr>
                  </a:outerShdw>
                </a:effectLst>
                <a:latin typeface="Symbol" pitchFamily="18" charset="2"/>
              </a:rPr>
              <a:t/>
            </a:r>
            <a:br>
              <a:rPr lang="en-US" sz="7200" dirty="0" smtClean="0">
                <a:solidFill>
                  <a:schemeClr val="bg1"/>
                </a:solidFill>
                <a:effectLst>
                  <a:outerShdw blurRad="38100" dist="38100" dir="2700000" algn="tl">
                    <a:srgbClr val="000000">
                      <a:alpha val="43137"/>
                    </a:srgbClr>
                  </a:outerShdw>
                </a:effectLst>
                <a:latin typeface="Symbol" pitchFamily="18" charset="2"/>
              </a:rPr>
            </a:br>
            <a:r>
              <a:rPr lang="en-US" sz="5600" b="1" dirty="0" err="1" smtClean="0">
                <a:solidFill>
                  <a:schemeClr val="bg1"/>
                </a:solidFill>
                <a:effectLst>
                  <a:outerShdw blurRad="38100" dist="38100" dir="2700000" algn="tl">
                    <a:srgbClr val="000000">
                      <a:alpha val="43137"/>
                    </a:srgbClr>
                  </a:outerShdw>
                </a:effectLst>
                <a:latin typeface="Arial" pitchFamily="34" charset="0"/>
                <a:cs typeface="Arial" pitchFamily="34" charset="0"/>
              </a:rPr>
              <a:t>phobos</a:t>
            </a:r>
            <a:endParaRPr lang="en-US" sz="7200" dirty="0">
              <a:latin typeface="Symbol" pitchFamily="18" charset="2"/>
            </a:endParaRPr>
          </a:p>
        </p:txBody>
      </p:sp>
    </p:spTree>
  </p:cSld>
  <p:clrMapOvr>
    <a:masterClrMapping/>
  </p:clrMapOvr>
  <p:transition>
    <p:zo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779813" y="1503543"/>
            <a:ext cx="1121041"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204953"/>
            <a:ext cx="8866413" cy="1340068"/>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The point of our passage:</a:t>
            </a:r>
            <a:endParaRPr lang="en-US" dirty="0"/>
          </a:p>
        </p:txBody>
      </p:sp>
      <p:sp>
        <p:nvSpPr>
          <p:cNvPr id="3" name="Content Placeholder 2"/>
          <p:cNvSpPr>
            <a:spLocks noGrp="1"/>
          </p:cNvSpPr>
          <p:nvPr>
            <p:ph idx="1"/>
          </p:nvPr>
        </p:nvSpPr>
        <p:spPr/>
        <p:txBody>
          <a:bodyPr/>
          <a:lstStyle/>
          <a:p>
            <a:r>
              <a:rPr lang="en-US" baseline="30000" dirty="0" smtClean="0"/>
              <a:t>11</a:t>
            </a:r>
            <a:r>
              <a:rPr lang="en-US" dirty="0" smtClean="0"/>
              <a:t> Great </a:t>
            </a:r>
            <a:r>
              <a:rPr lang="en-US" dirty="0" smtClean="0">
                <a:solidFill>
                  <a:schemeClr val="bg1"/>
                </a:solidFill>
                <a:effectLst>
                  <a:outerShdw blurRad="38100" dist="38100" dir="2700000" algn="tl">
                    <a:srgbClr val="000000">
                      <a:alpha val="43137"/>
                    </a:srgbClr>
                  </a:outerShdw>
                </a:effectLst>
              </a:rPr>
              <a:t>fear </a:t>
            </a:r>
            <a:r>
              <a:rPr lang="en-US" dirty="0" smtClean="0"/>
              <a:t>seized the whole church and </a:t>
            </a:r>
            <a:r>
              <a:rPr lang="en-US" b="0" dirty="0" smtClean="0"/>
              <a:t>all who heard about these events. </a:t>
            </a:r>
            <a:endParaRPr lang="en-US" b="0" dirty="0"/>
          </a:p>
        </p:txBody>
      </p:sp>
      <p:sp>
        <p:nvSpPr>
          <p:cNvPr id="11" name="Freeform 10"/>
          <p:cNvSpPr/>
          <p:nvPr/>
        </p:nvSpPr>
        <p:spPr>
          <a:xfrm>
            <a:off x="1907628" y="1623848"/>
            <a:ext cx="4177861" cy="2128346"/>
          </a:xfrm>
          <a:custGeom>
            <a:avLst/>
            <a:gdLst>
              <a:gd name="connsiteX0" fmla="*/ 0 w 3736427"/>
              <a:gd name="connsiteY0" fmla="*/ 567559 h 3058511"/>
              <a:gd name="connsiteX1" fmla="*/ 914400 w 3736427"/>
              <a:gd name="connsiteY1" fmla="*/ 3058511 h 3058511"/>
              <a:gd name="connsiteX2" fmla="*/ 3736427 w 3736427"/>
              <a:gd name="connsiteY2" fmla="*/ 1371600 h 3058511"/>
              <a:gd name="connsiteX3" fmla="*/ 819806 w 3736427"/>
              <a:gd name="connsiteY3" fmla="*/ 0 h 3058511"/>
              <a:gd name="connsiteX4" fmla="*/ 804041 w 3736427"/>
              <a:gd name="connsiteY4" fmla="*/ 630621 h 3058511"/>
              <a:gd name="connsiteX5" fmla="*/ 0 w 3736427"/>
              <a:gd name="connsiteY5" fmla="*/ 567559 h 3058511"/>
              <a:gd name="connsiteX0" fmla="*/ 0 w 3736427"/>
              <a:gd name="connsiteY0" fmla="*/ 567559 h 2286001"/>
              <a:gd name="connsiteX1" fmla="*/ 693682 w 3736427"/>
              <a:gd name="connsiteY1" fmla="*/ 2286001 h 2286001"/>
              <a:gd name="connsiteX2" fmla="*/ 3736427 w 3736427"/>
              <a:gd name="connsiteY2" fmla="*/ 1371600 h 2286001"/>
              <a:gd name="connsiteX3" fmla="*/ 819806 w 3736427"/>
              <a:gd name="connsiteY3" fmla="*/ 0 h 2286001"/>
              <a:gd name="connsiteX4" fmla="*/ 804041 w 3736427"/>
              <a:gd name="connsiteY4" fmla="*/ 630621 h 2286001"/>
              <a:gd name="connsiteX5" fmla="*/ 0 w 3736427"/>
              <a:gd name="connsiteY5" fmla="*/ 567559 h 2286001"/>
              <a:gd name="connsiteX0" fmla="*/ 0 w 4146331"/>
              <a:gd name="connsiteY0" fmla="*/ 567559 h 2286001"/>
              <a:gd name="connsiteX1" fmla="*/ 693682 w 4146331"/>
              <a:gd name="connsiteY1" fmla="*/ 2286001 h 2286001"/>
              <a:gd name="connsiteX2" fmla="*/ 4146331 w 4146331"/>
              <a:gd name="connsiteY2" fmla="*/ 1340069 h 2286001"/>
              <a:gd name="connsiteX3" fmla="*/ 819806 w 4146331"/>
              <a:gd name="connsiteY3" fmla="*/ 0 h 2286001"/>
              <a:gd name="connsiteX4" fmla="*/ 804041 w 4146331"/>
              <a:gd name="connsiteY4" fmla="*/ 630621 h 2286001"/>
              <a:gd name="connsiteX5" fmla="*/ 0 w 4146331"/>
              <a:gd name="connsiteY5" fmla="*/ 567559 h 2286001"/>
              <a:gd name="connsiteX0" fmla="*/ 0 w 4146331"/>
              <a:gd name="connsiteY0" fmla="*/ 567559 h 2128346"/>
              <a:gd name="connsiteX1" fmla="*/ 677916 w 4146331"/>
              <a:gd name="connsiteY1" fmla="*/ 2128346 h 2128346"/>
              <a:gd name="connsiteX2" fmla="*/ 4146331 w 4146331"/>
              <a:gd name="connsiteY2" fmla="*/ 1340069 h 2128346"/>
              <a:gd name="connsiteX3" fmla="*/ 819806 w 4146331"/>
              <a:gd name="connsiteY3" fmla="*/ 0 h 2128346"/>
              <a:gd name="connsiteX4" fmla="*/ 804041 w 4146331"/>
              <a:gd name="connsiteY4" fmla="*/ 630621 h 2128346"/>
              <a:gd name="connsiteX5" fmla="*/ 0 w 4146331"/>
              <a:gd name="connsiteY5" fmla="*/ 567559 h 2128346"/>
              <a:gd name="connsiteX0" fmla="*/ 0 w 4099034"/>
              <a:gd name="connsiteY0" fmla="*/ 567559 h 2128346"/>
              <a:gd name="connsiteX1" fmla="*/ 677916 w 4099034"/>
              <a:gd name="connsiteY1" fmla="*/ 2128346 h 2128346"/>
              <a:gd name="connsiteX2" fmla="*/ 4099034 w 4099034"/>
              <a:gd name="connsiteY2" fmla="*/ 1166648 h 2128346"/>
              <a:gd name="connsiteX3" fmla="*/ 819806 w 4099034"/>
              <a:gd name="connsiteY3" fmla="*/ 0 h 2128346"/>
              <a:gd name="connsiteX4" fmla="*/ 804041 w 4099034"/>
              <a:gd name="connsiteY4" fmla="*/ 630621 h 2128346"/>
              <a:gd name="connsiteX5" fmla="*/ 0 w 4099034"/>
              <a:gd name="connsiteY5" fmla="*/ 567559 h 2128346"/>
              <a:gd name="connsiteX0" fmla="*/ 0 w 4177861"/>
              <a:gd name="connsiteY0" fmla="*/ 567559 h 2128346"/>
              <a:gd name="connsiteX1" fmla="*/ 677916 w 4177861"/>
              <a:gd name="connsiteY1" fmla="*/ 2128346 h 2128346"/>
              <a:gd name="connsiteX2" fmla="*/ 4177861 w 4177861"/>
              <a:gd name="connsiteY2" fmla="*/ 1229710 h 2128346"/>
              <a:gd name="connsiteX3" fmla="*/ 819806 w 4177861"/>
              <a:gd name="connsiteY3" fmla="*/ 0 h 2128346"/>
              <a:gd name="connsiteX4" fmla="*/ 804041 w 4177861"/>
              <a:gd name="connsiteY4" fmla="*/ 630621 h 2128346"/>
              <a:gd name="connsiteX5" fmla="*/ 0 w 4177861"/>
              <a:gd name="connsiteY5" fmla="*/ 567559 h 212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77861" h="2128346">
                <a:moveTo>
                  <a:pt x="0" y="567559"/>
                </a:moveTo>
                <a:lnTo>
                  <a:pt x="677916" y="2128346"/>
                </a:lnTo>
                <a:lnTo>
                  <a:pt x="4177861" y="1229710"/>
                </a:lnTo>
                <a:lnTo>
                  <a:pt x="819806" y="0"/>
                </a:lnTo>
                <a:lnTo>
                  <a:pt x="804041" y="630621"/>
                </a:lnTo>
                <a:lnTo>
                  <a:pt x="0" y="567559"/>
                </a:lnTo>
                <a:close/>
              </a:path>
            </a:pathLst>
          </a:custGeom>
          <a:solidFill>
            <a:srgbClr val="C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2459421" y="2680697"/>
            <a:ext cx="3736426" cy="1213381"/>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475180" y="2853556"/>
            <a:ext cx="3626075" cy="830997"/>
          </a:xfrm>
          <a:prstGeom prst="rect">
            <a:avLst/>
          </a:prstGeom>
          <a:no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rPr>
              <a:t>“of the Lord”</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10" name="TextBox 9"/>
          <p:cNvSpPr txBox="1"/>
          <p:nvPr/>
        </p:nvSpPr>
        <p:spPr>
          <a:xfrm>
            <a:off x="0" y="3925611"/>
            <a:ext cx="8702565" cy="2241639"/>
          </a:xfrm>
          <a:prstGeom prst="rect">
            <a:avLst/>
          </a:prstGeom>
          <a:noFill/>
        </p:spPr>
        <p:txBody>
          <a:bodyPr wrap="square" rtlCol="0">
            <a:spAutoFit/>
          </a:bodyPr>
          <a:lstStyle/>
          <a:p>
            <a:pPr algn="ctr">
              <a:lnSpc>
                <a:spcPts val="3800"/>
              </a:lnSpc>
            </a:pPr>
            <a:r>
              <a:rPr lang="en-US" sz="3600" b="1" dirty="0" smtClean="0"/>
              <a:t> “…is to hate evil” Pro 8:13</a:t>
            </a:r>
          </a:p>
          <a:p>
            <a:pPr algn="ctr"/>
            <a:r>
              <a:rPr lang="en-US" sz="3600" b="1" dirty="0" smtClean="0"/>
              <a:t/>
            </a:r>
            <a:br>
              <a:rPr lang="en-US" sz="3600" b="1" dirty="0" smtClean="0"/>
            </a:br>
            <a:r>
              <a:rPr lang="en-US" sz="3600" b="1" dirty="0" smtClean="0"/>
              <a:t/>
            </a:r>
            <a:br>
              <a:rPr lang="en-US" sz="3600" b="1" dirty="0" smtClean="0"/>
            </a:br>
            <a:endParaRPr lang="en-US" sz="3600" b="1" dirty="0"/>
          </a:p>
        </p:txBody>
      </p:sp>
      <p:pic>
        <p:nvPicPr>
          <p:cNvPr id="12" name="Picture 2"/>
          <p:cNvPicPr>
            <a:picLocks noChangeAspect="1" noChangeArrowheads="1"/>
          </p:cNvPicPr>
          <p:nvPr/>
        </p:nvPicPr>
        <p:blipFill>
          <a:blip r:embed="rId2" cstate="print"/>
          <a:srcRect/>
          <a:stretch>
            <a:fillRect/>
          </a:stretch>
        </p:blipFill>
        <p:spPr bwMode="auto">
          <a:xfrm>
            <a:off x="2823886" y="4525333"/>
            <a:ext cx="3829163" cy="4665334"/>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xit" presetSubtype="4" fill="hold" nodeType="clickEffect">
                                  <p:stCondLst>
                                    <p:cond delay="0"/>
                                  </p:stCondLst>
                                  <p:childTnLst>
                                    <p:anim calcmode="lin" valueType="num">
                                      <p:cBhvr additive="base">
                                        <p:cTn id="10" dur="3000"/>
                                        <p:tgtEl>
                                          <p:spTgt spid="12"/>
                                        </p:tgtEl>
                                        <p:attrNameLst>
                                          <p:attrName>ppt_x</p:attrName>
                                        </p:attrNameLst>
                                      </p:cBhvr>
                                      <p:tavLst>
                                        <p:tav tm="0">
                                          <p:val>
                                            <p:strVal val="ppt_x"/>
                                          </p:val>
                                        </p:tav>
                                        <p:tav tm="100000">
                                          <p:val>
                                            <p:strVal val="ppt_x"/>
                                          </p:val>
                                        </p:tav>
                                      </p:tavLst>
                                    </p:anim>
                                    <p:anim calcmode="lin" valueType="num">
                                      <p:cBhvr additive="base">
                                        <p:cTn id="11" dur="3000"/>
                                        <p:tgtEl>
                                          <p:spTgt spid="12"/>
                                        </p:tgtEl>
                                        <p:attrNameLst>
                                          <p:attrName>ppt_y</p:attrName>
                                        </p:attrNameLst>
                                      </p:cBhvr>
                                      <p:tavLst>
                                        <p:tav tm="0">
                                          <p:val>
                                            <p:strVal val="ppt_y"/>
                                          </p:val>
                                        </p:tav>
                                        <p:tav tm="100000">
                                          <p:val>
                                            <p:strVal val="1+ppt_h/2"/>
                                          </p:val>
                                        </p:tav>
                                      </p:tavLst>
                                    </p:anim>
                                    <p:set>
                                      <p:cBhvr>
                                        <p:cTn id="12" dur="1" fill="hold">
                                          <p:stCondLst>
                                            <p:cond delay="2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bldLvl="3"/>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56758" y="4997675"/>
            <a:ext cx="7110249" cy="945931"/>
          </a:xfrm>
          <a:prstGeom prst="rect">
            <a:avLst/>
          </a:prstGeom>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371601" y="204953"/>
            <a:ext cx="5959366" cy="1340068"/>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mtClean="0"/>
              <a:t>Take Inventory</a:t>
            </a:r>
            <a:endParaRPr lang="en-US" dirty="0"/>
          </a:p>
        </p:txBody>
      </p:sp>
      <p:sp>
        <p:nvSpPr>
          <p:cNvPr id="3" name="Content Placeholder 2"/>
          <p:cNvSpPr>
            <a:spLocks noGrp="1"/>
          </p:cNvSpPr>
          <p:nvPr>
            <p:ph idx="1"/>
          </p:nvPr>
        </p:nvSpPr>
        <p:spPr>
          <a:xfrm>
            <a:off x="898648" y="1820924"/>
            <a:ext cx="7855527" cy="3602421"/>
          </a:xfrm>
        </p:spPr>
        <p:txBody>
          <a:bodyPr/>
          <a:lstStyle/>
          <a:p>
            <a:r>
              <a:rPr lang="en-US" dirty="0" smtClean="0"/>
              <a:t>Is my life making a difference?</a:t>
            </a:r>
          </a:p>
          <a:p>
            <a:r>
              <a:rPr lang="en-US" dirty="0" smtClean="0"/>
              <a:t>Am I totally honest with God?</a:t>
            </a:r>
          </a:p>
          <a:p>
            <a:r>
              <a:rPr lang="en-US" dirty="0" smtClean="0"/>
              <a:t>Am I trying to deceive God? </a:t>
            </a:r>
          </a:p>
          <a:p>
            <a:r>
              <a:rPr lang="en-US" dirty="0" smtClean="0"/>
              <a:t>Who am I trying to fool? </a:t>
            </a:r>
          </a:p>
          <a:p>
            <a:r>
              <a:rPr lang="en-US" dirty="0" smtClean="0"/>
              <a:t>Am I wearing a mask? </a:t>
            </a:r>
          </a:p>
          <a:p>
            <a:r>
              <a:rPr lang="en-US" dirty="0" smtClean="0">
                <a:solidFill>
                  <a:schemeClr val="bg1"/>
                </a:solidFill>
                <a:effectLst>
                  <a:outerShdw blurRad="38100" dist="38100" dir="2700000" algn="tl">
                    <a:srgbClr val="000000">
                      <a:alpha val="43137"/>
                    </a:srgbClr>
                  </a:outerShdw>
                </a:effectLst>
              </a:rPr>
              <a:t>Isn’t it time to “Fear the Lord” again?</a:t>
            </a:r>
          </a:p>
          <a:p>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3" dur="500"/>
                                        <p:tgtEl>
                                          <p:spTgt spid="3">
                                            <p:txEl>
                                              <p:pRg st="2" end="2"/>
                                            </p:txEl>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6" dur="500"/>
                                        <p:tgtEl>
                                          <p:spTgt spid="3">
                                            <p:txEl>
                                              <p:pRg st="3" end="3"/>
                                            </p:txEl>
                                          </p:spTgt>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4" dur="500"/>
                                        <p:tgtEl>
                                          <p:spTgt spid="3">
                                            <p:txEl>
                                              <p:pRg st="5" end="5"/>
                                            </p:txEl>
                                          </p:spTgt>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randombar(horizont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28345" y="204953"/>
            <a:ext cx="4524703" cy="1340068"/>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Let’s Pray!</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transition>
    <p:zo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04953"/>
            <a:ext cx="8866413" cy="1340068"/>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Different kinds of FEAR:</a:t>
            </a:r>
            <a:endParaRPr lang="en-US" dirty="0"/>
          </a:p>
        </p:txBody>
      </p:sp>
      <p:sp>
        <p:nvSpPr>
          <p:cNvPr id="3" name="Content Placeholder 2"/>
          <p:cNvSpPr>
            <a:spLocks noGrp="1"/>
          </p:cNvSpPr>
          <p:nvPr>
            <p:ph idx="1"/>
          </p:nvPr>
        </p:nvSpPr>
        <p:spPr>
          <a:xfrm>
            <a:off x="457200" y="1418898"/>
            <a:ext cx="7855527" cy="4707266"/>
          </a:xfrm>
        </p:spPr>
        <p:txBody>
          <a:bodyPr/>
          <a:lstStyle/>
          <a:p>
            <a:pPr>
              <a:lnSpc>
                <a:spcPts val="3700"/>
              </a:lnSpc>
            </a:pPr>
            <a:r>
              <a:rPr lang="en-US" dirty="0" err="1" smtClean="0"/>
              <a:t>Aquaphobia</a:t>
            </a:r>
            <a:r>
              <a:rPr lang="en-US" dirty="0" smtClean="0"/>
              <a:t>- Fear of water.</a:t>
            </a:r>
            <a:endParaRPr lang="en-US" smtClean="0"/>
          </a:p>
          <a:p>
            <a:pPr>
              <a:lnSpc>
                <a:spcPts val="3700"/>
              </a:lnSpc>
            </a:pPr>
            <a:r>
              <a:rPr lang="en-US" smtClean="0"/>
              <a:t>Bibliophobia</a:t>
            </a:r>
            <a:r>
              <a:rPr lang="en-US" dirty="0" smtClean="0"/>
              <a:t> - Fear of books.</a:t>
            </a:r>
          </a:p>
          <a:p>
            <a:pPr>
              <a:lnSpc>
                <a:spcPts val="3700"/>
              </a:lnSpc>
            </a:pPr>
            <a:r>
              <a:rPr lang="en-US" dirty="0" smtClean="0"/>
              <a:t>Claustrophobia - Fear of confined spaces.</a:t>
            </a:r>
          </a:p>
          <a:p>
            <a:pPr>
              <a:lnSpc>
                <a:spcPts val="3700"/>
              </a:lnSpc>
            </a:pPr>
            <a:r>
              <a:rPr lang="en-US" dirty="0" err="1" smtClean="0"/>
              <a:t>Dentophobia</a:t>
            </a:r>
            <a:r>
              <a:rPr lang="en-US" dirty="0" smtClean="0"/>
              <a:t> - Fear of dentists.</a:t>
            </a:r>
          </a:p>
          <a:p>
            <a:pPr>
              <a:lnSpc>
                <a:spcPts val="3700"/>
              </a:lnSpc>
            </a:pPr>
            <a:r>
              <a:rPr lang="en-US" dirty="0" err="1" smtClean="0"/>
              <a:t>Gamophobia</a:t>
            </a:r>
            <a:r>
              <a:rPr lang="en-US" dirty="0" smtClean="0"/>
              <a:t> - Fear of marriage.</a:t>
            </a:r>
          </a:p>
          <a:p>
            <a:pPr>
              <a:lnSpc>
                <a:spcPts val="3700"/>
              </a:lnSpc>
            </a:pPr>
            <a:r>
              <a:rPr lang="en-US" dirty="0" err="1" smtClean="0"/>
              <a:t>Mysophobia</a:t>
            </a:r>
            <a:r>
              <a:rPr lang="en-US" dirty="0" smtClean="0"/>
              <a:t> - Fear of germs.</a:t>
            </a:r>
          </a:p>
          <a:p>
            <a:pPr>
              <a:lnSpc>
                <a:spcPts val="3700"/>
              </a:lnSpc>
            </a:pPr>
            <a:r>
              <a:rPr lang="en-US" dirty="0" err="1" smtClean="0"/>
              <a:t>Necrophobia</a:t>
            </a:r>
            <a:r>
              <a:rPr lang="en-US" dirty="0" smtClean="0"/>
              <a:t> - Fear of death.</a:t>
            </a:r>
          </a:p>
          <a:p>
            <a:pPr>
              <a:lnSpc>
                <a:spcPts val="3700"/>
              </a:lnSpc>
            </a:pPr>
            <a:r>
              <a:rPr lang="en-US" dirty="0" err="1" smtClean="0"/>
              <a:t>Pyrophobia</a:t>
            </a:r>
            <a:r>
              <a:rPr lang="en-US" dirty="0" smtClean="0"/>
              <a:t> - Fear of fire.</a:t>
            </a:r>
          </a:p>
          <a:p>
            <a:pPr>
              <a:lnSpc>
                <a:spcPts val="3700"/>
              </a:lnSpc>
            </a:pPr>
            <a:r>
              <a:rPr lang="en-US" dirty="0" smtClean="0"/>
              <a:t>Technophobia - Fear of technology.</a:t>
            </a:r>
          </a:p>
          <a:p>
            <a:pPr>
              <a:lnSpc>
                <a:spcPts val="3800"/>
              </a:lnSpc>
            </a:pPr>
            <a:endParaRPr lang="en-US" dirty="0" smtClean="0"/>
          </a:p>
          <a:p>
            <a:pPr>
              <a:lnSpc>
                <a:spcPts val="3800"/>
              </a:lnSpc>
            </a:pPr>
            <a:endParaRPr lang="en-US" dirty="0" smtClean="0"/>
          </a:p>
          <a:p>
            <a:pPr>
              <a:lnSpc>
                <a:spcPts val="3800"/>
              </a:lnSpc>
            </a:pPr>
            <a:endParaRPr lang="en-US" dirty="0" smtClean="0"/>
          </a:p>
          <a:p>
            <a:pPr>
              <a:lnSpc>
                <a:spcPts val="3800"/>
              </a:lnSpc>
            </a:pP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left)">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left)">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04953"/>
            <a:ext cx="8866413" cy="1340068"/>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274638"/>
            <a:ext cx="8686800" cy="1143000"/>
          </a:xfrm>
        </p:spPr>
        <p:txBody>
          <a:bodyPr/>
          <a:lstStyle/>
          <a:p>
            <a:r>
              <a:rPr lang="en-US" dirty="0" smtClean="0"/>
              <a:t>Regarding EXCESSIVE fear:</a:t>
            </a:r>
            <a:endParaRPr lang="en-US" dirty="0"/>
          </a:p>
        </p:txBody>
      </p:sp>
      <p:sp>
        <p:nvSpPr>
          <p:cNvPr id="3" name="Content Placeholder 2"/>
          <p:cNvSpPr>
            <a:spLocks noGrp="1"/>
          </p:cNvSpPr>
          <p:nvPr>
            <p:ph idx="1"/>
          </p:nvPr>
        </p:nvSpPr>
        <p:spPr>
          <a:xfrm>
            <a:off x="457201" y="1671145"/>
            <a:ext cx="7772400" cy="4455018"/>
          </a:xfrm>
        </p:spPr>
        <p:txBody>
          <a:bodyPr/>
          <a:lstStyle/>
          <a:p>
            <a:pPr marL="63500" indent="-63500"/>
            <a:r>
              <a:rPr lang="en-US" dirty="0" smtClean="0"/>
              <a:t>2 Timothy 1:7 For God hath not given us the spirit of fear; but of power, and of love, and of a sound mind. (KJV)</a:t>
            </a:r>
            <a:endParaRPr lang="en-US" dirty="0"/>
          </a:p>
        </p:txBody>
      </p:sp>
    </p:spTree>
  </p:cSld>
  <p:clrMapOvr>
    <a:masterClrMapping/>
  </p:clrMapOvr>
  <p:transition>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779813" y="1503543"/>
            <a:ext cx="1121041"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204953"/>
            <a:ext cx="8866413" cy="1340068"/>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The point of our passage:</a:t>
            </a:r>
            <a:endParaRPr lang="en-US" dirty="0"/>
          </a:p>
        </p:txBody>
      </p:sp>
      <p:sp>
        <p:nvSpPr>
          <p:cNvPr id="3" name="Content Placeholder 2"/>
          <p:cNvSpPr>
            <a:spLocks noGrp="1"/>
          </p:cNvSpPr>
          <p:nvPr>
            <p:ph idx="1"/>
          </p:nvPr>
        </p:nvSpPr>
        <p:spPr/>
        <p:txBody>
          <a:bodyPr/>
          <a:lstStyle/>
          <a:p>
            <a:r>
              <a:rPr lang="en-US" baseline="30000" dirty="0" smtClean="0"/>
              <a:t>5</a:t>
            </a:r>
            <a:r>
              <a:rPr lang="en-US" dirty="0" smtClean="0"/>
              <a:t>…great </a:t>
            </a:r>
            <a:r>
              <a:rPr lang="en-US" dirty="0" smtClean="0">
                <a:solidFill>
                  <a:schemeClr val="bg1"/>
                </a:solidFill>
                <a:effectLst/>
              </a:rPr>
              <a:t>fear</a:t>
            </a:r>
            <a:r>
              <a:rPr lang="en-US" dirty="0" smtClean="0">
                <a:effectLst/>
              </a:rPr>
              <a:t> </a:t>
            </a:r>
            <a:r>
              <a:rPr lang="en-US" dirty="0" smtClean="0"/>
              <a:t>seized all who heard what had happened. </a:t>
            </a:r>
            <a:endParaRPr lang="en-US" dirty="0"/>
          </a:p>
        </p:txBody>
      </p:sp>
      <p:sp>
        <p:nvSpPr>
          <p:cNvPr id="14" name="Freeform 13"/>
          <p:cNvSpPr/>
          <p:nvPr/>
        </p:nvSpPr>
        <p:spPr>
          <a:xfrm>
            <a:off x="1907628" y="1623848"/>
            <a:ext cx="4177861" cy="2853559"/>
          </a:xfrm>
          <a:custGeom>
            <a:avLst/>
            <a:gdLst>
              <a:gd name="connsiteX0" fmla="*/ 0 w 3736427"/>
              <a:gd name="connsiteY0" fmla="*/ 567559 h 3058511"/>
              <a:gd name="connsiteX1" fmla="*/ 914400 w 3736427"/>
              <a:gd name="connsiteY1" fmla="*/ 3058511 h 3058511"/>
              <a:gd name="connsiteX2" fmla="*/ 3736427 w 3736427"/>
              <a:gd name="connsiteY2" fmla="*/ 1371600 h 3058511"/>
              <a:gd name="connsiteX3" fmla="*/ 819806 w 3736427"/>
              <a:gd name="connsiteY3" fmla="*/ 0 h 3058511"/>
              <a:gd name="connsiteX4" fmla="*/ 804041 w 3736427"/>
              <a:gd name="connsiteY4" fmla="*/ 630621 h 3058511"/>
              <a:gd name="connsiteX5" fmla="*/ 0 w 3736427"/>
              <a:gd name="connsiteY5" fmla="*/ 567559 h 3058511"/>
              <a:gd name="connsiteX0" fmla="*/ 0 w 3736427"/>
              <a:gd name="connsiteY0" fmla="*/ 567559 h 2286001"/>
              <a:gd name="connsiteX1" fmla="*/ 693682 w 3736427"/>
              <a:gd name="connsiteY1" fmla="*/ 2286001 h 2286001"/>
              <a:gd name="connsiteX2" fmla="*/ 3736427 w 3736427"/>
              <a:gd name="connsiteY2" fmla="*/ 1371600 h 2286001"/>
              <a:gd name="connsiteX3" fmla="*/ 819806 w 3736427"/>
              <a:gd name="connsiteY3" fmla="*/ 0 h 2286001"/>
              <a:gd name="connsiteX4" fmla="*/ 804041 w 3736427"/>
              <a:gd name="connsiteY4" fmla="*/ 630621 h 2286001"/>
              <a:gd name="connsiteX5" fmla="*/ 0 w 3736427"/>
              <a:gd name="connsiteY5" fmla="*/ 567559 h 2286001"/>
              <a:gd name="connsiteX0" fmla="*/ 0 w 4146331"/>
              <a:gd name="connsiteY0" fmla="*/ 567559 h 2286001"/>
              <a:gd name="connsiteX1" fmla="*/ 693682 w 4146331"/>
              <a:gd name="connsiteY1" fmla="*/ 2286001 h 2286001"/>
              <a:gd name="connsiteX2" fmla="*/ 4146331 w 4146331"/>
              <a:gd name="connsiteY2" fmla="*/ 1340069 h 2286001"/>
              <a:gd name="connsiteX3" fmla="*/ 819806 w 4146331"/>
              <a:gd name="connsiteY3" fmla="*/ 0 h 2286001"/>
              <a:gd name="connsiteX4" fmla="*/ 804041 w 4146331"/>
              <a:gd name="connsiteY4" fmla="*/ 630621 h 2286001"/>
              <a:gd name="connsiteX5" fmla="*/ 0 w 4146331"/>
              <a:gd name="connsiteY5" fmla="*/ 567559 h 2286001"/>
              <a:gd name="connsiteX0" fmla="*/ 0 w 4146331"/>
              <a:gd name="connsiteY0" fmla="*/ 567559 h 2128346"/>
              <a:gd name="connsiteX1" fmla="*/ 677916 w 4146331"/>
              <a:gd name="connsiteY1" fmla="*/ 2128346 h 2128346"/>
              <a:gd name="connsiteX2" fmla="*/ 4146331 w 4146331"/>
              <a:gd name="connsiteY2" fmla="*/ 1340069 h 2128346"/>
              <a:gd name="connsiteX3" fmla="*/ 819806 w 4146331"/>
              <a:gd name="connsiteY3" fmla="*/ 0 h 2128346"/>
              <a:gd name="connsiteX4" fmla="*/ 804041 w 4146331"/>
              <a:gd name="connsiteY4" fmla="*/ 630621 h 2128346"/>
              <a:gd name="connsiteX5" fmla="*/ 0 w 4146331"/>
              <a:gd name="connsiteY5" fmla="*/ 567559 h 2128346"/>
              <a:gd name="connsiteX0" fmla="*/ 0 w 4099034"/>
              <a:gd name="connsiteY0" fmla="*/ 567559 h 2128346"/>
              <a:gd name="connsiteX1" fmla="*/ 677916 w 4099034"/>
              <a:gd name="connsiteY1" fmla="*/ 2128346 h 2128346"/>
              <a:gd name="connsiteX2" fmla="*/ 4099034 w 4099034"/>
              <a:gd name="connsiteY2" fmla="*/ 1166648 h 2128346"/>
              <a:gd name="connsiteX3" fmla="*/ 819806 w 4099034"/>
              <a:gd name="connsiteY3" fmla="*/ 0 h 2128346"/>
              <a:gd name="connsiteX4" fmla="*/ 804041 w 4099034"/>
              <a:gd name="connsiteY4" fmla="*/ 630621 h 2128346"/>
              <a:gd name="connsiteX5" fmla="*/ 0 w 4099034"/>
              <a:gd name="connsiteY5" fmla="*/ 567559 h 2128346"/>
              <a:gd name="connsiteX0" fmla="*/ 0 w 4177861"/>
              <a:gd name="connsiteY0" fmla="*/ 567559 h 2128346"/>
              <a:gd name="connsiteX1" fmla="*/ 677916 w 4177861"/>
              <a:gd name="connsiteY1" fmla="*/ 2128346 h 2128346"/>
              <a:gd name="connsiteX2" fmla="*/ 4177861 w 4177861"/>
              <a:gd name="connsiteY2" fmla="*/ 1229710 h 2128346"/>
              <a:gd name="connsiteX3" fmla="*/ 819806 w 4177861"/>
              <a:gd name="connsiteY3" fmla="*/ 0 h 2128346"/>
              <a:gd name="connsiteX4" fmla="*/ 804041 w 4177861"/>
              <a:gd name="connsiteY4" fmla="*/ 630621 h 2128346"/>
              <a:gd name="connsiteX5" fmla="*/ 0 w 4177861"/>
              <a:gd name="connsiteY5" fmla="*/ 567559 h 2128346"/>
              <a:gd name="connsiteX0" fmla="*/ 0 w 4177861"/>
              <a:gd name="connsiteY0" fmla="*/ 567559 h 2853559"/>
              <a:gd name="connsiteX1" fmla="*/ 693681 w 4177861"/>
              <a:gd name="connsiteY1" fmla="*/ 2853559 h 2853559"/>
              <a:gd name="connsiteX2" fmla="*/ 4177861 w 4177861"/>
              <a:gd name="connsiteY2" fmla="*/ 1229710 h 2853559"/>
              <a:gd name="connsiteX3" fmla="*/ 819806 w 4177861"/>
              <a:gd name="connsiteY3" fmla="*/ 0 h 2853559"/>
              <a:gd name="connsiteX4" fmla="*/ 804041 w 4177861"/>
              <a:gd name="connsiteY4" fmla="*/ 630621 h 2853559"/>
              <a:gd name="connsiteX5" fmla="*/ 0 w 4177861"/>
              <a:gd name="connsiteY5" fmla="*/ 567559 h 2853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77861" h="2853559">
                <a:moveTo>
                  <a:pt x="0" y="567559"/>
                </a:moveTo>
                <a:lnTo>
                  <a:pt x="693681" y="2853559"/>
                </a:lnTo>
                <a:lnTo>
                  <a:pt x="4177861" y="1229710"/>
                </a:lnTo>
                <a:lnTo>
                  <a:pt x="819806" y="0"/>
                </a:lnTo>
                <a:lnTo>
                  <a:pt x="804041" y="630621"/>
                </a:lnTo>
                <a:lnTo>
                  <a:pt x="0" y="567559"/>
                </a:lnTo>
                <a:close/>
              </a:path>
            </a:pathLst>
          </a:custGeom>
          <a:solidFill>
            <a:srgbClr val="C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2459421" y="2680696"/>
            <a:ext cx="3736426" cy="2017428"/>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781503" y="2900859"/>
            <a:ext cx="5044966" cy="1631216"/>
          </a:xfrm>
          <a:prstGeom prst="rect">
            <a:avLst/>
          </a:prstGeom>
          <a:noFill/>
        </p:spPr>
        <p:txBody>
          <a:bodyPr wrap="square" rtlCol="0">
            <a:spAutoFit/>
          </a:bodyPr>
          <a:lstStyle/>
          <a:p>
            <a:pPr algn="ctr">
              <a:lnSpc>
                <a:spcPts val="6000"/>
              </a:lnSpc>
            </a:pPr>
            <a:r>
              <a:rPr lang="en-US" sz="7200" dirty="0" smtClean="0">
                <a:solidFill>
                  <a:schemeClr val="bg1"/>
                </a:solidFill>
                <a:effectLst>
                  <a:outerShdw blurRad="38100" dist="38100" dir="2700000" algn="tl">
                    <a:srgbClr val="000000">
                      <a:alpha val="43137"/>
                    </a:srgbClr>
                  </a:outerShdw>
                </a:effectLst>
                <a:latin typeface="Symbol" pitchFamily="18" charset="2"/>
              </a:rPr>
              <a:t>fobo</a:t>
            </a:r>
            <a:r>
              <a:rPr lang="en-US" sz="7200" dirty="0" smtClean="0">
                <a:solidFill>
                  <a:schemeClr val="bg1"/>
                </a:solidFill>
                <a:effectLst>
                  <a:outerShdw blurRad="38100" dist="38100" dir="2700000" algn="tl">
                    <a:srgbClr val="000000">
                      <a:alpha val="43137"/>
                    </a:srgbClr>
                  </a:outerShdw>
                </a:effectLst>
                <a:latin typeface="Candara" pitchFamily="34" charset="0"/>
              </a:rPr>
              <a:t>s</a:t>
            </a:r>
            <a:r>
              <a:rPr lang="en-US" sz="7200" dirty="0" smtClean="0">
                <a:solidFill>
                  <a:schemeClr val="bg1"/>
                </a:solidFill>
                <a:effectLst>
                  <a:outerShdw blurRad="38100" dist="38100" dir="2700000" algn="tl">
                    <a:srgbClr val="000000">
                      <a:alpha val="43137"/>
                    </a:srgbClr>
                  </a:outerShdw>
                </a:effectLst>
                <a:latin typeface="Symbol" pitchFamily="18" charset="2"/>
              </a:rPr>
              <a:t/>
            </a:r>
            <a:br>
              <a:rPr lang="en-US" sz="7200" dirty="0" smtClean="0">
                <a:solidFill>
                  <a:schemeClr val="bg1"/>
                </a:solidFill>
                <a:effectLst>
                  <a:outerShdw blurRad="38100" dist="38100" dir="2700000" algn="tl">
                    <a:srgbClr val="000000">
                      <a:alpha val="43137"/>
                    </a:srgbClr>
                  </a:outerShdw>
                </a:effectLst>
                <a:latin typeface="Symbol" pitchFamily="18" charset="2"/>
              </a:rPr>
            </a:br>
            <a:r>
              <a:rPr lang="en-US" sz="5600" b="1" dirty="0" err="1" smtClean="0">
                <a:solidFill>
                  <a:schemeClr val="bg1"/>
                </a:solidFill>
                <a:effectLst>
                  <a:outerShdw blurRad="38100" dist="38100" dir="2700000" algn="tl">
                    <a:srgbClr val="000000">
                      <a:alpha val="43137"/>
                    </a:srgbClr>
                  </a:outerShdw>
                </a:effectLst>
                <a:latin typeface="Arial" pitchFamily="34" charset="0"/>
                <a:cs typeface="Arial" pitchFamily="34" charset="0"/>
              </a:rPr>
              <a:t>phobos</a:t>
            </a:r>
            <a:endParaRPr lang="en-US" sz="7200" dirty="0">
              <a:latin typeface="Symbol" pitchFamily="18" charset="2"/>
            </a:endParaRPr>
          </a:p>
        </p:txBody>
      </p:sp>
    </p:spTree>
  </p:cSld>
  <p:clrMapOvr>
    <a:masterClrMapping/>
  </p:clrMapOvr>
  <p:transition>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441433" y="1545022"/>
            <a:ext cx="488731" cy="56755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1779813" y="1503543"/>
            <a:ext cx="1121041"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204953"/>
            <a:ext cx="8866413" cy="1340068"/>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The point of our passage:</a:t>
            </a:r>
            <a:endParaRPr lang="en-US" dirty="0"/>
          </a:p>
        </p:txBody>
      </p:sp>
      <p:sp>
        <p:nvSpPr>
          <p:cNvPr id="3" name="Content Placeholder 2"/>
          <p:cNvSpPr>
            <a:spLocks noGrp="1"/>
          </p:cNvSpPr>
          <p:nvPr>
            <p:ph idx="1"/>
          </p:nvPr>
        </p:nvSpPr>
        <p:spPr/>
        <p:txBody>
          <a:bodyPr/>
          <a:lstStyle/>
          <a:p>
            <a:r>
              <a:rPr lang="en-US" baseline="30000" dirty="0" smtClean="0"/>
              <a:t>11</a:t>
            </a:r>
            <a:r>
              <a:rPr lang="en-US" dirty="0" smtClean="0"/>
              <a:t> Great </a:t>
            </a:r>
            <a:r>
              <a:rPr lang="en-US" dirty="0" smtClean="0">
                <a:solidFill>
                  <a:schemeClr val="bg1"/>
                </a:solidFill>
                <a:effectLst>
                  <a:outerShdw blurRad="38100" dist="38100" dir="2700000" algn="tl">
                    <a:srgbClr val="000000">
                      <a:alpha val="43137"/>
                    </a:srgbClr>
                  </a:outerShdw>
                </a:effectLst>
              </a:rPr>
              <a:t>fear </a:t>
            </a:r>
            <a:r>
              <a:rPr lang="en-US" dirty="0" smtClean="0"/>
              <a:t>seized the whole church and all who heard about these events. </a:t>
            </a:r>
            <a:endParaRPr lang="en-US" dirty="0"/>
          </a:p>
        </p:txBody>
      </p:sp>
      <p:sp>
        <p:nvSpPr>
          <p:cNvPr id="14" name="Freeform 13"/>
          <p:cNvSpPr/>
          <p:nvPr/>
        </p:nvSpPr>
        <p:spPr>
          <a:xfrm>
            <a:off x="1907628" y="1623848"/>
            <a:ext cx="4177861" cy="2853559"/>
          </a:xfrm>
          <a:custGeom>
            <a:avLst/>
            <a:gdLst>
              <a:gd name="connsiteX0" fmla="*/ 0 w 3736427"/>
              <a:gd name="connsiteY0" fmla="*/ 567559 h 3058511"/>
              <a:gd name="connsiteX1" fmla="*/ 914400 w 3736427"/>
              <a:gd name="connsiteY1" fmla="*/ 3058511 h 3058511"/>
              <a:gd name="connsiteX2" fmla="*/ 3736427 w 3736427"/>
              <a:gd name="connsiteY2" fmla="*/ 1371600 h 3058511"/>
              <a:gd name="connsiteX3" fmla="*/ 819806 w 3736427"/>
              <a:gd name="connsiteY3" fmla="*/ 0 h 3058511"/>
              <a:gd name="connsiteX4" fmla="*/ 804041 w 3736427"/>
              <a:gd name="connsiteY4" fmla="*/ 630621 h 3058511"/>
              <a:gd name="connsiteX5" fmla="*/ 0 w 3736427"/>
              <a:gd name="connsiteY5" fmla="*/ 567559 h 3058511"/>
              <a:gd name="connsiteX0" fmla="*/ 0 w 3736427"/>
              <a:gd name="connsiteY0" fmla="*/ 567559 h 2286001"/>
              <a:gd name="connsiteX1" fmla="*/ 693682 w 3736427"/>
              <a:gd name="connsiteY1" fmla="*/ 2286001 h 2286001"/>
              <a:gd name="connsiteX2" fmla="*/ 3736427 w 3736427"/>
              <a:gd name="connsiteY2" fmla="*/ 1371600 h 2286001"/>
              <a:gd name="connsiteX3" fmla="*/ 819806 w 3736427"/>
              <a:gd name="connsiteY3" fmla="*/ 0 h 2286001"/>
              <a:gd name="connsiteX4" fmla="*/ 804041 w 3736427"/>
              <a:gd name="connsiteY4" fmla="*/ 630621 h 2286001"/>
              <a:gd name="connsiteX5" fmla="*/ 0 w 3736427"/>
              <a:gd name="connsiteY5" fmla="*/ 567559 h 2286001"/>
              <a:gd name="connsiteX0" fmla="*/ 0 w 4146331"/>
              <a:gd name="connsiteY0" fmla="*/ 567559 h 2286001"/>
              <a:gd name="connsiteX1" fmla="*/ 693682 w 4146331"/>
              <a:gd name="connsiteY1" fmla="*/ 2286001 h 2286001"/>
              <a:gd name="connsiteX2" fmla="*/ 4146331 w 4146331"/>
              <a:gd name="connsiteY2" fmla="*/ 1340069 h 2286001"/>
              <a:gd name="connsiteX3" fmla="*/ 819806 w 4146331"/>
              <a:gd name="connsiteY3" fmla="*/ 0 h 2286001"/>
              <a:gd name="connsiteX4" fmla="*/ 804041 w 4146331"/>
              <a:gd name="connsiteY4" fmla="*/ 630621 h 2286001"/>
              <a:gd name="connsiteX5" fmla="*/ 0 w 4146331"/>
              <a:gd name="connsiteY5" fmla="*/ 567559 h 2286001"/>
              <a:gd name="connsiteX0" fmla="*/ 0 w 4146331"/>
              <a:gd name="connsiteY0" fmla="*/ 567559 h 2128346"/>
              <a:gd name="connsiteX1" fmla="*/ 677916 w 4146331"/>
              <a:gd name="connsiteY1" fmla="*/ 2128346 h 2128346"/>
              <a:gd name="connsiteX2" fmla="*/ 4146331 w 4146331"/>
              <a:gd name="connsiteY2" fmla="*/ 1340069 h 2128346"/>
              <a:gd name="connsiteX3" fmla="*/ 819806 w 4146331"/>
              <a:gd name="connsiteY3" fmla="*/ 0 h 2128346"/>
              <a:gd name="connsiteX4" fmla="*/ 804041 w 4146331"/>
              <a:gd name="connsiteY4" fmla="*/ 630621 h 2128346"/>
              <a:gd name="connsiteX5" fmla="*/ 0 w 4146331"/>
              <a:gd name="connsiteY5" fmla="*/ 567559 h 2128346"/>
              <a:gd name="connsiteX0" fmla="*/ 0 w 4099034"/>
              <a:gd name="connsiteY0" fmla="*/ 567559 h 2128346"/>
              <a:gd name="connsiteX1" fmla="*/ 677916 w 4099034"/>
              <a:gd name="connsiteY1" fmla="*/ 2128346 h 2128346"/>
              <a:gd name="connsiteX2" fmla="*/ 4099034 w 4099034"/>
              <a:gd name="connsiteY2" fmla="*/ 1166648 h 2128346"/>
              <a:gd name="connsiteX3" fmla="*/ 819806 w 4099034"/>
              <a:gd name="connsiteY3" fmla="*/ 0 h 2128346"/>
              <a:gd name="connsiteX4" fmla="*/ 804041 w 4099034"/>
              <a:gd name="connsiteY4" fmla="*/ 630621 h 2128346"/>
              <a:gd name="connsiteX5" fmla="*/ 0 w 4099034"/>
              <a:gd name="connsiteY5" fmla="*/ 567559 h 2128346"/>
              <a:gd name="connsiteX0" fmla="*/ 0 w 4177861"/>
              <a:gd name="connsiteY0" fmla="*/ 567559 h 2128346"/>
              <a:gd name="connsiteX1" fmla="*/ 677916 w 4177861"/>
              <a:gd name="connsiteY1" fmla="*/ 2128346 h 2128346"/>
              <a:gd name="connsiteX2" fmla="*/ 4177861 w 4177861"/>
              <a:gd name="connsiteY2" fmla="*/ 1229710 h 2128346"/>
              <a:gd name="connsiteX3" fmla="*/ 819806 w 4177861"/>
              <a:gd name="connsiteY3" fmla="*/ 0 h 2128346"/>
              <a:gd name="connsiteX4" fmla="*/ 804041 w 4177861"/>
              <a:gd name="connsiteY4" fmla="*/ 630621 h 2128346"/>
              <a:gd name="connsiteX5" fmla="*/ 0 w 4177861"/>
              <a:gd name="connsiteY5" fmla="*/ 567559 h 2128346"/>
              <a:gd name="connsiteX0" fmla="*/ 0 w 4177861"/>
              <a:gd name="connsiteY0" fmla="*/ 567559 h 2853559"/>
              <a:gd name="connsiteX1" fmla="*/ 693681 w 4177861"/>
              <a:gd name="connsiteY1" fmla="*/ 2853559 h 2853559"/>
              <a:gd name="connsiteX2" fmla="*/ 4177861 w 4177861"/>
              <a:gd name="connsiteY2" fmla="*/ 1229710 h 2853559"/>
              <a:gd name="connsiteX3" fmla="*/ 819806 w 4177861"/>
              <a:gd name="connsiteY3" fmla="*/ 0 h 2853559"/>
              <a:gd name="connsiteX4" fmla="*/ 804041 w 4177861"/>
              <a:gd name="connsiteY4" fmla="*/ 630621 h 2853559"/>
              <a:gd name="connsiteX5" fmla="*/ 0 w 4177861"/>
              <a:gd name="connsiteY5" fmla="*/ 567559 h 2853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77861" h="2853559">
                <a:moveTo>
                  <a:pt x="0" y="567559"/>
                </a:moveTo>
                <a:lnTo>
                  <a:pt x="693681" y="2853559"/>
                </a:lnTo>
                <a:lnTo>
                  <a:pt x="4177861" y="1229710"/>
                </a:lnTo>
                <a:lnTo>
                  <a:pt x="819806" y="0"/>
                </a:lnTo>
                <a:lnTo>
                  <a:pt x="804041" y="630621"/>
                </a:lnTo>
                <a:lnTo>
                  <a:pt x="0" y="567559"/>
                </a:lnTo>
                <a:close/>
              </a:path>
            </a:pathLst>
          </a:custGeom>
          <a:solidFill>
            <a:srgbClr val="C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2459421" y="2680696"/>
            <a:ext cx="3736426" cy="2017428"/>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781503" y="2900859"/>
            <a:ext cx="5044966" cy="1631216"/>
          </a:xfrm>
          <a:prstGeom prst="rect">
            <a:avLst/>
          </a:prstGeom>
          <a:noFill/>
        </p:spPr>
        <p:txBody>
          <a:bodyPr wrap="square" rtlCol="0">
            <a:spAutoFit/>
          </a:bodyPr>
          <a:lstStyle/>
          <a:p>
            <a:pPr algn="ctr">
              <a:lnSpc>
                <a:spcPts val="6000"/>
              </a:lnSpc>
            </a:pPr>
            <a:r>
              <a:rPr lang="en-US" sz="7200" dirty="0" smtClean="0">
                <a:solidFill>
                  <a:schemeClr val="bg1"/>
                </a:solidFill>
                <a:effectLst>
                  <a:outerShdw blurRad="38100" dist="38100" dir="2700000" algn="tl">
                    <a:srgbClr val="000000">
                      <a:alpha val="43137"/>
                    </a:srgbClr>
                  </a:outerShdw>
                </a:effectLst>
                <a:latin typeface="Symbol" pitchFamily="18" charset="2"/>
              </a:rPr>
              <a:t>fobo</a:t>
            </a:r>
            <a:r>
              <a:rPr lang="en-US" sz="7200" dirty="0" smtClean="0">
                <a:solidFill>
                  <a:schemeClr val="bg1"/>
                </a:solidFill>
                <a:effectLst>
                  <a:outerShdw blurRad="38100" dist="38100" dir="2700000" algn="tl">
                    <a:srgbClr val="000000">
                      <a:alpha val="43137"/>
                    </a:srgbClr>
                  </a:outerShdw>
                </a:effectLst>
                <a:latin typeface="Candara" pitchFamily="34" charset="0"/>
              </a:rPr>
              <a:t>s</a:t>
            </a:r>
            <a:r>
              <a:rPr lang="en-US" sz="7200" dirty="0" smtClean="0">
                <a:solidFill>
                  <a:schemeClr val="bg1"/>
                </a:solidFill>
                <a:effectLst>
                  <a:outerShdw blurRad="38100" dist="38100" dir="2700000" algn="tl">
                    <a:srgbClr val="000000">
                      <a:alpha val="43137"/>
                    </a:srgbClr>
                  </a:outerShdw>
                </a:effectLst>
                <a:latin typeface="Symbol" pitchFamily="18" charset="2"/>
              </a:rPr>
              <a:t/>
            </a:r>
            <a:br>
              <a:rPr lang="en-US" sz="7200" dirty="0" smtClean="0">
                <a:solidFill>
                  <a:schemeClr val="bg1"/>
                </a:solidFill>
                <a:effectLst>
                  <a:outerShdw blurRad="38100" dist="38100" dir="2700000" algn="tl">
                    <a:srgbClr val="000000">
                      <a:alpha val="43137"/>
                    </a:srgbClr>
                  </a:outerShdw>
                </a:effectLst>
                <a:latin typeface="Symbol" pitchFamily="18" charset="2"/>
              </a:rPr>
            </a:br>
            <a:r>
              <a:rPr lang="en-US" sz="5600" b="1" dirty="0" err="1" smtClean="0">
                <a:solidFill>
                  <a:schemeClr val="bg1"/>
                </a:solidFill>
                <a:effectLst>
                  <a:outerShdw blurRad="38100" dist="38100" dir="2700000" algn="tl">
                    <a:srgbClr val="000000">
                      <a:alpha val="43137"/>
                    </a:srgbClr>
                  </a:outerShdw>
                </a:effectLst>
                <a:latin typeface="Arial" pitchFamily="34" charset="0"/>
                <a:cs typeface="Arial" pitchFamily="34" charset="0"/>
              </a:rPr>
              <a:t>phobos</a:t>
            </a:r>
            <a:endParaRPr lang="en-US" sz="7200" dirty="0">
              <a:latin typeface="Symbol" pitchFamily="18" charset="2"/>
            </a:endParaRPr>
          </a:p>
        </p:txBody>
      </p:sp>
      <p:sp>
        <p:nvSpPr>
          <p:cNvPr id="10" name="TextBox 9"/>
          <p:cNvSpPr txBox="1"/>
          <p:nvPr/>
        </p:nvSpPr>
        <p:spPr>
          <a:xfrm>
            <a:off x="788276" y="5076496"/>
            <a:ext cx="7110249" cy="769441"/>
          </a:xfrm>
          <a:prstGeom prst="rect">
            <a:avLst/>
          </a:prstGeom>
          <a:noFill/>
        </p:spPr>
        <p:txBody>
          <a:bodyPr wrap="square" rtlCol="0">
            <a:spAutoFit/>
          </a:bodyPr>
          <a:lstStyle/>
          <a:p>
            <a:pPr algn="ctr"/>
            <a:r>
              <a:rPr lang="en-US" sz="4400" b="1" dirty="0" smtClean="0"/>
              <a:t>This is a </a:t>
            </a:r>
            <a:r>
              <a:rPr lang="en-US" sz="4400" b="1" dirty="0" smtClean="0">
                <a:latin typeface="Arial Black" pitchFamily="34" charset="0"/>
              </a:rPr>
              <a:t>GOOD phobia</a:t>
            </a:r>
            <a:r>
              <a:rPr lang="en-US" sz="4400" b="1" dirty="0" smtClean="0">
                <a:latin typeface="Arial" pitchFamily="34" charset="0"/>
                <a:cs typeface="Arial" pitchFamily="34" charset="0"/>
              </a:rPr>
              <a:t>!</a:t>
            </a:r>
            <a:endParaRPr lang="en-US" sz="4400" b="1" dirty="0">
              <a:latin typeface="Arial" pitchFamily="34" charset="0"/>
              <a:cs typeface="Arial" pitchFamily="34"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p:cNvSpPr/>
          <p:nvPr/>
        </p:nvSpPr>
        <p:spPr>
          <a:xfrm>
            <a:off x="441433" y="1545022"/>
            <a:ext cx="488731" cy="56755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1779813" y="1503543"/>
            <a:ext cx="1121041"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204953"/>
            <a:ext cx="8866413" cy="1340068"/>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The point of our passage:</a:t>
            </a:r>
            <a:endParaRPr lang="en-US" dirty="0"/>
          </a:p>
        </p:txBody>
      </p:sp>
      <p:sp>
        <p:nvSpPr>
          <p:cNvPr id="3" name="Content Placeholder 2"/>
          <p:cNvSpPr>
            <a:spLocks noGrp="1"/>
          </p:cNvSpPr>
          <p:nvPr>
            <p:ph idx="1"/>
          </p:nvPr>
        </p:nvSpPr>
        <p:spPr/>
        <p:txBody>
          <a:bodyPr/>
          <a:lstStyle/>
          <a:p>
            <a:r>
              <a:rPr lang="en-US" baseline="30000" dirty="0" smtClean="0"/>
              <a:t>11</a:t>
            </a:r>
            <a:r>
              <a:rPr lang="en-US" dirty="0" smtClean="0"/>
              <a:t> Great </a:t>
            </a:r>
            <a:r>
              <a:rPr lang="en-US" dirty="0" smtClean="0">
                <a:solidFill>
                  <a:schemeClr val="bg1"/>
                </a:solidFill>
                <a:effectLst>
                  <a:outerShdw blurRad="38100" dist="38100" dir="2700000" algn="tl">
                    <a:srgbClr val="000000">
                      <a:alpha val="43137"/>
                    </a:srgbClr>
                  </a:outerShdw>
                </a:effectLst>
              </a:rPr>
              <a:t>fear </a:t>
            </a:r>
            <a:r>
              <a:rPr lang="en-US" dirty="0" smtClean="0"/>
              <a:t>seized the whole church and all who heard about these events. </a:t>
            </a:r>
            <a:endParaRPr lang="en-US" dirty="0"/>
          </a:p>
        </p:txBody>
      </p:sp>
      <p:sp>
        <p:nvSpPr>
          <p:cNvPr id="11" name="Freeform 10"/>
          <p:cNvSpPr/>
          <p:nvPr/>
        </p:nvSpPr>
        <p:spPr>
          <a:xfrm>
            <a:off x="1907628" y="1623848"/>
            <a:ext cx="4177861" cy="2128346"/>
          </a:xfrm>
          <a:custGeom>
            <a:avLst/>
            <a:gdLst>
              <a:gd name="connsiteX0" fmla="*/ 0 w 3736427"/>
              <a:gd name="connsiteY0" fmla="*/ 567559 h 3058511"/>
              <a:gd name="connsiteX1" fmla="*/ 914400 w 3736427"/>
              <a:gd name="connsiteY1" fmla="*/ 3058511 h 3058511"/>
              <a:gd name="connsiteX2" fmla="*/ 3736427 w 3736427"/>
              <a:gd name="connsiteY2" fmla="*/ 1371600 h 3058511"/>
              <a:gd name="connsiteX3" fmla="*/ 819806 w 3736427"/>
              <a:gd name="connsiteY3" fmla="*/ 0 h 3058511"/>
              <a:gd name="connsiteX4" fmla="*/ 804041 w 3736427"/>
              <a:gd name="connsiteY4" fmla="*/ 630621 h 3058511"/>
              <a:gd name="connsiteX5" fmla="*/ 0 w 3736427"/>
              <a:gd name="connsiteY5" fmla="*/ 567559 h 3058511"/>
              <a:gd name="connsiteX0" fmla="*/ 0 w 3736427"/>
              <a:gd name="connsiteY0" fmla="*/ 567559 h 2286001"/>
              <a:gd name="connsiteX1" fmla="*/ 693682 w 3736427"/>
              <a:gd name="connsiteY1" fmla="*/ 2286001 h 2286001"/>
              <a:gd name="connsiteX2" fmla="*/ 3736427 w 3736427"/>
              <a:gd name="connsiteY2" fmla="*/ 1371600 h 2286001"/>
              <a:gd name="connsiteX3" fmla="*/ 819806 w 3736427"/>
              <a:gd name="connsiteY3" fmla="*/ 0 h 2286001"/>
              <a:gd name="connsiteX4" fmla="*/ 804041 w 3736427"/>
              <a:gd name="connsiteY4" fmla="*/ 630621 h 2286001"/>
              <a:gd name="connsiteX5" fmla="*/ 0 w 3736427"/>
              <a:gd name="connsiteY5" fmla="*/ 567559 h 2286001"/>
              <a:gd name="connsiteX0" fmla="*/ 0 w 4146331"/>
              <a:gd name="connsiteY0" fmla="*/ 567559 h 2286001"/>
              <a:gd name="connsiteX1" fmla="*/ 693682 w 4146331"/>
              <a:gd name="connsiteY1" fmla="*/ 2286001 h 2286001"/>
              <a:gd name="connsiteX2" fmla="*/ 4146331 w 4146331"/>
              <a:gd name="connsiteY2" fmla="*/ 1340069 h 2286001"/>
              <a:gd name="connsiteX3" fmla="*/ 819806 w 4146331"/>
              <a:gd name="connsiteY3" fmla="*/ 0 h 2286001"/>
              <a:gd name="connsiteX4" fmla="*/ 804041 w 4146331"/>
              <a:gd name="connsiteY4" fmla="*/ 630621 h 2286001"/>
              <a:gd name="connsiteX5" fmla="*/ 0 w 4146331"/>
              <a:gd name="connsiteY5" fmla="*/ 567559 h 2286001"/>
              <a:gd name="connsiteX0" fmla="*/ 0 w 4146331"/>
              <a:gd name="connsiteY0" fmla="*/ 567559 h 2128346"/>
              <a:gd name="connsiteX1" fmla="*/ 677916 w 4146331"/>
              <a:gd name="connsiteY1" fmla="*/ 2128346 h 2128346"/>
              <a:gd name="connsiteX2" fmla="*/ 4146331 w 4146331"/>
              <a:gd name="connsiteY2" fmla="*/ 1340069 h 2128346"/>
              <a:gd name="connsiteX3" fmla="*/ 819806 w 4146331"/>
              <a:gd name="connsiteY3" fmla="*/ 0 h 2128346"/>
              <a:gd name="connsiteX4" fmla="*/ 804041 w 4146331"/>
              <a:gd name="connsiteY4" fmla="*/ 630621 h 2128346"/>
              <a:gd name="connsiteX5" fmla="*/ 0 w 4146331"/>
              <a:gd name="connsiteY5" fmla="*/ 567559 h 2128346"/>
              <a:gd name="connsiteX0" fmla="*/ 0 w 4099034"/>
              <a:gd name="connsiteY0" fmla="*/ 567559 h 2128346"/>
              <a:gd name="connsiteX1" fmla="*/ 677916 w 4099034"/>
              <a:gd name="connsiteY1" fmla="*/ 2128346 h 2128346"/>
              <a:gd name="connsiteX2" fmla="*/ 4099034 w 4099034"/>
              <a:gd name="connsiteY2" fmla="*/ 1166648 h 2128346"/>
              <a:gd name="connsiteX3" fmla="*/ 819806 w 4099034"/>
              <a:gd name="connsiteY3" fmla="*/ 0 h 2128346"/>
              <a:gd name="connsiteX4" fmla="*/ 804041 w 4099034"/>
              <a:gd name="connsiteY4" fmla="*/ 630621 h 2128346"/>
              <a:gd name="connsiteX5" fmla="*/ 0 w 4099034"/>
              <a:gd name="connsiteY5" fmla="*/ 567559 h 2128346"/>
              <a:gd name="connsiteX0" fmla="*/ 0 w 4177861"/>
              <a:gd name="connsiteY0" fmla="*/ 567559 h 2128346"/>
              <a:gd name="connsiteX1" fmla="*/ 677916 w 4177861"/>
              <a:gd name="connsiteY1" fmla="*/ 2128346 h 2128346"/>
              <a:gd name="connsiteX2" fmla="*/ 4177861 w 4177861"/>
              <a:gd name="connsiteY2" fmla="*/ 1229710 h 2128346"/>
              <a:gd name="connsiteX3" fmla="*/ 819806 w 4177861"/>
              <a:gd name="connsiteY3" fmla="*/ 0 h 2128346"/>
              <a:gd name="connsiteX4" fmla="*/ 804041 w 4177861"/>
              <a:gd name="connsiteY4" fmla="*/ 630621 h 2128346"/>
              <a:gd name="connsiteX5" fmla="*/ 0 w 4177861"/>
              <a:gd name="connsiteY5" fmla="*/ 567559 h 212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77861" h="2128346">
                <a:moveTo>
                  <a:pt x="0" y="567559"/>
                </a:moveTo>
                <a:lnTo>
                  <a:pt x="677916" y="2128346"/>
                </a:lnTo>
                <a:lnTo>
                  <a:pt x="4177861" y="1229710"/>
                </a:lnTo>
                <a:lnTo>
                  <a:pt x="819806" y="0"/>
                </a:lnTo>
                <a:lnTo>
                  <a:pt x="804041" y="630621"/>
                </a:lnTo>
                <a:lnTo>
                  <a:pt x="0" y="567559"/>
                </a:lnTo>
                <a:close/>
              </a:path>
            </a:pathLst>
          </a:custGeom>
          <a:solidFill>
            <a:srgbClr val="C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2459421" y="2680697"/>
            <a:ext cx="3736426" cy="1213381"/>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475180" y="2853556"/>
            <a:ext cx="3626075" cy="830997"/>
          </a:xfrm>
          <a:prstGeom prst="rect">
            <a:avLst/>
          </a:prstGeom>
          <a:no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rPr>
              <a:t>“of the Lord”</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10" name="TextBox 9"/>
          <p:cNvSpPr txBox="1"/>
          <p:nvPr/>
        </p:nvSpPr>
        <p:spPr>
          <a:xfrm>
            <a:off x="0" y="3736426"/>
            <a:ext cx="8702565" cy="5165517"/>
          </a:xfrm>
          <a:prstGeom prst="rect">
            <a:avLst/>
          </a:prstGeom>
          <a:noFill/>
        </p:spPr>
        <p:txBody>
          <a:bodyPr wrap="square" rtlCol="0">
            <a:spAutoFit/>
          </a:bodyPr>
          <a:lstStyle/>
          <a:p>
            <a:pPr algn="ctr">
              <a:lnSpc>
                <a:spcPts val="3800"/>
              </a:lnSpc>
            </a:pPr>
            <a:r>
              <a:rPr lang="en-US" sz="3600" b="1" dirty="0" smtClean="0"/>
              <a:t>“…is pure, enduring forever.” </a:t>
            </a:r>
            <a:r>
              <a:rPr lang="en-US" sz="3600" b="1" dirty="0" err="1" smtClean="0"/>
              <a:t>Psa</a:t>
            </a:r>
            <a:r>
              <a:rPr lang="en-US" sz="3600" b="1" dirty="0" smtClean="0"/>
              <a:t> 19:9</a:t>
            </a:r>
          </a:p>
          <a:p>
            <a:pPr algn="ctr">
              <a:lnSpc>
                <a:spcPts val="3800"/>
              </a:lnSpc>
            </a:pPr>
            <a:r>
              <a:rPr lang="en-US" sz="3600" b="1" dirty="0" smtClean="0"/>
              <a:t>“…is the beginning of wisdom” </a:t>
            </a:r>
            <a:r>
              <a:rPr lang="en-US" sz="3600" b="1" dirty="0" err="1" smtClean="0"/>
              <a:t>Psa</a:t>
            </a:r>
            <a:r>
              <a:rPr lang="en-US" sz="3600" b="1" dirty="0" smtClean="0"/>
              <a:t> 111:10</a:t>
            </a:r>
          </a:p>
          <a:p>
            <a:pPr algn="ctr">
              <a:lnSpc>
                <a:spcPts val="3800"/>
              </a:lnSpc>
            </a:pPr>
            <a:r>
              <a:rPr lang="en-US" sz="3600" dirty="0" smtClean="0"/>
              <a:t> </a:t>
            </a:r>
            <a:r>
              <a:rPr lang="en-US" sz="3600" b="1" dirty="0" smtClean="0"/>
              <a:t>“…is the beginning of knowledge” Pro 1:7</a:t>
            </a:r>
          </a:p>
          <a:p>
            <a:pPr algn="ctr">
              <a:lnSpc>
                <a:spcPts val="3800"/>
              </a:lnSpc>
            </a:pPr>
            <a:r>
              <a:rPr lang="en-US" sz="3600" b="1" dirty="0" smtClean="0"/>
              <a:t> “…is to hate evil” Pro 8:13</a:t>
            </a:r>
          </a:p>
          <a:p>
            <a:pPr algn="ctr">
              <a:lnSpc>
                <a:spcPts val="3800"/>
              </a:lnSpc>
            </a:pPr>
            <a:r>
              <a:rPr lang="en-US" sz="3600" b="1" dirty="0" smtClean="0"/>
              <a:t>“…is a fountain of life”  Pro 14:27</a:t>
            </a:r>
          </a:p>
          <a:p>
            <a:pPr algn="ctr">
              <a:lnSpc>
                <a:spcPts val="3800"/>
              </a:lnSpc>
            </a:pPr>
            <a:r>
              <a:rPr lang="en-US" sz="3600" b="1" dirty="0" smtClean="0"/>
              <a:t>“…is the key to treasure” Isa 33:6  </a:t>
            </a:r>
            <a:br>
              <a:rPr lang="en-US" sz="3600" b="1" dirty="0" smtClean="0"/>
            </a:br>
            <a:endParaRPr lang="en-US" sz="3600" b="1" dirty="0" smtClean="0"/>
          </a:p>
          <a:p>
            <a:pPr algn="ctr"/>
            <a:r>
              <a:rPr lang="en-US" sz="3600" b="1" dirty="0" smtClean="0"/>
              <a:t/>
            </a:r>
            <a:br>
              <a:rPr lang="en-US" sz="3600" b="1" dirty="0" smtClean="0"/>
            </a:br>
            <a:r>
              <a:rPr lang="en-US" sz="3600" b="1" dirty="0" smtClean="0"/>
              <a:t/>
            </a:r>
            <a:br>
              <a:rPr lang="en-US" sz="3600" b="1" dirty="0" smtClean="0"/>
            </a:br>
            <a:endParaRPr lang="en-US" sz="3600" b="1"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bldLvl="3"/>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756745" y="1503543"/>
            <a:ext cx="2144109"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204953"/>
            <a:ext cx="8866413" cy="1340068"/>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The point of our passage:</a:t>
            </a:r>
            <a:endParaRPr lang="en-US" dirty="0"/>
          </a:p>
        </p:txBody>
      </p:sp>
      <p:sp>
        <p:nvSpPr>
          <p:cNvPr id="3" name="Content Placeholder 2"/>
          <p:cNvSpPr>
            <a:spLocks noGrp="1"/>
          </p:cNvSpPr>
          <p:nvPr>
            <p:ph idx="1"/>
          </p:nvPr>
        </p:nvSpPr>
        <p:spPr/>
        <p:txBody>
          <a:bodyPr/>
          <a:lstStyle/>
          <a:p>
            <a:r>
              <a:rPr lang="en-US" baseline="30000" dirty="0" smtClean="0"/>
              <a:t>11</a:t>
            </a:r>
            <a:r>
              <a:rPr lang="en-US" dirty="0" smtClean="0"/>
              <a:t> </a:t>
            </a:r>
            <a:r>
              <a:rPr lang="en-US" dirty="0" smtClean="0">
                <a:solidFill>
                  <a:schemeClr val="bg1"/>
                </a:solidFill>
                <a:effectLst>
                  <a:outerShdw blurRad="38100" dist="38100" dir="2700000" algn="tl">
                    <a:srgbClr val="000000">
                      <a:alpha val="43137"/>
                    </a:srgbClr>
                  </a:outerShdw>
                </a:effectLst>
              </a:rPr>
              <a:t>Great</a:t>
            </a:r>
            <a:r>
              <a:rPr lang="en-US" dirty="0" smtClean="0"/>
              <a:t> </a:t>
            </a:r>
            <a:r>
              <a:rPr lang="en-US" dirty="0" smtClean="0">
                <a:solidFill>
                  <a:schemeClr val="bg1"/>
                </a:solidFill>
                <a:effectLst>
                  <a:outerShdw blurRad="38100" dist="38100" dir="2700000" algn="tl">
                    <a:srgbClr val="000000">
                      <a:alpha val="43137"/>
                    </a:srgbClr>
                  </a:outerShdw>
                </a:effectLst>
              </a:rPr>
              <a:t>fear </a:t>
            </a:r>
            <a:r>
              <a:rPr lang="en-US" dirty="0" smtClean="0"/>
              <a:t>seized the whole church and all who heard about these events. </a:t>
            </a:r>
            <a:endParaRPr lang="en-US" dirty="0"/>
          </a:p>
        </p:txBody>
      </p:sp>
    </p:spTree>
  </p:cSld>
  <p:clrMapOvr>
    <a:masterClrMapping/>
  </p:clrMapOvr>
  <p:transition>
    <p:zoom/>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3518</TotalTime>
  <Words>2151</Words>
  <Application>Microsoft Office PowerPoint</Application>
  <PresentationFormat>On-screen Show (4:3)</PresentationFormat>
  <Paragraphs>186</Paragraphs>
  <Slides>38</Slides>
  <Notes>10</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Slide 1</vt:lpstr>
      <vt:lpstr>A Study  in the  Book of ACTS</vt:lpstr>
      <vt:lpstr>The PHOBEA (fear)  that Makes a Difference </vt:lpstr>
      <vt:lpstr>Different kinds of FEAR:</vt:lpstr>
      <vt:lpstr>Regarding EXCESSIVE fear:</vt:lpstr>
      <vt:lpstr>The point of our passage:</vt:lpstr>
      <vt:lpstr>The point of our passage:</vt:lpstr>
      <vt:lpstr>The point of our passage:</vt:lpstr>
      <vt:lpstr>The point of our passage:</vt:lpstr>
      <vt:lpstr>The point of our passage:</vt:lpstr>
      <vt:lpstr>The point of our passage:</vt:lpstr>
      <vt:lpstr>The point of our passage:</vt:lpstr>
      <vt:lpstr>The Event Behind the Phobia</vt:lpstr>
      <vt:lpstr>The Event Behind the Phobia</vt:lpstr>
      <vt:lpstr>The Lack of this Phobia</vt:lpstr>
      <vt:lpstr>The Lack of this Phobia</vt:lpstr>
      <vt:lpstr>Cause of Lacking this Phobia</vt:lpstr>
      <vt:lpstr>Cause of Lacking this Phobia</vt:lpstr>
      <vt:lpstr>Cause of Lacking this Phobia</vt:lpstr>
      <vt:lpstr>Cause of Lacking this Phobia</vt:lpstr>
      <vt:lpstr>Heart of Lacking this Phobia</vt:lpstr>
      <vt:lpstr>On the Surface</vt:lpstr>
      <vt:lpstr>On the Surface</vt:lpstr>
      <vt:lpstr>Below the Surface</vt:lpstr>
      <vt:lpstr>Intrusion of Divine Judgment</vt:lpstr>
      <vt:lpstr>Intrusion of Divine Judgment</vt:lpstr>
      <vt:lpstr>Fast Forward …</vt:lpstr>
      <vt:lpstr>Déjà vu ...</vt:lpstr>
      <vt:lpstr>Déjà vu ...</vt:lpstr>
      <vt:lpstr>Déjà vu ...</vt:lpstr>
      <vt:lpstr>Déjà vu ...</vt:lpstr>
      <vt:lpstr>Déjà vu ...</vt:lpstr>
      <vt:lpstr>A Neglected NT Concept</vt:lpstr>
      <vt:lpstr>Neglected NT Concept</vt:lpstr>
      <vt:lpstr>The point of our passage:</vt:lpstr>
      <vt:lpstr>The point of our passage:</vt:lpstr>
      <vt:lpstr>Take Inventory</vt:lpstr>
      <vt:lpstr>Let’s Pray!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DennisH</dc:creator>
  <cp:lastModifiedBy>DennisH</cp:lastModifiedBy>
  <cp:revision>364</cp:revision>
  <dcterms:created xsi:type="dcterms:W3CDTF">2011-01-24T03:40:40Z</dcterms:created>
  <dcterms:modified xsi:type="dcterms:W3CDTF">2011-10-14T21:49:17Z</dcterms:modified>
</cp:coreProperties>
</file>