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Default Extension="emf" ContentType="image/x-emf"/>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sldIdLst>
    <p:sldId id="575" r:id="rId2"/>
    <p:sldId id="532" r:id="rId3"/>
    <p:sldId id="533" r:id="rId4"/>
    <p:sldId id="534" r:id="rId5"/>
    <p:sldId id="574" r:id="rId6"/>
    <p:sldId id="536" r:id="rId7"/>
    <p:sldId id="537" r:id="rId8"/>
    <p:sldId id="538" r:id="rId9"/>
    <p:sldId id="539" r:id="rId10"/>
    <p:sldId id="540" r:id="rId11"/>
    <p:sldId id="541" r:id="rId12"/>
    <p:sldId id="542" r:id="rId13"/>
    <p:sldId id="543" r:id="rId14"/>
    <p:sldId id="544" r:id="rId15"/>
    <p:sldId id="545" r:id="rId16"/>
    <p:sldId id="546" r:id="rId17"/>
    <p:sldId id="547" r:id="rId18"/>
    <p:sldId id="548" r:id="rId19"/>
    <p:sldId id="549" r:id="rId20"/>
    <p:sldId id="550" r:id="rId21"/>
    <p:sldId id="551" r:id="rId22"/>
    <p:sldId id="552" r:id="rId23"/>
    <p:sldId id="553" r:id="rId24"/>
    <p:sldId id="554" r:id="rId25"/>
    <p:sldId id="555" r:id="rId26"/>
    <p:sldId id="556" r:id="rId27"/>
    <p:sldId id="557" r:id="rId28"/>
    <p:sldId id="558" r:id="rId2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53805"/>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62" autoAdjust="0"/>
    <p:restoredTop sz="69159" autoAdjust="0"/>
  </p:normalViewPr>
  <p:slideViewPr>
    <p:cSldViewPr>
      <p:cViewPr>
        <p:scale>
          <a:sx n="39" d="100"/>
          <a:sy n="39" d="100"/>
        </p:scale>
        <p:origin x="-1290" y="-150"/>
      </p:cViewPr>
      <p:guideLst>
        <p:guide orient="horz" pos="96"/>
        <p:guide pos="2880"/>
      </p:guideLst>
    </p:cSldViewPr>
  </p:slideViewPr>
  <p:outlineViewPr>
    <p:cViewPr>
      <p:scale>
        <a:sx n="33" d="100"/>
        <a:sy n="33" d="100"/>
      </p:scale>
      <p:origin x="42" y="0"/>
    </p:cViewPr>
  </p:outlin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ECD4DCD-6A78-4F7B-898D-C947C6A1F7C8}" type="datetimeFigureOut">
              <a:rPr lang="en-US" smtClean="0"/>
              <a:pPr/>
              <a:t>10/14/2011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2B63B3C-BA92-42AB-A3F7-86BCF211F693}"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1"/>
            <a:r>
              <a:rPr lang="en-US" b="1" dirty="0" smtClean="0">
                <a:latin typeface="Arial" charset="0"/>
              </a:rPr>
              <a:t>Copyright</a:t>
            </a:r>
            <a:r>
              <a:rPr lang="en-US" dirty="0" smtClean="0">
                <a:latin typeface="Arial" charset="0"/>
              </a:rPr>
              <a:t> ©</a:t>
            </a:r>
            <a:r>
              <a:rPr lang="en-US" dirty="0" smtClean="0">
                <a:latin typeface="Symbol" pitchFamily="18" charset="2"/>
              </a:rPr>
              <a:t> </a:t>
            </a:r>
            <a:r>
              <a:rPr lang="en-US" dirty="0" smtClean="0">
                <a:latin typeface="Arial" charset="0"/>
              </a:rPr>
              <a:t>2000-2011. All rights reserved.  Bible Point is a registered trademark of Single Initiative, LLC.  All  other trademarks acknowledged. </a:t>
            </a:r>
          </a:p>
          <a:p>
            <a:pPr lvl="1"/>
            <a:r>
              <a:rPr lang="en-US" dirty="0" smtClean="0">
                <a:latin typeface="Arial" charset="0"/>
              </a:rPr>
              <a:t>Bible Point contains graphics from Bible Point artists.  These illustrations belong to Bible Point and the respective artists.  You may use the designs and illustrations for graphical illustration of lessons free and without special permission, provided they are not used in any way that maligns the Christian faith.  Furthermore, republication or production of any illustration by any other graphic service whether it be in book, in a machine-readable form, or in any other design resource is strictly prohibited.  Furthermore, they cannot be duplicated or resold as any other form of publishing, clip art, or graphic resource.  </a:t>
            </a:r>
          </a:p>
          <a:p>
            <a:pPr lvl="1"/>
            <a:endParaRPr lang="en-US" dirty="0" smtClean="0">
              <a:latin typeface="Arial" charset="0"/>
            </a:endParaRPr>
          </a:p>
          <a:p>
            <a:pPr lvl="1"/>
            <a:r>
              <a:rPr lang="en-US" b="1" dirty="0" smtClean="0">
                <a:latin typeface="Arial" charset="0"/>
              </a:rPr>
              <a:t>So What does it mean?  </a:t>
            </a:r>
            <a:r>
              <a:rPr lang="en-US" dirty="0" smtClean="0">
                <a:latin typeface="Arial" charset="0"/>
              </a:rPr>
              <a:t>(A simple  translations of the legal jargon)</a:t>
            </a:r>
            <a:endParaRPr lang="en-US" b="1" dirty="0" smtClean="0">
              <a:latin typeface="Arial" charset="0"/>
            </a:endParaRPr>
          </a:p>
          <a:p>
            <a:pPr lvl="1"/>
            <a:r>
              <a:rPr lang="en-US" i="1" dirty="0" smtClean="0">
                <a:latin typeface="Arial" charset="0"/>
              </a:rPr>
              <a:t>So, if you don’t own the presentation(s), graphic(s), and text(s) how can you legally use them?  </a:t>
            </a:r>
            <a:r>
              <a:rPr lang="en-US" dirty="0" smtClean="0">
                <a:latin typeface="Arial" charset="0"/>
              </a:rPr>
              <a:t>The purchase of the license allows you to use all the images in the product.  However, the actual ownership and copyright of the presentation(s), graphic(s), and text(s) remain the property of Bible Point and its licensors.  If you had plans on using this product in your “for sale” work—think again!</a:t>
            </a:r>
          </a:p>
          <a:p>
            <a:pPr lvl="1"/>
            <a:r>
              <a:rPr lang="en-US" b="1" dirty="0" smtClean="0">
                <a:latin typeface="Arial" charset="0"/>
              </a:rPr>
              <a:t>License Agreement</a:t>
            </a:r>
          </a:p>
          <a:p>
            <a:r>
              <a:rPr lang="en-US" b="1" dirty="0" smtClean="0">
                <a:latin typeface="Arial" charset="0"/>
              </a:rPr>
              <a:t>   Article 1:  License Grant</a:t>
            </a:r>
            <a:r>
              <a:rPr lang="en-US" dirty="0" smtClean="0">
                <a:latin typeface="Arial" charset="0"/>
              </a:rPr>
              <a:t>  </a:t>
            </a:r>
          </a:p>
          <a:p>
            <a:pPr lvl="1"/>
            <a:r>
              <a:rPr lang="en-US" dirty="0" smtClean="0">
                <a:latin typeface="Arial" charset="0"/>
              </a:rPr>
              <a:t>All the graphics and text in Bible Point presentations (excluding quotes from the Bible and stated sources) are the intellectual and real property of Bible Point and its licensors, and is protected by law, including United States copyright laws and international treaties.  Bible Point grants to you a license:</a:t>
            </a:r>
          </a:p>
          <a:p>
            <a:pPr lvl="1"/>
            <a:r>
              <a:rPr lang="en-US" dirty="0" smtClean="0">
                <a:latin typeface="Arial" charset="0"/>
              </a:rPr>
              <a:t>1.  To use the presentation in a single church, single school, or single office of a Christian organization.</a:t>
            </a:r>
          </a:p>
          <a:p>
            <a:pPr lvl="1"/>
            <a:r>
              <a:rPr lang="en-US" dirty="0" smtClean="0">
                <a:latin typeface="Arial" charset="0"/>
              </a:rPr>
              <a:t>2.  To make a single archival back-up copy of the program.</a:t>
            </a:r>
          </a:p>
          <a:p>
            <a:pPr lvl="1"/>
            <a:r>
              <a:rPr lang="en-US" dirty="0" smtClean="0">
                <a:latin typeface="Arial" charset="0"/>
              </a:rPr>
              <a:t>3.  To modify the presentation(s) and merge with other presentations in a single church, school, or Christian organization. </a:t>
            </a:r>
          </a:p>
          <a:p>
            <a:pPr lvl="1"/>
            <a:r>
              <a:rPr lang="en-US" dirty="0" smtClean="0">
                <a:latin typeface="Arial" charset="0"/>
              </a:rPr>
              <a:t>4.  To transfer to another party if that party agrees to accept the terms and conditions of this agreement, and you do not retain any copies of the presentation, whether printed, machine readable, modified, or merged form. </a:t>
            </a:r>
          </a:p>
          <a:p>
            <a:pPr lvl="1"/>
            <a:endParaRPr lang="en-US" dirty="0" smtClean="0">
              <a:latin typeface="Arial" charset="0"/>
            </a:endParaRPr>
          </a:p>
          <a:p>
            <a:pPr lvl="1"/>
            <a:r>
              <a:rPr lang="en-US" b="1" dirty="0" smtClean="0">
                <a:latin typeface="Arial" charset="0"/>
              </a:rPr>
              <a:t>Article 2:  Terms</a:t>
            </a:r>
            <a:r>
              <a:rPr lang="en-US" dirty="0" smtClean="0">
                <a:latin typeface="Arial" charset="0"/>
              </a:rPr>
              <a:t>  </a:t>
            </a:r>
          </a:p>
          <a:p>
            <a:pPr lvl="1"/>
            <a:r>
              <a:rPr lang="en-US" dirty="0" smtClean="0">
                <a:latin typeface="Arial" charset="0"/>
              </a:rPr>
              <a:t>This license is effective until terminated.  You may terminate the license at any time by destroying the presentation(s), graphic(s), or text(s) together with all copies, modifications and merged portions in any form.  Bible Point may terminate your license if you fail to comply with this Agreement. You agree, upon such termination, for any reason, to destroy the presentation(s), graphics, and text(s) with all copies, modifications, and merged portions in any form. </a:t>
            </a:r>
          </a:p>
          <a:p>
            <a:pPr lvl="1"/>
            <a:endParaRPr lang="en-US" dirty="0" smtClean="0">
              <a:latin typeface="Arial" charset="0"/>
            </a:endParaRPr>
          </a:p>
          <a:p>
            <a:pPr lvl="1"/>
            <a:r>
              <a:rPr lang="en-US" b="1" dirty="0" smtClean="0">
                <a:latin typeface="Arial" charset="0"/>
              </a:rPr>
              <a:t>Article 3: Disclaimers</a:t>
            </a:r>
            <a:r>
              <a:rPr lang="en-US" dirty="0" smtClean="0">
                <a:latin typeface="Arial" charset="0"/>
              </a:rPr>
              <a:t> </a:t>
            </a:r>
          </a:p>
          <a:p>
            <a:pPr lvl="1"/>
            <a:r>
              <a:rPr lang="en-US" dirty="0" smtClean="0">
                <a:latin typeface="Arial" charset="0"/>
              </a:rPr>
              <a:t>1.  Bible Point presentations, graphics, and texts are licensed to you As Is.  You, the consumer, bear the entire risk relating to the quality and performance of the presentation(s), graphic(s), or text(s).  In no event will Bible Point be liable for damages resulting from any defect.  </a:t>
            </a:r>
          </a:p>
          <a:p>
            <a:pPr lvl="1"/>
            <a:r>
              <a:rPr lang="en-US" dirty="0" smtClean="0">
                <a:latin typeface="Arial" charset="0"/>
              </a:rPr>
              <a:t>2.  Thirty-day limited warrantee on disks.  Bible Point warrants the disks to be free of defects in material and workmanship under normal use for 30 days after purchase.  During the 30-day period you may return a defective presentation, graphic, or text with proof of purchase and it will be replaced without charge, unless the presentation is damaged by misuse.  </a:t>
            </a:r>
          </a:p>
          <a:p>
            <a:pPr lvl="1"/>
            <a:endParaRPr lang="en-US" dirty="0" smtClean="0">
              <a:latin typeface="Arial" charset="0"/>
            </a:endParaRPr>
          </a:p>
          <a:p>
            <a:pPr lvl="1"/>
            <a:r>
              <a:rPr lang="en-US" b="1" dirty="0" smtClean="0">
                <a:latin typeface="Arial" charset="0"/>
              </a:rPr>
              <a:t>Article 4:  General</a:t>
            </a:r>
            <a:endParaRPr lang="en-US" dirty="0" smtClean="0">
              <a:latin typeface="Arial" charset="0"/>
            </a:endParaRPr>
          </a:p>
          <a:p>
            <a:pPr lvl="1"/>
            <a:r>
              <a:rPr lang="en-US" dirty="0" smtClean="0">
                <a:latin typeface="Arial" charset="0"/>
              </a:rPr>
              <a:t>1.  You may not sub-license, assign, or transfer the license of the presentation(s), graphic(s), or text(s) except as provided by this Agreement.   </a:t>
            </a:r>
          </a:p>
          <a:p>
            <a:pPr lvl="1"/>
            <a:r>
              <a:rPr lang="en-US" dirty="0" smtClean="0">
                <a:latin typeface="Arial" charset="0"/>
              </a:rPr>
              <a:t>2.  This Agreement will be governed by the laws of the State of Michigan.</a:t>
            </a:r>
          </a:p>
          <a:p>
            <a:pPr lvl="1"/>
            <a:endParaRPr lang="en-US" dirty="0" smtClean="0">
              <a:latin typeface="Arial" charset="0"/>
            </a:endParaRPr>
          </a:p>
          <a:p>
            <a:pPr lvl="1"/>
            <a:r>
              <a:rPr lang="en-US" b="1" dirty="0" smtClean="0">
                <a:latin typeface="Arial" charset="0"/>
              </a:rPr>
              <a:t>So What does it mean?  </a:t>
            </a:r>
            <a:r>
              <a:rPr lang="en-US" dirty="0" smtClean="0">
                <a:latin typeface="Arial" charset="0"/>
              </a:rPr>
              <a:t>(A simple  translations of the legal jargon)</a:t>
            </a:r>
          </a:p>
          <a:p>
            <a:pPr lvl="1"/>
            <a:r>
              <a:rPr lang="en-US" i="1" dirty="0" smtClean="0">
                <a:latin typeface="Arial" charset="0"/>
              </a:rPr>
              <a:t>May I let someone borrow or copy my licensed Bible Point presentation (even after I modified it)?</a:t>
            </a:r>
            <a:r>
              <a:rPr lang="en-US" dirty="0" smtClean="0">
                <a:latin typeface="Arial" charset="0"/>
              </a:rPr>
              <a:t>  As long as it is within your local church, or single school, or the immediate office of a Christian organization you may.  Otherwise, please refer the person interested in borrowing to: http://www.biblepoint.com or E-mail: dh@biblepoint.com with any related questions. </a:t>
            </a:r>
          </a:p>
          <a:p>
            <a:pPr lvl="1"/>
            <a:endParaRPr lang="en-US" dirty="0" smtClean="0">
              <a:latin typeface="Arial" charset="0"/>
            </a:endParaRPr>
          </a:p>
          <a:p>
            <a:pPr lvl="1"/>
            <a:r>
              <a:rPr lang="en-US" dirty="0" smtClean="0"/>
              <a:t>---------------------------------------------------------------------------------------------------------------------------</a:t>
            </a:r>
          </a:p>
          <a:p>
            <a:pPr lvl="1"/>
            <a:r>
              <a:rPr lang="en-US" sz="700" dirty="0" smtClean="0">
                <a:latin typeface="Arial" charset="0"/>
              </a:rPr>
              <a:t>Scripture taken from the HOLY BIBLE, NEW INTERNATIONAL VERSION®. NIV®. Copyright©1973, 1978, 1984 by International Bible Society. Used by permission of </a:t>
            </a:r>
            <a:r>
              <a:rPr lang="en-US" sz="700" dirty="0" err="1" smtClean="0">
                <a:latin typeface="Arial" charset="0"/>
              </a:rPr>
              <a:t>Zondervan</a:t>
            </a:r>
            <a:r>
              <a:rPr lang="en-US" sz="700" dirty="0" smtClean="0">
                <a:latin typeface="Arial" charset="0"/>
              </a:rPr>
              <a:t>. All rights reserved. </a:t>
            </a:r>
          </a:p>
        </p:txBody>
      </p:sp>
      <p:sp>
        <p:nvSpPr>
          <p:cNvPr id="4" name="Slide Number Placeholder 3"/>
          <p:cNvSpPr>
            <a:spLocks noGrp="1"/>
          </p:cNvSpPr>
          <p:nvPr>
            <p:ph type="sldNum" sz="quarter" idx="10"/>
          </p:nvPr>
        </p:nvSpPr>
        <p:spPr/>
        <p:txBody>
          <a:bodyPr/>
          <a:lstStyle/>
          <a:p>
            <a:fld id="{72B63B3C-BA92-42AB-A3F7-86BCF211F693}"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Silhouette man</a:t>
            </a:r>
            <a:r>
              <a:rPr lang="en-US" baseline="0" dirty="0" smtClean="0"/>
              <a:t> = free from:  http://www.flickr.com/photos/marypaulose/295058238/sizes/z/in/photostream/</a:t>
            </a:r>
            <a:endParaRPr lang="en-US" dirty="0"/>
          </a:p>
        </p:txBody>
      </p:sp>
      <p:sp>
        <p:nvSpPr>
          <p:cNvPr id="4" name="Slide Number Placeholder 3"/>
          <p:cNvSpPr>
            <a:spLocks noGrp="1"/>
          </p:cNvSpPr>
          <p:nvPr>
            <p:ph type="sldNum" sz="quarter" idx="10"/>
          </p:nvPr>
        </p:nvSpPr>
        <p:spPr/>
        <p:txBody>
          <a:bodyPr/>
          <a:lstStyle/>
          <a:p>
            <a:fld id="{72B63B3C-BA92-42AB-A3F7-86BCF211F693}" type="slidenum">
              <a:rPr lang="en-US" smtClean="0"/>
              <a:pPr/>
              <a:t>17</a:t>
            </a:fld>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Hand with pencil = FREE FOR</a:t>
            </a:r>
            <a:r>
              <a:rPr lang="en-US" baseline="0" dirty="0" smtClean="0"/>
              <a:t> REUSE from http://www.sxc.hu/photo/1000794</a:t>
            </a:r>
            <a:endParaRPr lang="en-US" dirty="0"/>
          </a:p>
        </p:txBody>
      </p:sp>
      <p:sp>
        <p:nvSpPr>
          <p:cNvPr id="4" name="Slide Number Placeholder 3"/>
          <p:cNvSpPr>
            <a:spLocks noGrp="1"/>
          </p:cNvSpPr>
          <p:nvPr>
            <p:ph type="sldNum" sz="quarter" idx="10"/>
          </p:nvPr>
        </p:nvSpPr>
        <p:spPr/>
        <p:txBody>
          <a:bodyPr/>
          <a:lstStyle/>
          <a:p>
            <a:fld id="{72B63B3C-BA92-42AB-A3F7-86BCF211F693}" type="slidenum">
              <a:rPr lang="en-US" smtClean="0"/>
              <a:pPr/>
              <a:t>18</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Sanhedrin = Free = </a:t>
            </a:r>
            <a:r>
              <a:rPr lang="en-US" baseline="0" dirty="0" smtClean="0"/>
              <a:t>http://www.flickr.com/photos/blmurch/3435178400/sizes/o/in/photostream/</a:t>
            </a:r>
            <a:endParaRPr lang="en-US" dirty="0"/>
          </a:p>
        </p:txBody>
      </p:sp>
      <p:sp>
        <p:nvSpPr>
          <p:cNvPr id="4" name="Slide Number Placeholder 3"/>
          <p:cNvSpPr>
            <a:spLocks noGrp="1"/>
          </p:cNvSpPr>
          <p:nvPr>
            <p:ph type="sldNum" sz="quarter" idx="10"/>
          </p:nvPr>
        </p:nvSpPr>
        <p:spPr/>
        <p:txBody>
          <a:bodyPr/>
          <a:lstStyle/>
          <a:p>
            <a:fld id="{72B63B3C-BA92-42AB-A3F7-86BCF211F693}" type="slidenum">
              <a:rPr lang="en-US" smtClean="0"/>
              <a:pPr/>
              <a:t>20</a:t>
            </a:fld>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mtClean="0"/>
              <a:t>Stop sign = FREE FOR</a:t>
            </a:r>
            <a:r>
              <a:rPr lang="en-US" baseline="0" smtClean="0"/>
              <a:t> REUSE from http://www.sxc.hu/browse.phtml?f=download&amp;id=1201945</a:t>
            </a:r>
            <a:endParaRPr lang="en-US"/>
          </a:p>
        </p:txBody>
      </p:sp>
      <p:sp>
        <p:nvSpPr>
          <p:cNvPr id="4" name="Slide Number Placeholder 3"/>
          <p:cNvSpPr>
            <a:spLocks noGrp="1"/>
          </p:cNvSpPr>
          <p:nvPr>
            <p:ph type="sldNum" sz="quarter" idx="10"/>
          </p:nvPr>
        </p:nvSpPr>
        <p:spPr/>
        <p:txBody>
          <a:bodyPr/>
          <a:lstStyle/>
          <a:p>
            <a:fld id="{72B63B3C-BA92-42AB-A3F7-86BCF211F693}" type="slidenum">
              <a:rPr lang="en-US" smtClean="0"/>
              <a:pPr/>
              <a:t>22</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Stop sign free from :  http://commons.wikimedia.org/wiki/File:Stop_sign_us.jpg</a:t>
            </a:r>
            <a:endParaRPr lang="en-US" dirty="0"/>
          </a:p>
        </p:txBody>
      </p:sp>
      <p:sp>
        <p:nvSpPr>
          <p:cNvPr id="4" name="Slide Number Placeholder 3"/>
          <p:cNvSpPr>
            <a:spLocks noGrp="1"/>
          </p:cNvSpPr>
          <p:nvPr>
            <p:ph type="sldNum" sz="quarter" idx="10"/>
          </p:nvPr>
        </p:nvSpPr>
        <p:spPr/>
        <p:txBody>
          <a:bodyPr/>
          <a:lstStyle/>
          <a:p>
            <a:fld id="{72B63B3C-BA92-42AB-A3F7-86BCF211F693}" type="slidenum">
              <a:rPr lang="en-US" smtClean="0"/>
              <a:pPr/>
              <a:t>24</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Difference</a:t>
            </a:r>
          </a:p>
          <a:p>
            <a:endParaRPr lang="en-US" dirty="0"/>
          </a:p>
        </p:txBody>
      </p:sp>
      <p:sp>
        <p:nvSpPr>
          <p:cNvPr id="4" name="Slide Number Placeholder 3"/>
          <p:cNvSpPr>
            <a:spLocks noGrp="1"/>
          </p:cNvSpPr>
          <p:nvPr>
            <p:ph type="sldNum" sz="quarter" idx="10"/>
          </p:nvPr>
        </p:nvSpPr>
        <p:spPr/>
        <p:txBody>
          <a:bodyPr/>
          <a:lstStyle/>
          <a:p>
            <a:fld id="{72B63B3C-BA92-42AB-A3F7-86BCF211F693}" type="slidenum">
              <a:rPr lang="en-US" smtClean="0"/>
              <a:pPr/>
              <a:t>2</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Beggar =</a:t>
            </a:r>
            <a:r>
              <a:rPr lang="en-US" baseline="0" dirty="0" smtClean="0"/>
              <a:t> FREE for reuse from = http://upload.wikimedia.org/wikipedia/commons/0/0f/Curacin_del_paraltico_Murillo_1670.jpg</a:t>
            </a:r>
            <a:endParaRPr lang="en-US" dirty="0"/>
          </a:p>
        </p:txBody>
      </p:sp>
      <p:sp>
        <p:nvSpPr>
          <p:cNvPr id="4" name="Slide Number Placeholder 3"/>
          <p:cNvSpPr>
            <a:spLocks noGrp="1"/>
          </p:cNvSpPr>
          <p:nvPr>
            <p:ph type="sldNum" sz="quarter" idx="10"/>
          </p:nvPr>
        </p:nvSpPr>
        <p:spPr/>
        <p:txBody>
          <a:bodyPr/>
          <a:lstStyle/>
          <a:p>
            <a:fld id="{72B63B3C-BA92-42AB-A3F7-86BCF211F693}" type="slidenum">
              <a:rPr lang="en-US" smtClean="0"/>
              <a:pPr/>
              <a:t>3</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Two fists – Licensed NOT for reuse from =</a:t>
            </a:r>
            <a:r>
              <a:rPr lang="en-US" baseline="0" dirty="0" smtClean="0"/>
              <a:t> </a:t>
            </a:r>
            <a:r>
              <a:rPr lang="en-US" dirty="0" err="1" smtClean="0"/>
              <a:t>Dreamstime</a:t>
            </a:r>
            <a:r>
              <a:rPr lang="en-US" dirty="0" smtClean="0"/>
              <a:t>: dreamstime_3628060 </a:t>
            </a:r>
          </a:p>
          <a:p>
            <a:endParaRPr lang="en-US" dirty="0" smtClean="0"/>
          </a:p>
        </p:txBody>
      </p:sp>
      <p:sp>
        <p:nvSpPr>
          <p:cNvPr id="4" name="Slide Number Placeholder 3"/>
          <p:cNvSpPr>
            <a:spLocks noGrp="1"/>
          </p:cNvSpPr>
          <p:nvPr>
            <p:ph type="sldNum" sz="quarter" idx="10"/>
          </p:nvPr>
        </p:nvSpPr>
        <p:spPr/>
        <p:txBody>
          <a:bodyPr/>
          <a:lstStyle/>
          <a:p>
            <a:fld id="{72B63B3C-BA92-42AB-A3F7-86BCF211F693}" type="slidenum">
              <a:rPr lang="en-US" smtClean="0"/>
              <a:pPr/>
              <a:t>6</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2B63B3C-BA92-42AB-A3F7-86BCF211F693}" type="slidenum">
              <a:rPr lang="en-US" smtClean="0"/>
              <a:pPr/>
              <a:t>7</a:t>
            </a:fld>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Jail Cell door = free = http://www.sxc.hu/browse.phtml?f=download&amp;id=1226063</a:t>
            </a:r>
            <a:endParaRPr lang="en-US" dirty="0"/>
          </a:p>
        </p:txBody>
      </p:sp>
      <p:sp>
        <p:nvSpPr>
          <p:cNvPr id="4" name="Slide Number Placeholder 3"/>
          <p:cNvSpPr>
            <a:spLocks noGrp="1"/>
          </p:cNvSpPr>
          <p:nvPr>
            <p:ph type="sldNum" sz="quarter" idx="10"/>
          </p:nvPr>
        </p:nvSpPr>
        <p:spPr/>
        <p:txBody>
          <a:bodyPr/>
          <a:lstStyle/>
          <a:p>
            <a:fld id="{72B63B3C-BA92-42AB-A3F7-86BCF211F693}" type="slidenum">
              <a:rPr lang="en-US" smtClean="0"/>
              <a:pPr/>
              <a:t>8</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Crowd = Licensed NOT</a:t>
            </a:r>
            <a:r>
              <a:rPr lang="en-US" baseline="0" dirty="0" smtClean="0"/>
              <a:t> for reuse = </a:t>
            </a:r>
            <a:r>
              <a:rPr lang="en-US" baseline="0" dirty="0" err="1" smtClean="0"/>
              <a:t>iStock</a:t>
            </a:r>
            <a:r>
              <a:rPr lang="en-US" baseline="0" dirty="0" smtClean="0"/>
              <a:t> photos: </a:t>
            </a:r>
            <a:r>
              <a:rPr lang="en-US" dirty="0" smtClean="0"/>
              <a:t>13823183 </a:t>
            </a:r>
          </a:p>
          <a:p>
            <a:endParaRPr lang="en-US" dirty="0"/>
          </a:p>
        </p:txBody>
      </p:sp>
      <p:sp>
        <p:nvSpPr>
          <p:cNvPr id="4" name="Slide Number Placeholder 3"/>
          <p:cNvSpPr>
            <a:spLocks noGrp="1"/>
          </p:cNvSpPr>
          <p:nvPr>
            <p:ph type="sldNum" sz="quarter" idx="10"/>
          </p:nvPr>
        </p:nvSpPr>
        <p:spPr/>
        <p:txBody>
          <a:bodyPr/>
          <a:lstStyle/>
          <a:p>
            <a:fld id="{72B63B3C-BA92-42AB-A3F7-86BCF211F693}" type="slidenum">
              <a:rPr lang="en-US" smtClean="0"/>
              <a:pPr/>
              <a:t>9</a:t>
            </a:fld>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mtClean="0"/>
              <a:t>Gavel = FREE = ww.sxc.com image:952313_79933908</a:t>
            </a:r>
            <a:endParaRPr lang="en-US"/>
          </a:p>
        </p:txBody>
      </p:sp>
      <p:sp>
        <p:nvSpPr>
          <p:cNvPr id="4" name="Slide Number Placeholder 3"/>
          <p:cNvSpPr>
            <a:spLocks noGrp="1"/>
          </p:cNvSpPr>
          <p:nvPr>
            <p:ph type="sldNum" sz="quarter" idx="10"/>
          </p:nvPr>
        </p:nvSpPr>
        <p:spPr/>
        <p:txBody>
          <a:bodyPr/>
          <a:lstStyle/>
          <a:p>
            <a:fld id="{72B63B3C-BA92-42AB-A3F7-86BCF211F693}" type="slidenum">
              <a:rPr lang="en-US" smtClean="0"/>
              <a:pPr/>
              <a:t>10</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Man’s eyes = Licensed</a:t>
            </a:r>
            <a:r>
              <a:rPr lang="en-US" baseline="0" dirty="0" smtClean="0"/>
              <a:t> NOT for reuse = dreamstimefree_1072801</a:t>
            </a:r>
            <a:endParaRPr lang="en-US" dirty="0"/>
          </a:p>
        </p:txBody>
      </p:sp>
      <p:sp>
        <p:nvSpPr>
          <p:cNvPr id="4" name="Slide Number Placeholder 3"/>
          <p:cNvSpPr>
            <a:spLocks noGrp="1"/>
          </p:cNvSpPr>
          <p:nvPr>
            <p:ph type="sldNum" sz="quarter" idx="10"/>
          </p:nvPr>
        </p:nvSpPr>
        <p:spPr/>
        <p:txBody>
          <a:bodyPr/>
          <a:lstStyle/>
          <a:p>
            <a:fld id="{72B63B3C-BA92-42AB-A3F7-86BCF211F693}" type="slidenum">
              <a:rPr lang="en-US" smtClean="0"/>
              <a:pPr/>
              <a:t>16</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noAutofit/>
          </a:bodyPr>
          <a:lstStyle>
            <a:lvl1pPr>
              <a:defRPr sz="4800" b="0">
                <a:ln>
                  <a:solidFill>
                    <a:schemeClr val="accent6">
                      <a:lumMod val="20000"/>
                      <a:lumOff val="80000"/>
                    </a:schemeClr>
                  </a:solidFill>
                </a:ln>
                <a:solidFill>
                  <a:schemeClr val="accent1">
                    <a:lumMod val="50000"/>
                  </a:schemeClr>
                </a:solidFill>
                <a:effectLst>
                  <a:outerShdw blurRad="38100" dist="38100" dir="2700000" algn="tl">
                    <a:srgbClr val="000000">
                      <a:alpha val="43137"/>
                    </a:srgbClr>
                  </a:outerShdw>
                </a:effectLst>
                <a:latin typeface="Arial Black" pitchFamily="34"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b="1">
                <a:solidFill>
                  <a:schemeClr val="accent6">
                    <a:lumMod val="50000"/>
                  </a:schemeClr>
                </a:solidFill>
                <a:effectLst>
                  <a:outerShdw blurRad="38100" dist="38100" dir="2700000" algn="tl">
                    <a:srgbClr val="000000">
                      <a:alpha val="43137"/>
                    </a:srgbClr>
                  </a:outerShdw>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fld id="{E19551A9-81AA-4906-8F9B-B1946416FF78}" type="datetimeFigureOut">
              <a:rPr lang="en-US" smtClean="0"/>
              <a:pPr/>
              <a:t>10/14/2011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C91893-4D7F-426A-8664-916C70676550}"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19551A9-81AA-4906-8F9B-B1946416FF78}" type="datetimeFigureOut">
              <a:rPr lang="en-US" smtClean="0"/>
              <a:pPr/>
              <a:t>10/14/2011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C91893-4D7F-426A-8664-916C70676550}"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19551A9-81AA-4906-8F9B-B1946416FF78}" type="datetimeFigureOut">
              <a:rPr lang="en-US" smtClean="0"/>
              <a:pPr/>
              <a:t>10/14/2011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C91893-4D7F-426A-8664-916C70676550}"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28600" y="274638"/>
            <a:ext cx="8458200" cy="1143000"/>
          </a:xfrm>
        </p:spPr>
        <p:txBody>
          <a:bodyPr/>
          <a:lstStyle>
            <a:lvl1pPr>
              <a:defRPr b="0">
                <a:solidFill>
                  <a:schemeClr val="tx1"/>
                </a:solidFill>
                <a:effectLst>
                  <a:outerShdw blurRad="38100" dist="38100" dir="2700000" algn="tl">
                    <a:srgbClr val="000000">
                      <a:alpha val="43137"/>
                    </a:srgbClr>
                  </a:outerShdw>
                </a:effectLst>
                <a:latin typeface="Arial Black"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normAutofit/>
          </a:bodyPr>
          <a:lstStyle>
            <a:lvl1pPr>
              <a:buNone/>
              <a:defRPr sz="3600" b="1">
                <a:solidFill>
                  <a:schemeClr val="accent1">
                    <a:lumMod val="50000"/>
                  </a:schemeClr>
                </a:solidFill>
                <a:effectLst>
                  <a:outerShdw blurRad="38100" dist="50800" dir="2700000" algn="tl">
                    <a:schemeClr val="bg1">
                      <a:alpha val="43000"/>
                    </a:schemeClr>
                  </a:outerShdw>
                </a:effectLst>
                <a:latin typeface="Arial Narrow" pitchFamily="34" charset="0"/>
              </a:defRPr>
            </a:lvl1pPr>
            <a:lvl2pPr>
              <a:buNone/>
              <a:defRPr sz="3600" b="1">
                <a:solidFill>
                  <a:schemeClr val="accent1">
                    <a:lumMod val="50000"/>
                  </a:schemeClr>
                </a:solidFill>
                <a:effectLst>
                  <a:outerShdw blurRad="38100" dist="50800" dir="2700000" algn="tl">
                    <a:schemeClr val="bg1">
                      <a:alpha val="43000"/>
                    </a:schemeClr>
                  </a:outerShdw>
                </a:effectLst>
                <a:latin typeface="Arial Narrow" pitchFamily="34" charset="0"/>
              </a:defRPr>
            </a:lvl2pPr>
            <a:lvl3pPr>
              <a:buNone/>
              <a:defRPr sz="3600" b="1">
                <a:solidFill>
                  <a:schemeClr val="accent1">
                    <a:lumMod val="50000"/>
                  </a:schemeClr>
                </a:solidFill>
                <a:effectLst>
                  <a:outerShdw blurRad="38100" dist="50800" dir="2700000" algn="tl">
                    <a:schemeClr val="bg1">
                      <a:alpha val="43000"/>
                    </a:schemeClr>
                  </a:outerShdw>
                </a:effectLst>
                <a:latin typeface="Arial Narrow" pitchFamily="34" charset="0"/>
              </a:defRPr>
            </a:lvl3pPr>
            <a:lvl4pPr>
              <a:buNone/>
              <a:defRPr sz="3600" b="1">
                <a:solidFill>
                  <a:schemeClr val="accent1">
                    <a:lumMod val="50000"/>
                  </a:schemeClr>
                </a:solidFill>
                <a:effectLst>
                  <a:outerShdw blurRad="38100" dist="50800" dir="2700000" algn="tl">
                    <a:schemeClr val="bg1">
                      <a:alpha val="43000"/>
                    </a:schemeClr>
                  </a:outerShdw>
                </a:effectLst>
                <a:latin typeface="Arial Narrow" pitchFamily="34" charset="0"/>
              </a:defRPr>
            </a:lvl4pPr>
            <a:lvl5pPr>
              <a:buNone/>
              <a:defRPr sz="3600" b="1">
                <a:solidFill>
                  <a:schemeClr val="accent1">
                    <a:lumMod val="50000"/>
                  </a:schemeClr>
                </a:solidFill>
                <a:effectLst>
                  <a:outerShdw blurRad="38100" dist="50800" dir="2700000" algn="tl">
                    <a:schemeClr val="bg1">
                      <a:alpha val="43000"/>
                    </a:schemeClr>
                  </a:outerShdw>
                </a:effectLst>
                <a:latin typeface="Arial Narrow"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E19551A9-81AA-4906-8F9B-B1946416FF78}" type="datetimeFigureOut">
              <a:rPr lang="en-US" smtClean="0"/>
              <a:pPr/>
              <a:t>10/14/2011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C91893-4D7F-426A-8664-916C70676550}"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19551A9-81AA-4906-8F9B-B1946416FF78}" type="datetimeFigureOut">
              <a:rPr lang="en-US" smtClean="0"/>
              <a:pPr/>
              <a:t>10/14/2011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C91893-4D7F-426A-8664-916C70676550}"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19551A9-81AA-4906-8F9B-B1946416FF78}" type="datetimeFigureOut">
              <a:rPr lang="en-US" smtClean="0"/>
              <a:pPr/>
              <a:t>10/14/2011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EC91893-4D7F-426A-8664-916C70676550}"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19551A9-81AA-4906-8F9B-B1946416FF78}" type="datetimeFigureOut">
              <a:rPr lang="en-US" smtClean="0"/>
              <a:pPr/>
              <a:t>10/14/2011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EC91893-4D7F-426A-8664-916C70676550}"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19551A9-81AA-4906-8F9B-B1946416FF78}" type="datetimeFigureOut">
              <a:rPr lang="en-US" smtClean="0"/>
              <a:pPr/>
              <a:t>10/14/2011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EC91893-4D7F-426A-8664-916C70676550}"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19551A9-81AA-4906-8F9B-B1946416FF78}" type="datetimeFigureOut">
              <a:rPr lang="en-US" smtClean="0"/>
              <a:pPr/>
              <a:t>10/14/2011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EC91893-4D7F-426A-8664-916C70676550}"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19551A9-81AA-4906-8F9B-B1946416FF78}" type="datetimeFigureOut">
              <a:rPr lang="en-US" smtClean="0"/>
              <a:pPr/>
              <a:t>10/14/2011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EC91893-4D7F-426A-8664-916C70676550}"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19551A9-81AA-4906-8F9B-B1946416FF78}" type="datetimeFigureOut">
              <a:rPr lang="en-US" smtClean="0"/>
              <a:pPr/>
              <a:t>10/14/2011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EC91893-4D7F-426A-8664-916C70676550}"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p:cNvGrpSpPr/>
        <p:nvPr/>
      </p:nvGrpSpPr>
      <p:grpSpPr>
        <a:xfrm>
          <a:off x="0" y="0"/>
          <a:ext cx="0" cy="0"/>
          <a:chOff x="0" y="0"/>
          <a:chExt cx="0" cy="0"/>
        </a:xfrm>
      </p:grpSpPr>
      <p:pic>
        <p:nvPicPr>
          <p:cNvPr id="7" name="Picture 4"/>
          <p:cNvPicPr>
            <a:picLocks noChangeAspect="1" noChangeArrowheads="1"/>
          </p:cNvPicPr>
          <p:nvPr userDrawn="1"/>
        </p:nvPicPr>
        <p:blipFill>
          <a:blip r:embed="rId13" cstate="print"/>
          <a:srcRect/>
          <a:stretch>
            <a:fillRect/>
          </a:stretch>
        </p:blipFill>
        <p:spPr bwMode="auto">
          <a:xfrm>
            <a:off x="0" y="0"/>
            <a:ext cx="9144000" cy="6858357"/>
          </a:xfrm>
          <a:prstGeom prst="rect">
            <a:avLst/>
          </a:prstGeom>
          <a:noFill/>
          <a:ln w="9525">
            <a:noFill/>
            <a:miter lim="800000"/>
            <a:headEnd/>
            <a:tailEnd/>
          </a:ln>
          <a:effectLst/>
        </p:spPr>
      </p:pic>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19551A9-81AA-4906-8F9B-B1946416FF78}" type="datetimeFigureOut">
              <a:rPr lang="en-US" smtClean="0"/>
              <a:pPr/>
              <a:t>10/14/2011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EC91893-4D7F-426A-8664-916C70676550}"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BiblePointDotLogo-WhiteText"/>
          <p:cNvPicPr>
            <a:picLocks noChangeAspect="1" noChangeArrowheads="1"/>
          </p:cNvPicPr>
          <p:nvPr/>
        </p:nvPicPr>
        <p:blipFill>
          <a:blip r:embed="rId3" cstate="print"/>
          <a:srcRect l="786" t="59897" r="53838" b="24545"/>
          <a:stretch>
            <a:fillRect/>
          </a:stretch>
        </p:blipFill>
        <p:spPr bwMode="auto">
          <a:xfrm>
            <a:off x="1752600" y="1981200"/>
            <a:ext cx="5165923" cy="2365375"/>
          </a:xfrm>
          <a:prstGeom prst="rect">
            <a:avLst/>
          </a:prstGeom>
          <a:noFill/>
          <a:effectLst>
            <a:outerShdw blurRad="50800" dist="101600" dir="2700000" algn="ctr" rotWithShape="0">
              <a:schemeClr val="tx1">
                <a:alpha val="71000"/>
              </a:schemeClr>
            </a:outerShdw>
          </a:effectLst>
        </p:spPr>
      </p:pic>
      <p:sp>
        <p:nvSpPr>
          <p:cNvPr id="5" name="Rectangle 6"/>
          <p:cNvSpPr>
            <a:spLocks noChangeArrowheads="1"/>
          </p:cNvSpPr>
          <p:nvPr/>
        </p:nvSpPr>
        <p:spPr bwMode="auto">
          <a:xfrm>
            <a:off x="1905000" y="4800600"/>
            <a:ext cx="5334000" cy="1538883"/>
          </a:xfrm>
          <a:prstGeom prst="rect">
            <a:avLst/>
          </a:prstGeom>
          <a:noFill/>
          <a:ln w="9525">
            <a:noFill/>
            <a:miter lim="800000"/>
            <a:headEnd/>
            <a:tailEnd/>
          </a:ln>
          <a:effectLst/>
        </p:spPr>
        <p:txBody>
          <a:bodyPr wrap="square">
            <a:spAutoFit/>
          </a:bodyPr>
          <a:lstStyle/>
          <a:p>
            <a:pPr algn="ctr"/>
            <a:r>
              <a:rPr lang="en-US" sz="5400" b="1" dirty="0" smtClean="0">
                <a:latin typeface="Arial" charset="0"/>
              </a:rPr>
              <a:t>ACTS 4:1-22</a:t>
            </a:r>
          </a:p>
          <a:p>
            <a:pPr algn="ctr"/>
            <a:r>
              <a:rPr lang="en-US" sz="2000" b="1" dirty="0" smtClean="0">
                <a:latin typeface="Arial" charset="0"/>
              </a:rPr>
              <a:t>www.BiblePoint.com</a:t>
            </a:r>
          </a:p>
          <a:p>
            <a:pPr algn="ctr"/>
            <a:r>
              <a:rPr lang="en-US" sz="2000" b="1" dirty="0" smtClean="0"/>
              <a:t>2011 ©</a:t>
            </a:r>
            <a:r>
              <a:rPr lang="en-US" sz="2000" b="1" dirty="0" smtClean="0">
                <a:latin typeface="Arial" charset="0"/>
              </a:rPr>
              <a:t> Single Initiative LLC</a:t>
            </a:r>
            <a:endParaRPr lang="en-US" sz="2000" b="1" dirty="0" smtClean="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1" name="Picture 5"/>
          <p:cNvPicPr>
            <a:picLocks noChangeAspect="1" noChangeArrowheads="1"/>
          </p:cNvPicPr>
          <p:nvPr/>
        </p:nvPicPr>
        <p:blipFill>
          <a:blip r:embed="rId3" cstate="print"/>
          <a:srcRect b="11999"/>
          <a:stretch>
            <a:fillRect/>
          </a:stretch>
        </p:blipFill>
        <p:spPr bwMode="auto">
          <a:xfrm>
            <a:off x="0" y="2126267"/>
            <a:ext cx="9144000" cy="4731733"/>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smtClean="0"/>
              <a:t>4-TRYING</a:t>
            </a:r>
            <a:endParaRPr lang="en-US" dirty="0"/>
          </a:p>
        </p:txBody>
      </p:sp>
      <p:sp>
        <p:nvSpPr>
          <p:cNvPr id="3" name="Content Placeholder 2"/>
          <p:cNvSpPr>
            <a:spLocks noGrp="1"/>
          </p:cNvSpPr>
          <p:nvPr>
            <p:ph idx="1"/>
          </p:nvPr>
        </p:nvSpPr>
        <p:spPr/>
        <p:txBody>
          <a:bodyPr/>
          <a:lstStyle/>
          <a:p>
            <a:r>
              <a:rPr lang="en-US" baseline="30000" dirty="0" smtClean="0"/>
              <a:t>5</a:t>
            </a:r>
            <a:r>
              <a:rPr lang="en-US" dirty="0" smtClean="0"/>
              <a:t> The next day the rulers, elders and teachers of the law met in Jerusalem.</a:t>
            </a:r>
          </a:p>
          <a:p>
            <a:r>
              <a:rPr lang="en-US" dirty="0" smtClean="0"/>
              <a:t> </a:t>
            </a:r>
            <a:r>
              <a:rPr lang="en-US" baseline="30000" dirty="0" smtClean="0"/>
              <a:t>6</a:t>
            </a:r>
            <a:r>
              <a:rPr lang="en-US" dirty="0" smtClean="0"/>
              <a:t> </a:t>
            </a:r>
            <a:r>
              <a:rPr lang="en-US" dirty="0" err="1" smtClean="0"/>
              <a:t>Annas</a:t>
            </a:r>
            <a:r>
              <a:rPr lang="en-US" dirty="0" smtClean="0"/>
              <a:t> the high priest was there, and so were Caiaphas, John, Alexander and the other men of the high priest's family.</a:t>
            </a:r>
          </a:p>
          <a:p>
            <a:r>
              <a:rPr lang="en-US" dirty="0" smtClean="0"/>
              <a:t> </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5"/>
          <p:cNvPicPr>
            <a:picLocks noChangeAspect="1" noChangeArrowheads="1"/>
          </p:cNvPicPr>
          <p:nvPr/>
        </p:nvPicPr>
        <p:blipFill>
          <a:blip r:embed="rId2" cstate="print"/>
          <a:srcRect b="11999"/>
          <a:stretch>
            <a:fillRect/>
          </a:stretch>
        </p:blipFill>
        <p:spPr bwMode="auto">
          <a:xfrm>
            <a:off x="0" y="2126267"/>
            <a:ext cx="9144000" cy="4731733"/>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smtClean="0"/>
              <a:t>4-TRYING</a:t>
            </a:r>
            <a:endParaRPr lang="en-US" dirty="0"/>
          </a:p>
        </p:txBody>
      </p:sp>
      <p:sp>
        <p:nvSpPr>
          <p:cNvPr id="3" name="Content Placeholder 2"/>
          <p:cNvSpPr>
            <a:spLocks noGrp="1"/>
          </p:cNvSpPr>
          <p:nvPr>
            <p:ph idx="1"/>
          </p:nvPr>
        </p:nvSpPr>
        <p:spPr>
          <a:xfrm>
            <a:off x="457200" y="1600200"/>
            <a:ext cx="7838902" cy="4525963"/>
          </a:xfrm>
        </p:spPr>
        <p:txBody>
          <a:bodyPr/>
          <a:lstStyle/>
          <a:p>
            <a:r>
              <a:rPr lang="en-US" baseline="30000" dirty="0" smtClean="0"/>
              <a:t>7</a:t>
            </a:r>
            <a:r>
              <a:rPr lang="en-US" dirty="0" smtClean="0"/>
              <a:t> They had Peter and John brought before them and began to question them: </a:t>
            </a:r>
            <a:br>
              <a:rPr lang="en-US" dirty="0" smtClean="0"/>
            </a:br>
            <a:r>
              <a:rPr lang="en-US" dirty="0" smtClean="0"/>
              <a:t>"By what power or what name did you do this?”</a:t>
            </a:r>
          </a:p>
        </p:txBody>
      </p:sp>
    </p:spTree>
  </p:cSld>
  <p:clrMapOvr>
    <a:masterClrMapping/>
  </p:clrMapOvr>
  <p:transition>
    <p:zoom/>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ular Callout 3"/>
          <p:cNvSpPr/>
          <p:nvPr/>
        </p:nvSpPr>
        <p:spPr>
          <a:xfrm>
            <a:off x="266007" y="2809702"/>
            <a:ext cx="5370022" cy="3474720"/>
          </a:xfrm>
          <a:prstGeom prst="wedgeRectCallout">
            <a:avLst>
              <a:gd name="adj1" fmla="val 59043"/>
              <a:gd name="adj2" fmla="val 1752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5-SIMPLE</a:t>
            </a:r>
            <a:endParaRPr lang="en-US" dirty="0"/>
          </a:p>
        </p:txBody>
      </p:sp>
      <p:sp>
        <p:nvSpPr>
          <p:cNvPr id="3" name="Content Placeholder 2"/>
          <p:cNvSpPr>
            <a:spLocks noGrp="1"/>
          </p:cNvSpPr>
          <p:nvPr>
            <p:ph idx="1"/>
          </p:nvPr>
        </p:nvSpPr>
        <p:spPr/>
        <p:txBody>
          <a:bodyPr/>
          <a:lstStyle/>
          <a:p>
            <a:pPr marL="0" indent="0"/>
            <a:r>
              <a:rPr lang="en-US" baseline="30000" dirty="0" smtClean="0"/>
              <a:t>8</a:t>
            </a:r>
            <a:r>
              <a:rPr lang="en-US" dirty="0" smtClean="0"/>
              <a:t> Then Peter, filled with the Holy Spirit, </a:t>
            </a:r>
            <a:br>
              <a:rPr lang="en-US" dirty="0" smtClean="0"/>
            </a:br>
            <a:r>
              <a:rPr lang="en-US" dirty="0" smtClean="0"/>
              <a:t>said to them: </a:t>
            </a:r>
            <a:r>
              <a:rPr lang="en-US" sz="1200" dirty="0" smtClean="0"/>
              <a:t/>
            </a:r>
            <a:br>
              <a:rPr lang="en-US" sz="1200" dirty="0" smtClean="0"/>
            </a:br>
            <a:r>
              <a:rPr lang="en-US" sz="1200" dirty="0" smtClean="0"/>
              <a:t/>
            </a:r>
            <a:br>
              <a:rPr lang="en-US" sz="1200" dirty="0" smtClean="0"/>
            </a:br>
            <a:r>
              <a:rPr lang="en-US" dirty="0" smtClean="0">
                <a:solidFill>
                  <a:schemeClr val="bg1"/>
                </a:solidFill>
                <a:effectLst>
                  <a:outerShdw blurRad="38100" dist="38100" dir="2700000" algn="tl">
                    <a:srgbClr val="000000">
                      <a:alpha val="43137"/>
                    </a:srgbClr>
                  </a:outerShdw>
                </a:effectLst>
              </a:rPr>
              <a:t>"Rulers and elders of the </a:t>
            </a:r>
            <a:br>
              <a:rPr lang="en-US" dirty="0" smtClean="0">
                <a:solidFill>
                  <a:schemeClr val="bg1"/>
                </a:solidFill>
                <a:effectLst>
                  <a:outerShdw blurRad="38100" dist="38100" dir="2700000" algn="tl">
                    <a:srgbClr val="000000">
                      <a:alpha val="43137"/>
                    </a:srgbClr>
                  </a:outerShdw>
                </a:effectLst>
              </a:rPr>
            </a:br>
            <a:r>
              <a:rPr lang="en-US" dirty="0" smtClean="0">
                <a:solidFill>
                  <a:schemeClr val="bg1"/>
                </a:solidFill>
                <a:effectLst>
                  <a:outerShdw blurRad="38100" dist="38100" dir="2700000" algn="tl">
                    <a:srgbClr val="000000">
                      <a:alpha val="43137"/>
                    </a:srgbClr>
                  </a:outerShdw>
                </a:effectLst>
              </a:rPr>
              <a:t>people!  </a:t>
            </a:r>
            <a:r>
              <a:rPr lang="en-US" baseline="30000" dirty="0" smtClean="0">
                <a:solidFill>
                  <a:schemeClr val="bg1"/>
                </a:solidFill>
                <a:effectLst>
                  <a:outerShdw blurRad="38100" dist="38100" dir="2700000" algn="tl">
                    <a:srgbClr val="000000">
                      <a:alpha val="43137"/>
                    </a:srgbClr>
                  </a:outerShdw>
                </a:effectLst>
              </a:rPr>
              <a:t>9</a:t>
            </a:r>
            <a:r>
              <a:rPr lang="en-US" dirty="0" smtClean="0">
                <a:solidFill>
                  <a:schemeClr val="bg1"/>
                </a:solidFill>
                <a:effectLst>
                  <a:outerShdw blurRad="38100" dist="38100" dir="2700000" algn="tl">
                    <a:srgbClr val="000000">
                      <a:alpha val="43137"/>
                    </a:srgbClr>
                  </a:outerShdw>
                </a:effectLst>
              </a:rPr>
              <a:t> If we are being </a:t>
            </a:r>
            <a:br>
              <a:rPr lang="en-US" dirty="0" smtClean="0">
                <a:solidFill>
                  <a:schemeClr val="bg1"/>
                </a:solidFill>
                <a:effectLst>
                  <a:outerShdw blurRad="38100" dist="38100" dir="2700000" algn="tl">
                    <a:srgbClr val="000000">
                      <a:alpha val="43137"/>
                    </a:srgbClr>
                  </a:outerShdw>
                </a:effectLst>
              </a:rPr>
            </a:br>
            <a:r>
              <a:rPr lang="en-US" dirty="0" smtClean="0">
                <a:solidFill>
                  <a:schemeClr val="bg1"/>
                </a:solidFill>
                <a:effectLst>
                  <a:outerShdw blurRad="38100" dist="38100" dir="2700000" algn="tl">
                    <a:srgbClr val="000000">
                      <a:alpha val="43137"/>
                    </a:srgbClr>
                  </a:outerShdw>
                </a:effectLst>
              </a:rPr>
              <a:t>called to account today for </a:t>
            </a:r>
            <a:br>
              <a:rPr lang="en-US" dirty="0" smtClean="0">
                <a:solidFill>
                  <a:schemeClr val="bg1"/>
                </a:solidFill>
                <a:effectLst>
                  <a:outerShdw blurRad="38100" dist="38100" dir="2700000" algn="tl">
                    <a:srgbClr val="000000">
                      <a:alpha val="43137"/>
                    </a:srgbClr>
                  </a:outerShdw>
                </a:effectLst>
              </a:rPr>
            </a:br>
            <a:r>
              <a:rPr lang="en-US" dirty="0" smtClean="0">
                <a:solidFill>
                  <a:schemeClr val="bg1"/>
                </a:solidFill>
                <a:effectLst>
                  <a:outerShdw blurRad="38100" dist="38100" dir="2700000" algn="tl">
                    <a:srgbClr val="000000">
                      <a:alpha val="43137"/>
                    </a:srgbClr>
                  </a:outerShdw>
                </a:effectLst>
              </a:rPr>
              <a:t>an act of kindness shown </a:t>
            </a:r>
            <a:br>
              <a:rPr lang="en-US" dirty="0" smtClean="0">
                <a:solidFill>
                  <a:schemeClr val="bg1"/>
                </a:solidFill>
                <a:effectLst>
                  <a:outerShdw blurRad="38100" dist="38100" dir="2700000" algn="tl">
                    <a:srgbClr val="000000">
                      <a:alpha val="43137"/>
                    </a:srgbClr>
                  </a:outerShdw>
                </a:effectLst>
              </a:rPr>
            </a:br>
            <a:r>
              <a:rPr lang="en-US" dirty="0" smtClean="0">
                <a:solidFill>
                  <a:schemeClr val="bg1"/>
                </a:solidFill>
                <a:effectLst>
                  <a:outerShdw blurRad="38100" dist="38100" dir="2700000" algn="tl">
                    <a:srgbClr val="000000">
                      <a:alpha val="43137"/>
                    </a:srgbClr>
                  </a:outerShdw>
                </a:effectLst>
              </a:rPr>
              <a:t>to a cripple and are asked </a:t>
            </a:r>
            <a:br>
              <a:rPr lang="en-US" dirty="0" smtClean="0">
                <a:solidFill>
                  <a:schemeClr val="bg1"/>
                </a:solidFill>
                <a:effectLst>
                  <a:outerShdw blurRad="38100" dist="38100" dir="2700000" algn="tl">
                    <a:srgbClr val="000000">
                      <a:alpha val="43137"/>
                    </a:srgbClr>
                  </a:outerShdw>
                </a:effectLst>
              </a:rPr>
            </a:br>
            <a:r>
              <a:rPr lang="en-US" dirty="0" smtClean="0">
                <a:solidFill>
                  <a:schemeClr val="bg1"/>
                </a:solidFill>
                <a:effectLst>
                  <a:outerShdw blurRad="38100" dist="38100" dir="2700000" algn="tl">
                    <a:srgbClr val="000000">
                      <a:alpha val="43137"/>
                    </a:srgbClr>
                  </a:outerShdw>
                </a:effectLst>
              </a:rPr>
              <a:t>how he was healed, …</a:t>
            </a:r>
          </a:p>
        </p:txBody>
      </p:sp>
      <p:pic>
        <p:nvPicPr>
          <p:cNvPr id="5" name="Picture 2"/>
          <p:cNvPicPr>
            <a:picLocks noChangeAspect="1" noChangeArrowheads="1"/>
          </p:cNvPicPr>
          <p:nvPr/>
        </p:nvPicPr>
        <p:blipFill>
          <a:blip r:embed="rId2" cstate="print"/>
          <a:srcRect r="24559" b="50000"/>
          <a:stretch>
            <a:fillRect/>
          </a:stretch>
        </p:blipFill>
        <p:spPr bwMode="auto">
          <a:xfrm>
            <a:off x="4085055" y="2377440"/>
            <a:ext cx="5058945" cy="4480560"/>
          </a:xfrm>
          <a:prstGeom prst="rect">
            <a:avLst/>
          </a:prstGeom>
          <a:noFill/>
          <a:ln w="9525">
            <a:noFill/>
            <a:miter lim="800000"/>
            <a:headEnd/>
            <a:tailEnd/>
          </a:ln>
          <a:effectLst/>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ular Callout 3"/>
          <p:cNvSpPr/>
          <p:nvPr/>
        </p:nvSpPr>
        <p:spPr>
          <a:xfrm>
            <a:off x="266007" y="1529542"/>
            <a:ext cx="5370022" cy="4754880"/>
          </a:xfrm>
          <a:prstGeom prst="wedgeRectCallout">
            <a:avLst>
              <a:gd name="adj1" fmla="val 59043"/>
              <a:gd name="adj2" fmla="val 1752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5-SIMPLE</a:t>
            </a:r>
            <a:endParaRPr lang="en-US" dirty="0"/>
          </a:p>
        </p:txBody>
      </p:sp>
      <p:pic>
        <p:nvPicPr>
          <p:cNvPr id="5" name="Picture 2"/>
          <p:cNvPicPr>
            <a:picLocks noChangeAspect="1" noChangeArrowheads="1"/>
          </p:cNvPicPr>
          <p:nvPr/>
        </p:nvPicPr>
        <p:blipFill>
          <a:blip r:embed="rId2" cstate="print"/>
          <a:srcRect r="24559" b="50000"/>
          <a:stretch>
            <a:fillRect/>
          </a:stretch>
        </p:blipFill>
        <p:spPr bwMode="auto">
          <a:xfrm>
            <a:off x="4085055" y="2377440"/>
            <a:ext cx="5058945" cy="4480560"/>
          </a:xfrm>
          <a:prstGeom prst="rect">
            <a:avLst/>
          </a:prstGeom>
          <a:noFill/>
          <a:ln w="9525">
            <a:noFill/>
            <a:miter lim="800000"/>
            <a:headEnd/>
            <a:tailEnd/>
          </a:ln>
          <a:effectLst/>
        </p:spPr>
      </p:pic>
      <p:sp>
        <p:nvSpPr>
          <p:cNvPr id="6" name="Rounded Rectangle 5"/>
          <p:cNvSpPr/>
          <p:nvPr/>
        </p:nvSpPr>
        <p:spPr>
          <a:xfrm>
            <a:off x="399011" y="2676698"/>
            <a:ext cx="4172989" cy="1246909"/>
          </a:xfrm>
          <a:prstGeom prst="roundRect">
            <a:avLst/>
          </a:prstGeom>
          <a:solidFill>
            <a:srgbClr val="C0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457201" y="1600200"/>
            <a:ext cx="5079076" cy="4525963"/>
          </a:xfrm>
        </p:spPr>
        <p:txBody>
          <a:bodyPr/>
          <a:lstStyle/>
          <a:p>
            <a:pPr marL="0" indent="0"/>
            <a:r>
              <a:rPr lang="en-US" baseline="30000" dirty="0" smtClean="0">
                <a:solidFill>
                  <a:schemeClr val="bg1"/>
                </a:solidFill>
                <a:effectLst>
                  <a:outerShdw blurRad="38100" dist="38100" dir="2700000" algn="tl">
                    <a:srgbClr val="000000">
                      <a:alpha val="43137"/>
                    </a:srgbClr>
                  </a:outerShdw>
                </a:effectLst>
              </a:rPr>
              <a:t>10</a:t>
            </a:r>
            <a:r>
              <a:rPr lang="en-US" dirty="0" smtClean="0">
                <a:solidFill>
                  <a:schemeClr val="bg1"/>
                </a:solidFill>
                <a:effectLst>
                  <a:outerShdw blurRad="38100" dist="38100" dir="2700000" algn="tl">
                    <a:srgbClr val="000000">
                      <a:alpha val="43137"/>
                    </a:srgbClr>
                  </a:outerShdw>
                </a:effectLst>
              </a:rPr>
              <a:t> then know this, you and all the people of Israel: It is by the name of Jesus Christ of Nazareth, whom you crucified but whom God raised from the dead, that this man stands before you healed.</a:t>
            </a:r>
          </a:p>
        </p:txBody>
      </p:sp>
    </p:spTree>
  </p:cSld>
  <p:clrMapOvr>
    <a:masterClrMapping/>
  </p:clrMapOvr>
  <p:transition>
    <p:zoom/>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ular Callout 3"/>
          <p:cNvSpPr/>
          <p:nvPr/>
        </p:nvSpPr>
        <p:spPr>
          <a:xfrm>
            <a:off x="266007" y="2793076"/>
            <a:ext cx="5370022" cy="2942706"/>
          </a:xfrm>
          <a:prstGeom prst="wedgeRectCallout">
            <a:avLst>
              <a:gd name="adj1" fmla="val 59043"/>
              <a:gd name="adj2" fmla="val 1752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5-SIMPLE</a:t>
            </a:r>
            <a:endParaRPr lang="en-US" dirty="0"/>
          </a:p>
        </p:txBody>
      </p:sp>
      <p:sp>
        <p:nvSpPr>
          <p:cNvPr id="3" name="Content Placeholder 2"/>
          <p:cNvSpPr>
            <a:spLocks noGrp="1"/>
          </p:cNvSpPr>
          <p:nvPr>
            <p:ph idx="1"/>
          </p:nvPr>
        </p:nvSpPr>
        <p:spPr>
          <a:xfrm>
            <a:off x="457201" y="3225337"/>
            <a:ext cx="5128952" cy="2900825"/>
          </a:xfrm>
        </p:spPr>
        <p:txBody>
          <a:bodyPr/>
          <a:lstStyle/>
          <a:p>
            <a:pPr marL="0" indent="0"/>
            <a:r>
              <a:rPr lang="en-US" baseline="30000" dirty="0" smtClean="0">
                <a:solidFill>
                  <a:schemeClr val="bg1"/>
                </a:solidFill>
                <a:effectLst>
                  <a:outerShdw blurRad="38100" dist="38100" dir="2700000" algn="tl">
                    <a:srgbClr val="000000">
                      <a:alpha val="43137"/>
                    </a:srgbClr>
                  </a:outerShdw>
                </a:effectLst>
              </a:rPr>
              <a:t>11</a:t>
            </a:r>
            <a:r>
              <a:rPr lang="en-US" dirty="0" smtClean="0">
                <a:solidFill>
                  <a:schemeClr val="bg1"/>
                </a:solidFill>
                <a:effectLst>
                  <a:outerShdw blurRad="38100" dist="38100" dir="2700000" algn="tl">
                    <a:srgbClr val="000000">
                      <a:alpha val="43137"/>
                    </a:srgbClr>
                  </a:outerShdw>
                </a:effectLst>
              </a:rPr>
              <a:t> He is " 'the stone you builders rejected, which has become the capstone. ‘</a:t>
            </a:r>
          </a:p>
        </p:txBody>
      </p:sp>
      <p:pic>
        <p:nvPicPr>
          <p:cNvPr id="5" name="Picture 2"/>
          <p:cNvPicPr>
            <a:picLocks noChangeAspect="1" noChangeArrowheads="1"/>
          </p:cNvPicPr>
          <p:nvPr/>
        </p:nvPicPr>
        <p:blipFill>
          <a:blip r:embed="rId2" cstate="print"/>
          <a:srcRect r="24559" b="50000"/>
          <a:stretch>
            <a:fillRect/>
          </a:stretch>
        </p:blipFill>
        <p:spPr bwMode="auto">
          <a:xfrm>
            <a:off x="4085055" y="2377440"/>
            <a:ext cx="5058945" cy="4480560"/>
          </a:xfrm>
          <a:prstGeom prst="rect">
            <a:avLst/>
          </a:prstGeom>
          <a:noFill/>
          <a:ln w="9525">
            <a:noFill/>
            <a:miter lim="800000"/>
            <a:headEnd/>
            <a:tailEnd/>
          </a:ln>
          <a:effectLst/>
        </p:spPr>
      </p:pic>
    </p:spTree>
  </p:cSld>
  <p:clrMapOvr>
    <a:masterClrMapping/>
  </p:clrMapOvr>
  <p:transition>
    <p:zoom/>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6-NARROW</a:t>
            </a:r>
            <a:endParaRPr lang="en-US" dirty="0"/>
          </a:p>
        </p:txBody>
      </p:sp>
      <p:sp>
        <p:nvSpPr>
          <p:cNvPr id="4" name="Rectangular Callout 3"/>
          <p:cNvSpPr/>
          <p:nvPr/>
        </p:nvSpPr>
        <p:spPr>
          <a:xfrm>
            <a:off x="266007" y="2809702"/>
            <a:ext cx="5370022" cy="3474720"/>
          </a:xfrm>
          <a:prstGeom prst="wedgeRectCallout">
            <a:avLst>
              <a:gd name="adj1" fmla="val 59043"/>
              <a:gd name="adj2" fmla="val 1178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423950" y="3025833"/>
            <a:ext cx="5295208" cy="4363864"/>
          </a:xfrm>
        </p:spPr>
        <p:txBody>
          <a:bodyPr/>
          <a:lstStyle/>
          <a:p>
            <a:pPr marL="0" indent="0"/>
            <a:r>
              <a:rPr lang="en-US" baseline="30000" dirty="0" smtClean="0">
                <a:solidFill>
                  <a:schemeClr val="bg1"/>
                </a:solidFill>
                <a:effectLst>
                  <a:outerShdw blurRad="38100" dist="38100" dir="2700000" algn="tl">
                    <a:srgbClr val="000000">
                      <a:alpha val="43137"/>
                    </a:srgbClr>
                  </a:outerShdw>
                </a:effectLst>
              </a:rPr>
              <a:t>12</a:t>
            </a:r>
            <a:r>
              <a:rPr lang="en-US" dirty="0" smtClean="0">
                <a:solidFill>
                  <a:schemeClr val="bg1"/>
                </a:solidFill>
                <a:effectLst>
                  <a:outerShdw blurRad="38100" dist="38100" dir="2700000" algn="tl">
                    <a:srgbClr val="000000">
                      <a:alpha val="43137"/>
                    </a:srgbClr>
                  </a:outerShdw>
                </a:effectLst>
              </a:rPr>
              <a:t> Salvation is found in no one else, for there is no other name under heaven given to men by which we must be saved."</a:t>
            </a:r>
          </a:p>
        </p:txBody>
      </p:sp>
      <p:pic>
        <p:nvPicPr>
          <p:cNvPr id="5" name="Picture 2"/>
          <p:cNvPicPr>
            <a:picLocks noChangeAspect="1" noChangeArrowheads="1"/>
          </p:cNvPicPr>
          <p:nvPr/>
        </p:nvPicPr>
        <p:blipFill>
          <a:blip r:embed="rId2" cstate="print"/>
          <a:srcRect r="24559" b="50000"/>
          <a:stretch>
            <a:fillRect/>
          </a:stretch>
        </p:blipFill>
        <p:spPr bwMode="auto">
          <a:xfrm>
            <a:off x="4085055" y="2377440"/>
            <a:ext cx="5058945" cy="4480560"/>
          </a:xfrm>
          <a:prstGeom prst="rect">
            <a:avLst/>
          </a:prstGeom>
          <a:noFill/>
          <a:ln w="9525">
            <a:noFill/>
            <a:miter lim="800000"/>
            <a:headEnd/>
            <a:tailEnd/>
          </a:ln>
          <a:effectLst/>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2011680" y="2193174"/>
            <a:ext cx="4109257" cy="716281"/>
          </a:xfrm>
          <a:prstGeom prst="roundRect">
            <a:avLst/>
          </a:prstGeom>
          <a:solidFill>
            <a:srgbClr val="FF0000"/>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0" y="274638"/>
            <a:ext cx="9144000" cy="1143000"/>
          </a:xfrm>
        </p:spPr>
        <p:txBody>
          <a:bodyPr/>
          <a:lstStyle/>
          <a:p>
            <a:r>
              <a:rPr lang="en-US" dirty="0" smtClean="0"/>
              <a:t>7-COURAGEOUS</a:t>
            </a:r>
            <a:endParaRPr lang="en-US" dirty="0"/>
          </a:p>
        </p:txBody>
      </p:sp>
      <p:sp>
        <p:nvSpPr>
          <p:cNvPr id="3" name="Content Placeholder 2"/>
          <p:cNvSpPr>
            <a:spLocks noGrp="1"/>
          </p:cNvSpPr>
          <p:nvPr>
            <p:ph idx="1"/>
          </p:nvPr>
        </p:nvSpPr>
        <p:spPr>
          <a:xfrm>
            <a:off x="457200" y="2161309"/>
            <a:ext cx="5777345" cy="3964854"/>
          </a:xfrm>
        </p:spPr>
        <p:txBody>
          <a:bodyPr/>
          <a:lstStyle/>
          <a:p>
            <a:r>
              <a:rPr lang="en-US" dirty="0" smtClean="0"/>
              <a:t> </a:t>
            </a:r>
            <a:r>
              <a:rPr lang="en-US" baseline="30000" dirty="0" smtClean="0"/>
              <a:t>13</a:t>
            </a:r>
            <a:r>
              <a:rPr lang="en-US" dirty="0" smtClean="0"/>
              <a:t> When </a:t>
            </a:r>
            <a:r>
              <a:rPr lang="en-US" dirty="0" smtClean="0">
                <a:solidFill>
                  <a:schemeClr val="bg1"/>
                </a:solidFill>
                <a:effectLst>
                  <a:outerShdw blurRad="38100" dist="38100" dir="2700000" algn="tl">
                    <a:srgbClr val="000000">
                      <a:alpha val="43137"/>
                    </a:srgbClr>
                  </a:outerShdw>
                </a:effectLst>
              </a:rPr>
              <a:t>they saw the courage </a:t>
            </a:r>
            <a:r>
              <a:rPr lang="en-US" dirty="0" smtClean="0"/>
              <a:t>of Peter and John …</a:t>
            </a:r>
          </a:p>
        </p:txBody>
      </p:sp>
      <p:sp>
        <p:nvSpPr>
          <p:cNvPr id="6" name="TextBox 5"/>
          <p:cNvSpPr txBox="1"/>
          <p:nvPr/>
        </p:nvSpPr>
        <p:spPr>
          <a:xfrm>
            <a:off x="432262" y="1479665"/>
            <a:ext cx="8196349" cy="769441"/>
          </a:xfrm>
          <a:prstGeom prst="rect">
            <a:avLst/>
          </a:prstGeom>
          <a:noFill/>
        </p:spPr>
        <p:txBody>
          <a:bodyPr wrap="square" rtlCol="0">
            <a:spAutoFit/>
          </a:bodyPr>
          <a:lstStyle/>
          <a:p>
            <a:r>
              <a:rPr lang="en-US" sz="4400" b="1" dirty="0" smtClean="0">
                <a:solidFill>
                  <a:srgbClr val="800000"/>
                </a:solidFill>
              </a:rPr>
              <a:t>VISIBLE COURAGE</a:t>
            </a:r>
            <a:endParaRPr lang="en-US" sz="4400" b="1" dirty="0">
              <a:solidFill>
                <a:srgbClr val="800000"/>
              </a:solidFill>
            </a:endParaRPr>
          </a:p>
        </p:txBody>
      </p:sp>
      <p:pic>
        <p:nvPicPr>
          <p:cNvPr id="1026" name="Picture 2"/>
          <p:cNvPicPr>
            <a:picLocks noChangeAspect="1" noChangeArrowheads="1"/>
          </p:cNvPicPr>
          <p:nvPr/>
        </p:nvPicPr>
        <p:blipFill>
          <a:blip r:embed="rId3" cstate="print"/>
          <a:srcRect l="3987" r="4651" b="26771"/>
          <a:stretch>
            <a:fillRect/>
          </a:stretch>
        </p:blipFill>
        <p:spPr bwMode="auto">
          <a:xfrm>
            <a:off x="0" y="3742892"/>
            <a:ext cx="9144000" cy="3115108"/>
          </a:xfrm>
          <a:prstGeom prst="rect">
            <a:avLst/>
          </a:prstGeom>
          <a:noFill/>
          <a:ln w="9525">
            <a:noFill/>
            <a:miter lim="800000"/>
            <a:headEnd/>
            <a:tailEnd/>
          </a:ln>
          <a:effectLst/>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r="30608"/>
          <a:stretch>
            <a:fillRect/>
          </a:stretch>
        </p:blipFill>
        <p:spPr bwMode="auto">
          <a:xfrm>
            <a:off x="3608447" y="133000"/>
            <a:ext cx="5535553" cy="6973888"/>
          </a:xfrm>
          <a:prstGeom prst="rect">
            <a:avLst/>
          </a:prstGeom>
          <a:noFill/>
          <a:ln w="9525">
            <a:noFill/>
            <a:miter lim="800000"/>
            <a:headEnd/>
            <a:tailEnd/>
          </a:ln>
          <a:effectLst/>
        </p:spPr>
      </p:pic>
      <p:sp>
        <p:nvSpPr>
          <p:cNvPr id="6" name="Rounded Rectangle 5"/>
          <p:cNvSpPr/>
          <p:nvPr/>
        </p:nvSpPr>
        <p:spPr>
          <a:xfrm>
            <a:off x="3009207" y="3805843"/>
            <a:ext cx="1914699" cy="716281"/>
          </a:xfrm>
          <a:prstGeom prst="roundRect">
            <a:avLst/>
          </a:prstGeom>
          <a:solidFill>
            <a:srgbClr val="FF0000"/>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0" y="274638"/>
            <a:ext cx="9144000" cy="1143000"/>
          </a:xfrm>
        </p:spPr>
        <p:txBody>
          <a:bodyPr/>
          <a:lstStyle/>
          <a:p>
            <a:r>
              <a:rPr lang="en-US" dirty="0" smtClean="0"/>
              <a:t>7-COURAGEOUS</a:t>
            </a:r>
            <a:endParaRPr lang="en-US" dirty="0"/>
          </a:p>
        </p:txBody>
      </p:sp>
      <p:sp>
        <p:nvSpPr>
          <p:cNvPr id="3" name="Content Placeholder 2"/>
          <p:cNvSpPr>
            <a:spLocks noGrp="1"/>
          </p:cNvSpPr>
          <p:nvPr>
            <p:ph idx="1"/>
          </p:nvPr>
        </p:nvSpPr>
        <p:spPr>
          <a:xfrm>
            <a:off x="457200" y="2161309"/>
            <a:ext cx="5777345" cy="3964854"/>
          </a:xfrm>
        </p:spPr>
        <p:txBody>
          <a:bodyPr/>
          <a:lstStyle/>
          <a:p>
            <a:r>
              <a:rPr lang="en-US" dirty="0" smtClean="0"/>
              <a:t> </a:t>
            </a:r>
            <a:r>
              <a:rPr lang="en-US" baseline="30000" dirty="0" smtClean="0"/>
              <a:t>13</a:t>
            </a:r>
            <a:r>
              <a:rPr lang="en-US" dirty="0" smtClean="0"/>
              <a:t> When they saw the courage of Peter and John and realized that they were unschooled, </a:t>
            </a:r>
            <a:r>
              <a:rPr lang="en-US" dirty="0" smtClean="0">
                <a:solidFill>
                  <a:schemeClr val="bg1"/>
                </a:solidFill>
                <a:effectLst>
                  <a:outerShdw blurRad="38100" dist="38100" dir="2700000" algn="tl">
                    <a:srgbClr val="000000">
                      <a:alpha val="43137"/>
                    </a:srgbClr>
                  </a:outerShdw>
                </a:effectLst>
              </a:rPr>
              <a:t>ordinary </a:t>
            </a:r>
            <a:r>
              <a:rPr lang="en-US" dirty="0" smtClean="0"/>
              <a:t>men, they were astonished and they took note that these men had been with Jesus.</a:t>
            </a:r>
          </a:p>
        </p:txBody>
      </p:sp>
      <p:sp>
        <p:nvSpPr>
          <p:cNvPr id="4" name="TextBox 3"/>
          <p:cNvSpPr txBox="1"/>
          <p:nvPr/>
        </p:nvSpPr>
        <p:spPr>
          <a:xfrm>
            <a:off x="432262" y="1479665"/>
            <a:ext cx="8196349" cy="769441"/>
          </a:xfrm>
          <a:prstGeom prst="rect">
            <a:avLst/>
          </a:prstGeom>
          <a:noFill/>
        </p:spPr>
        <p:txBody>
          <a:bodyPr wrap="square" rtlCol="0">
            <a:spAutoFit/>
          </a:bodyPr>
          <a:lstStyle/>
          <a:p>
            <a:r>
              <a:rPr lang="en-US" sz="4400" b="1" dirty="0" smtClean="0">
                <a:solidFill>
                  <a:srgbClr val="800000"/>
                </a:solidFill>
              </a:rPr>
              <a:t>ASTONISHING COURAGE</a:t>
            </a:r>
            <a:endParaRPr lang="en-US" sz="4400" b="1" dirty="0">
              <a:solidFill>
                <a:srgbClr val="800000"/>
              </a:solidFill>
            </a:endParaRPr>
          </a:p>
        </p:txBody>
      </p:sp>
      <p:cxnSp>
        <p:nvCxnSpPr>
          <p:cNvPr id="8" name="Straight Connector 7"/>
          <p:cNvCxnSpPr/>
          <p:nvPr/>
        </p:nvCxnSpPr>
        <p:spPr>
          <a:xfrm>
            <a:off x="850232" y="4940968"/>
            <a:ext cx="3801979" cy="0"/>
          </a:xfrm>
          <a:prstGeom prst="line">
            <a:avLst/>
          </a:prstGeom>
          <a:ln w="76200">
            <a:solidFill>
              <a:srgbClr val="80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p:zoom/>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1596045" y="4869872"/>
            <a:ext cx="1995054" cy="716281"/>
          </a:xfrm>
          <a:prstGeom prst="roundRect">
            <a:avLst/>
          </a:prstGeom>
          <a:solidFill>
            <a:srgbClr val="FF0000"/>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0" y="274638"/>
            <a:ext cx="9144000" cy="1143000"/>
          </a:xfrm>
        </p:spPr>
        <p:txBody>
          <a:bodyPr/>
          <a:lstStyle/>
          <a:p>
            <a:r>
              <a:rPr lang="en-US" dirty="0" smtClean="0"/>
              <a:t>7-COURAGEOUS</a:t>
            </a:r>
            <a:endParaRPr lang="en-US" dirty="0"/>
          </a:p>
        </p:txBody>
      </p:sp>
      <p:sp>
        <p:nvSpPr>
          <p:cNvPr id="3" name="Content Placeholder 2"/>
          <p:cNvSpPr>
            <a:spLocks noGrp="1"/>
          </p:cNvSpPr>
          <p:nvPr>
            <p:ph idx="1"/>
          </p:nvPr>
        </p:nvSpPr>
        <p:spPr>
          <a:xfrm>
            <a:off x="457200" y="2161309"/>
            <a:ext cx="5777345" cy="3964854"/>
          </a:xfrm>
        </p:spPr>
        <p:txBody>
          <a:bodyPr/>
          <a:lstStyle/>
          <a:p>
            <a:r>
              <a:rPr lang="en-US" dirty="0" smtClean="0"/>
              <a:t> </a:t>
            </a:r>
            <a:r>
              <a:rPr lang="en-US" baseline="30000" dirty="0" smtClean="0"/>
              <a:t>13</a:t>
            </a:r>
            <a:r>
              <a:rPr lang="en-US" dirty="0" smtClean="0"/>
              <a:t> When they saw the courage of Peter and John and realized that they were unschooled, ordinary men, they were astonished and they </a:t>
            </a:r>
            <a:r>
              <a:rPr lang="en-US" dirty="0" smtClean="0">
                <a:solidFill>
                  <a:schemeClr val="bg1"/>
                </a:solidFill>
                <a:effectLst>
                  <a:outerShdw blurRad="38100" dist="38100" dir="2700000" algn="tl">
                    <a:srgbClr val="000000">
                      <a:alpha val="43137"/>
                    </a:srgbClr>
                  </a:outerShdw>
                </a:effectLst>
              </a:rPr>
              <a:t>took note </a:t>
            </a:r>
            <a:r>
              <a:rPr lang="en-US" dirty="0" smtClean="0"/>
              <a:t>that these men had been with Jesus.</a:t>
            </a:r>
          </a:p>
        </p:txBody>
      </p:sp>
      <p:sp>
        <p:nvSpPr>
          <p:cNvPr id="4" name="TextBox 3"/>
          <p:cNvSpPr txBox="1"/>
          <p:nvPr/>
        </p:nvSpPr>
        <p:spPr>
          <a:xfrm>
            <a:off x="432262" y="1479665"/>
            <a:ext cx="8196349" cy="769441"/>
          </a:xfrm>
          <a:prstGeom prst="rect">
            <a:avLst/>
          </a:prstGeom>
          <a:noFill/>
        </p:spPr>
        <p:txBody>
          <a:bodyPr wrap="square" rtlCol="0">
            <a:spAutoFit/>
          </a:bodyPr>
          <a:lstStyle/>
          <a:p>
            <a:r>
              <a:rPr lang="en-US" sz="4400" b="1" dirty="0" smtClean="0">
                <a:solidFill>
                  <a:srgbClr val="800000"/>
                </a:solidFill>
              </a:rPr>
              <a:t>NOTEWORTHY  COURAGE</a:t>
            </a:r>
            <a:endParaRPr lang="en-US" sz="4400" b="1" dirty="0">
              <a:solidFill>
                <a:srgbClr val="800000"/>
              </a:solidFill>
            </a:endParaRPr>
          </a:p>
        </p:txBody>
      </p:sp>
      <p:pic>
        <p:nvPicPr>
          <p:cNvPr id="2050" name="Picture 2"/>
          <p:cNvPicPr>
            <a:picLocks noChangeAspect="1" noChangeArrowheads="1"/>
          </p:cNvPicPr>
          <p:nvPr/>
        </p:nvPicPr>
        <p:blipFill>
          <a:blip r:embed="rId3" cstate="print"/>
          <a:srcRect/>
          <a:stretch>
            <a:fillRect/>
          </a:stretch>
        </p:blipFill>
        <p:spPr bwMode="auto">
          <a:xfrm>
            <a:off x="5332413" y="341312"/>
            <a:ext cx="3811587" cy="6516688"/>
          </a:xfrm>
          <a:prstGeom prst="rect">
            <a:avLst/>
          </a:prstGeom>
          <a:noFill/>
          <a:ln w="9525">
            <a:noFill/>
            <a:miter lim="800000"/>
            <a:headEnd/>
            <a:tailEnd/>
          </a:ln>
          <a:effectLst/>
        </p:spPr>
      </p:pic>
    </p:spTree>
  </p:cSld>
  <p:clrMapOvr>
    <a:masterClrMapping/>
  </p:clrMapOvr>
  <p:transition>
    <p:zoom/>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1878677" y="3207326"/>
            <a:ext cx="6234545" cy="782783"/>
          </a:xfrm>
          <a:prstGeom prst="roundRect">
            <a:avLst/>
          </a:prstGeom>
          <a:solidFill>
            <a:srgbClr val="FF0000"/>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0" y="274638"/>
            <a:ext cx="9144000" cy="1143000"/>
          </a:xfrm>
        </p:spPr>
        <p:txBody>
          <a:bodyPr/>
          <a:lstStyle/>
          <a:p>
            <a:r>
              <a:rPr lang="en-US" dirty="0" smtClean="0"/>
              <a:t>7-COURAGEOUS</a:t>
            </a:r>
            <a:endParaRPr lang="en-US" dirty="0"/>
          </a:p>
        </p:txBody>
      </p:sp>
      <p:sp>
        <p:nvSpPr>
          <p:cNvPr id="3" name="Content Placeholder 2"/>
          <p:cNvSpPr>
            <a:spLocks noGrp="1"/>
          </p:cNvSpPr>
          <p:nvPr>
            <p:ph idx="1"/>
          </p:nvPr>
        </p:nvSpPr>
        <p:spPr>
          <a:xfrm>
            <a:off x="457200" y="2161309"/>
            <a:ext cx="7855527" cy="3964854"/>
          </a:xfrm>
        </p:spPr>
        <p:txBody>
          <a:bodyPr/>
          <a:lstStyle/>
          <a:p>
            <a:r>
              <a:rPr lang="en-US" baseline="30000" dirty="0" smtClean="0"/>
              <a:t>14</a:t>
            </a:r>
            <a:r>
              <a:rPr lang="en-US" dirty="0" smtClean="0"/>
              <a:t> But since they could see the man who had been healed standing there with them, </a:t>
            </a:r>
            <a:r>
              <a:rPr lang="en-US" dirty="0" smtClean="0">
                <a:solidFill>
                  <a:schemeClr val="bg1"/>
                </a:solidFill>
                <a:effectLst>
                  <a:outerShdw blurRad="38100" dist="38100" dir="2700000" algn="tl">
                    <a:srgbClr val="000000">
                      <a:alpha val="43137"/>
                    </a:srgbClr>
                  </a:outerShdw>
                </a:effectLst>
              </a:rPr>
              <a:t>there was nothing they could say</a:t>
            </a:r>
            <a:r>
              <a:rPr lang="en-US" dirty="0" smtClean="0"/>
              <a:t>.</a:t>
            </a:r>
          </a:p>
          <a:p>
            <a:r>
              <a:rPr lang="en-US" dirty="0" smtClean="0"/>
              <a:t> </a:t>
            </a:r>
          </a:p>
        </p:txBody>
      </p:sp>
      <p:sp>
        <p:nvSpPr>
          <p:cNvPr id="5" name="TextBox 4"/>
          <p:cNvSpPr txBox="1"/>
          <p:nvPr/>
        </p:nvSpPr>
        <p:spPr>
          <a:xfrm>
            <a:off x="432262" y="1479665"/>
            <a:ext cx="8196349" cy="769441"/>
          </a:xfrm>
          <a:prstGeom prst="rect">
            <a:avLst/>
          </a:prstGeom>
          <a:noFill/>
        </p:spPr>
        <p:txBody>
          <a:bodyPr wrap="square" rtlCol="0">
            <a:spAutoFit/>
          </a:bodyPr>
          <a:lstStyle/>
          <a:p>
            <a:r>
              <a:rPr lang="en-US" sz="4400" b="1" dirty="0" smtClean="0">
                <a:solidFill>
                  <a:srgbClr val="800000"/>
                </a:solidFill>
              </a:rPr>
              <a:t>IRREFUTABLE COURGE</a:t>
            </a:r>
            <a:endParaRPr lang="en-US" sz="4400" b="1" dirty="0">
              <a:solidFill>
                <a:srgbClr val="800000"/>
              </a:solidFill>
            </a:endParaRP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 grpId="0" uiExpand="1"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a:blip r:embed="rId3" cstate="print"/>
          <a:srcRect/>
          <a:stretch>
            <a:fillRect/>
          </a:stretch>
        </p:blipFill>
        <p:spPr bwMode="auto">
          <a:xfrm>
            <a:off x="4572000" y="-1"/>
            <a:ext cx="4572000" cy="6909089"/>
          </a:xfrm>
          <a:prstGeom prst="rect">
            <a:avLst/>
          </a:prstGeom>
          <a:noFill/>
          <a:ln w="9525">
            <a:noFill/>
            <a:miter lim="800000"/>
            <a:headEnd/>
            <a:tailEnd/>
          </a:ln>
          <a:effectLst/>
        </p:spPr>
      </p:pic>
      <p:sp>
        <p:nvSpPr>
          <p:cNvPr id="2" name="Title 1"/>
          <p:cNvSpPr>
            <a:spLocks noGrp="1"/>
          </p:cNvSpPr>
          <p:nvPr>
            <p:ph type="ctrTitle"/>
          </p:nvPr>
        </p:nvSpPr>
        <p:spPr>
          <a:xfrm>
            <a:off x="381000" y="4114800"/>
            <a:ext cx="4953000" cy="1470025"/>
          </a:xfrm>
        </p:spPr>
        <p:txBody>
          <a:bodyPr/>
          <a:lstStyle/>
          <a:p>
            <a:r>
              <a:rPr lang="en-US" dirty="0" smtClean="0">
                <a:solidFill>
                  <a:schemeClr val="accent6">
                    <a:lumMod val="50000"/>
                  </a:schemeClr>
                </a:solidFill>
              </a:rPr>
              <a:t>A Study </a:t>
            </a:r>
            <a:br>
              <a:rPr lang="en-US" dirty="0" smtClean="0">
                <a:solidFill>
                  <a:schemeClr val="accent6">
                    <a:lumMod val="50000"/>
                  </a:schemeClr>
                </a:solidFill>
              </a:rPr>
            </a:br>
            <a:r>
              <a:rPr lang="en-US" dirty="0" smtClean="0">
                <a:solidFill>
                  <a:schemeClr val="accent6">
                    <a:lumMod val="50000"/>
                  </a:schemeClr>
                </a:solidFill>
              </a:rPr>
              <a:t>in the </a:t>
            </a:r>
            <a:br>
              <a:rPr lang="en-US" dirty="0" smtClean="0">
                <a:solidFill>
                  <a:schemeClr val="accent6">
                    <a:lumMod val="50000"/>
                  </a:schemeClr>
                </a:solidFill>
              </a:rPr>
            </a:br>
            <a:r>
              <a:rPr lang="en-US" dirty="0" smtClean="0">
                <a:solidFill>
                  <a:schemeClr val="accent6">
                    <a:lumMod val="50000"/>
                  </a:schemeClr>
                </a:solidFill>
              </a:rPr>
              <a:t>Book of ACTS</a:t>
            </a:r>
            <a:endParaRPr lang="en-US" dirty="0">
              <a:solidFill>
                <a:schemeClr val="accent6">
                  <a:lumMod val="50000"/>
                </a:schemeClr>
              </a:solidFill>
            </a:endParaRPr>
          </a:p>
        </p:txBody>
      </p:sp>
      <p:sp>
        <p:nvSpPr>
          <p:cNvPr id="7" name="TextBox 6"/>
          <p:cNvSpPr txBox="1"/>
          <p:nvPr/>
        </p:nvSpPr>
        <p:spPr>
          <a:xfrm>
            <a:off x="152400" y="346264"/>
            <a:ext cx="8458200" cy="2015936"/>
          </a:xfrm>
          <a:prstGeom prst="rect">
            <a:avLst/>
          </a:prstGeom>
          <a:noFill/>
        </p:spPr>
        <p:txBody>
          <a:bodyPr wrap="square" rtlCol="0">
            <a:spAutoFit/>
          </a:bodyPr>
          <a:lstStyle/>
          <a:p>
            <a:r>
              <a:rPr lang="en-US" sz="12200" dirty="0" smtClean="0">
                <a:latin typeface="Arial Black" pitchFamily="34" charset="0"/>
              </a:rPr>
              <a:t>making a</a:t>
            </a:r>
            <a:endParaRPr lang="en-US" sz="12200" dirty="0">
              <a:latin typeface="Arial Black" pitchFamily="34" charset="0"/>
            </a:endParaRPr>
          </a:p>
        </p:txBody>
      </p:sp>
      <p:sp>
        <p:nvSpPr>
          <p:cNvPr id="9" name="TextBox 8"/>
          <p:cNvSpPr txBox="1"/>
          <p:nvPr/>
        </p:nvSpPr>
        <p:spPr>
          <a:xfrm>
            <a:off x="8077200" y="173295"/>
            <a:ext cx="762000" cy="7294305"/>
          </a:xfrm>
          <a:prstGeom prst="rect">
            <a:avLst/>
          </a:prstGeom>
          <a:noFill/>
        </p:spPr>
        <p:txBody>
          <a:bodyPr wrap="square" rtlCol="0">
            <a:spAutoFit/>
          </a:bodyPr>
          <a:lstStyle/>
          <a:p>
            <a:pPr algn="ctr">
              <a:lnSpc>
                <a:spcPts val="5200"/>
              </a:lnSpc>
            </a:pPr>
            <a:r>
              <a:rPr lang="en-US" sz="5400" dirty="0" smtClean="0">
                <a:ln>
                  <a:solidFill>
                    <a:schemeClr val="accent6">
                      <a:lumMod val="20000"/>
                      <a:lumOff val="80000"/>
                    </a:schemeClr>
                  </a:solidFill>
                </a:ln>
                <a:latin typeface="Arial Black" pitchFamily="34" charset="0"/>
              </a:rPr>
              <a:t>D</a:t>
            </a:r>
          </a:p>
          <a:p>
            <a:pPr algn="ctr">
              <a:lnSpc>
                <a:spcPts val="5200"/>
              </a:lnSpc>
            </a:pPr>
            <a:r>
              <a:rPr lang="en-US" sz="5400" dirty="0" smtClean="0">
                <a:ln>
                  <a:solidFill>
                    <a:schemeClr val="accent6">
                      <a:lumMod val="20000"/>
                      <a:lumOff val="80000"/>
                    </a:schemeClr>
                  </a:solidFill>
                </a:ln>
                <a:latin typeface="Arial Black" pitchFamily="34" charset="0"/>
              </a:rPr>
              <a:t>I</a:t>
            </a:r>
          </a:p>
          <a:p>
            <a:pPr algn="ctr">
              <a:lnSpc>
                <a:spcPts val="5200"/>
              </a:lnSpc>
            </a:pPr>
            <a:r>
              <a:rPr lang="en-US" sz="5400" dirty="0" smtClean="0">
                <a:ln>
                  <a:solidFill>
                    <a:schemeClr val="accent6">
                      <a:lumMod val="20000"/>
                      <a:lumOff val="80000"/>
                    </a:schemeClr>
                  </a:solidFill>
                </a:ln>
                <a:latin typeface="Arial Black" pitchFamily="34" charset="0"/>
              </a:rPr>
              <a:t>F</a:t>
            </a:r>
          </a:p>
          <a:p>
            <a:pPr algn="ctr">
              <a:lnSpc>
                <a:spcPts val="5200"/>
              </a:lnSpc>
            </a:pPr>
            <a:r>
              <a:rPr lang="en-US" sz="5400" dirty="0" smtClean="0">
                <a:ln>
                  <a:solidFill>
                    <a:schemeClr val="accent6">
                      <a:lumMod val="20000"/>
                      <a:lumOff val="80000"/>
                    </a:schemeClr>
                  </a:solidFill>
                </a:ln>
                <a:latin typeface="Arial Black" pitchFamily="34" charset="0"/>
              </a:rPr>
              <a:t>F</a:t>
            </a:r>
          </a:p>
          <a:p>
            <a:pPr algn="ctr">
              <a:lnSpc>
                <a:spcPts val="5200"/>
              </a:lnSpc>
            </a:pPr>
            <a:r>
              <a:rPr lang="en-US" sz="5400" dirty="0" smtClean="0">
                <a:ln>
                  <a:solidFill>
                    <a:schemeClr val="accent6">
                      <a:lumMod val="20000"/>
                      <a:lumOff val="80000"/>
                    </a:schemeClr>
                  </a:solidFill>
                </a:ln>
                <a:latin typeface="Arial Black" pitchFamily="34" charset="0"/>
              </a:rPr>
              <a:t>E</a:t>
            </a:r>
          </a:p>
          <a:p>
            <a:pPr algn="ctr">
              <a:lnSpc>
                <a:spcPts val="5200"/>
              </a:lnSpc>
            </a:pPr>
            <a:r>
              <a:rPr lang="en-US" sz="5400" dirty="0" smtClean="0">
                <a:ln>
                  <a:solidFill>
                    <a:schemeClr val="accent6">
                      <a:lumMod val="20000"/>
                      <a:lumOff val="80000"/>
                    </a:schemeClr>
                  </a:solidFill>
                </a:ln>
                <a:latin typeface="Arial Black" pitchFamily="34" charset="0"/>
              </a:rPr>
              <a:t>R</a:t>
            </a:r>
          </a:p>
          <a:p>
            <a:pPr algn="ctr">
              <a:lnSpc>
                <a:spcPts val="5200"/>
              </a:lnSpc>
            </a:pPr>
            <a:r>
              <a:rPr lang="en-US" sz="5400" dirty="0" smtClean="0">
                <a:ln>
                  <a:solidFill>
                    <a:schemeClr val="accent6">
                      <a:lumMod val="20000"/>
                      <a:lumOff val="80000"/>
                    </a:schemeClr>
                  </a:solidFill>
                </a:ln>
                <a:latin typeface="Arial Black" pitchFamily="34" charset="0"/>
              </a:rPr>
              <a:t>E</a:t>
            </a:r>
          </a:p>
          <a:p>
            <a:pPr algn="ctr">
              <a:lnSpc>
                <a:spcPts val="5200"/>
              </a:lnSpc>
            </a:pPr>
            <a:r>
              <a:rPr lang="en-US" sz="5400" dirty="0" smtClean="0">
                <a:ln>
                  <a:solidFill>
                    <a:schemeClr val="accent6">
                      <a:lumMod val="20000"/>
                      <a:lumOff val="80000"/>
                    </a:schemeClr>
                  </a:solidFill>
                </a:ln>
                <a:latin typeface="Arial Black" pitchFamily="34" charset="0"/>
              </a:rPr>
              <a:t>N</a:t>
            </a:r>
          </a:p>
          <a:p>
            <a:pPr algn="ctr">
              <a:lnSpc>
                <a:spcPts val="5200"/>
              </a:lnSpc>
            </a:pPr>
            <a:r>
              <a:rPr lang="en-US" sz="5400" dirty="0" smtClean="0">
                <a:ln>
                  <a:solidFill>
                    <a:schemeClr val="accent6">
                      <a:lumMod val="20000"/>
                      <a:lumOff val="80000"/>
                    </a:schemeClr>
                  </a:solidFill>
                </a:ln>
                <a:latin typeface="Arial Black" pitchFamily="34" charset="0"/>
              </a:rPr>
              <a:t>C</a:t>
            </a:r>
          </a:p>
          <a:p>
            <a:pPr algn="ctr">
              <a:lnSpc>
                <a:spcPts val="5200"/>
              </a:lnSpc>
            </a:pPr>
            <a:r>
              <a:rPr lang="en-US" sz="5400" dirty="0" smtClean="0">
                <a:ln>
                  <a:solidFill>
                    <a:schemeClr val="accent6">
                      <a:lumMod val="20000"/>
                      <a:lumOff val="80000"/>
                    </a:schemeClr>
                  </a:solidFill>
                </a:ln>
                <a:latin typeface="Arial Black" pitchFamily="34" charset="0"/>
              </a:rPr>
              <a:t>E</a:t>
            </a:r>
          </a:p>
          <a:p>
            <a:pPr algn="ctr">
              <a:lnSpc>
                <a:spcPts val="5200"/>
              </a:lnSpc>
            </a:pPr>
            <a:endParaRPr lang="en-US" dirty="0" smtClean="0">
              <a:ln>
                <a:solidFill>
                  <a:schemeClr val="accent6">
                    <a:lumMod val="20000"/>
                    <a:lumOff val="80000"/>
                  </a:schemeClr>
                </a:solidFill>
              </a:ln>
            </a:endParaRPr>
          </a:p>
        </p:txBody>
      </p:sp>
    </p:spTree>
  </p:cSld>
  <p:clrMapOvr>
    <a:masterClrMapping/>
  </p:clrMapOvr>
  <p:transition>
    <p:zoom/>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p:cNvPicPr>
            <a:picLocks noChangeAspect="1" noChangeArrowheads="1"/>
          </p:cNvPicPr>
          <p:nvPr/>
        </p:nvPicPr>
        <p:blipFill>
          <a:blip r:embed="rId3" cstate="print"/>
          <a:srcRect r="25148" b="6541"/>
          <a:stretch>
            <a:fillRect/>
          </a:stretch>
        </p:blipFill>
        <p:spPr bwMode="auto">
          <a:xfrm>
            <a:off x="3898698" y="1184754"/>
            <a:ext cx="5245302" cy="5673246"/>
          </a:xfrm>
          <a:prstGeom prst="rect">
            <a:avLst/>
          </a:prstGeom>
          <a:noFill/>
          <a:ln w="9525">
            <a:noFill/>
            <a:miter lim="800000"/>
            <a:headEnd/>
            <a:tailEnd/>
          </a:ln>
          <a:effectLst/>
        </p:spPr>
      </p:pic>
      <p:sp>
        <p:nvSpPr>
          <p:cNvPr id="6" name="Rounded Rectangle 5"/>
          <p:cNvSpPr/>
          <p:nvPr/>
        </p:nvSpPr>
        <p:spPr>
          <a:xfrm>
            <a:off x="2427296" y="3789231"/>
            <a:ext cx="2028306" cy="782783"/>
          </a:xfrm>
          <a:prstGeom prst="roundRect">
            <a:avLst/>
          </a:prstGeom>
          <a:solidFill>
            <a:srgbClr val="FF0000"/>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0" y="274638"/>
            <a:ext cx="9144000" cy="1143000"/>
          </a:xfrm>
        </p:spPr>
        <p:txBody>
          <a:bodyPr/>
          <a:lstStyle/>
          <a:p>
            <a:r>
              <a:rPr lang="en-US" dirty="0" smtClean="0"/>
              <a:t>7-COURAGEOUS</a:t>
            </a:r>
            <a:endParaRPr lang="en-US" dirty="0"/>
          </a:p>
        </p:txBody>
      </p:sp>
      <p:sp>
        <p:nvSpPr>
          <p:cNvPr id="5" name="TextBox 4"/>
          <p:cNvSpPr txBox="1"/>
          <p:nvPr/>
        </p:nvSpPr>
        <p:spPr>
          <a:xfrm>
            <a:off x="432262" y="1479665"/>
            <a:ext cx="8196349" cy="769441"/>
          </a:xfrm>
          <a:prstGeom prst="rect">
            <a:avLst/>
          </a:prstGeom>
          <a:noFill/>
        </p:spPr>
        <p:txBody>
          <a:bodyPr wrap="square" rtlCol="0">
            <a:spAutoFit/>
          </a:bodyPr>
          <a:lstStyle/>
          <a:p>
            <a:r>
              <a:rPr lang="en-US" sz="4400" b="1" dirty="0" smtClean="0">
                <a:solidFill>
                  <a:srgbClr val="800000"/>
                </a:solidFill>
              </a:rPr>
              <a:t>IRREFUTABLE COURGE</a:t>
            </a:r>
            <a:endParaRPr lang="en-US" sz="4400" b="1" dirty="0">
              <a:solidFill>
                <a:srgbClr val="800000"/>
              </a:solidFill>
            </a:endParaRPr>
          </a:p>
        </p:txBody>
      </p:sp>
      <p:sp>
        <p:nvSpPr>
          <p:cNvPr id="3" name="Content Placeholder 2"/>
          <p:cNvSpPr>
            <a:spLocks noGrp="1"/>
          </p:cNvSpPr>
          <p:nvPr>
            <p:ph idx="1"/>
          </p:nvPr>
        </p:nvSpPr>
        <p:spPr>
          <a:xfrm>
            <a:off x="457201" y="2161309"/>
            <a:ext cx="4314304" cy="3964854"/>
          </a:xfrm>
        </p:spPr>
        <p:txBody>
          <a:bodyPr/>
          <a:lstStyle/>
          <a:p>
            <a:r>
              <a:rPr lang="en-US" baseline="30000" dirty="0" smtClean="0"/>
              <a:t>15</a:t>
            </a:r>
            <a:r>
              <a:rPr lang="en-US" dirty="0" smtClean="0"/>
              <a:t> So they ordered them to withdraw from the Sanhedrin and then </a:t>
            </a:r>
            <a:r>
              <a:rPr lang="en-US" dirty="0" smtClean="0">
                <a:solidFill>
                  <a:schemeClr val="bg1"/>
                </a:solidFill>
                <a:effectLst>
                  <a:outerShdw blurRad="38100" dist="38100" dir="2700000" algn="tl">
                    <a:srgbClr val="000000">
                      <a:alpha val="43137"/>
                    </a:srgbClr>
                  </a:outerShdw>
                </a:effectLst>
              </a:rPr>
              <a:t>conferred</a:t>
            </a:r>
            <a:r>
              <a:rPr lang="en-US" dirty="0" smtClean="0"/>
              <a:t> together.</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p:cNvPicPr>
            <a:picLocks noChangeAspect="1" noChangeArrowheads="1"/>
          </p:cNvPicPr>
          <p:nvPr/>
        </p:nvPicPr>
        <p:blipFill>
          <a:blip r:embed="rId2" cstate="print"/>
          <a:srcRect r="25148" b="6541"/>
          <a:stretch>
            <a:fillRect/>
          </a:stretch>
        </p:blipFill>
        <p:spPr bwMode="auto">
          <a:xfrm>
            <a:off x="3898698" y="1184754"/>
            <a:ext cx="5245302" cy="5673246"/>
          </a:xfrm>
          <a:prstGeom prst="rect">
            <a:avLst/>
          </a:prstGeom>
          <a:noFill/>
          <a:ln w="9525">
            <a:noFill/>
            <a:miter lim="800000"/>
            <a:headEnd/>
            <a:tailEnd/>
          </a:ln>
          <a:effectLst/>
        </p:spPr>
      </p:pic>
      <p:sp>
        <p:nvSpPr>
          <p:cNvPr id="6" name="Rounded Rectangle 5"/>
          <p:cNvSpPr/>
          <p:nvPr/>
        </p:nvSpPr>
        <p:spPr>
          <a:xfrm>
            <a:off x="748145" y="2161309"/>
            <a:ext cx="4472248" cy="1230285"/>
          </a:xfrm>
          <a:prstGeom prst="roundRect">
            <a:avLst/>
          </a:prstGeom>
          <a:solidFill>
            <a:srgbClr val="FF0000"/>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0" y="274638"/>
            <a:ext cx="9144000" cy="1143000"/>
          </a:xfrm>
        </p:spPr>
        <p:txBody>
          <a:bodyPr/>
          <a:lstStyle/>
          <a:p>
            <a:r>
              <a:rPr lang="en-US" dirty="0" smtClean="0"/>
              <a:t>7-COURAGEOUS</a:t>
            </a:r>
            <a:endParaRPr lang="en-US" dirty="0"/>
          </a:p>
        </p:txBody>
      </p:sp>
      <p:sp>
        <p:nvSpPr>
          <p:cNvPr id="3" name="Content Placeholder 2"/>
          <p:cNvSpPr>
            <a:spLocks noGrp="1"/>
          </p:cNvSpPr>
          <p:nvPr>
            <p:ph idx="1"/>
          </p:nvPr>
        </p:nvSpPr>
        <p:spPr>
          <a:xfrm>
            <a:off x="457201" y="2161309"/>
            <a:ext cx="4547061" cy="3964854"/>
          </a:xfrm>
        </p:spPr>
        <p:txBody>
          <a:bodyPr/>
          <a:lstStyle/>
          <a:p>
            <a:r>
              <a:rPr lang="en-US" baseline="30000" dirty="0" smtClean="0"/>
              <a:t>16</a:t>
            </a:r>
            <a:r>
              <a:rPr lang="en-US" dirty="0" smtClean="0"/>
              <a:t> </a:t>
            </a:r>
            <a:r>
              <a:rPr lang="en-US" dirty="0" smtClean="0">
                <a:solidFill>
                  <a:schemeClr val="bg1"/>
                </a:solidFill>
                <a:effectLst>
                  <a:outerShdw blurRad="38100" dist="38100" dir="2700000" algn="tl">
                    <a:srgbClr val="000000">
                      <a:alpha val="43137"/>
                    </a:srgbClr>
                  </a:outerShdw>
                </a:effectLst>
              </a:rPr>
              <a:t>"What are we going to do with these men?" </a:t>
            </a:r>
            <a:r>
              <a:rPr lang="en-US" dirty="0" smtClean="0"/>
              <a:t>they asked. "Everybody living in Jerusalem knows they have done an outstanding miracle, and we cannot deny it.</a:t>
            </a:r>
          </a:p>
        </p:txBody>
      </p:sp>
      <p:sp>
        <p:nvSpPr>
          <p:cNvPr id="5" name="TextBox 4"/>
          <p:cNvSpPr txBox="1"/>
          <p:nvPr/>
        </p:nvSpPr>
        <p:spPr>
          <a:xfrm>
            <a:off x="432262" y="1479665"/>
            <a:ext cx="8196349" cy="769441"/>
          </a:xfrm>
          <a:prstGeom prst="rect">
            <a:avLst/>
          </a:prstGeom>
          <a:noFill/>
        </p:spPr>
        <p:txBody>
          <a:bodyPr wrap="square" rtlCol="0">
            <a:spAutoFit/>
          </a:bodyPr>
          <a:lstStyle/>
          <a:p>
            <a:r>
              <a:rPr lang="en-US" sz="4400" b="1" dirty="0" smtClean="0">
                <a:solidFill>
                  <a:srgbClr val="800000"/>
                </a:solidFill>
              </a:rPr>
              <a:t>IRREFUTABLE COURGE</a:t>
            </a:r>
            <a:endParaRPr lang="en-US" sz="4400" b="1" dirty="0">
              <a:solidFill>
                <a:srgbClr val="800000"/>
              </a:solidFill>
            </a:endParaRPr>
          </a:p>
        </p:txBody>
      </p:sp>
    </p:spTree>
  </p:cSld>
  <p:clrMapOvr>
    <a:masterClrMapping/>
  </p:clrMapOvr>
  <p:transition>
    <p:zoom/>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p:cNvSpPr/>
          <p:nvPr/>
        </p:nvSpPr>
        <p:spPr>
          <a:xfrm>
            <a:off x="798022" y="4738255"/>
            <a:ext cx="3890356" cy="980901"/>
          </a:xfrm>
          <a:prstGeom prst="roundRect">
            <a:avLst/>
          </a:prstGeom>
          <a:solidFill>
            <a:srgbClr val="FF0000"/>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ounded Rectangle 5"/>
          <p:cNvSpPr/>
          <p:nvPr/>
        </p:nvSpPr>
        <p:spPr>
          <a:xfrm>
            <a:off x="1979596" y="2143298"/>
            <a:ext cx="1097280" cy="782783"/>
          </a:xfrm>
          <a:prstGeom prst="roundRect">
            <a:avLst/>
          </a:prstGeom>
          <a:solidFill>
            <a:srgbClr val="FF0000"/>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0" y="274638"/>
            <a:ext cx="9144000" cy="1143000"/>
          </a:xfrm>
        </p:spPr>
        <p:txBody>
          <a:bodyPr/>
          <a:lstStyle/>
          <a:p>
            <a:r>
              <a:rPr lang="en-US" dirty="0" smtClean="0"/>
              <a:t>7-COURAGEOUS</a:t>
            </a:r>
            <a:endParaRPr lang="en-US" dirty="0"/>
          </a:p>
        </p:txBody>
      </p:sp>
      <p:sp>
        <p:nvSpPr>
          <p:cNvPr id="5" name="TextBox 4"/>
          <p:cNvSpPr txBox="1"/>
          <p:nvPr/>
        </p:nvSpPr>
        <p:spPr>
          <a:xfrm>
            <a:off x="432262" y="1479665"/>
            <a:ext cx="8196349" cy="769441"/>
          </a:xfrm>
          <a:prstGeom prst="rect">
            <a:avLst/>
          </a:prstGeom>
          <a:noFill/>
        </p:spPr>
        <p:txBody>
          <a:bodyPr wrap="square" rtlCol="0">
            <a:spAutoFit/>
          </a:bodyPr>
          <a:lstStyle/>
          <a:p>
            <a:r>
              <a:rPr lang="en-US" sz="4400" b="1" dirty="0" smtClean="0">
                <a:solidFill>
                  <a:srgbClr val="800000"/>
                </a:solidFill>
              </a:rPr>
              <a:t>UNSTOPPABLE COURAGE</a:t>
            </a:r>
            <a:endParaRPr lang="en-US" sz="4400" b="1" dirty="0">
              <a:solidFill>
                <a:srgbClr val="800000"/>
              </a:solidFill>
            </a:endParaRPr>
          </a:p>
        </p:txBody>
      </p:sp>
      <p:sp>
        <p:nvSpPr>
          <p:cNvPr id="8" name="Rounded Rectangle 7"/>
          <p:cNvSpPr/>
          <p:nvPr/>
        </p:nvSpPr>
        <p:spPr>
          <a:xfrm>
            <a:off x="3108959" y="4257503"/>
            <a:ext cx="1579419" cy="782783"/>
          </a:xfrm>
          <a:prstGeom prst="roundRect">
            <a:avLst/>
          </a:prstGeom>
          <a:solidFill>
            <a:srgbClr val="FF0000"/>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ounded Rectangle 8"/>
          <p:cNvSpPr/>
          <p:nvPr/>
        </p:nvSpPr>
        <p:spPr>
          <a:xfrm>
            <a:off x="803564" y="5407430"/>
            <a:ext cx="2554778" cy="782783"/>
          </a:xfrm>
          <a:prstGeom prst="roundRect">
            <a:avLst/>
          </a:prstGeom>
          <a:solidFill>
            <a:srgbClr val="FF0000"/>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p:cNvSpPr>
            <a:spLocks noGrp="1"/>
          </p:cNvSpPr>
          <p:nvPr>
            <p:ph idx="1"/>
          </p:nvPr>
        </p:nvSpPr>
        <p:spPr>
          <a:xfrm>
            <a:off x="457201" y="2161309"/>
            <a:ext cx="4447308" cy="3964854"/>
          </a:xfrm>
        </p:spPr>
        <p:txBody>
          <a:bodyPr/>
          <a:lstStyle/>
          <a:p>
            <a:r>
              <a:rPr lang="en-US" baseline="30000" dirty="0" smtClean="0"/>
              <a:t>17</a:t>
            </a:r>
            <a:r>
              <a:rPr lang="en-US" dirty="0" smtClean="0"/>
              <a:t> But to </a:t>
            </a:r>
            <a:r>
              <a:rPr lang="en-US" dirty="0" smtClean="0">
                <a:solidFill>
                  <a:schemeClr val="bg1"/>
                </a:solidFill>
                <a:effectLst>
                  <a:outerShdw blurRad="38100" dist="38100" dir="2700000" algn="tl">
                    <a:srgbClr val="000000">
                      <a:alpha val="43137"/>
                    </a:srgbClr>
                  </a:outerShdw>
                </a:effectLst>
              </a:rPr>
              <a:t>stop</a:t>
            </a:r>
            <a:r>
              <a:rPr lang="en-US" dirty="0" smtClean="0"/>
              <a:t> this thing from spreading any further among the people, we must warn these men to </a:t>
            </a:r>
            <a:r>
              <a:rPr lang="en-US" dirty="0" smtClean="0">
                <a:solidFill>
                  <a:schemeClr val="bg1"/>
                </a:solidFill>
                <a:effectLst>
                  <a:outerShdw blurRad="38100" dist="38100" dir="2700000" algn="tl">
                    <a:srgbClr val="000000">
                      <a:alpha val="43137"/>
                    </a:srgbClr>
                  </a:outerShdw>
                </a:effectLst>
              </a:rPr>
              <a:t>speak no longer to anyone in this name</a:t>
            </a:r>
            <a:r>
              <a:rPr lang="en-US" dirty="0" smtClean="0"/>
              <a:t>."</a:t>
            </a:r>
          </a:p>
          <a:p>
            <a:r>
              <a:rPr lang="en-US" dirty="0" smtClean="0"/>
              <a:t> </a:t>
            </a:r>
          </a:p>
        </p:txBody>
      </p:sp>
      <p:pic>
        <p:nvPicPr>
          <p:cNvPr id="11" name="Picture 2"/>
          <p:cNvPicPr>
            <a:picLocks noChangeAspect="1" noChangeArrowheads="1"/>
          </p:cNvPicPr>
          <p:nvPr/>
        </p:nvPicPr>
        <p:blipFill>
          <a:blip r:embed="rId3" cstate="print"/>
          <a:srcRect b="38521"/>
          <a:stretch>
            <a:fillRect/>
          </a:stretch>
        </p:blipFill>
        <p:spPr bwMode="auto">
          <a:xfrm>
            <a:off x="4572000" y="1828800"/>
            <a:ext cx="4878387" cy="5029200"/>
          </a:xfrm>
          <a:prstGeom prst="rect">
            <a:avLst/>
          </a:prstGeom>
          <a:noFill/>
          <a:ln w="9525">
            <a:noFill/>
            <a:miter lim="800000"/>
            <a:headEnd/>
            <a:tailEnd/>
          </a:ln>
          <a:effectLst/>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randombar(horizontal)">
                                      <p:cBhvr>
                                        <p:cTn id="10" dur="500"/>
                                        <p:tgtEl>
                                          <p:spTgt spid="10"/>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randombar(horizontal)">
                                      <p:cBhvr>
                                        <p:cTn id="13" dur="500"/>
                                        <p:tgtEl>
                                          <p:spTgt spid="6"/>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randombar(horizontal)">
                                      <p:cBhvr>
                                        <p:cTn id="16" dur="500"/>
                                        <p:tgtEl>
                                          <p:spTgt spid="8"/>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randombar(horizontal)">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6" grpId="0" animBg="1"/>
      <p:bldP spid="8" grpId="0" animBg="1"/>
      <p:bldP spid="9" grpId="0" animBg="1"/>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4006735" y="3343610"/>
            <a:ext cx="983672" cy="811876"/>
          </a:xfrm>
          <a:prstGeom prst="roundRect">
            <a:avLst/>
          </a:prstGeom>
          <a:solidFill>
            <a:srgbClr val="FF0000"/>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0" y="274638"/>
            <a:ext cx="9144000" cy="1143000"/>
          </a:xfrm>
        </p:spPr>
        <p:txBody>
          <a:bodyPr/>
          <a:lstStyle/>
          <a:p>
            <a:r>
              <a:rPr lang="en-US" dirty="0" smtClean="0"/>
              <a:t>7-COURAGEOUS</a:t>
            </a:r>
            <a:endParaRPr lang="en-US" dirty="0"/>
          </a:p>
        </p:txBody>
      </p:sp>
      <p:sp>
        <p:nvSpPr>
          <p:cNvPr id="8" name="Rounded Rectangle 7"/>
          <p:cNvSpPr/>
          <p:nvPr/>
        </p:nvSpPr>
        <p:spPr>
          <a:xfrm>
            <a:off x="634537" y="3924114"/>
            <a:ext cx="4053840" cy="1278775"/>
          </a:xfrm>
          <a:prstGeom prst="roundRect">
            <a:avLst/>
          </a:prstGeom>
          <a:solidFill>
            <a:srgbClr val="FF0000"/>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ounded Rectangle 8"/>
          <p:cNvSpPr/>
          <p:nvPr/>
        </p:nvSpPr>
        <p:spPr>
          <a:xfrm>
            <a:off x="653935" y="4803878"/>
            <a:ext cx="1673629" cy="986445"/>
          </a:xfrm>
          <a:prstGeom prst="roundRect">
            <a:avLst/>
          </a:prstGeom>
          <a:solidFill>
            <a:srgbClr val="FF0000"/>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p:cNvSpPr>
            <a:spLocks noGrp="1"/>
          </p:cNvSpPr>
          <p:nvPr>
            <p:ph idx="1"/>
          </p:nvPr>
        </p:nvSpPr>
        <p:spPr>
          <a:xfrm>
            <a:off x="457201" y="2276809"/>
            <a:ext cx="4497184" cy="4330614"/>
          </a:xfrm>
        </p:spPr>
        <p:txBody>
          <a:bodyPr/>
          <a:lstStyle/>
          <a:p>
            <a:r>
              <a:rPr lang="en-US" baseline="30000" dirty="0" smtClean="0"/>
              <a:t>18</a:t>
            </a:r>
            <a:r>
              <a:rPr lang="en-US" dirty="0" smtClean="0"/>
              <a:t> Then they called them in again and commanded them </a:t>
            </a:r>
            <a:r>
              <a:rPr lang="en-US" dirty="0" smtClean="0">
                <a:solidFill>
                  <a:schemeClr val="bg1"/>
                </a:solidFill>
                <a:effectLst>
                  <a:outerShdw blurRad="38100" dist="38100" dir="2700000" algn="tl">
                    <a:srgbClr val="000000">
                      <a:alpha val="43137"/>
                    </a:srgbClr>
                  </a:outerShdw>
                </a:effectLst>
              </a:rPr>
              <a:t>not to speak or teach at all in the name of Jesus.</a:t>
            </a:r>
          </a:p>
          <a:p>
            <a:r>
              <a:rPr lang="en-US" dirty="0" smtClean="0"/>
              <a:t> </a:t>
            </a:r>
          </a:p>
        </p:txBody>
      </p:sp>
      <p:pic>
        <p:nvPicPr>
          <p:cNvPr id="6" name="Picture 2"/>
          <p:cNvPicPr>
            <a:picLocks noChangeAspect="1" noChangeArrowheads="1"/>
          </p:cNvPicPr>
          <p:nvPr/>
        </p:nvPicPr>
        <p:blipFill>
          <a:blip r:embed="rId2" cstate="print"/>
          <a:srcRect r="11172"/>
          <a:stretch>
            <a:fillRect/>
          </a:stretch>
        </p:blipFill>
        <p:spPr bwMode="auto">
          <a:xfrm>
            <a:off x="4838007" y="2010409"/>
            <a:ext cx="4305993" cy="4847591"/>
          </a:xfrm>
          <a:prstGeom prst="rect">
            <a:avLst/>
          </a:prstGeom>
          <a:noFill/>
          <a:ln w="9525">
            <a:noFill/>
            <a:miter lim="800000"/>
            <a:headEnd/>
            <a:tailEnd/>
          </a:ln>
          <a:effectLst/>
        </p:spPr>
      </p:pic>
      <p:sp>
        <p:nvSpPr>
          <p:cNvPr id="10" name="TextBox 9"/>
          <p:cNvSpPr txBox="1"/>
          <p:nvPr/>
        </p:nvSpPr>
        <p:spPr>
          <a:xfrm>
            <a:off x="432262" y="1479665"/>
            <a:ext cx="8196349" cy="769441"/>
          </a:xfrm>
          <a:prstGeom prst="rect">
            <a:avLst/>
          </a:prstGeom>
          <a:noFill/>
        </p:spPr>
        <p:txBody>
          <a:bodyPr wrap="square" rtlCol="0">
            <a:spAutoFit/>
          </a:bodyPr>
          <a:lstStyle/>
          <a:p>
            <a:r>
              <a:rPr lang="en-US" sz="4400" b="1" dirty="0" smtClean="0">
                <a:solidFill>
                  <a:srgbClr val="800000"/>
                </a:solidFill>
              </a:rPr>
              <a:t>UNSTOPPABLE COURAGE</a:t>
            </a:r>
            <a:endParaRPr lang="en-US" sz="4400" b="1" dirty="0">
              <a:solidFill>
                <a:srgbClr val="800000"/>
              </a:solidFill>
            </a:endParaRPr>
          </a:p>
        </p:txBody>
      </p:sp>
    </p:spTree>
  </p:cSld>
  <p:clrMapOvr>
    <a:masterClrMapping/>
  </p:clrMapOvr>
  <p:transition>
    <p:zoom/>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ular Callout 6"/>
          <p:cNvSpPr/>
          <p:nvPr/>
        </p:nvSpPr>
        <p:spPr>
          <a:xfrm>
            <a:off x="631767" y="2660074"/>
            <a:ext cx="4438997" cy="2809702"/>
          </a:xfrm>
          <a:prstGeom prst="wedgeRectCallout">
            <a:avLst>
              <a:gd name="adj1" fmla="val 62620"/>
              <a:gd name="adj2" fmla="val 2092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le 5"/>
          <p:cNvSpPr/>
          <p:nvPr/>
        </p:nvSpPr>
        <p:spPr>
          <a:xfrm>
            <a:off x="781395" y="4387734"/>
            <a:ext cx="3923609" cy="782783"/>
          </a:xfrm>
          <a:prstGeom prst="roundRect">
            <a:avLst/>
          </a:prstGeom>
          <a:solidFill>
            <a:srgbClr val="FF0000"/>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0" y="274638"/>
            <a:ext cx="9144000" cy="1143000"/>
          </a:xfrm>
        </p:spPr>
        <p:txBody>
          <a:bodyPr/>
          <a:lstStyle/>
          <a:p>
            <a:r>
              <a:rPr lang="en-US" dirty="0" smtClean="0"/>
              <a:t>8-OBEDIENT TO GOD!</a:t>
            </a:r>
            <a:endParaRPr lang="en-US" dirty="0"/>
          </a:p>
        </p:txBody>
      </p:sp>
      <p:sp>
        <p:nvSpPr>
          <p:cNvPr id="5" name="Rounded Rectangle 4"/>
          <p:cNvSpPr/>
          <p:nvPr/>
        </p:nvSpPr>
        <p:spPr>
          <a:xfrm>
            <a:off x="3391594" y="3825239"/>
            <a:ext cx="1332807" cy="782783"/>
          </a:xfrm>
          <a:prstGeom prst="roundRect">
            <a:avLst/>
          </a:prstGeom>
          <a:solidFill>
            <a:srgbClr val="FF0000"/>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p:cNvSpPr>
            <a:spLocks noGrp="1"/>
          </p:cNvSpPr>
          <p:nvPr>
            <p:ph idx="1"/>
          </p:nvPr>
        </p:nvSpPr>
        <p:spPr>
          <a:xfrm>
            <a:off x="457200" y="1645920"/>
            <a:ext cx="7855527" cy="4480243"/>
          </a:xfrm>
        </p:spPr>
        <p:txBody>
          <a:bodyPr/>
          <a:lstStyle/>
          <a:p>
            <a:r>
              <a:rPr lang="en-US" baseline="30000" dirty="0" smtClean="0"/>
              <a:t>19</a:t>
            </a:r>
            <a:r>
              <a:rPr lang="en-US" dirty="0" smtClean="0"/>
              <a:t> But Peter and John replied, </a:t>
            </a:r>
            <a:br>
              <a:rPr lang="en-US" dirty="0" smtClean="0"/>
            </a:br>
            <a:r>
              <a:rPr lang="en-US" dirty="0" smtClean="0"/>
              <a:t/>
            </a:r>
            <a:br>
              <a:rPr lang="en-US" dirty="0" smtClean="0"/>
            </a:br>
            <a:r>
              <a:rPr lang="en-US" dirty="0" smtClean="0">
                <a:solidFill>
                  <a:schemeClr val="bg1"/>
                </a:solidFill>
                <a:effectLst>
                  <a:outerShdw blurRad="38100" dist="38100" dir="2700000" algn="tl">
                    <a:srgbClr val="000000">
                      <a:alpha val="43137"/>
                    </a:srgbClr>
                  </a:outerShdw>
                </a:effectLst>
              </a:rPr>
              <a:t>"Judge for yourselves </a:t>
            </a:r>
            <a:br>
              <a:rPr lang="en-US" dirty="0" smtClean="0">
                <a:solidFill>
                  <a:schemeClr val="bg1"/>
                </a:solidFill>
                <a:effectLst>
                  <a:outerShdw blurRad="38100" dist="38100" dir="2700000" algn="tl">
                    <a:srgbClr val="000000">
                      <a:alpha val="43137"/>
                    </a:srgbClr>
                  </a:outerShdw>
                </a:effectLst>
              </a:rPr>
            </a:br>
            <a:r>
              <a:rPr lang="en-US" dirty="0" smtClean="0">
                <a:solidFill>
                  <a:schemeClr val="bg1"/>
                </a:solidFill>
                <a:effectLst>
                  <a:outerShdw blurRad="38100" dist="38100" dir="2700000" algn="tl">
                    <a:srgbClr val="000000">
                      <a:alpha val="43137"/>
                    </a:srgbClr>
                  </a:outerShdw>
                </a:effectLst>
              </a:rPr>
              <a:t>whether it is right in </a:t>
            </a:r>
            <a:br>
              <a:rPr lang="en-US" dirty="0" smtClean="0">
                <a:solidFill>
                  <a:schemeClr val="bg1"/>
                </a:solidFill>
                <a:effectLst>
                  <a:outerShdw blurRad="38100" dist="38100" dir="2700000" algn="tl">
                    <a:srgbClr val="000000">
                      <a:alpha val="43137"/>
                    </a:srgbClr>
                  </a:outerShdw>
                </a:effectLst>
              </a:rPr>
            </a:br>
            <a:r>
              <a:rPr lang="en-US" dirty="0" smtClean="0">
                <a:solidFill>
                  <a:schemeClr val="bg1"/>
                </a:solidFill>
                <a:effectLst>
                  <a:outerShdw blurRad="38100" dist="38100" dir="2700000" algn="tl">
                    <a:srgbClr val="000000">
                      <a:alpha val="43137"/>
                    </a:srgbClr>
                  </a:outerShdw>
                </a:effectLst>
              </a:rPr>
              <a:t>God's sight to obey </a:t>
            </a:r>
            <a:br>
              <a:rPr lang="en-US" dirty="0" smtClean="0">
                <a:solidFill>
                  <a:schemeClr val="bg1"/>
                </a:solidFill>
                <a:effectLst>
                  <a:outerShdw blurRad="38100" dist="38100" dir="2700000" algn="tl">
                    <a:srgbClr val="000000">
                      <a:alpha val="43137"/>
                    </a:srgbClr>
                  </a:outerShdw>
                </a:effectLst>
              </a:rPr>
            </a:br>
            <a:r>
              <a:rPr lang="en-US" dirty="0" smtClean="0">
                <a:solidFill>
                  <a:schemeClr val="bg1"/>
                </a:solidFill>
                <a:effectLst>
                  <a:outerShdw blurRad="38100" dist="38100" dir="2700000" algn="tl">
                    <a:srgbClr val="000000">
                      <a:alpha val="43137"/>
                    </a:srgbClr>
                  </a:outerShdw>
                </a:effectLst>
              </a:rPr>
              <a:t>you rather than God.</a:t>
            </a:r>
          </a:p>
          <a:p>
            <a:r>
              <a:rPr lang="en-US" dirty="0" smtClean="0">
                <a:solidFill>
                  <a:schemeClr val="bg1"/>
                </a:solidFill>
                <a:effectLst>
                  <a:outerShdw blurRad="38100" dist="38100" dir="2700000" algn="tl">
                    <a:srgbClr val="000000">
                      <a:alpha val="43137"/>
                    </a:srgbClr>
                  </a:outerShdw>
                </a:effectLst>
              </a:rPr>
              <a:t> </a:t>
            </a:r>
          </a:p>
        </p:txBody>
      </p:sp>
      <p:pic>
        <p:nvPicPr>
          <p:cNvPr id="8" name="Picture 2"/>
          <p:cNvPicPr>
            <a:picLocks noChangeAspect="1" noChangeArrowheads="1"/>
          </p:cNvPicPr>
          <p:nvPr/>
        </p:nvPicPr>
        <p:blipFill>
          <a:blip r:embed="rId3" cstate="print"/>
          <a:srcRect r="24559" b="50000"/>
          <a:stretch>
            <a:fillRect/>
          </a:stretch>
        </p:blipFill>
        <p:spPr bwMode="auto">
          <a:xfrm>
            <a:off x="4085055" y="2377440"/>
            <a:ext cx="5058945" cy="4480560"/>
          </a:xfrm>
          <a:prstGeom prst="rect">
            <a:avLst/>
          </a:prstGeom>
          <a:noFill/>
          <a:ln w="9525">
            <a:noFill/>
            <a:miter lim="800000"/>
            <a:headEnd/>
            <a:tailEnd/>
          </a:ln>
          <a:effectLst/>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randombar(horizontal)">
                                      <p:cBhvr>
                                        <p:cTn id="13" dur="500"/>
                                        <p:tgtEl>
                                          <p:spTgt spid="6"/>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animBg="1"/>
      <p:bldP spid="5" grpId="0" animBg="1"/>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ular Callout 6"/>
          <p:cNvSpPr/>
          <p:nvPr/>
        </p:nvSpPr>
        <p:spPr>
          <a:xfrm>
            <a:off x="631767" y="2660074"/>
            <a:ext cx="4438997" cy="2809702"/>
          </a:xfrm>
          <a:prstGeom prst="wedgeRectCallout">
            <a:avLst>
              <a:gd name="adj1" fmla="val 62620"/>
              <a:gd name="adj2" fmla="val 2092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le 5"/>
          <p:cNvSpPr/>
          <p:nvPr/>
        </p:nvSpPr>
        <p:spPr>
          <a:xfrm>
            <a:off x="1712421" y="2725190"/>
            <a:ext cx="3158837" cy="782783"/>
          </a:xfrm>
          <a:prstGeom prst="roundRect">
            <a:avLst/>
          </a:prstGeom>
          <a:solidFill>
            <a:srgbClr val="FF0000"/>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0" y="274638"/>
            <a:ext cx="9144000" cy="1143000"/>
          </a:xfrm>
        </p:spPr>
        <p:txBody>
          <a:bodyPr/>
          <a:lstStyle/>
          <a:p>
            <a:r>
              <a:rPr lang="en-US" dirty="0" smtClean="0"/>
              <a:t>8-OBEDIENT TO GOD!</a:t>
            </a:r>
            <a:endParaRPr lang="en-US" dirty="0"/>
          </a:p>
        </p:txBody>
      </p:sp>
      <p:pic>
        <p:nvPicPr>
          <p:cNvPr id="5" name="Picture 2"/>
          <p:cNvPicPr>
            <a:picLocks noChangeAspect="1" noChangeArrowheads="1"/>
          </p:cNvPicPr>
          <p:nvPr/>
        </p:nvPicPr>
        <p:blipFill>
          <a:blip r:embed="rId2" cstate="print"/>
          <a:srcRect r="24559" b="50000"/>
          <a:stretch>
            <a:fillRect/>
          </a:stretch>
        </p:blipFill>
        <p:spPr bwMode="auto">
          <a:xfrm>
            <a:off x="4085055" y="2377440"/>
            <a:ext cx="5058945" cy="4480560"/>
          </a:xfrm>
          <a:prstGeom prst="rect">
            <a:avLst/>
          </a:prstGeom>
          <a:noFill/>
          <a:ln w="9525">
            <a:noFill/>
            <a:miter lim="800000"/>
            <a:headEnd/>
            <a:tailEnd/>
          </a:ln>
          <a:effectLst/>
        </p:spPr>
      </p:pic>
      <p:sp>
        <p:nvSpPr>
          <p:cNvPr id="8" name="Rounded Rectangle 7"/>
          <p:cNvSpPr/>
          <p:nvPr/>
        </p:nvSpPr>
        <p:spPr>
          <a:xfrm>
            <a:off x="900545" y="3276601"/>
            <a:ext cx="2108662" cy="782783"/>
          </a:xfrm>
          <a:prstGeom prst="roundRect">
            <a:avLst/>
          </a:prstGeom>
          <a:solidFill>
            <a:srgbClr val="FF0000"/>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p:cNvSpPr>
            <a:spLocks noGrp="1"/>
          </p:cNvSpPr>
          <p:nvPr>
            <p:ph idx="1"/>
          </p:nvPr>
        </p:nvSpPr>
        <p:spPr>
          <a:xfrm>
            <a:off x="648393" y="2743200"/>
            <a:ext cx="4638502" cy="3382963"/>
          </a:xfrm>
        </p:spPr>
        <p:txBody>
          <a:bodyPr/>
          <a:lstStyle/>
          <a:p>
            <a:r>
              <a:rPr lang="en-US" baseline="30000" dirty="0" smtClean="0">
                <a:solidFill>
                  <a:schemeClr val="bg1"/>
                </a:solidFill>
                <a:effectLst>
                  <a:outerShdw blurRad="38100" dist="38100" dir="2700000" algn="tl">
                    <a:srgbClr val="000000">
                      <a:alpha val="43137"/>
                    </a:srgbClr>
                  </a:outerShdw>
                </a:effectLst>
              </a:rPr>
              <a:t>20</a:t>
            </a:r>
            <a:r>
              <a:rPr lang="en-US" dirty="0" smtClean="0">
                <a:solidFill>
                  <a:schemeClr val="bg1"/>
                </a:solidFill>
                <a:effectLst>
                  <a:outerShdw blurRad="38100" dist="38100" dir="2700000" algn="tl">
                    <a:srgbClr val="000000">
                      <a:alpha val="43137"/>
                    </a:srgbClr>
                  </a:outerShdw>
                </a:effectLst>
              </a:rPr>
              <a:t> For we cannot help speaking about what we have seen and heard."</a:t>
            </a:r>
          </a:p>
          <a:p>
            <a:r>
              <a:rPr lang="en-US" dirty="0" smtClean="0">
                <a:solidFill>
                  <a:schemeClr val="bg1"/>
                </a:solidFill>
                <a:effectLst>
                  <a:outerShdw blurRad="38100" dist="38100" dir="2700000" algn="tl">
                    <a:srgbClr val="000000">
                      <a:alpha val="43137"/>
                    </a:srgbClr>
                  </a:outerShdw>
                </a:effectLst>
              </a:rPr>
              <a:t> </a:t>
            </a:r>
          </a:p>
        </p:txBody>
      </p:sp>
    </p:spTree>
  </p:cSld>
  <p:clrMapOvr>
    <a:masterClrMapping/>
  </p:clrMapOvr>
  <p:transition>
    <p:zoom/>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lstStyle/>
          <a:p>
            <a:r>
              <a:rPr lang="en-US" dirty="0" smtClean="0"/>
              <a:t>CONCLUSION:</a:t>
            </a:r>
            <a:endParaRPr lang="en-US" dirty="0"/>
          </a:p>
        </p:txBody>
      </p:sp>
      <p:sp>
        <p:nvSpPr>
          <p:cNvPr id="3" name="Content Placeholder 2"/>
          <p:cNvSpPr>
            <a:spLocks noGrp="1"/>
          </p:cNvSpPr>
          <p:nvPr>
            <p:ph idx="1"/>
          </p:nvPr>
        </p:nvSpPr>
        <p:spPr>
          <a:xfrm>
            <a:off x="457200" y="1645920"/>
            <a:ext cx="7855527" cy="4480243"/>
          </a:xfrm>
        </p:spPr>
        <p:txBody>
          <a:bodyPr/>
          <a:lstStyle/>
          <a:p>
            <a:r>
              <a:rPr lang="en-US" baseline="30000" dirty="0" smtClean="0"/>
              <a:t>21</a:t>
            </a:r>
            <a:r>
              <a:rPr lang="en-US" dirty="0" smtClean="0"/>
              <a:t> After further threats they let them go. They could not decide how to punish them, because all the people were praising God for what had happened.</a:t>
            </a:r>
          </a:p>
          <a:p>
            <a:r>
              <a:rPr lang="en-US" dirty="0" smtClean="0"/>
              <a:t> </a:t>
            </a:r>
            <a:r>
              <a:rPr lang="en-US" baseline="30000" dirty="0" smtClean="0"/>
              <a:t>22</a:t>
            </a:r>
            <a:r>
              <a:rPr lang="en-US" dirty="0" smtClean="0"/>
              <a:t> For the man who was miraculously healed was over forty years old. </a:t>
            </a:r>
          </a:p>
        </p:txBody>
      </p:sp>
    </p:spTree>
  </p:cSld>
  <p:clrMapOvr>
    <a:masterClrMapping/>
  </p:clrMapOvr>
  <p:transition>
    <p:zoom/>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380282" y="3276601"/>
            <a:ext cx="2835883" cy="782783"/>
          </a:xfrm>
          <a:prstGeom prst="roundRect">
            <a:avLst/>
          </a:prstGeom>
          <a:solidFill>
            <a:srgbClr val="FF0000"/>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ounded Rectangle 7"/>
          <p:cNvSpPr/>
          <p:nvPr/>
        </p:nvSpPr>
        <p:spPr>
          <a:xfrm>
            <a:off x="4300640" y="3224045"/>
            <a:ext cx="2835883" cy="782783"/>
          </a:xfrm>
          <a:prstGeom prst="roundRect">
            <a:avLst/>
          </a:prstGeom>
          <a:solidFill>
            <a:srgbClr val="FF0000"/>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0" y="274638"/>
            <a:ext cx="9144000" cy="1143000"/>
          </a:xfrm>
        </p:spPr>
        <p:txBody>
          <a:bodyPr/>
          <a:lstStyle/>
          <a:p>
            <a:r>
              <a:rPr lang="en-US" dirty="0" smtClean="0"/>
              <a:t>Let’s sum up:</a:t>
            </a:r>
            <a:endParaRPr lang="en-US" dirty="0"/>
          </a:p>
        </p:txBody>
      </p:sp>
      <p:sp>
        <p:nvSpPr>
          <p:cNvPr id="3" name="Content Placeholder 2"/>
          <p:cNvSpPr>
            <a:spLocks noGrp="1"/>
          </p:cNvSpPr>
          <p:nvPr>
            <p:ph idx="1"/>
          </p:nvPr>
        </p:nvSpPr>
        <p:spPr>
          <a:xfrm>
            <a:off x="457200" y="1582856"/>
            <a:ext cx="7855527" cy="4480243"/>
          </a:xfrm>
        </p:spPr>
        <p:txBody>
          <a:bodyPr/>
          <a:lstStyle/>
          <a:p>
            <a:pPr marL="0" indent="0"/>
            <a:r>
              <a:rPr lang="en-US" dirty="0" smtClean="0"/>
              <a:t>Ordinary people make the most powerful proclamations when speaking “in the Name of Jesus.”</a:t>
            </a:r>
          </a:p>
          <a:p>
            <a:pPr marL="0" indent="0"/>
            <a:r>
              <a:rPr lang="en-US" dirty="0" smtClean="0">
                <a:solidFill>
                  <a:schemeClr val="bg1"/>
                </a:solidFill>
                <a:effectLst>
                  <a:outerShdw blurRad="38100" dist="38100" dir="2700000" algn="tl">
                    <a:srgbClr val="000000">
                      <a:alpha val="43137"/>
                    </a:srgbClr>
                  </a:outerShdw>
                </a:effectLst>
              </a:rPr>
              <a:t>It can be …</a:t>
            </a:r>
          </a:p>
          <a:p>
            <a:pPr marL="0" indent="0"/>
            <a:endParaRPr lang="en-US" dirty="0" smtClean="0"/>
          </a:p>
          <a:p>
            <a:endParaRPr lang="en-US" dirty="0" smtClean="0"/>
          </a:p>
        </p:txBody>
      </p:sp>
      <p:sp>
        <p:nvSpPr>
          <p:cNvPr id="4" name="TextBox 3"/>
          <p:cNvSpPr txBox="1"/>
          <p:nvPr/>
        </p:nvSpPr>
        <p:spPr>
          <a:xfrm>
            <a:off x="504494" y="3878317"/>
            <a:ext cx="3011214" cy="3416320"/>
          </a:xfrm>
          <a:prstGeom prst="rect">
            <a:avLst/>
          </a:prstGeom>
          <a:noFill/>
        </p:spPr>
        <p:txBody>
          <a:bodyPr wrap="square" rtlCol="0">
            <a:spAutoFit/>
          </a:bodyPr>
          <a:lstStyle/>
          <a:p>
            <a:r>
              <a:rPr lang="en-US" sz="3600" b="1" dirty="0" smtClean="0"/>
              <a:t>Controversial</a:t>
            </a:r>
          </a:p>
          <a:p>
            <a:r>
              <a:rPr lang="en-US" sz="3600" b="1" dirty="0" smtClean="0"/>
              <a:t>Costly </a:t>
            </a:r>
          </a:p>
          <a:p>
            <a:r>
              <a:rPr lang="en-US" sz="3600" b="1" dirty="0" smtClean="0"/>
              <a:t>Rewarding</a:t>
            </a:r>
          </a:p>
          <a:p>
            <a:r>
              <a:rPr lang="en-US" sz="3600" b="1" dirty="0" smtClean="0"/>
              <a:t>Trying</a:t>
            </a:r>
          </a:p>
          <a:p>
            <a:endParaRPr lang="en-US" sz="3600" b="1" dirty="0" smtClean="0"/>
          </a:p>
          <a:p>
            <a:endParaRPr lang="en-US" sz="3600" b="1" dirty="0"/>
          </a:p>
        </p:txBody>
      </p:sp>
      <p:sp>
        <p:nvSpPr>
          <p:cNvPr id="5" name="TextBox 4"/>
          <p:cNvSpPr txBox="1"/>
          <p:nvPr/>
        </p:nvSpPr>
        <p:spPr>
          <a:xfrm>
            <a:off x="4456387" y="3914645"/>
            <a:ext cx="3011214" cy="3416320"/>
          </a:xfrm>
          <a:prstGeom prst="rect">
            <a:avLst/>
          </a:prstGeom>
          <a:noFill/>
        </p:spPr>
        <p:txBody>
          <a:bodyPr wrap="square" rtlCol="0">
            <a:spAutoFit/>
          </a:bodyPr>
          <a:lstStyle/>
          <a:p>
            <a:r>
              <a:rPr lang="en-US" sz="3600" b="1" dirty="0" smtClean="0"/>
              <a:t>Simple</a:t>
            </a:r>
          </a:p>
          <a:p>
            <a:r>
              <a:rPr lang="en-US" sz="3600" b="1" dirty="0" smtClean="0"/>
              <a:t>Narrow </a:t>
            </a:r>
          </a:p>
          <a:p>
            <a:r>
              <a:rPr lang="en-US" sz="3600" b="1" dirty="0" smtClean="0"/>
              <a:t>Courageous</a:t>
            </a:r>
          </a:p>
          <a:p>
            <a:r>
              <a:rPr lang="en-US" sz="3600" b="1" dirty="0" smtClean="0"/>
              <a:t>Obedient</a:t>
            </a:r>
          </a:p>
          <a:p>
            <a:endParaRPr lang="en-US" sz="3600" b="1" dirty="0" smtClean="0"/>
          </a:p>
          <a:p>
            <a:endParaRPr lang="en-US" sz="3600" b="1" dirty="0"/>
          </a:p>
        </p:txBody>
      </p:sp>
      <p:sp>
        <p:nvSpPr>
          <p:cNvPr id="6" name="TextBox 5"/>
          <p:cNvSpPr txBox="1"/>
          <p:nvPr/>
        </p:nvSpPr>
        <p:spPr>
          <a:xfrm>
            <a:off x="4398703" y="3326525"/>
            <a:ext cx="3263338" cy="646331"/>
          </a:xfrm>
          <a:prstGeom prst="rect">
            <a:avLst/>
          </a:prstGeom>
          <a:noFill/>
        </p:spPr>
        <p:txBody>
          <a:bodyPr wrap="square" rtlCol="0">
            <a:spAutoFit/>
          </a:bodyPr>
          <a:lstStyle/>
          <a:p>
            <a:r>
              <a:rPr lang="en-US" sz="3600" b="1" dirty="0" smtClean="0">
                <a:solidFill>
                  <a:schemeClr val="bg1"/>
                </a:solidFill>
                <a:effectLst>
                  <a:outerShdw blurRad="38100" dist="38100" dir="2700000" algn="tl">
                    <a:srgbClr val="000000">
                      <a:alpha val="43137"/>
                    </a:srgbClr>
                  </a:outerShdw>
                </a:effectLst>
                <a:latin typeface="Arial Narrow" pitchFamily="34" charset="0"/>
              </a:rPr>
              <a:t>It must be …</a:t>
            </a:r>
            <a:endParaRPr lang="en-US" sz="3600" b="1" dirty="0">
              <a:solidFill>
                <a:schemeClr val="bg1"/>
              </a:solidFill>
              <a:effectLst>
                <a:outerShdw blurRad="38100" dist="38100" dir="2700000" algn="tl">
                  <a:srgbClr val="000000">
                    <a:alpha val="43137"/>
                  </a:srgbClr>
                </a:outerShdw>
              </a:effectLst>
              <a:latin typeface="Arial Narrow" pitchFamily="34" charset="0"/>
            </a:endParaRP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randombar(horizont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randombar(horizontal)">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randombar(horizontal)">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randombar(horizontal)">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randombar(horizontal)">
                                      <p:cBhvr>
                                        <p:cTn id="27" dur="500"/>
                                        <p:tgtEl>
                                          <p:spTgt spid="8"/>
                                        </p:tgtEl>
                                      </p:cBhvr>
                                    </p:animEffect>
                                  </p:childTnLst>
                                </p:cTn>
                              </p:par>
                              <p:par>
                                <p:cTn id="28" presetID="14" presetClass="entr" presetSubtype="10" fill="hold" grpId="0" nodeType="with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randombar(horizontal)">
                                      <p:cBhvr>
                                        <p:cTn id="30" dur="500"/>
                                        <p:tgtEl>
                                          <p:spTgt spid="6"/>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grpId="0" nodeType="clickEffect">
                                  <p:stCondLst>
                                    <p:cond delay="0"/>
                                  </p:stCondLst>
                                  <p:childTnLst>
                                    <p:set>
                                      <p:cBhvr>
                                        <p:cTn id="34" dur="1" fill="hold">
                                          <p:stCondLst>
                                            <p:cond delay="0"/>
                                          </p:stCondLst>
                                        </p:cTn>
                                        <p:tgtEl>
                                          <p:spTgt spid="5">
                                            <p:txEl>
                                              <p:pRg st="0" end="0"/>
                                            </p:txEl>
                                          </p:spTgt>
                                        </p:tgtEl>
                                        <p:attrNameLst>
                                          <p:attrName>style.visibility</p:attrName>
                                        </p:attrNameLst>
                                      </p:cBhvr>
                                      <p:to>
                                        <p:strVal val="visible"/>
                                      </p:to>
                                    </p:set>
                                    <p:animEffect transition="in" filter="randombar(horizontal)">
                                      <p:cBhvr>
                                        <p:cTn id="35" dur="500"/>
                                        <p:tgtEl>
                                          <p:spTgt spid="5">
                                            <p:txEl>
                                              <p:pRg st="0" end="0"/>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grpId="0" nodeType="clickEffect">
                                  <p:stCondLst>
                                    <p:cond delay="0"/>
                                  </p:stCondLst>
                                  <p:childTnLst>
                                    <p:set>
                                      <p:cBhvr>
                                        <p:cTn id="39" dur="1" fill="hold">
                                          <p:stCondLst>
                                            <p:cond delay="0"/>
                                          </p:stCondLst>
                                        </p:cTn>
                                        <p:tgtEl>
                                          <p:spTgt spid="5">
                                            <p:txEl>
                                              <p:pRg st="1" end="1"/>
                                            </p:txEl>
                                          </p:spTgt>
                                        </p:tgtEl>
                                        <p:attrNameLst>
                                          <p:attrName>style.visibility</p:attrName>
                                        </p:attrNameLst>
                                      </p:cBhvr>
                                      <p:to>
                                        <p:strVal val="visible"/>
                                      </p:to>
                                    </p:set>
                                    <p:animEffect transition="in" filter="randombar(horizontal)">
                                      <p:cBhvr>
                                        <p:cTn id="40" dur="500"/>
                                        <p:tgtEl>
                                          <p:spTgt spid="5">
                                            <p:txEl>
                                              <p:pRg st="1" end="1"/>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4" presetClass="entr" presetSubtype="10" fill="hold" grpId="0" nodeType="clickEffect">
                                  <p:stCondLst>
                                    <p:cond delay="0"/>
                                  </p:stCondLst>
                                  <p:childTnLst>
                                    <p:set>
                                      <p:cBhvr>
                                        <p:cTn id="44" dur="1" fill="hold">
                                          <p:stCondLst>
                                            <p:cond delay="0"/>
                                          </p:stCondLst>
                                        </p:cTn>
                                        <p:tgtEl>
                                          <p:spTgt spid="5">
                                            <p:txEl>
                                              <p:pRg st="2" end="2"/>
                                            </p:txEl>
                                          </p:spTgt>
                                        </p:tgtEl>
                                        <p:attrNameLst>
                                          <p:attrName>style.visibility</p:attrName>
                                        </p:attrNameLst>
                                      </p:cBhvr>
                                      <p:to>
                                        <p:strVal val="visible"/>
                                      </p:to>
                                    </p:set>
                                    <p:animEffect transition="in" filter="randombar(horizontal)">
                                      <p:cBhvr>
                                        <p:cTn id="45" dur="500"/>
                                        <p:tgtEl>
                                          <p:spTgt spid="5">
                                            <p:txEl>
                                              <p:pRg st="2" end="2"/>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4" presetClass="entr" presetSubtype="10" fill="hold" grpId="0" nodeType="clickEffect">
                                  <p:stCondLst>
                                    <p:cond delay="0"/>
                                  </p:stCondLst>
                                  <p:childTnLst>
                                    <p:set>
                                      <p:cBhvr>
                                        <p:cTn id="49" dur="1" fill="hold">
                                          <p:stCondLst>
                                            <p:cond delay="0"/>
                                          </p:stCondLst>
                                        </p:cTn>
                                        <p:tgtEl>
                                          <p:spTgt spid="5">
                                            <p:txEl>
                                              <p:pRg st="3" end="3"/>
                                            </p:txEl>
                                          </p:spTgt>
                                        </p:tgtEl>
                                        <p:attrNameLst>
                                          <p:attrName>style.visibility</p:attrName>
                                        </p:attrNameLst>
                                      </p:cBhvr>
                                      <p:to>
                                        <p:strVal val="visible"/>
                                      </p:to>
                                    </p:set>
                                    <p:animEffect transition="in" filter="randombar(horizontal)">
                                      <p:cBhvr>
                                        <p:cTn id="50"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4" grpId="0" build="p"/>
      <p:bldP spid="5" grpId="0" build="p"/>
      <p:bldP spid="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09800" y="152400"/>
            <a:ext cx="4191000" cy="1371600"/>
          </a:xfrm>
          <a:prstGeom prst="rect">
            <a:avLst/>
          </a:prstGeom>
          <a:solidFill>
            <a:schemeClr val="bg1">
              <a:alpha val="34000"/>
            </a:scheme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p:txBody>
          <a:bodyPr/>
          <a:lstStyle/>
          <a:p>
            <a:r>
              <a:rPr lang="en-US" dirty="0" smtClean="0"/>
              <a:t>Let’s Pray.</a:t>
            </a:r>
            <a:endParaRPr lang="en-US" dirty="0"/>
          </a:p>
        </p:txBody>
      </p:sp>
      <p:sp>
        <p:nvSpPr>
          <p:cNvPr id="3" name="Content Placeholder 2"/>
          <p:cNvSpPr>
            <a:spLocks noGrp="1"/>
          </p:cNvSpPr>
          <p:nvPr>
            <p:ph idx="1"/>
          </p:nvPr>
        </p:nvSpPr>
        <p:spPr/>
        <p:txBody>
          <a:bodyPr/>
          <a:lstStyle/>
          <a:p>
            <a:endParaRPr lang="en-US" dirty="0"/>
          </a:p>
        </p:txBody>
      </p:sp>
    </p:spTree>
  </p:cSld>
  <p:clrMapOvr>
    <a:masterClrMapping/>
  </p:clrMapOvr>
  <p:transition>
    <p:zoom/>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685801" y="-175465"/>
            <a:ext cx="8458200" cy="7033466"/>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smtClean="0"/>
              <a:t>Last time we noted</a:t>
            </a:r>
            <a:endParaRPr lang="en-US" dirty="0"/>
          </a:p>
        </p:txBody>
      </p:sp>
      <p:sp>
        <p:nvSpPr>
          <p:cNvPr id="4" name="Title 1"/>
          <p:cNvSpPr txBox="1">
            <a:spLocks/>
          </p:cNvSpPr>
          <p:nvPr/>
        </p:nvSpPr>
        <p:spPr>
          <a:xfrm>
            <a:off x="0" y="1602970"/>
            <a:ext cx="8345978" cy="3151909"/>
          </a:xfrm>
          <a:prstGeom prst="rect">
            <a:avLst/>
          </a:prstGeom>
        </p:spPr>
        <p:txBody>
          <a:bodyPr vert="horz" lIns="91440" tIns="45720" rIns="91440" bIns="45720" rtlCol="0" anchor="ctr">
            <a:normAutofit fontScale="85000" lnSpcReduction="20000"/>
          </a:bodyPr>
          <a:lstStyle/>
          <a:p>
            <a:pPr algn="ctr"/>
            <a:r>
              <a:rPr lang="en-US" sz="4800" b="1" dirty="0" smtClean="0">
                <a:effectLst>
                  <a:outerShdw blurRad="38100" dist="38100" dir="2700000" algn="tl">
                    <a:srgbClr val="000000">
                      <a:alpha val="43137"/>
                    </a:srgbClr>
                  </a:outerShdw>
                </a:effectLst>
                <a:latin typeface="Arial Black" pitchFamily="34" charset="0"/>
              </a:rPr>
              <a:t>The PERSON’S NAME</a:t>
            </a:r>
            <a:br>
              <a:rPr lang="en-US" sz="4800" b="1" dirty="0" smtClean="0">
                <a:effectLst>
                  <a:outerShdw blurRad="38100" dist="38100" dir="2700000" algn="tl">
                    <a:srgbClr val="000000">
                      <a:alpha val="43137"/>
                    </a:srgbClr>
                  </a:outerShdw>
                </a:effectLst>
                <a:latin typeface="Arial Black" pitchFamily="34" charset="0"/>
              </a:rPr>
            </a:br>
            <a:r>
              <a:rPr lang="en-US" sz="4800" b="1" dirty="0" smtClean="0">
                <a:effectLst>
                  <a:outerShdw blurRad="38100" dist="38100" dir="2700000" algn="tl">
                    <a:srgbClr val="000000">
                      <a:alpha val="43137"/>
                    </a:srgbClr>
                  </a:outerShdw>
                </a:effectLst>
                <a:latin typeface="Arial Black" pitchFamily="34" charset="0"/>
              </a:rPr>
              <a:t>that makes a Difference:</a:t>
            </a:r>
          </a:p>
          <a:p>
            <a:pPr algn="ctr"/>
            <a:endParaRPr lang="en-US" sz="4800" b="1" dirty="0" smtClean="0">
              <a:effectLst>
                <a:outerShdw blurRad="38100" dist="38100" dir="2700000" algn="tl">
                  <a:srgbClr val="000000">
                    <a:alpha val="43137"/>
                  </a:srgbClr>
                </a:outerShdw>
              </a:effectLst>
              <a:latin typeface="Arial Black" pitchFamily="34" charset="0"/>
            </a:endParaRPr>
          </a:p>
          <a:p>
            <a:pPr algn="ctr"/>
            <a:r>
              <a:rPr lang="en-US" sz="4800" b="1" dirty="0" smtClean="0">
                <a:effectLst>
                  <a:outerShdw blurRad="38100" dist="38100" dir="2700000" algn="tl">
                    <a:srgbClr val="000000">
                      <a:alpha val="43137"/>
                    </a:srgbClr>
                  </a:outerShdw>
                </a:effectLst>
                <a:latin typeface="Arial Black" pitchFamily="34" charset="0"/>
              </a:rPr>
              <a:t>JESUS</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latin typeface="Arial Black" pitchFamily="34" charset="0"/>
                <a:ea typeface="+mj-ea"/>
                <a:cs typeface="+mj-cs"/>
              </a:rPr>
              <a:t/>
            </a:r>
            <a:br>
              <a:rPr kumimoji="0" lang="en-US" sz="4400" b="0" i="0" u="none"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latin typeface="Arial Black" pitchFamily="34" charset="0"/>
                <a:ea typeface="+mj-ea"/>
                <a:cs typeface="+mj-cs"/>
              </a:rPr>
            </a:br>
            <a:endParaRPr kumimoji="0" lang="en-US" sz="4400" b="0"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Arial Black" pitchFamily="34" charset="0"/>
              <a:ea typeface="+mj-ea"/>
              <a:cs typeface="+mj-cs"/>
            </a:endParaRPr>
          </a:p>
        </p:txBody>
      </p:sp>
    </p:spTree>
  </p:cSld>
  <p:clrMapOvr>
    <a:masterClrMapping/>
  </p:clrMapOvr>
  <p:transition>
    <p:zoom/>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66999"/>
            <a:ext cx="8229600" cy="914401"/>
          </a:xfrm>
        </p:spPr>
        <p:txBody>
          <a:bodyPr/>
          <a:lstStyle/>
          <a:p>
            <a:r>
              <a:rPr lang="en-US" dirty="0" smtClean="0"/>
              <a:t>The PROCLAMATION </a:t>
            </a:r>
            <a:br>
              <a:rPr lang="en-US" dirty="0" smtClean="0"/>
            </a:br>
            <a:r>
              <a:rPr lang="en-US" dirty="0" smtClean="0"/>
              <a:t>that Makes a Difference</a:t>
            </a:r>
            <a:br>
              <a:rPr lang="en-US" dirty="0" smtClean="0"/>
            </a:br>
            <a:endParaRPr lang="en-US" dirty="0"/>
          </a:p>
        </p:txBody>
      </p:sp>
      <p:sp>
        <p:nvSpPr>
          <p:cNvPr id="3" name="Title 1"/>
          <p:cNvSpPr txBox="1">
            <a:spLocks/>
          </p:cNvSpPr>
          <p:nvPr/>
        </p:nvSpPr>
        <p:spPr>
          <a:xfrm>
            <a:off x="609600" y="2819399"/>
            <a:ext cx="8229600" cy="3151909"/>
          </a:xfrm>
          <a:prstGeom prst="rect">
            <a:avLst/>
          </a:prstGeom>
        </p:spPr>
        <p:txBody>
          <a:bodyPr vert="horz" lIns="91440" tIns="45720" rIns="91440" bIns="45720" rtlCol="0" anchor="ctr">
            <a:normAutofit fontScale="92500" lnSpcReduction="1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latin typeface="Arial Black" pitchFamily="34" charset="0"/>
                <a:ea typeface="+mj-ea"/>
                <a:cs typeface="+mj-cs"/>
              </a:rPr>
              <a:t/>
            </a:r>
            <a:br>
              <a:rPr kumimoji="0" lang="en-US" sz="4400" b="0" i="0" u="none"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latin typeface="Arial Black" pitchFamily="34" charset="0"/>
                <a:ea typeface="+mj-ea"/>
                <a:cs typeface="+mj-cs"/>
              </a:rPr>
            </a:br>
            <a:r>
              <a:rPr kumimoji="0" lang="en-US" sz="4400" b="0" i="0" u="none"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latin typeface="Arial Black" pitchFamily="34" charset="0"/>
                <a:ea typeface="+mj-ea"/>
                <a:cs typeface="+mj-cs"/>
              </a:rPr>
              <a:t/>
            </a:r>
            <a:br>
              <a:rPr kumimoji="0" lang="en-US" sz="4400" b="0" i="0" u="none"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latin typeface="Arial Black" pitchFamily="34" charset="0"/>
                <a:ea typeface="+mj-ea"/>
                <a:cs typeface="+mj-cs"/>
              </a:rPr>
            </a:br>
            <a:r>
              <a:rPr kumimoji="0" lang="en-US" sz="4400" b="0" i="0" u="none"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latin typeface="Arial Black" pitchFamily="34" charset="0"/>
                <a:ea typeface="+mj-ea"/>
                <a:cs typeface="+mj-cs"/>
              </a:rPr>
              <a:t>Proclaiming the </a:t>
            </a:r>
            <a:br>
              <a:rPr kumimoji="0" lang="en-US" sz="4400" b="0" i="0" u="none"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latin typeface="Arial Black" pitchFamily="34" charset="0"/>
                <a:ea typeface="+mj-ea"/>
                <a:cs typeface="+mj-cs"/>
              </a:rPr>
            </a:br>
            <a:r>
              <a:rPr kumimoji="0" lang="en-US" sz="4400" b="0" i="0" u="none"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latin typeface="Arial Black" pitchFamily="34" charset="0"/>
                <a:ea typeface="+mj-ea"/>
                <a:cs typeface="+mj-cs"/>
              </a:rPr>
              <a:t>Name of Jesus</a:t>
            </a:r>
            <a:br>
              <a:rPr kumimoji="0" lang="en-US" sz="4400" b="0" i="0" u="none"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latin typeface="Arial Black" pitchFamily="34" charset="0"/>
                <a:ea typeface="+mj-ea"/>
                <a:cs typeface="+mj-cs"/>
              </a:rPr>
            </a:br>
            <a:endParaRPr kumimoji="0" lang="en-US" sz="4400" b="0"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Arial Black" pitchFamily="34" charset="0"/>
              <a:ea typeface="+mj-ea"/>
              <a:cs typeface="+mj-cs"/>
            </a:endParaRP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66999"/>
            <a:ext cx="8229600" cy="914401"/>
          </a:xfrm>
        </p:spPr>
        <p:txBody>
          <a:bodyPr/>
          <a:lstStyle/>
          <a:p>
            <a:r>
              <a:rPr lang="en-US" dirty="0" smtClean="0"/>
              <a:t>The PROCLAMATION </a:t>
            </a:r>
            <a:br>
              <a:rPr lang="en-US" dirty="0" smtClean="0"/>
            </a:br>
            <a:r>
              <a:rPr lang="en-US" dirty="0" smtClean="0"/>
              <a:t>that Makes a Difference</a:t>
            </a:r>
            <a:br>
              <a:rPr lang="en-US" dirty="0" smtClean="0"/>
            </a:br>
            <a:endParaRPr lang="en-US" dirty="0"/>
          </a:p>
        </p:txBody>
      </p:sp>
      <p:sp>
        <p:nvSpPr>
          <p:cNvPr id="3" name="Title 1"/>
          <p:cNvSpPr txBox="1">
            <a:spLocks/>
          </p:cNvSpPr>
          <p:nvPr/>
        </p:nvSpPr>
        <p:spPr>
          <a:xfrm>
            <a:off x="609600" y="2819399"/>
            <a:ext cx="8229600" cy="1600201"/>
          </a:xfrm>
          <a:prstGeom prst="rect">
            <a:avLst/>
          </a:prstGeom>
        </p:spPr>
        <p:txBody>
          <a:bodyPr vert="horz" lIns="91440" tIns="45720" rIns="91440" bIns="45720" rtlCol="0" anchor="ctr">
            <a:normAutofit fontScale="925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latin typeface="Arial Black" pitchFamily="34" charset="0"/>
                <a:ea typeface="+mj-ea"/>
                <a:cs typeface="+mj-cs"/>
              </a:rPr>
              <a:t/>
            </a:r>
            <a:br>
              <a:rPr kumimoji="0" lang="en-US" sz="4400" b="0" i="0" u="none"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latin typeface="Arial Black" pitchFamily="34" charset="0"/>
                <a:ea typeface="+mj-ea"/>
                <a:cs typeface="+mj-cs"/>
              </a:rPr>
            </a:br>
            <a:r>
              <a:rPr kumimoji="0" lang="en-US" sz="4400" b="0" i="0" u="none"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latin typeface="Arial Black" pitchFamily="34" charset="0"/>
                <a:ea typeface="+mj-ea"/>
                <a:cs typeface="+mj-cs"/>
              </a:rPr>
              <a:t/>
            </a:r>
            <a:br>
              <a:rPr kumimoji="0" lang="en-US" sz="4400" b="0" i="0" u="none"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latin typeface="Arial Black" pitchFamily="34" charset="0"/>
                <a:ea typeface="+mj-ea"/>
                <a:cs typeface="+mj-cs"/>
              </a:rPr>
            </a:br>
            <a:r>
              <a:rPr kumimoji="0" lang="en-US" sz="4400" b="0" i="0" u="none"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latin typeface="Arial Black" pitchFamily="34" charset="0"/>
                <a:ea typeface="+mj-ea"/>
                <a:cs typeface="+mj-cs"/>
              </a:rPr>
              <a:t>IS…</a:t>
            </a:r>
            <a:endParaRPr kumimoji="0" lang="en-US" sz="4400" b="0"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Arial Black" pitchFamily="34" charset="0"/>
              <a:ea typeface="+mj-ea"/>
              <a:cs typeface="+mj-cs"/>
            </a:endParaRP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1-CONTROVERSIAL</a:t>
            </a:r>
            <a:endParaRPr lang="en-US" dirty="0"/>
          </a:p>
        </p:txBody>
      </p:sp>
      <p:sp>
        <p:nvSpPr>
          <p:cNvPr id="3" name="Content Placeholder 2"/>
          <p:cNvSpPr>
            <a:spLocks noGrp="1"/>
          </p:cNvSpPr>
          <p:nvPr>
            <p:ph idx="1"/>
          </p:nvPr>
        </p:nvSpPr>
        <p:spPr>
          <a:xfrm>
            <a:off x="457201" y="1600200"/>
            <a:ext cx="6991003" cy="4525963"/>
          </a:xfrm>
        </p:spPr>
        <p:txBody>
          <a:bodyPr/>
          <a:lstStyle/>
          <a:p>
            <a:r>
              <a:rPr lang="en-US" dirty="0" smtClean="0"/>
              <a:t> </a:t>
            </a:r>
            <a:r>
              <a:rPr lang="en-US" baseline="30000" dirty="0" smtClean="0"/>
              <a:t>1</a:t>
            </a:r>
            <a:r>
              <a:rPr lang="en-US" dirty="0" smtClean="0"/>
              <a:t> The priests and the captain of the temple guard and the Sadducees came up to Peter and John while they were speaking to the people.</a:t>
            </a:r>
          </a:p>
        </p:txBody>
      </p:sp>
      <p:pic>
        <p:nvPicPr>
          <p:cNvPr id="1027" name="Picture 3"/>
          <p:cNvPicPr>
            <a:picLocks noChangeAspect="1" noChangeArrowheads="1"/>
          </p:cNvPicPr>
          <p:nvPr/>
        </p:nvPicPr>
        <p:blipFill>
          <a:blip r:embed="rId3" cstate="print"/>
          <a:srcRect/>
          <a:stretch>
            <a:fillRect/>
          </a:stretch>
        </p:blipFill>
        <p:spPr bwMode="auto">
          <a:xfrm>
            <a:off x="-360193" y="3917662"/>
            <a:ext cx="9504193" cy="2632768"/>
          </a:xfrm>
          <a:prstGeom prst="rect">
            <a:avLst/>
          </a:prstGeom>
          <a:noFill/>
          <a:ln w="9525">
            <a:noFill/>
            <a:miter lim="800000"/>
            <a:headEnd/>
            <a:tailEnd/>
          </a:ln>
          <a:effectLst/>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1-CONTROVERSIAL</a:t>
            </a:r>
            <a:endParaRPr lang="en-US" dirty="0"/>
          </a:p>
        </p:txBody>
      </p:sp>
      <p:sp>
        <p:nvSpPr>
          <p:cNvPr id="3" name="Content Placeholder 2"/>
          <p:cNvSpPr>
            <a:spLocks noGrp="1"/>
          </p:cNvSpPr>
          <p:nvPr>
            <p:ph idx="1"/>
          </p:nvPr>
        </p:nvSpPr>
        <p:spPr>
          <a:xfrm>
            <a:off x="457201" y="1600200"/>
            <a:ext cx="6991003" cy="4525963"/>
          </a:xfrm>
        </p:spPr>
        <p:txBody>
          <a:bodyPr/>
          <a:lstStyle/>
          <a:p>
            <a:r>
              <a:rPr lang="en-US" baseline="30000" dirty="0" smtClean="0"/>
              <a:t>2</a:t>
            </a:r>
            <a:r>
              <a:rPr lang="en-US" dirty="0" smtClean="0"/>
              <a:t> They were greatly disturbed because the apostles were teaching the people and proclaiming in Jesus the resurrection of the dead.</a:t>
            </a:r>
          </a:p>
        </p:txBody>
      </p:sp>
      <p:pic>
        <p:nvPicPr>
          <p:cNvPr id="1027" name="Picture 3"/>
          <p:cNvPicPr>
            <a:picLocks noChangeAspect="1" noChangeArrowheads="1"/>
          </p:cNvPicPr>
          <p:nvPr/>
        </p:nvPicPr>
        <p:blipFill>
          <a:blip r:embed="rId3" cstate="print"/>
          <a:srcRect/>
          <a:stretch>
            <a:fillRect/>
          </a:stretch>
        </p:blipFill>
        <p:spPr bwMode="auto">
          <a:xfrm>
            <a:off x="-360193" y="3917662"/>
            <a:ext cx="9504193" cy="2632768"/>
          </a:xfrm>
          <a:prstGeom prst="rect">
            <a:avLst/>
          </a:prstGeom>
          <a:noFill/>
          <a:ln w="9525">
            <a:noFill/>
            <a:miter lim="800000"/>
            <a:headEnd/>
            <a:tailEnd/>
          </a:ln>
          <a:effectLst/>
        </p:spPr>
      </p:pic>
    </p:spTree>
  </p:cSld>
  <p:clrMapOvr>
    <a:masterClrMapping/>
  </p:clrMapOvr>
  <p:transition>
    <p:zoom/>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2-COSTLY</a:t>
            </a:r>
            <a:endParaRPr lang="en-US" dirty="0"/>
          </a:p>
        </p:txBody>
      </p:sp>
      <p:sp>
        <p:nvSpPr>
          <p:cNvPr id="3" name="Content Placeholder 2"/>
          <p:cNvSpPr>
            <a:spLocks noGrp="1"/>
          </p:cNvSpPr>
          <p:nvPr>
            <p:ph idx="1"/>
          </p:nvPr>
        </p:nvSpPr>
        <p:spPr>
          <a:xfrm>
            <a:off x="457200" y="1600200"/>
            <a:ext cx="7239000" cy="4525963"/>
          </a:xfrm>
        </p:spPr>
        <p:txBody>
          <a:bodyPr/>
          <a:lstStyle/>
          <a:p>
            <a:r>
              <a:rPr lang="en-US" baseline="30000" dirty="0" smtClean="0"/>
              <a:t>3</a:t>
            </a:r>
            <a:r>
              <a:rPr lang="en-US" dirty="0" smtClean="0"/>
              <a:t> They seized Peter and John, and because it was evening, they put them in jail until the next day.</a:t>
            </a:r>
          </a:p>
        </p:txBody>
      </p:sp>
      <p:pic>
        <p:nvPicPr>
          <p:cNvPr id="2051" name="Picture 3"/>
          <p:cNvPicPr>
            <a:picLocks noChangeAspect="1" noChangeArrowheads="1"/>
          </p:cNvPicPr>
          <p:nvPr/>
        </p:nvPicPr>
        <p:blipFill>
          <a:blip r:embed="rId3" cstate="print"/>
          <a:srcRect/>
          <a:stretch>
            <a:fillRect/>
          </a:stretch>
        </p:blipFill>
        <p:spPr bwMode="auto">
          <a:xfrm>
            <a:off x="0" y="2765270"/>
            <a:ext cx="9144000" cy="4092730"/>
          </a:xfrm>
          <a:prstGeom prst="rect">
            <a:avLst/>
          </a:prstGeom>
          <a:noFill/>
          <a:ln w="9525">
            <a:noFill/>
            <a:miter lim="800000"/>
            <a:headEnd/>
            <a:tailEnd/>
          </a:ln>
          <a:effectLst/>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3-REWARDING</a:t>
            </a:r>
            <a:endParaRPr lang="en-US" dirty="0"/>
          </a:p>
        </p:txBody>
      </p:sp>
      <p:sp>
        <p:nvSpPr>
          <p:cNvPr id="3" name="Content Placeholder 2"/>
          <p:cNvSpPr>
            <a:spLocks noGrp="1"/>
          </p:cNvSpPr>
          <p:nvPr>
            <p:ph idx="1"/>
          </p:nvPr>
        </p:nvSpPr>
        <p:spPr>
          <a:xfrm>
            <a:off x="457200" y="1600200"/>
            <a:ext cx="7057505" cy="4525963"/>
          </a:xfrm>
        </p:spPr>
        <p:txBody>
          <a:bodyPr/>
          <a:lstStyle/>
          <a:p>
            <a:r>
              <a:rPr lang="en-US" baseline="30000" dirty="0" smtClean="0"/>
              <a:t>4</a:t>
            </a:r>
            <a:r>
              <a:rPr lang="en-US" dirty="0" smtClean="0"/>
              <a:t> But many who heard the message believed, and the number of men grew to about five thousand.</a:t>
            </a:r>
          </a:p>
        </p:txBody>
      </p:sp>
      <p:pic>
        <p:nvPicPr>
          <p:cNvPr id="3075" name="Picture 3"/>
          <p:cNvPicPr>
            <a:picLocks noChangeAspect="1" noChangeArrowheads="1"/>
          </p:cNvPicPr>
          <p:nvPr/>
        </p:nvPicPr>
        <p:blipFill>
          <a:blip r:embed="rId3" cstate="print"/>
          <a:srcRect r="4045"/>
          <a:stretch>
            <a:fillRect/>
          </a:stretch>
        </p:blipFill>
        <p:spPr bwMode="auto">
          <a:xfrm>
            <a:off x="-1" y="3158837"/>
            <a:ext cx="9144001" cy="3699164"/>
          </a:xfrm>
          <a:prstGeom prst="rect">
            <a:avLst/>
          </a:prstGeom>
          <a:noFill/>
          <a:ln w="9525">
            <a:noFill/>
            <a:miter lim="800000"/>
            <a:headEnd/>
            <a:tailEnd/>
          </a:ln>
          <a:effectLst/>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3185</TotalTime>
  <Words>1539</Words>
  <Application>Microsoft Office PowerPoint</Application>
  <PresentationFormat>On-screen Show (4:3)</PresentationFormat>
  <Paragraphs>150</Paragraphs>
  <Slides>28</Slides>
  <Notes>14</Notes>
  <HiddenSlides>0</HiddenSlides>
  <MMClips>0</MMClips>
  <ScaleCrop>false</ScaleCrop>
  <HeadingPairs>
    <vt:vector size="4" baseType="variant">
      <vt:variant>
        <vt:lpstr>Theme</vt:lpstr>
      </vt:variant>
      <vt:variant>
        <vt:i4>1</vt:i4>
      </vt:variant>
      <vt:variant>
        <vt:lpstr>Slide Titles</vt:lpstr>
      </vt:variant>
      <vt:variant>
        <vt:i4>28</vt:i4>
      </vt:variant>
    </vt:vector>
  </HeadingPairs>
  <TitlesOfParts>
    <vt:vector size="29" baseType="lpstr">
      <vt:lpstr>Office Theme</vt:lpstr>
      <vt:lpstr>Slide 1</vt:lpstr>
      <vt:lpstr>A Study  in the  Book of ACTS</vt:lpstr>
      <vt:lpstr>Last time we noted</vt:lpstr>
      <vt:lpstr>The PROCLAMATION  that Makes a Difference </vt:lpstr>
      <vt:lpstr>The PROCLAMATION  that Makes a Difference </vt:lpstr>
      <vt:lpstr>1-CONTROVERSIAL</vt:lpstr>
      <vt:lpstr>1-CONTROVERSIAL</vt:lpstr>
      <vt:lpstr>2-COSTLY</vt:lpstr>
      <vt:lpstr>3-REWARDING</vt:lpstr>
      <vt:lpstr>4-TRYING</vt:lpstr>
      <vt:lpstr>4-TRYING</vt:lpstr>
      <vt:lpstr>5-SIMPLE</vt:lpstr>
      <vt:lpstr>5-SIMPLE</vt:lpstr>
      <vt:lpstr>5-SIMPLE</vt:lpstr>
      <vt:lpstr>6-NARROW</vt:lpstr>
      <vt:lpstr>7-COURAGEOUS</vt:lpstr>
      <vt:lpstr>7-COURAGEOUS</vt:lpstr>
      <vt:lpstr>7-COURAGEOUS</vt:lpstr>
      <vt:lpstr>7-COURAGEOUS</vt:lpstr>
      <vt:lpstr>7-COURAGEOUS</vt:lpstr>
      <vt:lpstr>7-COURAGEOUS</vt:lpstr>
      <vt:lpstr>7-COURAGEOUS</vt:lpstr>
      <vt:lpstr>7-COURAGEOUS</vt:lpstr>
      <vt:lpstr>8-OBEDIENT TO GOD!</vt:lpstr>
      <vt:lpstr>8-OBEDIENT TO GOD!</vt:lpstr>
      <vt:lpstr>CONCLUSION:</vt:lpstr>
      <vt:lpstr>Let’s sum up:</vt:lpstr>
      <vt:lpstr>Let’s Pray.</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DennisH</dc:creator>
  <cp:lastModifiedBy>DennisH</cp:lastModifiedBy>
  <cp:revision>323</cp:revision>
  <dcterms:created xsi:type="dcterms:W3CDTF">2011-01-24T03:40:40Z</dcterms:created>
  <dcterms:modified xsi:type="dcterms:W3CDTF">2011-10-14T21:21:40Z</dcterms:modified>
</cp:coreProperties>
</file>