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18" r:id="rId2"/>
    <p:sldId id="489" r:id="rId3"/>
    <p:sldId id="490" r:id="rId4"/>
    <p:sldId id="491" r:id="rId5"/>
    <p:sldId id="492" r:id="rId6"/>
    <p:sldId id="493" r:id="rId7"/>
    <p:sldId id="494" r:id="rId8"/>
    <p:sldId id="495" r:id="rId9"/>
    <p:sldId id="496" r:id="rId10"/>
    <p:sldId id="497" r:id="rId11"/>
    <p:sldId id="498" r:id="rId12"/>
    <p:sldId id="499" r:id="rId13"/>
    <p:sldId id="500" r:id="rId14"/>
    <p:sldId id="501" r:id="rId15"/>
    <p:sldId id="502" r:id="rId16"/>
    <p:sldId id="503" r:id="rId17"/>
    <p:sldId id="504" r:id="rId18"/>
    <p:sldId id="505" r:id="rId19"/>
    <p:sldId id="506" r:id="rId20"/>
    <p:sldId id="507" r:id="rId21"/>
    <p:sldId id="508" r:id="rId22"/>
    <p:sldId id="509" r:id="rId23"/>
    <p:sldId id="510" r:id="rId24"/>
    <p:sldId id="511" r:id="rId25"/>
    <p:sldId id="512" r:id="rId26"/>
    <p:sldId id="513" r:id="rId27"/>
    <p:sldId id="514" r:id="rId28"/>
    <p:sldId id="515" r:id="rId29"/>
    <p:sldId id="516" r:id="rId30"/>
    <p:sldId id="51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8710" autoAdjust="0"/>
  </p:normalViewPr>
  <p:slideViewPr>
    <p:cSldViewPr>
      <p:cViewPr>
        <p:scale>
          <a:sx n="39" d="100"/>
          <a:sy n="39" d="100"/>
        </p:scale>
        <p:origin x="-1884" y="-276"/>
      </p:cViewPr>
      <p:guideLst>
        <p:guide orient="horz" pos="96"/>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9/26/2011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Second Coming = FREE = http</a:t>
            </a:r>
            <a:r>
              <a:rPr lang="en-US" dirty="0" smtClean="0"/>
              <a:t>://www.mormonwiki.com/File:Second-Coming-Jesus-Christ-Mormon.jpg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Scrolls = FREE = see previous lesson</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Life line </a:t>
            </a:r>
            <a:r>
              <a:rPr lang="en-US" dirty="0" smtClean="0"/>
              <a:t>=FREE =</a:t>
            </a:r>
            <a:r>
              <a:rPr lang="en-US" baseline="0" dirty="0" smtClean="0"/>
              <a:t> </a:t>
            </a:r>
            <a:r>
              <a:rPr lang="en-US" dirty="0" smtClean="0"/>
              <a:t> </a:t>
            </a:r>
            <a:r>
              <a:rPr lang="en-US" dirty="0" smtClean="0"/>
              <a:t>http://www.dreamstime.com/life-saver-free-stock-image-imagefree427030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 http://www.sxc.hu/browse.phtml?f=download&amp;id=258532</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http://upload.wikimedia.org/wikipedia/commons/8/84/Jerusalem_Modell_BW_2.JPG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http://upload.wikimedia.org/wikipedia/commons/8/84/Jerusalem_Modell_BW_2.JPG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Beggar </a:t>
            </a:r>
            <a:r>
              <a:rPr lang="en-US" dirty="0" err="1" smtClean="0"/>
              <a:t>stautue</a:t>
            </a:r>
            <a:r>
              <a:rPr lang="en-US" baseline="0" dirty="0" smtClean="0"/>
              <a:t> – free from: http://commons.wikimedia.org/wiki/File:Beggar_Saint_Elisabeth_Group.jpg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a:t>
            </a:r>
            <a:r>
              <a:rPr lang="en-US" baseline="0" dirty="0" smtClean="0"/>
              <a:t> is a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a:t>
            </a:r>
            <a:r>
              <a:rPr lang="en-US" baseline="0" dirty="0" smtClean="0"/>
              <a:t> it is safe to say, that had the lame man said earlier, “I don’t want your faith in Jesus, I want your money.” that he would have remained lame.  </a:t>
            </a:r>
          </a:p>
          <a:p>
            <a:endParaRPr lang="en-US" baseline="0" dirty="0" smtClean="0"/>
          </a:p>
          <a:p>
            <a:r>
              <a:rPr lang="en-US" baseline="0" dirty="0" smtClean="0"/>
              <a:t>It is “by faith in the name of Jesus”— by “name of” it means, Who Jesus is and What Jesus does/did.</a:t>
            </a:r>
          </a:p>
          <a:p>
            <a:r>
              <a:rPr lang="en-US" baseline="0" dirty="0" smtClean="0"/>
              <a:t>It is faith in that name  and the faith that has Jesus as its object that gives “complete healing.”  (Not partial!)</a:t>
            </a:r>
          </a:p>
          <a:p>
            <a:endParaRPr lang="en-US" baseline="0" dirty="0" smtClean="0"/>
          </a:p>
          <a:p>
            <a:r>
              <a:rPr lang="en-US" baseline="0" dirty="0" smtClean="0"/>
              <a:t>// this to Mark 2 – which is easier to say, Your sins are forgiven or take up your mat and walk?</a:t>
            </a:r>
          </a:p>
          <a:p>
            <a:endParaRPr lang="en-US" baseline="0" dirty="0" smtClean="0"/>
          </a:p>
          <a:p>
            <a:r>
              <a:rPr lang="en-US" baseline="0" dirty="0" smtClean="0"/>
              <a:t>Obviously this healing was as spiritual as it was physical—but because the audience can see the physical, the healing verified the spiritual as well. </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Chalkboard</a:t>
            </a:r>
            <a:r>
              <a:rPr lang="en-US" baseline="0" dirty="0" smtClean="0"/>
              <a:t> </a:t>
            </a:r>
            <a:r>
              <a:rPr lang="en-US" baseline="0" dirty="0" smtClean="0"/>
              <a:t>= FREE = </a:t>
            </a:r>
            <a:r>
              <a:rPr lang="en-US" baseline="0" dirty="0" smtClean="0"/>
              <a:t>http://www.flickr.com/photos/jaymiek/2519350535/sizes/o/in/photostream/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 Praising God with Sunset</a:t>
            </a:r>
            <a:r>
              <a:rPr lang="en-US" baseline="0" dirty="0" smtClean="0"/>
              <a:t> = FREE =</a:t>
            </a:r>
            <a:r>
              <a:rPr lang="en-US" dirty="0" smtClean="0"/>
              <a:t> </a:t>
            </a:r>
            <a:r>
              <a:rPr lang="en-US" dirty="0" smtClean="0"/>
              <a:t>http://www.sxc.hu/browse.phtml?f=download&amp;id=700879</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9/26/2011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9/26/2011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9/26/2011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9/26/2011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a:t>
            </a:r>
            <a:r>
              <a:rPr lang="en-US" sz="5400" b="1" dirty="0" smtClean="0">
                <a:latin typeface="Arial" charset="0"/>
              </a:rPr>
              <a:t>3:1-26</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rot="16200000">
            <a:off x="4172989" y="714890"/>
            <a:ext cx="4206241" cy="5735783"/>
          </a:xfrm>
          <a:prstGeom prst="roundRect">
            <a:avLst/>
          </a:prstGeom>
          <a:gradFill>
            <a:gsLst>
              <a:gs pos="0">
                <a:schemeClr val="accent6">
                  <a:lumMod val="20000"/>
                  <a:lumOff val="80000"/>
                  <a:alpha val="0"/>
                </a:schemeClr>
              </a:gs>
              <a:gs pos="54000">
                <a:schemeClr val="accent6">
                  <a:lumMod val="20000"/>
                  <a:lumOff val="80000"/>
                  <a:alpha val="18000"/>
                </a:schemeClr>
              </a:gs>
              <a:gs pos="73000">
                <a:schemeClr val="accent6">
                  <a:lumMod val="20000"/>
                  <a:lumOff val="80000"/>
                  <a:alpha val="28000"/>
                </a:schemeClr>
              </a:gs>
            </a:gsLst>
            <a:lin ang="54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852460" y="3821048"/>
            <a:ext cx="170965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363286" y="4366917"/>
            <a:ext cx="2427317"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sp>
        <p:nvSpPr>
          <p:cNvPr id="3" name="Content Placeholder 2"/>
          <p:cNvSpPr>
            <a:spLocks noGrp="1"/>
          </p:cNvSpPr>
          <p:nvPr>
            <p:ph idx="1"/>
          </p:nvPr>
        </p:nvSpPr>
        <p:spPr>
          <a:xfrm>
            <a:off x="282634" y="1600200"/>
            <a:ext cx="8429104" cy="4525963"/>
          </a:xfrm>
        </p:spPr>
        <p:txBody>
          <a:bodyPr/>
          <a:lstStyle/>
          <a:p>
            <a:r>
              <a:rPr lang="en-US" dirty="0" smtClean="0"/>
              <a:t> </a:t>
            </a:r>
            <a:r>
              <a:rPr lang="en-US" baseline="30000" dirty="0" smtClean="0"/>
              <a:t>9</a:t>
            </a:r>
            <a:r>
              <a:rPr lang="en-US" dirty="0" smtClean="0"/>
              <a:t> When all the people saw him walking and praising God,</a:t>
            </a:r>
          </a:p>
          <a:p>
            <a:r>
              <a:rPr lang="en-US" dirty="0" smtClean="0"/>
              <a:t> </a:t>
            </a:r>
            <a:r>
              <a:rPr lang="en-US" baseline="30000" dirty="0" smtClean="0"/>
              <a:t>10</a:t>
            </a:r>
            <a:r>
              <a:rPr lang="en-US" dirty="0" smtClean="0"/>
              <a:t> they recognized him as the same man who used to sit begging at the temple gate called Beautiful, and they were filled with </a:t>
            </a:r>
            <a:r>
              <a:rPr lang="en-US" dirty="0" smtClean="0">
                <a:solidFill>
                  <a:schemeClr val="bg1"/>
                </a:solidFill>
                <a:effectLst>
                  <a:outerShdw blurRad="38100" dist="38100" dir="2700000" algn="tl">
                    <a:srgbClr val="000000">
                      <a:alpha val="43137"/>
                    </a:srgbClr>
                  </a:outerShdw>
                </a:effectLst>
              </a:rPr>
              <a:t>wonder</a:t>
            </a:r>
            <a:r>
              <a:rPr lang="en-US" dirty="0" smtClean="0">
                <a:effectLst>
                  <a:outerShdw blurRad="38100" dist="38100" dir="2700000" algn="tl">
                    <a:srgbClr val="000000">
                      <a:alpha val="43137"/>
                    </a:srgbClr>
                  </a:outerShdw>
                </a:effectLst>
              </a:rPr>
              <a:t> </a:t>
            </a:r>
            <a:r>
              <a:rPr lang="en-US" dirty="0" smtClean="0"/>
              <a:t>and </a:t>
            </a:r>
            <a:r>
              <a:rPr lang="en-US" dirty="0" smtClean="0">
                <a:solidFill>
                  <a:schemeClr val="bg1"/>
                </a:solidFill>
                <a:effectLst>
                  <a:outerShdw blurRad="38100" dist="38100" dir="2700000" algn="tl">
                    <a:srgbClr val="000000">
                      <a:alpha val="43137"/>
                    </a:srgbClr>
                  </a:outerShdw>
                </a:effectLst>
              </a:rPr>
              <a:t>amazement</a:t>
            </a:r>
            <a:r>
              <a:rPr lang="en-US" dirty="0" smtClean="0">
                <a:effectLst>
                  <a:outerShdw blurRad="38100" dist="38100" dir="2700000" algn="tl">
                    <a:srgbClr val="000000">
                      <a:alpha val="43137"/>
                    </a:srgbClr>
                  </a:outerShdw>
                </a:effectLst>
              </a:rPr>
              <a:t> </a:t>
            </a:r>
            <a:r>
              <a:rPr lang="en-US" dirty="0" smtClean="0"/>
              <a:t>at what had happened to him.</a:t>
            </a:r>
          </a:p>
          <a:p>
            <a:endParaRPr lang="en-US" dirty="0" smtClean="0"/>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rot="16200000">
            <a:off x="4172989" y="714890"/>
            <a:ext cx="4206241" cy="5735783"/>
          </a:xfrm>
          <a:prstGeom prst="roundRect">
            <a:avLst/>
          </a:prstGeom>
          <a:gradFill>
            <a:gsLst>
              <a:gs pos="0">
                <a:schemeClr val="accent6">
                  <a:lumMod val="20000"/>
                  <a:lumOff val="80000"/>
                  <a:alpha val="0"/>
                </a:schemeClr>
              </a:gs>
              <a:gs pos="54000">
                <a:schemeClr val="accent6">
                  <a:lumMod val="20000"/>
                  <a:lumOff val="80000"/>
                  <a:alpha val="18000"/>
                </a:schemeClr>
              </a:gs>
              <a:gs pos="73000">
                <a:schemeClr val="accent6">
                  <a:lumMod val="20000"/>
                  <a:lumOff val="80000"/>
                  <a:alpha val="28000"/>
                </a:schemeClr>
              </a:gs>
            </a:gsLst>
            <a:lin ang="54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395" y="260261"/>
            <a:ext cx="7481455"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p:txBody>
          <a:bodyPr/>
          <a:lstStyle/>
          <a:p>
            <a:r>
              <a:rPr lang="en-US" b="1" dirty="0" smtClean="0">
                <a:latin typeface="Arial Black" pitchFamily="34" charset="0"/>
              </a:rPr>
              <a:t>Pictures our Salvation</a:t>
            </a:r>
            <a:endParaRPr lang="en-US" b="1" dirty="0">
              <a:latin typeface="Arial Black" pitchFamily="34" charset="0"/>
            </a:endParaRPr>
          </a:p>
        </p:txBody>
      </p:sp>
      <p:sp>
        <p:nvSpPr>
          <p:cNvPr id="6" name="Text Placeholder 5"/>
          <p:cNvSpPr>
            <a:spLocks noGrp="1"/>
          </p:cNvSpPr>
          <p:nvPr>
            <p:ph type="body" idx="1"/>
          </p:nvPr>
        </p:nvSpPr>
        <p:spPr>
          <a:xfrm>
            <a:off x="457200" y="1435363"/>
            <a:ext cx="4040188" cy="639762"/>
          </a:xfrm>
        </p:spPr>
        <p:txBody>
          <a:bodyPr>
            <a:noAutofit/>
          </a:bodyPr>
          <a:lstStyle/>
          <a:p>
            <a:r>
              <a:rPr lang="en-US" sz="3600" dirty="0" smtClean="0"/>
              <a:t>The Lame Man</a:t>
            </a:r>
            <a:endParaRPr lang="en-US" sz="3600" dirty="0"/>
          </a:p>
        </p:txBody>
      </p:sp>
      <p:sp>
        <p:nvSpPr>
          <p:cNvPr id="3" name="Content Placeholder 2"/>
          <p:cNvSpPr>
            <a:spLocks noGrp="1"/>
          </p:cNvSpPr>
          <p:nvPr>
            <p:ph sz="half" idx="2"/>
          </p:nvPr>
        </p:nvSpPr>
        <p:spPr>
          <a:xfrm>
            <a:off x="457200" y="2075125"/>
            <a:ext cx="4040188" cy="3951288"/>
          </a:xfrm>
        </p:spPr>
        <p:txBody>
          <a:bodyPr>
            <a:noAutofit/>
          </a:bodyPr>
          <a:lstStyle/>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Born lame Physically</a:t>
            </a:r>
          </a:p>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A poor beggar</a:t>
            </a:r>
          </a:p>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Outside Temple</a:t>
            </a:r>
          </a:p>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Healed by GRACE</a:t>
            </a:r>
          </a:p>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Able to Stand</a:t>
            </a:r>
          </a:p>
          <a:p>
            <a:pPr>
              <a:lnSpc>
                <a:spcPts val="3400"/>
              </a:lnSpc>
            </a:pPr>
            <a:r>
              <a:rPr lang="en-US" sz="3200" b="1" dirty="0" smtClean="0">
                <a:solidFill>
                  <a:schemeClr val="accent1">
                    <a:lumMod val="50000"/>
                  </a:schemeClr>
                </a:solidFill>
                <a:effectLst>
                  <a:outerShdw blurRad="38100" dist="38100" dir="2700000" algn="tl">
                    <a:schemeClr val="bg1">
                      <a:alpha val="43000"/>
                    </a:schemeClr>
                  </a:outerShdw>
                </a:effectLst>
              </a:rPr>
              <a:t>Praised God</a:t>
            </a:r>
            <a:endParaRPr lang="en-US" sz="3200" b="1" dirty="0">
              <a:solidFill>
                <a:schemeClr val="accent1">
                  <a:lumMod val="50000"/>
                </a:schemeClr>
              </a:solidFill>
              <a:effectLst>
                <a:outerShdw blurRad="38100" dist="38100" dir="2700000" algn="tl">
                  <a:schemeClr val="bg1">
                    <a:alpha val="43000"/>
                  </a:schemeClr>
                </a:outerShdw>
              </a:effectLst>
            </a:endParaRPr>
          </a:p>
        </p:txBody>
      </p:sp>
      <p:sp>
        <p:nvSpPr>
          <p:cNvPr id="7" name="Text Placeholder 6"/>
          <p:cNvSpPr>
            <a:spLocks noGrp="1"/>
          </p:cNvSpPr>
          <p:nvPr>
            <p:ph type="body" sz="quarter" idx="3"/>
          </p:nvPr>
        </p:nvSpPr>
        <p:spPr>
          <a:xfrm>
            <a:off x="4645025" y="1435363"/>
            <a:ext cx="4041775" cy="639762"/>
          </a:xfrm>
        </p:spPr>
        <p:txBody>
          <a:bodyPr>
            <a:noAutofit/>
          </a:bodyPr>
          <a:lstStyle/>
          <a:p>
            <a:r>
              <a:rPr lang="en-US" sz="3600" dirty="0" smtClean="0"/>
              <a:t>Us</a:t>
            </a:r>
            <a:endParaRPr lang="en-US" sz="3600" dirty="0"/>
          </a:p>
        </p:txBody>
      </p:sp>
      <p:sp>
        <p:nvSpPr>
          <p:cNvPr id="8" name="Content Placeholder 7"/>
          <p:cNvSpPr>
            <a:spLocks noGrp="1"/>
          </p:cNvSpPr>
          <p:nvPr>
            <p:ph sz="quarter" idx="4"/>
          </p:nvPr>
        </p:nvSpPr>
        <p:spPr>
          <a:xfrm>
            <a:off x="4645025" y="2075125"/>
            <a:ext cx="4232968" cy="3951288"/>
          </a:xfrm>
        </p:spPr>
        <p:txBody>
          <a:bodyPr>
            <a:noAutofit/>
          </a:bodyPr>
          <a:lstStyle/>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Born lame Spiritually</a:t>
            </a:r>
          </a:p>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Spiritually bankrupt</a:t>
            </a:r>
          </a:p>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Outside God’s Family</a:t>
            </a:r>
          </a:p>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Healed by GRACE</a:t>
            </a:r>
          </a:p>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Changed life</a:t>
            </a:r>
          </a:p>
          <a:p>
            <a:pPr>
              <a:lnSpc>
                <a:spcPts val="3400"/>
              </a:lnSpc>
            </a:pPr>
            <a:r>
              <a:rPr lang="en-US" sz="3200" b="1" dirty="0" smtClean="0">
                <a:solidFill>
                  <a:schemeClr val="accent1">
                    <a:lumMod val="50000"/>
                  </a:schemeClr>
                </a:solidFill>
                <a:effectLst>
                  <a:outerShdw blurRad="50800" dist="50800" dir="5400000" algn="ctr" rotWithShape="0">
                    <a:schemeClr val="bg1"/>
                  </a:outerShdw>
                </a:effectLst>
              </a:rPr>
              <a:t>Praising God</a:t>
            </a:r>
          </a:p>
          <a:p>
            <a:pPr>
              <a:lnSpc>
                <a:spcPts val="3400"/>
              </a:lnSpc>
            </a:pPr>
            <a:endParaRPr lang="en-US" sz="3200" b="1" dirty="0">
              <a:solidFill>
                <a:schemeClr val="accent1">
                  <a:lumMod val="50000"/>
                </a:schemeClr>
              </a:solidFill>
              <a:effectLst>
                <a:outerShdw blurRad="50800" dist="50800" dir="5400000" algn="ctr" rotWithShape="0">
                  <a:schemeClr val="bg1"/>
                </a:outerShdw>
              </a:effectLst>
            </a:endParaRPr>
          </a:p>
        </p:txBody>
      </p:sp>
      <p:sp>
        <p:nvSpPr>
          <p:cNvPr id="9" name="TextBox 8"/>
          <p:cNvSpPr txBox="1"/>
          <p:nvPr/>
        </p:nvSpPr>
        <p:spPr>
          <a:xfrm>
            <a:off x="382385" y="5303521"/>
            <a:ext cx="8129848" cy="1200329"/>
          </a:xfrm>
          <a:prstGeom prst="rect">
            <a:avLst/>
          </a:prstGeom>
          <a:noFill/>
        </p:spPr>
        <p:txBody>
          <a:bodyPr wrap="square" rtlCol="0">
            <a:spAutoFit/>
          </a:bodyPr>
          <a:lstStyle/>
          <a:p>
            <a:pPr algn="ctr"/>
            <a:r>
              <a:rPr lang="en-US" sz="3600" b="1" dirty="0" smtClean="0"/>
              <a:t>Once he could stand, there was no question where he stood!</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3" dur="500"/>
                                        <p:tgtEl>
                                          <p:spTgt spid="3">
                                            <p:txEl>
                                              <p:pRg st="4" end="4"/>
                                            </p:txEl>
                                          </p:spTgt>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7" dur="500"/>
                                        <p:tgtEl>
                                          <p:spTgt spid="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52" dur="500"/>
                                        <p:tgtEl>
                                          <p:spTgt spid="3">
                                            <p:txEl>
                                              <p:pRg st="5" end="5"/>
                                            </p:txEl>
                                          </p:spTgt>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randombar(horizontal)">
                                      <p:cBhvr>
                                        <p:cTn id="56" dur="500"/>
                                        <p:tgtEl>
                                          <p:spTgt spid="8">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b="7885"/>
          <a:stretch>
            <a:fillRect/>
          </a:stretch>
        </p:blipFill>
        <p:spPr bwMode="auto">
          <a:xfrm>
            <a:off x="0" y="1569145"/>
            <a:ext cx="9144000" cy="5288855"/>
          </a:xfrm>
          <a:prstGeom prst="rect">
            <a:avLst/>
          </a:prstGeom>
          <a:noFill/>
          <a:ln w="9525">
            <a:noFill/>
            <a:miter lim="800000"/>
            <a:headEnd/>
            <a:tailEnd/>
          </a:ln>
          <a:effectLst/>
        </p:spPr>
      </p:pic>
      <p:sp>
        <p:nvSpPr>
          <p:cNvPr id="10" name="Rectangle 9"/>
          <p:cNvSpPr/>
          <p:nvPr/>
        </p:nvSpPr>
        <p:spPr>
          <a:xfrm flipV="1">
            <a:off x="216131" y="1496289"/>
            <a:ext cx="8079971" cy="2693326"/>
          </a:xfrm>
          <a:prstGeom prst="rect">
            <a:avLst/>
          </a:prstGeom>
          <a:gradFill flip="none" rotWithShape="1">
            <a:gsLst>
              <a:gs pos="0">
                <a:schemeClr val="bg1">
                  <a:alpha val="51000"/>
                </a:schemeClr>
              </a:gs>
              <a:gs pos="50000">
                <a:schemeClr val="bg1">
                  <a:alpha val="58000"/>
                </a:schemeClr>
              </a:gs>
              <a:gs pos="100000">
                <a:schemeClr val="accent1">
                  <a:tint val="23500"/>
                  <a:satMod val="160000"/>
                  <a:alpha val="29000"/>
                </a:scheme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4029" y="260261"/>
            <a:ext cx="6749935"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p:txBody>
          <a:bodyPr/>
          <a:lstStyle/>
          <a:p>
            <a:r>
              <a:rPr lang="en-US" dirty="0" smtClean="0"/>
              <a:t>SURPRISING Power</a:t>
            </a:r>
            <a:endParaRPr lang="en-US" dirty="0"/>
          </a:p>
        </p:txBody>
      </p:sp>
      <p:sp>
        <p:nvSpPr>
          <p:cNvPr id="3" name="Content Placeholder 2"/>
          <p:cNvSpPr>
            <a:spLocks noGrp="1"/>
          </p:cNvSpPr>
          <p:nvPr>
            <p:ph idx="1"/>
          </p:nvPr>
        </p:nvSpPr>
        <p:spPr>
          <a:xfrm>
            <a:off x="440575" y="1517390"/>
            <a:ext cx="8229600" cy="4525963"/>
          </a:xfrm>
        </p:spPr>
        <p:txBody>
          <a:bodyPr/>
          <a:lstStyle/>
          <a:p>
            <a:pPr marL="0" indent="0"/>
            <a:r>
              <a:rPr lang="en-US" dirty="0" smtClean="0">
                <a:effectLst>
                  <a:outerShdw blurRad="38100" dist="38100" dir="2700000" algn="tl">
                    <a:schemeClr val="bg1">
                      <a:alpha val="43000"/>
                    </a:schemeClr>
                  </a:outerShdw>
                </a:effectLst>
              </a:rPr>
              <a:t> </a:t>
            </a:r>
            <a:r>
              <a:rPr lang="en-US" baseline="30000" dirty="0" smtClean="0">
                <a:effectLst>
                  <a:outerShdw blurRad="38100" dist="38100" dir="2700000" algn="tl">
                    <a:schemeClr val="bg1">
                      <a:alpha val="43000"/>
                    </a:schemeClr>
                  </a:outerShdw>
                </a:effectLst>
              </a:rPr>
              <a:t>11</a:t>
            </a:r>
            <a:r>
              <a:rPr lang="en-US" dirty="0" smtClean="0">
                <a:effectLst>
                  <a:outerShdw blurRad="38100" dist="38100" dir="2700000" algn="tl">
                    <a:schemeClr val="bg1">
                      <a:alpha val="43000"/>
                    </a:schemeClr>
                  </a:outerShdw>
                </a:effectLst>
              </a:rPr>
              <a:t> While the beggar held on to Peter and John, all the people were astonished and came running to them in the place called Solomon's Colonnade.</a:t>
            </a:r>
          </a:p>
          <a:p>
            <a:pPr marL="0" indent="0"/>
            <a:endParaRPr lang="en-US" dirty="0" smtClean="0"/>
          </a:p>
          <a:p>
            <a:pPr marL="0" indent="0"/>
            <a:r>
              <a:rPr lang="en-US" dirty="0" smtClean="0"/>
              <a:t> </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64029" y="260261"/>
            <a:ext cx="6749935"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Rectangular Callout 7"/>
          <p:cNvSpPr/>
          <p:nvPr/>
        </p:nvSpPr>
        <p:spPr>
          <a:xfrm>
            <a:off x="382386" y="2360815"/>
            <a:ext cx="4638502" cy="3591098"/>
          </a:xfrm>
          <a:prstGeom prst="wedgeRectCallout">
            <a:avLst>
              <a:gd name="adj1" fmla="val 63925"/>
              <a:gd name="adj2" fmla="val 13338"/>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SURPRISING Power</a:t>
            </a:r>
            <a:endParaRPr lang="en-US" dirty="0"/>
          </a:p>
        </p:txBody>
      </p:sp>
      <p:sp>
        <p:nvSpPr>
          <p:cNvPr id="3" name="Content Placeholder 2"/>
          <p:cNvSpPr>
            <a:spLocks noGrp="1"/>
          </p:cNvSpPr>
          <p:nvPr>
            <p:ph idx="1"/>
          </p:nvPr>
        </p:nvSpPr>
        <p:spPr>
          <a:xfrm>
            <a:off x="457200" y="1529542"/>
            <a:ext cx="8229600" cy="4596621"/>
          </a:xfrm>
        </p:spPr>
        <p:txBody>
          <a:bodyPr/>
          <a:lstStyle/>
          <a:p>
            <a:r>
              <a:rPr lang="en-US" dirty="0" smtClean="0"/>
              <a:t> </a:t>
            </a:r>
            <a:r>
              <a:rPr lang="en-US" baseline="30000" dirty="0" smtClean="0"/>
              <a:t>12</a:t>
            </a:r>
            <a:r>
              <a:rPr lang="en-US" dirty="0" smtClean="0"/>
              <a:t> When Peter saw this, he said to them:</a:t>
            </a:r>
          </a:p>
        </p:txBody>
      </p:sp>
      <p:pic>
        <p:nvPicPr>
          <p:cNvPr id="3074" name="Picture 2"/>
          <p:cNvPicPr>
            <a:picLocks noChangeAspect="1" noChangeArrowheads="1"/>
          </p:cNvPicPr>
          <p:nvPr/>
        </p:nvPicPr>
        <p:blipFill>
          <a:blip r:embed="rId2"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9" name="Rounded Rectangle 8"/>
          <p:cNvSpPr/>
          <p:nvPr/>
        </p:nvSpPr>
        <p:spPr>
          <a:xfrm>
            <a:off x="2327563" y="2870626"/>
            <a:ext cx="1812176"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p:cNvSpPr txBox="1">
            <a:spLocks/>
          </p:cNvSpPr>
          <p:nvPr/>
        </p:nvSpPr>
        <p:spPr>
          <a:xfrm>
            <a:off x="609600" y="2410691"/>
            <a:ext cx="4427913" cy="2737341"/>
          </a:xfrm>
          <a:prstGeom prst="rect">
            <a:avLst/>
          </a:prstGeom>
        </p:spPr>
        <p:txBody>
          <a:bodyPr vert="horz" lIns="91440" tIns="45720" rIns="91440" bIns="45720" rtlCol="0">
            <a:noAutofit/>
          </a:bodyPr>
          <a:lstStyle/>
          <a:p>
            <a:pPr marR="0" lvl="0" algn="l" defTabSz="914400" rtl="0" eaLnBrk="1" fontAlgn="auto" latinLnBrk="0" hangingPunct="1">
              <a:lnSpc>
                <a:spcPct val="100000"/>
              </a:lnSpc>
              <a:spcBef>
                <a:spcPct val="20000"/>
              </a:spcBef>
              <a:spcAft>
                <a:spcPts val="0"/>
              </a:spcAft>
              <a:buClrTx/>
              <a:buSzTx/>
              <a:buFont typeface="Arial" pitchFamily="34" charset="0"/>
              <a:buNone/>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"Men of Israel, why does this surprise you? Why do you stare at us as if by our own power or godliness we had made this man walk?</a:t>
            </a:r>
          </a:p>
        </p:txBody>
      </p:sp>
      <p:pic>
        <p:nvPicPr>
          <p:cNvPr id="11"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13905" y="260261"/>
            <a:ext cx="660030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CONVICTING Power</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6" name="Rectangular Callout 5"/>
          <p:cNvSpPr/>
          <p:nvPr/>
        </p:nvSpPr>
        <p:spPr>
          <a:xfrm>
            <a:off x="382386" y="2360815"/>
            <a:ext cx="4638502" cy="3591098"/>
          </a:xfrm>
          <a:prstGeom prst="wedgeRectCallout">
            <a:avLst>
              <a:gd name="adj1" fmla="val 63925"/>
              <a:gd name="adj2" fmla="val 13338"/>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427316"/>
            <a:ext cx="4463935" cy="3698847"/>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13</a:t>
            </a:r>
            <a:r>
              <a:rPr lang="en-US" dirty="0" smtClean="0">
                <a:solidFill>
                  <a:schemeClr val="bg1"/>
                </a:solidFill>
                <a:effectLst>
                  <a:outerShdw blurRad="38100" dist="38100" dir="2700000" algn="tl">
                    <a:srgbClr val="000000">
                      <a:alpha val="43137"/>
                    </a:srgbClr>
                  </a:outerShdw>
                </a:effectLst>
              </a:rPr>
              <a:t> The God of Abraham, Isaac and Jacob, the God of our fathers, has glorified his servant Jesus.…</a:t>
            </a:r>
            <a:endParaRPr lang="en-US" dirty="0" smtClean="0">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
        <p:nvSpPr>
          <p:cNvPr id="2" name="Title 1"/>
          <p:cNvSpPr>
            <a:spLocks noGrp="1"/>
          </p:cNvSpPr>
          <p:nvPr>
            <p:ph type="title"/>
          </p:nvPr>
        </p:nvSpPr>
        <p:spPr/>
        <p:txBody>
          <a:bodyPr/>
          <a:lstStyle/>
          <a:p>
            <a:r>
              <a:rPr lang="en-US" dirty="0" smtClean="0"/>
              <a:t>CONVICTING Power</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6" name="Rectangular Callout 5"/>
          <p:cNvSpPr/>
          <p:nvPr/>
        </p:nvSpPr>
        <p:spPr>
          <a:xfrm>
            <a:off x="382386" y="1363287"/>
            <a:ext cx="4871258" cy="5253644"/>
          </a:xfrm>
          <a:prstGeom prst="wedgeRectCallout">
            <a:avLst>
              <a:gd name="adj1" fmla="val 61877"/>
              <a:gd name="adj2" fmla="val 22034"/>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9011" y="1341085"/>
            <a:ext cx="109728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2812473" y="1859245"/>
            <a:ext cx="109728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820189" y="3956824"/>
            <a:ext cx="109728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468880" y="5522388"/>
            <a:ext cx="109728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1479666"/>
            <a:ext cx="4846320" cy="4646498"/>
          </a:xfrm>
        </p:spPr>
        <p:txBody>
          <a:bodyPr/>
          <a:lstStyle/>
          <a:p>
            <a:pPr marL="0" indent="0">
              <a:lnSpc>
                <a:spcPts val="4000"/>
              </a:lnSpc>
            </a:pPr>
            <a:r>
              <a:rPr lang="en-US" dirty="0" smtClean="0">
                <a:solidFill>
                  <a:schemeClr val="bg1"/>
                </a:solidFill>
                <a:effectLst>
                  <a:outerShdw blurRad="38100" dist="38100" dir="2700000" algn="tl">
                    <a:srgbClr val="000000">
                      <a:alpha val="43137"/>
                    </a:srgbClr>
                  </a:outerShdw>
                </a:effectLst>
              </a:rPr>
              <a:t>You handed him over to be killed, and you disowned him before Pilate, though he had decided to let him go.</a:t>
            </a:r>
          </a:p>
          <a:p>
            <a:pPr marL="0" indent="0">
              <a:lnSpc>
                <a:spcPts val="4000"/>
              </a:lnSpc>
            </a:pPr>
            <a:r>
              <a:rPr lang="en-US" dirty="0" smtClean="0">
                <a:solidFill>
                  <a:schemeClr val="bg1"/>
                </a:solidFill>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14</a:t>
            </a:r>
            <a:r>
              <a:rPr lang="en-US" dirty="0" smtClean="0">
                <a:solidFill>
                  <a:schemeClr val="bg1"/>
                </a:solidFill>
                <a:effectLst>
                  <a:outerShdw blurRad="38100" dist="38100" dir="2700000" algn="tl">
                    <a:srgbClr val="000000">
                      <a:alpha val="43137"/>
                    </a:srgbClr>
                  </a:outerShdw>
                </a:effectLst>
              </a:rPr>
              <a:t> You disowned the Holy and Righteous One and asked that a murderer be released to you.</a:t>
            </a:r>
            <a:endParaRPr lang="en-US" dirty="0" smtClean="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CONVICTING Power</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6" name="Rectangular Callout 5"/>
          <p:cNvSpPr/>
          <p:nvPr/>
        </p:nvSpPr>
        <p:spPr>
          <a:xfrm>
            <a:off x="382386" y="2460567"/>
            <a:ext cx="4871258" cy="2876204"/>
          </a:xfrm>
          <a:prstGeom prst="wedgeRectCallout">
            <a:avLst>
              <a:gd name="adj1" fmla="val 61877"/>
              <a:gd name="adj2" fmla="val 22034"/>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
        <p:nvSpPr>
          <p:cNvPr id="8" name="Rounded Rectangle 7"/>
          <p:cNvSpPr/>
          <p:nvPr/>
        </p:nvSpPr>
        <p:spPr>
          <a:xfrm>
            <a:off x="814647" y="2654495"/>
            <a:ext cx="2144683"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2809702"/>
            <a:ext cx="4846320" cy="3316462"/>
          </a:xfrm>
        </p:spPr>
        <p:txBody>
          <a:bodyPr/>
          <a:lstStyle/>
          <a:p>
            <a:pPr marL="0" indent="0">
              <a:lnSpc>
                <a:spcPts val="4000"/>
              </a:lnSpc>
            </a:pPr>
            <a:r>
              <a:rPr lang="en-US" dirty="0" smtClean="0"/>
              <a:t> </a:t>
            </a:r>
            <a:r>
              <a:rPr lang="en-US" baseline="30000" dirty="0" smtClean="0">
                <a:solidFill>
                  <a:schemeClr val="bg1"/>
                </a:solidFill>
                <a:effectLst>
                  <a:outerShdw blurRad="38100" dist="38100" dir="2700000" algn="tl">
                    <a:srgbClr val="000000">
                      <a:alpha val="43137"/>
                    </a:srgbClr>
                  </a:outerShdw>
                </a:effectLst>
              </a:rPr>
              <a:t>15</a:t>
            </a:r>
            <a:r>
              <a:rPr lang="en-US" dirty="0" smtClean="0">
                <a:solidFill>
                  <a:schemeClr val="bg1"/>
                </a:solidFill>
                <a:effectLst>
                  <a:outerShdw blurRad="38100" dist="38100" dir="2700000" algn="tl">
                    <a:srgbClr val="000000">
                      <a:alpha val="43137"/>
                    </a:srgbClr>
                  </a:outerShdw>
                </a:effectLst>
              </a:rPr>
              <a:t> You killed the author of life, but God raised him from the dead. We are witnesses of this.</a:t>
            </a:r>
          </a:p>
          <a:p>
            <a:pPr marL="0" indent="0">
              <a:lnSpc>
                <a:spcPts val="4000"/>
              </a:lnSpc>
            </a:pPr>
            <a:endParaRPr lang="en-US" dirty="0" smtClean="0"/>
          </a:p>
          <a:p>
            <a:pPr>
              <a:lnSpc>
                <a:spcPts val="4000"/>
              </a:lnSpc>
            </a:pPr>
            <a:r>
              <a:rPr lang="en-US" dirty="0" smtClean="0"/>
              <a:t> </a:t>
            </a: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
        <p:nvSpPr>
          <p:cNvPr id="2" name="Title 1"/>
          <p:cNvSpPr>
            <a:spLocks noGrp="1"/>
          </p:cNvSpPr>
          <p:nvPr>
            <p:ph type="title"/>
          </p:nvPr>
        </p:nvSpPr>
        <p:spPr/>
        <p:txBody>
          <a:bodyPr/>
          <a:lstStyle/>
          <a:p>
            <a:r>
              <a:rPr lang="en-US" dirty="0" smtClean="0"/>
              <a:t>CONVICTING Power</a:t>
            </a:r>
            <a:endParaRPr lang="en-US" dirty="0"/>
          </a:p>
        </p:txBody>
      </p:sp>
      <p:pic>
        <p:nvPicPr>
          <p:cNvPr id="3074" name="Picture 2"/>
          <p:cNvPicPr>
            <a:picLocks noChangeAspect="1" noChangeArrowheads="1"/>
          </p:cNvPicPr>
          <p:nvPr/>
        </p:nvPicPr>
        <p:blipFill>
          <a:blip r:embed="rId4"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6" name="Rectangular Callout 5"/>
          <p:cNvSpPr/>
          <p:nvPr/>
        </p:nvSpPr>
        <p:spPr>
          <a:xfrm>
            <a:off x="382386" y="1296784"/>
            <a:ext cx="4871258" cy="5004263"/>
          </a:xfrm>
          <a:prstGeom prst="wedgeRectCallout">
            <a:avLst>
              <a:gd name="adj1" fmla="val 61877"/>
              <a:gd name="adj2" fmla="val 22034"/>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8146" y="1224706"/>
            <a:ext cx="4156363"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51659" y="1709615"/>
            <a:ext cx="1842654"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563390" y="2709913"/>
            <a:ext cx="1573875"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407324" y="3261324"/>
            <a:ext cx="1321723"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1346662"/>
            <a:ext cx="4680065" cy="4779502"/>
          </a:xfrm>
        </p:spPr>
        <p:txBody>
          <a:bodyPr/>
          <a:lstStyle/>
          <a:p>
            <a:pPr marL="0" indent="0">
              <a:lnSpc>
                <a:spcPts val="4000"/>
              </a:lnSpc>
            </a:pPr>
            <a:r>
              <a:rPr lang="en-US" dirty="0" smtClean="0">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16</a:t>
            </a:r>
            <a:r>
              <a:rPr lang="en-US" dirty="0" smtClean="0">
                <a:solidFill>
                  <a:schemeClr val="bg1"/>
                </a:solidFill>
                <a:effectLst>
                  <a:outerShdw blurRad="38100" dist="38100" dir="2700000" algn="tl">
                    <a:srgbClr val="000000">
                      <a:alpha val="43137"/>
                    </a:srgbClr>
                  </a:outerShdw>
                </a:effectLst>
              </a:rPr>
              <a:t> By faith in the name of Jesus, this man whom you see and know was made strong. It is Jesus' name and the faith that comes through him that has given this complete healing to him, as you can all see.</a:t>
            </a:r>
          </a:p>
        </p:txBody>
      </p:sp>
      <p:cxnSp>
        <p:nvCxnSpPr>
          <p:cNvPr id="19" name="Straight Connector 18"/>
          <p:cNvCxnSpPr/>
          <p:nvPr/>
        </p:nvCxnSpPr>
        <p:spPr>
          <a:xfrm>
            <a:off x="1596044" y="3940233"/>
            <a:ext cx="3225338" cy="166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1535" y="4441767"/>
            <a:ext cx="3704705" cy="190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a:outerShdw blurRad="241300" dist="228600" dir="1860000" algn="ctr" rotWithShape="0">
              <a:schemeClr val="tx1">
                <a:alpha val="52000"/>
              </a:schemeClr>
            </a:outerShdw>
          </a:effectLst>
        </p:spPr>
      </p:pic>
      <p:sp>
        <p:nvSpPr>
          <p:cNvPr id="2" name="Title 1"/>
          <p:cNvSpPr>
            <a:spLocks noGrp="1"/>
          </p:cNvSpPr>
          <p:nvPr>
            <p:ph type="title"/>
          </p:nvPr>
        </p:nvSpPr>
        <p:spPr/>
        <p:txBody>
          <a:bodyPr/>
          <a:lstStyle/>
          <a:p>
            <a:r>
              <a:rPr lang="en-US" dirty="0" smtClean="0"/>
              <a:t>CONVICTING Power</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646113" y="2854325"/>
            <a:ext cx="7850187" cy="1155700"/>
          </a:xfrm>
          <a:prstGeom prst="rect">
            <a:avLst/>
          </a:prstGeom>
          <a:noFill/>
          <a:ln w="9525">
            <a:noFill/>
            <a:miter lim="800000"/>
            <a:headEnd/>
            <a:tailEnd/>
          </a:ln>
          <a:effectLst/>
        </p:spPr>
      </p:pic>
      <p:sp>
        <p:nvSpPr>
          <p:cNvPr id="6" name="Rectangular Callout 5"/>
          <p:cNvSpPr/>
          <p:nvPr/>
        </p:nvSpPr>
        <p:spPr>
          <a:xfrm>
            <a:off x="382386" y="1296784"/>
            <a:ext cx="4871258" cy="5004263"/>
          </a:xfrm>
          <a:prstGeom prst="wedgeRectCallout">
            <a:avLst>
              <a:gd name="adj1" fmla="val 61877"/>
              <a:gd name="adj2" fmla="val 220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1782" y="2324757"/>
            <a:ext cx="222504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197033" y="1778888"/>
            <a:ext cx="2676697"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10692" y="2926080"/>
            <a:ext cx="1147157" cy="764771"/>
          </a:xfrm>
          <a:prstGeom prst="rect">
            <a:avLst/>
          </a:prstGeom>
          <a:solidFill>
            <a:schemeClr val="accent1">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96787"/>
            <a:ext cx="4680065" cy="4779502"/>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17</a:t>
            </a:r>
            <a:r>
              <a:rPr lang="en-US" dirty="0" smtClean="0">
                <a:solidFill>
                  <a:schemeClr val="bg1"/>
                </a:solidFill>
                <a:effectLst>
                  <a:outerShdw blurRad="38100" dist="38100" dir="2700000" algn="tl">
                    <a:srgbClr val="000000">
                      <a:alpha val="43137"/>
                    </a:srgbClr>
                  </a:outerShdw>
                </a:effectLst>
              </a:rPr>
              <a:t> "Now, brothers, I know that you acted in ignorance, as did your leaders.   </a:t>
            </a:r>
            <a:r>
              <a:rPr lang="en-US" baseline="30000" dirty="0" smtClean="0">
                <a:solidFill>
                  <a:schemeClr val="bg1"/>
                </a:solidFill>
                <a:effectLst>
                  <a:outerShdw blurRad="38100" dist="38100" dir="2700000" algn="tl">
                    <a:srgbClr val="000000">
                      <a:alpha val="43137"/>
                    </a:srgbClr>
                  </a:outerShdw>
                </a:effectLst>
              </a:rPr>
              <a:t>18</a:t>
            </a:r>
            <a:r>
              <a:rPr lang="en-US" dirty="0" smtClean="0">
                <a:solidFill>
                  <a:schemeClr val="bg1"/>
                </a:solidFill>
                <a:effectLst>
                  <a:outerShdw blurRad="38100" dist="38100" dir="2700000" algn="tl">
                    <a:srgbClr val="000000">
                      <a:alpha val="43137"/>
                    </a:srgbClr>
                  </a:outerShdw>
                </a:effectLst>
              </a:rPr>
              <a:t> But this is how God fulfilled what he had foretold through all the prophets, saying that his Christ would suffer.</a:t>
            </a: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5265" y="260261"/>
            <a:ext cx="781396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565266" y="1562793"/>
            <a:ext cx="1845426" cy="73152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pPr>
              <a:tabLst>
                <a:tab pos="515938" algn="l"/>
              </a:tabLst>
            </a:pPr>
            <a:r>
              <a:rPr lang="en-US" dirty="0" smtClean="0"/>
              <a:t>LIFE-CHANGING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19</a:t>
            </a:r>
            <a:r>
              <a:rPr lang="en-US" dirty="0" smtClean="0"/>
              <a:t> </a:t>
            </a:r>
            <a:r>
              <a:rPr lang="en-US" dirty="0" smtClean="0">
                <a:solidFill>
                  <a:schemeClr val="bg1"/>
                </a:solidFill>
                <a:effectLst>
                  <a:outerShdw blurRad="38100" dist="38100" dir="2700000" algn="tl">
                    <a:srgbClr val="000000">
                      <a:alpha val="43137"/>
                    </a:srgbClr>
                  </a:outerShdw>
                </a:effectLst>
              </a:rPr>
              <a:t>Repent</a:t>
            </a:r>
            <a:r>
              <a:rPr lang="en-US" dirty="0" smtClean="0"/>
              <a:t>, then, and turn to God, </a:t>
            </a:r>
            <a:endParaRPr lang="en-US" dirty="0" smtClean="0">
              <a:effectLst>
                <a:outerShdw blurRad="50800" dist="50800" dir="5400000" algn="ctr" rotWithShape="0">
                  <a:schemeClr val="bg1">
                    <a:alpha val="46000"/>
                  </a:schemeClr>
                </a:outerShdw>
              </a:effectLst>
            </a:endParaRPr>
          </a:p>
        </p:txBody>
      </p:sp>
      <p:sp>
        <p:nvSpPr>
          <p:cNvPr id="6" name="Curved Left Arrow 5"/>
          <p:cNvSpPr/>
          <p:nvPr/>
        </p:nvSpPr>
        <p:spPr>
          <a:xfrm>
            <a:off x="964276" y="3208713"/>
            <a:ext cx="6633557" cy="28429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52413" y="1878012"/>
            <a:ext cx="8891587" cy="4979988"/>
          </a:xfrm>
          <a:prstGeom prst="rect">
            <a:avLst/>
          </a:prstGeom>
          <a:noFill/>
          <a:ln w="9525">
            <a:noFill/>
            <a:miter lim="800000"/>
            <a:headEnd/>
            <a:tailEnd/>
          </a:ln>
          <a:effectLst/>
        </p:spPr>
      </p:pic>
      <p:sp>
        <p:nvSpPr>
          <p:cNvPr id="5" name="Rectangle 4"/>
          <p:cNvSpPr/>
          <p:nvPr/>
        </p:nvSpPr>
        <p:spPr>
          <a:xfrm>
            <a:off x="1363287" y="260261"/>
            <a:ext cx="616804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565265" y="2075375"/>
            <a:ext cx="5453149"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FORGIVING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19</a:t>
            </a:r>
            <a:r>
              <a:rPr lang="en-US" dirty="0" smtClean="0"/>
              <a:t> Repent, then, and turn to God, so that </a:t>
            </a:r>
            <a:r>
              <a:rPr lang="en-US" dirty="0" smtClean="0">
                <a:solidFill>
                  <a:schemeClr val="bg1"/>
                </a:solidFill>
                <a:effectLst>
                  <a:outerShdw blurRad="38100" dist="38100" dir="2700000" algn="tl">
                    <a:srgbClr val="000000">
                      <a:alpha val="43137"/>
                    </a:srgbClr>
                  </a:outerShdw>
                </a:effectLst>
              </a:rPr>
              <a:t>your sins may be wiped out</a:t>
            </a:r>
            <a:r>
              <a:rPr lang="en-US" dirty="0" smtClean="0"/>
              <a:t>, </a:t>
            </a:r>
          </a:p>
        </p:txBody>
      </p:sp>
      <p:pic>
        <p:nvPicPr>
          <p:cNvPr id="1030" name="Picture 6"/>
          <p:cNvPicPr>
            <a:picLocks noChangeAspect="1" noChangeArrowheads="1"/>
          </p:cNvPicPr>
          <p:nvPr/>
        </p:nvPicPr>
        <p:blipFill>
          <a:blip r:embed="rId4" cstate="print"/>
          <a:srcRect/>
          <a:stretch>
            <a:fillRect/>
          </a:stretch>
        </p:blipFill>
        <p:spPr bwMode="auto">
          <a:xfrm>
            <a:off x="3171535" y="3987281"/>
            <a:ext cx="2606826" cy="161549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52413" y="1878012"/>
            <a:ext cx="8891587" cy="4979988"/>
          </a:xfrm>
          <a:prstGeom prst="rect">
            <a:avLst/>
          </a:prstGeom>
          <a:noFill/>
          <a:ln w="9525">
            <a:noFill/>
            <a:miter lim="800000"/>
            <a:headEnd/>
            <a:tailEnd/>
          </a:ln>
          <a:effectLst/>
        </p:spPr>
      </p:pic>
      <p:sp>
        <p:nvSpPr>
          <p:cNvPr id="5" name="Rectangle 4"/>
          <p:cNvSpPr/>
          <p:nvPr/>
        </p:nvSpPr>
        <p:spPr>
          <a:xfrm>
            <a:off x="1363287" y="260261"/>
            <a:ext cx="616804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565265" y="2075375"/>
            <a:ext cx="5453149"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FORGIVING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19</a:t>
            </a:r>
            <a:r>
              <a:rPr lang="en-US" dirty="0" smtClean="0"/>
              <a:t> Repent, then, and turn to God, so that </a:t>
            </a:r>
            <a:r>
              <a:rPr lang="en-US" dirty="0" smtClean="0">
                <a:solidFill>
                  <a:schemeClr val="bg1"/>
                </a:solidFill>
                <a:effectLst>
                  <a:outerShdw blurRad="38100" dist="38100" dir="2700000" algn="tl">
                    <a:srgbClr val="000000">
                      <a:alpha val="43137"/>
                    </a:srgbClr>
                  </a:outerShdw>
                </a:effectLst>
              </a:rPr>
              <a:t>your sins may be wiped out</a:t>
            </a:r>
            <a:r>
              <a:rPr lang="en-US" dirty="0" smtClean="0"/>
              <a:t>, </a:t>
            </a:r>
          </a:p>
        </p:txBody>
      </p:sp>
      <p:pic>
        <p:nvPicPr>
          <p:cNvPr id="8" name="Picture 7"/>
          <p:cNvPicPr>
            <a:picLocks noChangeAspect="1" noChangeArrowheads="1"/>
          </p:cNvPicPr>
          <p:nvPr/>
        </p:nvPicPr>
        <p:blipFill>
          <a:blip r:embed="rId3" cstate="print"/>
          <a:srcRect/>
          <a:stretch>
            <a:fillRect/>
          </a:stretch>
        </p:blipFill>
        <p:spPr bwMode="auto">
          <a:xfrm>
            <a:off x="3104833" y="3818486"/>
            <a:ext cx="6121941" cy="258231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22134"/>
          <a:stretch>
            <a:fillRect/>
          </a:stretch>
        </p:blipFill>
        <p:spPr bwMode="auto">
          <a:xfrm>
            <a:off x="0" y="1784660"/>
            <a:ext cx="9144000" cy="5073340"/>
          </a:xfrm>
          <a:prstGeom prst="rect">
            <a:avLst/>
          </a:prstGeom>
          <a:noFill/>
          <a:ln w="9525">
            <a:noFill/>
            <a:miter lim="800000"/>
            <a:headEnd/>
            <a:tailEnd/>
          </a:ln>
          <a:effectLst/>
        </p:spPr>
      </p:pic>
      <p:sp>
        <p:nvSpPr>
          <p:cNvPr id="5" name="Rectangle 4"/>
          <p:cNvSpPr/>
          <p:nvPr/>
        </p:nvSpPr>
        <p:spPr>
          <a:xfrm>
            <a:off x="1080655" y="260261"/>
            <a:ext cx="663355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180407" y="2557500"/>
            <a:ext cx="2227812"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REFRESHING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19</a:t>
            </a:r>
            <a:r>
              <a:rPr lang="en-US" dirty="0" smtClean="0"/>
              <a:t> Repent, then, and turn to God, so that </a:t>
            </a:r>
            <a:r>
              <a:rPr lang="en-US" dirty="0" smtClean="0">
                <a:effectLst>
                  <a:outerShdw blurRad="50800" dist="50800" dir="2700000" algn="ctr" rotWithShape="0">
                    <a:schemeClr val="bg1">
                      <a:alpha val="55000"/>
                    </a:schemeClr>
                  </a:outerShdw>
                </a:effectLst>
              </a:rPr>
              <a:t>your sins may be wiped out</a:t>
            </a:r>
            <a:r>
              <a:rPr lang="en-US" dirty="0" smtClean="0">
                <a:solidFill>
                  <a:schemeClr val="accent1">
                    <a:lumMod val="75000"/>
                  </a:schemeClr>
                </a:solidFill>
                <a:effectLst>
                  <a:outerShdw blurRad="50800" dist="50800" dir="2700000" algn="ctr" rotWithShape="0">
                    <a:schemeClr val="bg1">
                      <a:alpha val="53000"/>
                    </a:schemeClr>
                  </a:outerShdw>
                </a:effectLst>
              </a:rPr>
              <a:t>, </a:t>
            </a:r>
            <a:r>
              <a:rPr lang="en-US" dirty="0" smtClean="0"/>
              <a:t>that times of </a:t>
            </a:r>
            <a:r>
              <a:rPr lang="en-US" dirty="0" smtClean="0">
                <a:solidFill>
                  <a:schemeClr val="bg1"/>
                </a:solidFill>
                <a:effectLst>
                  <a:outerShdw blurRad="38100" dist="38100" dir="2700000" algn="tl">
                    <a:srgbClr val="000000">
                      <a:alpha val="43137"/>
                    </a:srgbClr>
                  </a:outerShdw>
                </a:effectLst>
              </a:rPr>
              <a:t>refreshing </a:t>
            </a:r>
            <a:r>
              <a:rPr lang="en-US" dirty="0" smtClean="0"/>
              <a:t>may come from the Lord,</a:t>
            </a: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665291" y="5419821"/>
            <a:ext cx="1463041"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4" name="Rounded Rectangle 3"/>
          <p:cNvSpPr/>
          <p:nvPr/>
        </p:nvSpPr>
        <p:spPr>
          <a:xfrm>
            <a:off x="2427316" y="3821035"/>
            <a:ext cx="1463041"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PRESENCE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19</a:t>
            </a:r>
            <a:r>
              <a:rPr lang="en-US" dirty="0" smtClean="0"/>
              <a:t> Repent, then, and turn to God, so that </a:t>
            </a:r>
            <a:r>
              <a:rPr lang="en-US" dirty="0" smtClean="0">
                <a:effectLst>
                  <a:outerShdw blurRad="50800" dist="50800" dir="2700000" algn="ctr" rotWithShape="0">
                    <a:schemeClr val="bg1">
                      <a:alpha val="53000"/>
                    </a:schemeClr>
                  </a:outerShdw>
                </a:effectLst>
              </a:rPr>
              <a:t>your sins may be wiped out</a:t>
            </a:r>
            <a:r>
              <a:rPr lang="en-US" dirty="0" smtClean="0">
                <a:solidFill>
                  <a:schemeClr val="accent1">
                    <a:lumMod val="75000"/>
                  </a:schemeClr>
                </a:solidFill>
                <a:effectLst>
                  <a:outerShdw blurRad="50800" dist="50800" dir="2700000" algn="ctr" rotWithShape="0">
                    <a:schemeClr val="bg1">
                      <a:alpha val="53000"/>
                    </a:schemeClr>
                  </a:outerShdw>
                </a:effectLst>
              </a:rPr>
              <a:t>, </a:t>
            </a:r>
            <a:r>
              <a:rPr lang="en-US" dirty="0" smtClean="0"/>
              <a:t>that times of </a:t>
            </a:r>
            <a:r>
              <a:rPr lang="en-US" dirty="0" smtClean="0">
                <a:effectLst>
                  <a:outerShdw blurRad="38100" dist="38100" dir="2700000" algn="tl">
                    <a:schemeClr val="bg1">
                      <a:alpha val="43000"/>
                    </a:schemeClr>
                  </a:outerShdw>
                </a:effectLst>
              </a:rPr>
              <a:t>refreshing</a:t>
            </a:r>
            <a:r>
              <a:rPr lang="en-US" dirty="0" smtClean="0">
                <a:solidFill>
                  <a:schemeClr val="bg1"/>
                </a:solidFill>
                <a:effectLst>
                  <a:outerShdw blurRad="38100" dist="38100" dir="2700000" algn="tl">
                    <a:schemeClr val="bg1">
                      <a:alpha val="43000"/>
                    </a:schemeClr>
                  </a:outerShdw>
                </a:effectLst>
              </a:rPr>
              <a:t> </a:t>
            </a:r>
            <a:r>
              <a:rPr lang="en-US" dirty="0" smtClean="0"/>
              <a:t>may come from the Lord,</a:t>
            </a:r>
          </a:p>
          <a:p>
            <a:r>
              <a:rPr lang="en-US" dirty="0" smtClean="0"/>
              <a:t> </a:t>
            </a:r>
            <a:r>
              <a:rPr lang="en-US" baseline="30000" dirty="0" smtClean="0"/>
              <a:t>20</a:t>
            </a:r>
            <a:r>
              <a:rPr lang="en-US" dirty="0" smtClean="0"/>
              <a:t> and that he may </a:t>
            </a:r>
            <a:br>
              <a:rPr lang="en-US" dirty="0" smtClean="0"/>
            </a:br>
            <a:r>
              <a:rPr lang="en-US" dirty="0" smtClean="0"/>
              <a:t>send the </a:t>
            </a:r>
            <a:r>
              <a:rPr lang="en-US" dirty="0" smtClean="0">
                <a:solidFill>
                  <a:schemeClr val="bg1"/>
                </a:solidFill>
                <a:effectLst>
                  <a:outerShdw blurRad="38100" dist="38100" dir="2700000" algn="tl">
                    <a:srgbClr val="000000">
                      <a:alpha val="43137"/>
                    </a:srgbClr>
                  </a:outerShdw>
                </a:effectLst>
              </a:rPr>
              <a:t>Christ</a:t>
            </a:r>
            <a:r>
              <a:rPr lang="en-US" dirty="0" smtClean="0"/>
              <a:t>, </a:t>
            </a:r>
            <a:br>
              <a:rPr lang="en-US" dirty="0" smtClean="0"/>
            </a:br>
            <a:r>
              <a:rPr lang="en-US" dirty="0" smtClean="0"/>
              <a:t>who has been </a:t>
            </a:r>
            <a:br>
              <a:rPr lang="en-US" dirty="0" smtClean="0"/>
            </a:br>
            <a:r>
              <a:rPr lang="en-US" dirty="0" smtClean="0"/>
              <a:t>appointed for you—</a:t>
            </a:r>
            <a:br>
              <a:rPr lang="en-US" dirty="0" smtClean="0"/>
            </a:br>
            <a:r>
              <a:rPr lang="en-US" dirty="0" smtClean="0"/>
              <a:t>even </a:t>
            </a:r>
            <a:r>
              <a:rPr lang="en-US" dirty="0" smtClean="0">
                <a:solidFill>
                  <a:schemeClr val="bg1"/>
                </a:solidFill>
                <a:effectLst/>
              </a:rPr>
              <a:t>Jesus</a:t>
            </a:r>
            <a:r>
              <a:rPr lang="en-US" dirty="0" smtClean="0"/>
              <a:t>.</a:t>
            </a:r>
          </a:p>
        </p:txBody>
      </p:sp>
      <p:pic>
        <p:nvPicPr>
          <p:cNvPr id="12" name="Picture 5"/>
          <p:cNvPicPr>
            <a:picLocks noChangeAspect="1" noChangeArrowheads="1"/>
          </p:cNvPicPr>
          <p:nvPr/>
        </p:nvPicPr>
        <p:blipFill>
          <a:blip r:embed="rId3" cstate="print"/>
          <a:srcRect r="4389" b="8295"/>
          <a:stretch>
            <a:fillRect/>
          </a:stretch>
        </p:blipFill>
        <p:spPr bwMode="auto">
          <a:xfrm>
            <a:off x="4073236" y="1044918"/>
            <a:ext cx="5070764" cy="581308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r="4389" b="8295"/>
          <a:stretch>
            <a:fillRect/>
          </a:stretch>
        </p:blipFill>
        <p:spPr bwMode="auto">
          <a:xfrm>
            <a:off x="4073236" y="1044918"/>
            <a:ext cx="5070764" cy="5813082"/>
          </a:xfrm>
          <a:prstGeom prst="rect">
            <a:avLst/>
          </a:prstGeom>
          <a:noFill/>
          <a:ln w="9525">
            <a:noFill/>
            <a:miter lim="800000"/>
            <a:headEnd/>
            <a:tailEnd/>
          </a:ln>
          <a:effectLst/>
        </p:spPr>
      </p:pic>
      <p:sp>
        <p:nvSpPr>
          <p:cNvPr id="5" name="Rectangle 4"/>
          <p:cNvSpPr/>
          <p:nvPr/>
        </p:nvSpPr>
        <p:spPr>
          <a:xfrm>
            <a:off x="1363287" y="260261"/>
            <a:ext cx="6151418"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781397" y="3172655"/>
            <a:ext cx="3640974"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RESTORING Power</a:t>
            </a:r>
            <a:endParaRPr lang="en-US" dirty="0"/>
          </a:p>
        </p:txBody>
      </p:sp>
      <p:sp>
        <p:nvSpPr>
          <p:cNvPr id="3" name="Content Placeholder 2"/>
          <p:cNvSpPr>
            <a:spLocks noGrp="1"/>
          </p:cNvSpPr>
          <p:nvPr>
            <p:ph idx="1"/>
          </p:nvPr>
        </p:nvSpPr>
        <p:spPr>
          <a:xfrm>
            <a:off x="457201" y="1600200"/>
            <a:ext cx="4364182" cy="4525963"/>
          </a:xfrm>
        </p:spPr>
        <p:txBody>
          <a:bodyPr/>
          <a:lstStyle/>
          <a:p>
            <a:r>
              <a:rPr lang="en-US" dirty="0" smtClean="0"/>
              <a:t> </a:t>
            </a:r>
            <a:r>
              <a:rPr lang="en-US" baseline="30000" dirty="0" smtClean="0"/>
              <a:t>21</a:t>
            </a:r>
            <a:r>
              <a:rPr lang="en-US" dirty="0" smtClean="0"/>
              <a:t> He must remain in heaven until the time comes for God to </a:t>
            </a:r>
            <a:r>
              <a:rPr lang="en-US" dirty="0" smtClean="0">
                <a:solidFill>
                  <a:schemeClr val="bg1"/>
                </a:solidFill>
                <a:effectLst>
                  <a:outerShdw blurRad="38100" dist="38100" dir="2700000" algn="tl">
                    <a:srgbClr val="000000">
                      <a:alpha val="43137"/>
                    </a:srgbClr>
                  </a:outerShdw>
                </a:effectLst>
              </a:rPr>
              <a:t>restore everything</a:t>
            </a:r>
            <a:r>
              <a:rPr lang="en-US" dirty="0" smtClean="0"/>
              <a:t>, as he promised long ago through his holy prophets.</a:t>
            </a:r>
          </a:p>
          <a:p>
            <a:endParaRPr lang="en-US" dirty="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p:nvPr/>
        </p:nvGrpSpPr>
        <p:grpSpPr>
          <a:xfrm>
            <a:off x="166255" y="2113428"/>
            <a:ext cx="8728363" cy="4511816"/>
            <a:chOff x="497378" y="2137688"/>
            <a:chExt cx="7635240" cy="4511816"/>
          </a:xfrm>
        </p:grpSpPr>
        <p:pic>
          <p:nvPicPr>
            <p:cNvPr id="8" name="Picture 2"/>
            <p:cNvPicPr>
              <a:picLocks noChangeAspect="1" noChangeArrowheads="1"/>
            </p:cNvPicPr>
            <p:nvPr/>
          </p:nvPicPr>
          <p:blipFill>
            <a:blip r:embed="rId3" cstate="print"/>
            <a:srcRect r="15857"/>
            <a:stretch>
              <a:fillRect/>
            </a:stretch>
          </p:blipFill>
          <p:spPr bwMode="auto">
            <a:xfrm>
              <a:off x="497378" y="2137688"/>
              <a:ext cx="4057997" cy="4509046"/>
            </a:xfrm>
            <a:prstGeom prst="rect">
              <a:avLst/>
            </a:prstGeom>
            <a:noFill/>
            <a:ln w="9525">
              <a:noFill/>
              <a:miter lim="800000"/>
              <a:headEnd/>
              <a:tailEnd/>
            </a:ln>
            <a:effectLst>
              <a:outerShdw blurRad="50800" dist="114300" dir="2700000" algn="ctr" rotWithShape="0">
                <a:schemeClr val="tx1">
                  <a:alpha val="44000"/>
                </a:schemeClr>
              </a:outerShdw>
            </a:effectLst>
          </p:spPr>
        </p:pic>
        <p:pic>
          <p:nvPicPr>
            <p:cNvPr id="9" name="Picture 2"/>
            <p:cNvPicPr>
              <a:picLocks noChangeAspect="1" noChangeArrowheads="1"/>
            </p:cNvPicPr>
            <p:nvPr/>
          </p:nvPicPr>
          <p:blipFill>
            <a:blip r:embed="rId3" cstate="print"/>
            <a:srcRect l="24447"/>
            <a:stretch>
              <a:fillRect/>
            </a:stretch>
          </p:blipFill>
          <p:spPr bwMode="auto">
            <a:xfrm>
              <a:off x="4488873" y="2140458"/>
              <a:ext cx="3643745" cy="4509046"/>
            </a:xfrm>
            <a:prstGeom prst="rect">
              <a:avLst/>
            </a:prstGeom>
            <a:noFill/>
            <a:ln w="9525">
              <a:noFill/>
              <a:miter lim="800000"/>
              <a:headEnd/>
              <a:tailEnd/>
            </a:ln>
            <a:effectLst>
              <a:outerShdw blurRad="50800" dist="114300" dir="2700000" algn="ctr" rotWithShape="0">
                <a:schemeClr val="tx1">
                  <a:alpha val="44000"/>
                </a:schemeClr>
              </a:outerShdw>
            </a:effectLst>
          </p:spPr>
        </p:pic>
      </p:grpSp>
      <p:sp>
        <p:nvSpPr>
          <p:cNvPr id="5" name="Rectangle 4"/>
          <p:cNvSpPr/>
          <p:nvPr/>
        </p:nvSpPr>
        <p:spPr>
          <a:xfrm>
            <a:off x="1313411" y="260261"/>
            <a:ext cx="635092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FULFILLING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dirty="0" smtClean="0"/>
              <a:t> </a:t>
            </a:r>
            <a:r>
              <a:rPr lang="en-US" baseline="30000" dirty="0" smtClean="0"/>
              <a:t>22</a:t>
            </a:r>
            <a:r>
              <a:rPr lang="en-US" dirty="0" smtClean="0"/>
              <a:t> For Moses said, </a:t>
            </a:r>
            <a:br>
              <a:rPr lang="en-US" dirty="0" smtClean="0"/>
            </a:br>
            <a:r>
              <a:rPr lang="en-US" dirty="0" smtClean="0"/>
              <a:t/>
            </a:r>
            <a:br>
              <a:rPr lang="en-US" dirty="0" smtClean="0"/>
            </a:br>
            <a:r>
              <a:rPr lang="en-US" dirty="0" smtClean="0"/>
              <a:t>'The Lord your God will raise up for you a prophet like me from among your own people; you must listen to everything he tells you.  </a:t>
            </a:r>
            <a:r>
              <a:rPr lang="en-US" baseline="30000" dirty="0" smtClean="0"/>
              <a:t>23</a:t>
            </a:r>
            <a:r>
              <a:rPr lang="en-US" dirty="0" smtClean="0"/>
              <a:t> Anyone who does not listen to him will be completely cut off from among his people.’</a:t>
            </a: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48146" y="2640641"/>
            <a:ext cx="4006734"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5" name="Rectangle 4"/>
          <p:cNvSpPr/>
          <p:nvPr/>
        </p:nvSpPr>
        <p:spPr>
          <a:xfrm>
            <a:off x="1313411" y="260261"/>
            <a:ext cx="635092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FULFILLING Power</a:t>
            </a:r>
            <a:endParaRPr lang="en-US" dirty="0"/>
          </a:p>
        </p:txBody>
      </p:sp>
      <p:sp>
        <p:nvSpPr>
          <p:cNvPr id="3" name="Content Placeholder 2"/>
          <p:cNvSpPr>
            <a:spLocks noGrp="1"/>
          </p:cNvSpPr>
          <p:nvPr>
            <p:ph idx="1"/>
          </p:nvPr>
        </p:nvSpPr>
        <p:spPr>
          <a:xfrm>
            <a:off x="457200" y="1600200"/>
            <a:ext cx="7789025" cy="4525963"/>
          </a:xfrm>
        </p:spPr>
        <p:txBody>
          <a:bodyPr/>
          <a:lstStyle/>
          <a:p>
            <a:r>
              <a:rPr lang="en-US" baseline="30000" dirty="0" smtClean="0"/>
              <a:t>24</a:t>
            </a:r>
            <a:r>
              <a:rPr lang="en-US" dirty="0" smtClean="0"/>
              <a:t> "Indeed, all the prophets from Samuel on, as many as have spoken, have </a:t>
            </a:r>
            <a:r>
              <a:rPr lang="en-US" dirty="0" smtClean="0">
                <a:solidFill>
                  <a:schemeClr val="bg1"/>
                </a:solidFill>
                <a:effectLst>
                  <a:outerShdw blurRad="38100" dist="38100" dir="2700000" algn="tl">
                    <a:srgbClr val="000000">
                      <a:alpha val="43137"/>
                    </a:srgbClr>
                  </a:outerShdw>
                </a:effectLst>
              </a:rPr>
              <a:t>foretold these days</a:t>
            </a:r>
            <a:r>
              <a:rPr lang="en-US" dirty="0" smtClean="0"/>
              <a:t>.   </a:t>
            </a:r>
            <a:r>
              <a:rPr lang="en-US" baseline="30000" dirty="0" smtClean="0"/>
              <a:t>25</a:t>
            </a:r>
            <a:r>
              <a:rPr lang="en-US" dirty="0" smtClean="0"/>
              <a:t> And you are heirs of the prophets and of the covenant God made with your fathers.</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30138" y="5272989"/>
            <a:ext cx="2604655"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nvGrpSpPr>
          <p:cNvPr id="5" name="Group 4"/>
          <p:cNvGrpSpPr/>
          <p:nvPr/>
        </p:nvGrpSpPr>
        <p:grpSpPr>
          <a:xfrm>
            <a:off x="936483" y="2044929"/>
            <a:ext cx="7409497" cy="2859580"/>
            <a:chOff x="497378" y="2137688"/>
            <a:chExt cx="7635240" cy="4511816"/>
          </a:xfrm>
        </p:grpSpPr>
        <p:pic>
          <p:nvPicPr>
            <p:cNvPr id="6" name="Picture 2"/>
            <p:cNvPicPr>
              <a:picLocks noChangeAspect="1" noChangeArrowheads="1"/>
            </p:cNvPicPr>
            <p:nvPr/>
          </p:nvPicPr>
          <p:blipFill>
            <a:blip r:embed="rId2" cstate="print"/>
            <a:srcRect r="15857"/>
            <a:stretch>
              <a:fillRect/>
            </a:stretch>
          </p:blipFill>
          <p:spPr bwMode="auto">
            <a:xfrm>
              <a:off x="497378" y="2137688"/>
              <a:ext cx="4057997" cy="4509046"/>
            </a:xfrm>
            <a:prstGeom prst="rect">
              <a:avLst/>
            </a:prstGeom>
            <a:noFill/>
            <a:ln w="9525">
              <a:noFill/>
              <a:miter lim="800000"/>
              <a:headEnd/>
              <a:tailEnd/>
            </a:ln>
            <a:effectLst>
              <a:outerShdw blurRad="50800" dist="114300" dir="2700000" algn="ctr" rotWithShape="0">
                <a:schemeClr val="tx1">
                  <a:alpha val="44000"/>
                </a:schemeClr>
              </a:outerShdw>
            </a:effectLst>
          </p:spPr>
        </p:pic>
        <p:pic>
          <p:nvPicPr>
            <p:cNvPr id="7" name="Picture 2"/>
            <p:cNvPicPr>
              <a:picLocks noChangeAspect="1" noChangeArrowheads="1"/>
            </p:cNvPicPr>
            <p:nvPr/>
          </p:nvPicPr>
          <p:blipFill>
            <a:blip r:embed="rId2" cstate="print"/>
            <a:srcRect l="24447"/>
            <a:stretch>
              <a:fillRect/>
            </a:stretch>
          </p:blipFill>
          <p:spPr bwMode="auto">
            <a:xfrm>
              <a:off x="4488873" y="2140458"/>
              <a:ext cx="3643745" cy="4509046"/>
            </a:xfrm>
            <a:prstGeom prst="rect">
              <a:avLst/>
            </a:prstGeom>
            <a:noFill/>
            <a:ln w="9525">
              <a:noFill/>
              <a:miter lim="800000"/>
              <a:headEnd/>
              <a:tailEnd/>
            </a:ln>
            <a:effectLst>
              <a:outerShdw blurRad="50800" dist="114300" dir="2700000" algn="ctr" rotWithShape="0">
                <a:schemeClr val="tx1">
                  <a:alpha val="44000"/>
                </a:schemeClr>
              </a:outerShdw>
            </a:effectLst>
          </p:spPr>
        </p:pic>
      </p:grpSp>
      <p:sp>
        <p:nvSpPr>
          <p:cNvPr id="4" name="Rectangle 3"/>
          <p:cNvSpPr/>
          <p:nvPr/>
        </p:nvSpPr>
        <p:spPr>
          <a:xfrm>
            <a:off x="1313411" y="260261"/>
            <a:ext cx="6350924"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BLESSING Power</a:t>
            </a:r>
            <a:endParaRPr lang="en-US" dirty="0"/>
          </a:p>
        </p:txBody>
      </p:sp>
      <p:sp>
        <p:nvSpPr>
          <p:cNvPr id="8" name="Rounded Rectangle 7"/>
          <p:cNvSpPr/>
          <p:nvPr/>
        </p:nvSpPr>
        <p:spPr>
          <a:xfrm>
            <a:off x="5888182" y="3192038"/>
            <a:ext cx="1809404"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12916"/>
            <a:ext cx="8121535" cy="4613247"/>
          </a:xfrm>
        </p:spPr>
        <p:txBody>
          <a:bodyPr/>
          <a:lstStyle/>
          <a:p>
            <a:r>
              <a:rPr lang="en-US" dirty="0" smtClean="0"/>
              <a:t>He said to Abraham,</a:t>
            </a:r>
            <a:br>
              <a:rPr lang="en-US" dirty="0" smtClean="0"/>
            </a:br>
            <a:r>
              <a:rPr lang="en-US" dirty="0" smtClean="0"/>
              <a:t> </a:t>
            </a:r>
          </a:p>
          <a:p>
            <a:pPr algn="ctr"/>
            <a:r>
              <a:rPr lang="en-US" dirty="0" smtClean="0"/>
              <a:t>'Through your offspring all </a:t>
            </a:r>
            <a:br>
              <a:rPr lang="en-US" dirty="0" smtClean="0"/>
            </a:br>
            <a:r>
              <a:rPr lang="en-US" dirty="0" smtClean="0"/>
              <a:t>peoples on earth will be </a:t>
            </a:r>
            <a:r>
              <a:rPr lang="en-US" dirty="0" smtClean="0">
                <a:solidFill>
                  <a:schemeClr val="bg1"/>
                </a:solidFill>
                <a:effectLst/>
              </a:rPr>
              <a:t>blessed</a:t>
            </a:r>
            <a:r>
              <a:rPr lang="en-US" dirty="0" smtClean="0"/>
              <a:t>.‘</a:t>
            </a:r>
          </a:p>
          <a:p>
            <a:pPr algn="ctr"/>
            <a:r>
              <a:rPr lang="en-US" sz="2800" dirty="0" smtClean="0"/>
              <a:t>[See Gen 22:18]</a:t>
            </a:r>
            <a:r>
              <a:rPr lang="en-US" dirty="0" smtClean="0"/>
              <a:t/>
            </a:r>
            <a:br>
              <a:rPr lang="en-US" dirty="0" smtClean="0"/>
            </a:br>
            <a:endParaRPr lang="en-US" sz="2800" dirty="0" smtClean="0"/>
          </a:p>
          <a:p>
            <a:r>
              <a:rPr lang="en-US" dirty="0" smtClean="0"/>
              <a:t> </a:t>
            </a:r>
            <a:r>
              <a:rPr lang="en-US" baseline="30000" dirty="0" smtClean="0"/>
              <a:t>26</a:t>
            </a:r>
            <a:r>
              <a:rPr lang="en-US" dirty="0" smtClean="0"/>
              <a:t> When God raised up his servant, he sent him first to you </a:t>
            </a:r>
            <a:r>
              <a:rPr lang="en-US" dirty="0" smtClean="0">
                <a:solidFill>
                  <a:schemeClr val="bg1"/>
                </a:solidFill>
                <a:effectLst>
                  <a:outerShdw blurRad="38100" dist="38100" dir="2700000" algn="tl">
                    <a:srgbClr val="000000">
                      <a:alpha val="43137"/>
                    </a:srgbClr>
                  </a:outerShdw>
                </a:effectLst>
              </a:rPr>
              <a:t>to bless you </a:t>
            </a:r>
            <a:r>
              <a:rPr lang="en-US" dirty="0" smtClean="0"/>
              <a:t>by turning each of you from your wicked ways.”</a:t>
            </a:r>
            <a:endParaRPr lang="en-US" dirty="0"/>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632" y="260261"/>
            <a:ext cx="8379229"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Next Time: SAVING Power</a:t>
            </a:r>
            <a:endParaRPr lang="en-US" dirty="0"/>
          </a:p>
        </p:txBody>
      </p:sp>
      <p:pic>
        <p:nvPicPr>
          <p:cNvPr id="5123" name="Picture 3"/>
          <p:cNvPicPr>
            <a:picLocks noChangeAspect="1" noChangeArrowheads="1"/>
          </p:cNvPicPr>
          <p:nvPr/>
        </p:nvPicPr>
        <p:blipFill>
          <a:blip r:embed="rId3" cstate="print"/>
          <a:srcRect b="13352"/>
          <a:stretch>
            <a:fillRect/>
          </a:stretch>
        </p:blipFill>
        <p:spPr bwMode="auto">
          <a:xfrm>
            <a:off x="0" y="1192613"/>
            <a:ext cx="9144000" cy="56653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6007" y="260261"/>
            <a:ext cx="842910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15636" y="1388061"/>
            <a:ext cx="3374968" cy="5320314"/>
          </a:xfrm>
          <a:prstGeom prst="rect">
            <a:avLst/>
          </a:prstGeom>
          <a:solidFill>
            <a:schemeClr val="bg1">
              <a:alpha val="53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26129" y="2992582"/>
            <a:ext cx="3920837" cy="3591097"/>
          </a:xfrm>
          <a:prstGeom prst="rect">
            <a:avLst/>
          </a:prstGeom>
          <a:solidFill>
            <a:schemeClr val="bg1">
              <a:alpha val="53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Powerful NAME will…</a:t>
            </a:r>
            <a:endParaRPr lang="en-US" dirty="0"/>
          </a:p>
        </p:txBody>
      </p:sp>
      <p:sp>
        <p:nvSpPr>
          <p:cNvPr id="3" name="Content Placeholder 2"/>
          <p:cNvSpPr>
            <a:spLocks noGrp="1"/>
          </p:cNvSpPr>
          <p:nvPr>
            <p:ph idx="1"/>
          </p:nvPr>
        </p:nvSpPr>
        <p:spPr>
          <a:xfrm>
            <a:off x="681644" y="1712421"/>
            <a:ext cx="3507971" cy="4413741"/>
          </a:xfrm>
        </p:spPr>
        <p:txBody>
          <a:bodyPr/>
          <a:lstStyle/>
          <a:p>
            <a:pPr>
              <a:lnSpc>
                <a:spcPts val="3800"/>
              </a:lnSpc>
              <a:buFont typeface="Arial" pitchFamily="34" charset="0"/>
              <a:buChar char="•"/>
            </a:pPr>
            <a:r>
              <a:rPr lang="en-US" dirty="0" smtClean="0"/>
              <a:t>Heal You</a:t>
            </a:r>
          </a:p>
          <a:p>
            <a:pPr>
              <a:lnSpc>
                <a:spcPts val="3800"/>
              </a:lnSpc>
              <a:buFont typeface="Arial" pitchFamily="34" charset="0"/>
              <a:buChar char="•"/>
            </a:pPr>
            <a:r>
              <a:rPr lang="en-US" dirty="0" smtClean="0"/>
              <a:t>Surprise You</a:t>
            </a:r>
          </a:p>
          <a:p>
            <a:pPr>
              <a:lnSpc>
                <a:spcPts val="3800"/>
              </a:lnSpc>
              <a:buFont typeface="Arial" pitchFamily="34" charset="0"/>
              <a:buChar char="•"/>
            </a:pPr>
            <a:r>
              <a:rPr lang="en-US" dirty="0" smtClean="0"/>
              <a:t>Convict You</a:t>
            </a:r>
          </a:p>
          <a:p>
            <a:pPr>
              <a:lnSpc>
                <a:spcPts val="3800"/>
              </a:lnSpc>
              <a:buFont typeface="Arial" pitchFamily="34" charset="0"/>
              <a:buChar char="•"/>
            </a:pPr>
            <a:r>
              <a:rPr lang="en-US" dirty="0" smtClean="0"/>
              <a:t>Change You</a:t>
            </a:r>
          </a:p>
          <a:p>
            <a:pPr>
              <a:lnSpc>
                <a:spcPts val="3800"/>
              </a:lnSpc>
              <a:buFont typeface="Arial" pitchFamily="34" charset="0"/>
              <a:buChar char="•"/>
            </a:pPr>
            <a:r>
              <a:rPr lang="en-US" dirty="0" smtClean="0"/>
              <a:t>Forgive You</a:t>
            </a:r>
          </a:p>
          <a:p>
            <a:pPr>
              <a:lnSpc>
                <a:spcPts val="3800"/>
              </a:lnSpc>
              <a:buFont typeface="Arial" pitchFamily="34" charset="0"/>
              <a:buChar char="•"/>
            </a:pPr>
            <a:r>
              <a:rPr lang="en-US" dirty="0" smtClean="0"/>
              <a:t>Be With You</a:t>
            </a:r>
          </a:p>
          <a:p>
            <a:pPr>
              <a:lnSpc>
                <a:spcPts val="3800"/>
              </a:lnSpc>
              <a:buFont typeface="Arial" pitchFamily="34" charset="0"/>
              <a:buChar char="•"/>
            </a:pPr>
            <a:r>
              <a:rPr lang="en-US" dirty="0" smtClean="0"/>
              <a:t>Fulfill You</a:t>
            </a:r>
          </a:p>
          <a:p>
            <a:pPr>
              <a:lnSpc>
                <a:spcPts val="3800"/>
              </a:lnSpc>
              <a:buFont typeface="Arial" pitchFamily="34" charset="0"/>
              <a:buChar char="•"/>
            </a:pPr>
            <a:r>
              <a:rPr lang="en-US" dirty="0" smtClean="0"/>
              <a:t>Bless You</a:t>
            </a:r>
            <a:endParaRPr lang="en-US" dirty="0"/>
          </a:p>
        </p:txBody>
      </p:sp>
      <p:sp>
        <p:nvSpPr>
          <p:cNvPr id="4" name="Content Placeholder 2"/>
          <p:cNvSpPr txBox="1">
            <a:spLocks/>
          </p:cNvSpPr>
          <p:nvPr/>
        </p:nvSpPr>
        <p:spPr>
          <a:xfrm>
            <a:off x="4256119" y="2510445"/>
            <a:ext cx="3441467" cy="381799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We must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600" b="1" dirty="0" smtClean="0">
                <a:solidFill>
                  <a:schemeClr val="accent1">
                    <a:lumMod val="50000"/>
                  </a:schemeClr>
                </a:solidFill>
                <a:effectLst>
                  <a:outerShdw blurRad="38100" dist="50800" dir="2700000" algn="tl">
                    <a:schemeClr val="bg1">
                      <a:alpha val="43000"/>
                    </a:schemeClr>
                  </a:outerShdw>
                </a:effectLst>
                <a:latin typeface="Arial Narrow" pitchFamily="34" charset="0"/>
              </a:rPr>
              <a:t>Acknowledge our need &amp; ask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600" b="1" dirty="0" smtClean="0">
                <a:solidFill>
                  <a:schemeClr val="accent1">
                    <a:lumMod val="50000"/>
                  </a:schemeClr>
                </a:solidFill>
                <a:effectLst>
                  <a:outerShdw blurRad="38100" dist="50800" dir="2700000" algn="tl">
                    <a:schemeClr val="bg1">
                      <a:alpha val="43000"/>
                    </a:schemeClr>
                  </a:outerShdw>
                </a:effectLst>
                <a:latin typeface="Arial Narrow" pitchFamily="34" charset="0"/>
              </a:rPr>
              <a:t>Have </a:t>
            </a:r>
            <a:r>
              <a:rPr lang="en-US" sz="3600" b="1" noProof="0" dirty="0" smtClean="0">
                <a:solidFill>
                  <a:schemeClr val="accent1">
                    <a:lumMod val="50000"/>
                  </a:schemeClr>
                </a:solidFill>
                <a:effectLst>
                  <a:outerShdw blurRad="38100" dist="50800" dir="2700000" algn="tl">
                    <a:schemeClr val="bg1">
                      <a:alpha val="43000"/>
                    </a:schemeClr>
                  </a:outerShdw>
                </a:effectLst>
                <a:latin typeface="Arial Narrow" pitchFamily="34" charset="0"/>
              </a:rPr>
              <a:t>faith in </a:t>
            </a:r>
            <a:br>
              <a:rPr lang="en-US" sz="3600" b="1" noProof="0" dirty="0" smtClean="0">
                <a:solidFill>
                  <a:schemeClr val="accent1">
                    <a:lumMod val="50000"/>
                  </a:schemeClr>
                </a:solidFill>
                <a:effectLst>
                  <a:outerShdw blurRad="38100" dist="50800" dir="2700000" algn="tl">
                    <a:schemeClr val="bg1">
                      <a:alpha val="43000"/>
                    </a:schemeClr>
                  </a:outerShdw>
                </a:effectLst>
                <a:latin typeface="Arial Narrow" pitchFamily="34" charset="0"/>
              </a:rPr>
            </a:br>
            <a:r>
              <a:rPr lang="en-US" sz="3600" b="1" noProof="0" dirty="0" smtClean="0">
                <a:solidFill>
                  <a:schemeClr val="accent1">
                    <a:lumMod val="50000"/>
                  </a:schemeClr>
                </a:solidFill>
                <a:effectLst>
                  <a:outerShdw blurRad="38100" dist="50800" dir="2700000" algn="tl">
                    <a:schemeClr val="bg1">
                      <a:alpha val="43000"/>
                    </a:schemeClr>
                  </a:outerShdw>
                </a:effectLst>
                <a:latin typeface="Arial Narrow" pitchFamily="34" charset="0"/>
              </a:rPr>
              <a:t>His Name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Repent …</a:t>
            </a:r>
            <a:endParaRPr kumimoji="0" lang="en-US" sz="3600" b="1" i="0" u="none" strike="noStrike" kern="1200" cap="none" spc="0" normalizeH="0" baseline="0" noProof="0" dirty="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flipH="1">
            <a:off x="4784897" y="1560542"/>
            <a:ext cx="2247669" cy="12827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P spid="4"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600200"/>
          </a:xfrm>
        </p:spPr>
        <p:txBody>
          <a:bodyPr/>
          <a:lstStyle/>
          <a:p>
            <a:r>
              <a:rPr lang="en-US" dirty="0" smtClean="0"/>
              <a:t>The PERSON Who</a:t>
            </a:r>
            <a:br>
              <a:rPr lang="en-US" dirty="0" smtClean="0"/>
            </a:br>
            <a:r>
              <a:rPr lang="en-US" dirty="0" smtClean="0"/>
              <a:t>Makes a Difference</a:t>
            </a:r>
            <a:br>
              <a:rPr lang="en-US" dirty="0" smtClean="0"/>
            </a:br>
            <a:endParaRPr lang="en-US" dirty="0"/>
          </a:p>
        </p:txBody>
      </p:sp>
      <p:sp>
        <p:nvSpPr>
          <p:cNvPr id="3" name="Title 1"/>
          <p:cNvSpPr txBox="1">
            <a:spLocks/>
          </p:cNvSpPr>
          <p:nvPr/>
        </p:nvSpPr>
        <p:spPr>
          <a:xfrm>
            <a:off x="381000" y="3276600"/>
            <a:ext cx="8229600" cy="1600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has a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“POWERFUL NAME”</a:t>
            </a: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a:t>
            </a:r>
            <a:endParaRPr lang="en-US" dirty="0"/>
          </a:p>
        </p:txBody>
      </p:sp>
      <p:sp>
        <p:nvSpPr>
          <p:cNvPr id="3" name="Content Placeholder 2"/>
          <p:cNvSpPr>
            <a:spLocks noGrp="1"/>
          </p:cNvSpPr>
          <p:nvPr>
            <p:ph idx="1"/>
          </p:nvPr>
        </p:nvSpPr>
        <p:spPr>
          <a:xfrm>
            <a:off x="457200" y="1446416"/>
            <a:ext cx="8229600" cy="4679748"/>
          </a:xfrm>
        </p:spPr>
        <p:txBody>
          <a:bodyPr/>
          <a:lstStyle/>
          <a:p>
            <a:pPr marL="0" indent="0">
              <a:lnSpc>
                <a:spcPts val="3800"/>
              </a:lnSpc>
            </a:pPr>
            <a:r>
              <a:rPr lang="en-US" dirty="0" smtClean="0"/>
              <a:t>In the name of Jesus Christ of Nazareth (3:6)</a:t>
            </a:r>
          </a:p>
          <a:p>
            <a:pPr marL="0" indent="0">
              <a:lnSpc>
                <a:spcPts val="3800"/>
              </a:lnSpc>
            </a:pPr>
            <a:r>
              <a:rPr lang="en-US" dirty="0" smtClean="0"/>
              <a:t>His [</a:t>
            </a:r>
            <a:r>
              <a:rPr lang="en-US" dirty="0" err="1" smtClean="0"/>
              <a:t>i.e.God’s</a:t>
            </a:r>
            <a:r>
              <a:rPr lang="en-US" dirty="0" smtClean="0"/>
              <a:t>] servant  (3:13)</a:t>
            </a:r>
          </a:p>
          <a:p>
            <a:pPr marL="0" indent="0">
              <a:lnSpc>
                <a:spcPts val="3800"/>
              </a:lnSpc>
            </a:pPr>
            <a:r>
              <a:rPr lang="en-US" dirty="0" smtClean="0"/>
              <a:t>The Holy and Righteous One (3:14)</a:t>
            </a:r>
          </a:p>
          <a:p>
            <a:pPr marL="0" indent="0">
              <a:lnSpc>
                <a:spcPts val="3800"/>
              </a:lnSpc>
            </a:pPr>
            <a:r>
              <a:rPr lang="en-US" dirty="0" smtClean="0"/>
              <a:t>The author of life (3:15)</a:t>
            </a:r>
          </a:p>
          <a:p>
            <a:pPr marL="0" indent="0">
              <a:lnSpc>
                <a:spcPts val="3800"/>
              </a:lnSpc>
            </a:pPr>
            <a:r>
              <a:rPr lang="en-US" dirty="0" smtClean="0"/>
              <a:t>In the name of Jesus (3:16)</a:t>
            </a:r>
          </a:p>
          <a:p>
            <a:pPr marL="0" indent="0">
              <a:lnSpc>
                <a:spcPts val="3800"/>
              </a:lnSpc>
            </a:pPr>
            <a:r>
              <a:rPr lang="en-US" dirty="0" smtClean="0"/>
              <a:t>It is Jesus' name  (3:16)</a:t>
            </a:r>
          </a:p>
          <a:p>
            <a:pPr marL="0" indent="0">
              <a:lnSpc>
                <a:spcPts val="3800"/>
              </a:lnSpc>
            </a:pPr>
            <a:r>
              <a:rPr lang="en-US" dirty="0" smtClean="0"/>
              <a:t>The Christ (3:20)</a:t>
            </a:r>
          </a:p>
          <a:p>
            <a:pPr marL="0" indent="0">
              <a:lnSpc>
                <a:spcPts val="3800"/>
              </a:lnSpc>
            </a:pPr>
            <a:r>
              <a:rPr lang="en-US" dirty="0" smtClean="0"/>
              <a:t>A prophet like Moses  (Act 3:22)</a:t>
            </a:r>
          </a:p>
          <a:p>
            <a:endParaRPr lang="en-US" dirty="0"/>
          </a:p>
        </p:txBody>
      </p:sp>
      <p:sp>
        <p:nvSpPr>
          <p:cNvPr id="4" name="Rectangle 3"/>
          <p:cNvSpPr/>
          <p:nvPr/>
        </p:nvSpPr>
        <p:spPr>
          <a:xfrm>
            <a:off x="399012" y="2793076"/>
            <a:ext cx="7930341" cy="1762298"/>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effectLst>
                  <a:outerShdw blurRad="38100" dist="38100" dir="2700000" algn="tl">
                    <a:srgbClr val="000000">
                      <a:alpha val="43137"/>
                    </a:srgbClr>
                  </a:outerShdw>
                </a:effectLst>
              </a:rPr>
              <a:t>His Name has …</a:t>
            </a:r>
            <a:endParaRPr lang="en-US" sz="72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14439"/>
          <a:stretch>
            <a:fillRect/>
          </a:stretch>
        </p:blipFill>
        <p:spPr bwMode="auto">
          <a:xfrm>
            <a:off x="0" y="2991437"/>
            <a:ext cx="9205913" cy="3891491"/>
          </a:xfrm>
          <a:prstGeom prst="rect">
            <a:avLst/>
          </a:prstGeom>
          <a:noFill/>
          <a:ln w="9525">
            <a:noFill/>
            <a:miter lim="800000"/>
            <a:headEnd/>
            <a:tailEnd/>
          </a:ln>
          <a:effectLst/>
        </p:spPr>
      </p:pic>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514600" y="2209800"/>
            <a:ext cx="4038599" cy="609599"/>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sp>
        <p:nvSpPr>
          <p:cNvPr id="3" name="Content Placeholder 2"/>
          <p:cNvSpPr>
            <a:spLocks noGrp="1"/>
          </p:cNvSpPr>
          <p:nvPr>
            <p:ph idx="1"/>
          </p:nvPr>
        </p:nvSpPr>
        <p:spPr>
          <a:xfrm>
            <a:off x="282633" y="1600200"/>
            <a:ext cx="8096596" cy="4525963"/>
          </a:xfrm>
        </p:spPr>
        <p:txBody>
          <a:bodyPr/>
          <a:lstStyle/>
          <a:p>
            <a:r>
              <a:rPr lang="en-US" dirty="0" smtClean="0"/>
              <a:t> </a:t>
            </a:r>
            <a:r>
              <a:rPr lang="en-US" baseline="30000" dirty="0" smtClean="0"/>
              <a:t>1</a:t>
            </a:r>
            <a:r>
              <a:rPr lang="en-US" dirty="0" smtClean="0"/>
              <a:t> One day </a:t>
            </a:r>
            <a:r>
              <a:rPr lang="en-US" dirty="0" smtClean="0">
                <a:effectLst>
                  <a:outerShdw blurRad="50800" dist="50800" dir="5400000" algn="ctr" rotWithShape="0">
                    <a:schemeClr val="bg1">
                      <a:alpha val="48000"/>
                    </a:schemeClr>
                  </a:outerShdw>
                </a:effectLst>
              </a:rPr>
              <a:t>Peter</a:t>
            </a:r>
            <a:r>
              <a:rPr lang="en-US" dirty="0" smtClean="0"/>
              <a:t> and John were going up to the temple </a:t>
            </a:r>
            <a:r>
              <a:rPr lang="en-US" dirty="0" smtClean="0">
                <a:solidFill>
                  <a:schemeClr val="bg1"/>
                </a:solidFill>
                <a:effectLst>
                  <a:outerShdw blurRad="38100" dist="38100" dir="2700000" algn="tl">
                    <a:srgbClr val="000000">
                      <a:alpha val="43137"/>
                    </a:srgbClr>
                  </a:outerShdw>
                </a:effectLst>
              </a:rPr>
              <a:t>at the time of prayer-</a:t>
            </a:r>
            <a:r>
              <a:rPr lang="en-US" dirty="0" smtClean="0"/>
              <a:t>-at three in the afternoon.</a:t>
            </a:r>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17517" b="11968"/>
          <a:stretch>
            <a:fillRect/>
          </a:stretch>
        </p:blipFill>
        <p:spPr bwMode="auto">
          <a:xfrm>
            <a:off x="2218488" y="931199"/>
            <a:ext cx="6925512" cy="5926801"/>
          </a:xfrm>
          <a:prstGeom prst="rect">
            <a:avLst/>
          </a:prstGeom>
          <a:noFill/>
          <a:ln w="9525">
            <a:noFill/>
            <a:miter lim="800000"/>
            <a:headEnd/>
            <a:tailEnd/>
          </a:ln>
          <a:effectLst/>
        </p:spPr>
      </p:pic>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548639" y="3136670"/>
            <a:ext cx="2011681" cy="143533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sp>
        <p:nvSpPr>
          <p:cNvPr id="9" name="Rounded Rectangle 8"/>
          <p:cNvSpPr/>
          <p:nvPr/>
        </p:nvSpPr>
        <p:spPr>
          <a:xfrm>
            <a:off x="2080952" y="3158836"/>
            <a:ext cx="2011681" cy="897775"/>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82634" y="1600200"/>
            <a:ext cx="4139738" cy="4525963"/>
          </a:xfrm>
        </p:spPr>
        <p:txBody>
          <a:bodyPr/>
          <a:lstStyle/>
          <a:p>
            <a:r>
              <a:rPr lang="en-US" baseline="30000" dirty="0" smtClean="0"/>
              <a:t>2</a:t>
            </a:r>
            <a:r>
              <a:rPr lang="en-US" dirty="0" smtClean="0"/>
              <a:t> Now a man crippled from birth was being carried to the </a:t>
            </a:r>
            <a:r>
              <a:rPr lang="en-US" dirty="0" smtClean="0">
                <a:solidFill>
                  <a:schemeClr val="bg1"/>
                </a:solidFill>
                <a:effectLst>
                  <a:outerShdw blurRad="38100" dist="38100" dir="2700000" algn="tl">
                    <a:srgbClr val="000000">
                      <a:alpha val="43137"/>
                    </a:srgbClr>
                  </a:outerShdw>
                </a:effectLst>
              </a:rPr>
              <a:t>temple gate called Beautiful, </a:t>
            </a:r>
            <a:r>
              <a:rPr lang="en-US" dirty="0" smtClean="0"/>
              <a:t>where he was put every day to beg from those going into the temple courts. </a:t>
            </a:r>
            <a:endParaRPr lang="en-US"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2802632" y="1562793"/>
            <a:ext cx="6341368" cy="5295206"/>
          </a:xfrm>
          <a:prstGeom prst="rect">
            <a:avLst/>
          </a:prstGeom>
          <a:noFill/>
          <a:ln w="9525">
            <a:noFill/>
            <a:miter lim="800000"/>
            <a:headEnd/>
            <a:tailEnd/>
          </a:ln>
          <a:effectLst/>
        </p:spPr>
      </p:pic>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565265" y="4982045"/>
            <a:ext cx="2161318" cy="753722"/>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sp>
        <p:nvSpPr>
          <p:cNvPr id="3" name="Content Placeholder 2"/>
          <p:cNvSpPr>
            <a:spLocks noGrp="1"/>
          </p:cNvSpPr>
          <p:nvPr>
            <p:ph idx="1"/>
          </p:nvPr>
        </p:nvSpPr>
        <p:spPr>
          <a:xfrm>
            <a:off x="282634" y="1529542"/>
            <a:ext cx="8429104" cy="4596621"/>
          </a:xfrm>
        </p:spPr>
        <p:txBody>
          <a:bodyPr/>
          <a:lstStyle/>
          <a:p>
            <a:pPr>
              <a:lnSpc>
                <a:spcPts val="3800"/>
              </a:lnSpc>
            </a:pPr>
            <a:r>
              <a:rPr lang="en-US" baseline="30000" dirty="0" smtClean="0"/>
              <a:t>3</a:t>
            </a:r>
            <a:r>
              <a:rPr lang="en-US" dirty="0" smtClean="0"/>
              <a:t> When he saw Peter and John about to enter, he asked them for money.</a:t>
            </a:r>
          </a:p>
          <a:p>
            <a:pPr>
              <a:lnSpc>
                <a:spcPts val="3800"/>
              </a:lnSpc>
            </a:pPr>
            <a:r>
              <a:rPr lang="en-US" dirty="0" smtClean="0"/>
              <a:t> </a:t>
            </a:r>
            <a:r>
              <a:rPr lang="en-US" baseline="30000" dirty="0" smtClean="0"/>
              <a:t>4</a:t>
            </a:r>
            <a:r>
              <a:rPr lang="en-US" dirty="0" smtClean="0"/>
              <a:t> Peter looked straight at him, </a:t>
            </a:r>
            <a:br>
              <a:rPr lang="en-US" dirty="0" smtClean="0"/>
            </a:br>
            <a:r>
              <a:rPr lang="en-US" dirty="0" smtClean="0"/>
              <a:t>as did John. Then Peter said, </a:t>
            </a:r>
            <a:br>
              <a:rPr lang="en-US" dirty="0" smtClean="0"/>
            </a:br>
            <a:r>
              <a:rPr lang="en-US" dirty="0" smtClean="0"/>
              <a:t>"Look at us!“   </a:t>
            </a:r>
          </a:p>
          <a:p>
            <a:pPr>
              <a:lnSpc>
                <a:spcPts val="3800"/>
              </a:lnSpc>
            </a:pPr>
            <a:r>
              <a:rPr lang="en-US" baseline="30000" dirty="0" smtClean="0"/>
              <a:t>5</a:t>
            </a:r>
            <a:r>
              <a:rPr lang="en-US" dirty="0" smtClean="0"/>
              <a:t> So the man gave them </a:t>
            </a:r>
            <a:br>
              <a:rPr lang="en-US" dirty="0" smtClean="0"/>
            </a:br>
            <a:r>
              <a:rPr lang="en-US" dirty="0" smtClean="0"/>
              <a:t>his attention, </a:t>
            </a:r>
            <a:br>
              <a:rPr lang="en-US" dirty="0" smtClean="0"/>
            </a:br>
            <a:r>
              <a:rPr lang="en-US" dirty="0" smtClean="0">
                <a:solidFill>
                  <a:schemeClr val="bg1"/>
                </a:solidFill>
                <a:effectLst>
                  <a:outerShdw blurRad="38100" dist="38100" dir="2700000" algn="tl">
                    <a:srgbClr val="000000">
                      <a:alpha val="43137"/>
                    </a:srgbClr>
                  </a:outerShdw>
                </a:effectLst>
              </a:rPr>
              <a:t>expecting </a:t>
            </a:r>
            <a:r>
              <a:rPr lang="en-US" dirty="0" smtClean="0"/>
              <a:t>to get </a:t>
            </a:r>
            <a:br>
              <a:rPr lang="en-US" dirty="0" smtClean="0"/>
            </a:br>
            <a:r>
              <a:rPr lang="en-US" dirty="0" smtClean="0"/>
              <a:t>something </a:t>
            </a:r>
            <a:br>
              <a:rPr lang="en-US" dirty="0" smtClean="0"/>
            </a:br>
            <a:r>
              <a:rPr lang="en-US" dirty="0" smtClean="0"/>
              <a:t>from them. </a:t>
            </a:r>
            <a:endParaRPr lang="en-US"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548640" y="2660073"/>
            <a:ext cx="4472247" cy="2975956"/>
          </a:xfrm>
          <a:prstGeom prst="wedgeRectCallout">
            <a:avLst>
              <a:gd name="adj1" fmla="val 63925"/>
              <a:gd name="adj2" fmla="val 13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pic>
        <p:nvPicPr>
          <p:cNvPr id="9"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11" name="Rounded Rectangle 10"/>
          <p:cNvSpPr/>
          <p:nvPr/>
        </p:nvSpPr>
        <p:spPr>
          <a:xfrm>
            <a:off x="2277687" y="3685274"/>
            <a:ext cx="2626822"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82634" y="1600200"/>
            <a:ext cx="4738253" cy="4525963"/>
          </a:xfrm>
        </p:spPr>
        <p:txBody>
          <a:bodyPr/>
          <a:lstStyle/>
          <a:p>
            <a:r>
              <a:rPr lang="en-US" dirty="0" smtClean="0"/>
              <a:t> </a:t>
            </a:r>
            <a:r>
              <a:rPr lang="en-US" baseline="30000" dirty="0" smtClean="0"/>
              <a:t>6</a:t>
            </a:r>
            <a:r>
              <a:rPr lang="en-US" dirty="0" smtClean="0"/>
              <a:t> Then Peter said, </a:t>
            </a:r>
            <a:br>
              <a:rPr lang="en-US" dirty="0" smtClean="0"/>
            </a:br>
            <a:r>
              <a:rPr lang="en-US" dirty="0" smtClean="0"/>
              <a:t/>
            </a:r>
            <a:br>
              <a:rPr lang="en-US" dirty="0" smtClean="0"/>
            </a:br>
            <a:r>
              <a:rPr lang="en-US" dirty="0" smtClean="0">
                <a:solidFill>
                  <a:schemeClr val="bg1"/>
                </a:solidFill>
                <a:effectLst>
                  <a:outerShdw blurRad="38100" dist="38100" dir="2700000" algn="tl">
                    <a:srgbClr val="000000">
                      <a:alpha val="43137"/>
                    </a:srgbClr>
                  </a:outerShdw>
                </a:effectLst>
              </a:rPr>
              <a:t>"Silver or gold I do not have, but what I have I give you. In the name of Jesus Christ of Nazareth, walk."</a:t>
            </a:r>
          </a:p>
          <a:p>
            <a:r>
              <a:rPr lang="en-US" dirty="0" smtClean="0">
                <a:solidFill>
                  <a:schemeClr val="bg1"/>
                </a:solidFill>
              </a:rPr>
              <a:t>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9542" y="260261"/>
            <a:ext cx="5868786"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6517178" y="4400168"/>
            <a:ext cx="1941022"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HEALING Power</a:t>
            </a:r>
            <a:endParaRPr lang="en-US" dirty="0"/>
          </a:p>
        </p:txBody>
      </p:sp>
      <p:sp>
        <p:nvSpPr>
          <p:cNvPr id="3" name="Content Placeholder 2"/>
          <p:cNvSpPr>
            <a:spLocks noGrp="1"/>
          </p:cNvSpPr>
          <p:nvPr>
            <p:ph idx="1"/>
          </p:nvPr>
        </p:nvSpPr>
        <p:spPr>
          <a:xfrm>
            <a:off x="282634" y="1600200"/>
            <a:ext cx="8429104" cy="4525963"/>
          </a:xfrm>
        </p:spPr>
        <p:txBody>
          <a:bodyPr/>
          <a:lstStyle/>
          <a:p>
            <a:r>
              <a:rPr lang="en-US" baseline="30000" dirty="0" smtClean="0"/>
              <a:t>7</a:t>
            </a:r>
            <a:r>
              <a:rPr lang="en-US" dirty="0" smtClean="0"/>
              <a:t> Taking him by the right hand, he helped him up, and instantly the man's feet and ankles became strong.</a:t>
            </a:r>
          </a:p>
          <a:p>
            <a:r>
              <a:rPr lang="en-US" dirty="0" smtClean="0"/>
              <a:t> </a:t>
            </a:r>
            <a:r>
              <a:rPr lang="en-US" baseline="30000" dirty="0" smtClean="0"/>
              <a:t>8</a:t>
            </a:r>
            <a:r>
              <a:rPr lang="en-US" dirty="0" smtClean="0"/>
              <a:t> He jumped to his feet and began to walk. Then he went with them into the temple courts, walking and jumping, and </a:t>
            </a:r>
            <a:r>
              <a:rPr lang="en-US" dirty="0" smtClean="0">
                <a:solidFill>
                  <a:schemeClr val="bg1"/>
                </a:solidFill>
                <a:effectLst>
                  <a:outerShdw blurRad="38100" dist="38100" dir="2700000" algn="tl">
                    <a:srgbClr val="000000">
                      <a:alpha val="43137"/>
                    </a:srgbClr>
                  </a:outerShdw>
                </a:effectLst>
              </a:rPr>
              <a:t>praising</a:t>
            </a:r>
            <a:r>
              <a:rPr lang="en-US" dirty="0" smtClean="0">
                <a:effectLst>
                  <a:outerShdw blurRad="38100" dist="38100" dir="2700000" algn="tl">
                    <a:srgbClr val="000000">
                      <a:alpha val="43137"/>
                    </a:srgbClr>
                  </a:outerShdw>
                </a:effectLst>
              </a:rPr>
              <a:t> </a:t>
            </a:r>
            <a:r>
              <a:rPr lang="en-US" dirty="0" smtClean="0"/>
              <a:t>God.</a:t>
            </a: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3057</TotalTime>
  <Words>1862</Words>
  <Application>Microsoft Office PowerPoint</Application>
  <PresentationFormat>On-screen Show (4:3)</PresentationFormat>
  <Paragraphs>179</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A Study  in the  Book of ACTS</vt:lpstr>
      <vt:lpstr>The PERSON Who Makes a Difference </vt:lpstr>
      <vt:lpstr>“JESUS”</vt:lpstr>
      <vt:lpstr>HEALING Power</vt:lpstr>
      <vt:lpstr>HEALING Power</vt:lpstr>
      <vt:lpstr>HEALING Power</vt:lpstr>
      <vt:lpstr>HEALING Power</vt:lpstr>
      <vt:lpstr>HEALING Power</vt:lpstr>
      <vt:lpstr>HEALING Power</vt:lpstr>
      <vt:lpstr>Pictures our Salvation</vt:lpstr>
      <vt:lpstr>SURPRISING Power</vt:lpstr>
      <vt:lpstr>SURPRISING Power</vt:lpstr>
      <vt:lpstr>CONVICTING Power</vt:lpstr>
      <vt:lpstr>CONVICTING Power</vt:lpstr>
      <vt:lpstr>CONVICTING Power</vt:lpstr>
      <vt:lpstr>CONVICTING Power</vt:lpstr>
      <vt:lpstr>CONVICTING Power</vt:lpstr>
      <vt:lpstr>LIFE-CHANGING Power</vt:lpstr>
      <vt:lpstr>FORGIVING Power</vt:lpstr>
      <vt:lpstr>FORGIVING Power</vt:lpstr>
      <vt:lpstr>REFRESHING Power</vt:lpstr>
      <vt:lpstr>PRESENCE Power</vt:lpstr>
      <vt:lpstr>RESTORING Power</vt:lpstr>
      <vt:lpstr>FULFILLING Power</vt:lpstr>
      <vt:lpstr>FULFILLING Power</vt:lpstr>
      <vt:lpstr>BLESSING Power</vt:lpstr>
      <vt:lpstr>Next Time: SAVING Power</vt:lpstr>
      <vt:lpstr>His Powerful NAME will…</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307</cp:revision>
  <dcterms:created xsi:type="dcterms:W3CDTF">2011-01-24T03:40:40Z</dcterms:created>
  <dcterms:modified xsi:type="dcterms:W3CDTF">2011-09-26T20:17:57Z</dcterms:modified>
</cp:coreProperties>
</file>