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487" r:id="rId2"/>
    <p:sldId id="467" r:id="rId3"/>
    <p:sldId id="468" r:id="rId4"/>
    <p:sldId id="469" r:id="rId5"/>
    <p:sldId id="470" r:id="rId6"/>
    <p:sldId id="471" r:id="rId7"/>
    <p:sldId id="472" r:id="rId8"/>
    <p:sldId id="473" r:id="rId9"/>
    <p:sldId id="474" r:id="rId10"/>
    <p:sldId id="475" r:id="rId11"/>
    <p:sldId id="476" r:id="rId12"/>
    <p:sldId id="477" r:id="rId13"/>
    <p:sldId id="478" r:id="rId14"/>
    <p:sldId id="479" r:id="rId15"/>
    <p:sldId id="480" r:id="rId16"/>
    <p:sldId id="481" r:id="rId17"/>
    <p:sldId id="482" r:id="rId18"/>
    <p:sldId id="483" r:id="rId19"/>
    <p:sldId id="484" r:id="rId20"/>
    <p:sldId id="485" r:id="rId21"/>
    <p:sldId id="486"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53805"/>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59" autoAdjust="0"/>
    <p:restoredTop sz="86355" autoAdjust="0"/>
  </p:normalViewPr>
  <p:slideViewPr>
    <p:cSldViewPr>
      <p:cViewPr>
        <p:scale>
          <a:sx n="51" d="100"/>
          <a:sy n="51" d="100"/>
        </p:scale>
        <p:origin x="-1068" y="-198"/>
      </p:cViewPr>
      <p:guideLst>
        <p:guide orient="horz" pos="96"/>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CD4DCD-6A78-4F7B-898D-C947C6A1F7C8}" type="datetimeFigureOut">
              <a:rPr lang="en-US" smtClean="0"/>
              <a:pPr/>
              <a:t>10/22/2011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B63B3C-BA92-42AB-A3F7-86BCF211F69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US" b="1" dirty="0" smtClean="0">
                <a:latin typeface="Arial" charset="0"/>
              </a:rPr>
              <a:t>Copyright</a:t>
            </a:r>
            <a:r>
              <a:rPr lang="en-US" dirty="0" smtClean="0">
                <a:latin typeface="Arial" charset="0"/>
              </a:rPr>
              <a:t> ©</a:t>
            </a:r>
            <a:r>
              <a:rPr lang="en-US" dirty="0" smtClean="0">
                <a:latin typeface="Symbol" pitchFamily="18" charset="2"/>
              </a:rPr>
              <a:t> </a:t>
            </a:r>
            <a:r>
              <a:rPr lang="en-US" dirty="0" smtClean="0">
                <a:latin typeface="Arial" charset="0"/>
              </a:rPr>
              <a:t>2000-2011. All rights reserved.  Bible Point is a registered trademark of Single Initiative, LLC.  All  other trademarks acknowledged. </a:t>
            </a:r>
          </a:p>
          <a:p>
            <a:pPr lvl="1"/>
            <a:r>
              <a:rPr lang="en-US" dirty="0" smtClean="0">
                <a:latin typeface="Arial" charset="0"/>
              </a:rPr>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a:endParaRPr lang="en-US" dirty="0" smtClean="0">
              <a:latin typeface="Arial" charset="0"/>
            </a:endParaRPr>
          </a:p>
          <a:p>
            <a:pPr lvl="1"/>
            <a:r>
              <a:rPr lang="en-US" b="1" dirty="0" smtClean="0">
                <a:latin typeface="Arial" charset="0"/>
              </a:rPr>
              <a:t>So What does it mean?  </a:t>
            </a:r>
            <a:r>
              <a:rPr lang="en-US" dirty="0" smtClean="0">
                <a:latin typeface="Arial" charset="0"/>
              </a:rPr>
              <a:t>(A simple  translations of the legal jargon)</a:t>
            </a:r>
            <a:endParaRPr lang="en-US" b="1" dirty="0" smtClean="0">
              <a:latin typeface="Arial" charset="0"/>
            </a:endParaRPr>
          </a:p>
          <a:p>
            <a:pPr lvl="1"/>
            <a:r>
              <a:rPr lang="en-US" i="1" dirty="0" smtClean="0">
                <a:latin typeface="Arial" charset="0"/>
              </a:rPr>
              <a:t>So, if you don’t own the presentation(s), graphic(s), and text(s) how can you legally use them?  </a:t>
            </a:r>
            <a:r>
              <a:rPr lang="en-US" dirty="0" smtClean="0">
                <a:latin typeface="Arial" charset="0"/>
              </a:rPr>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a:r>
              <a:rPr lang="en-US" b="1" dirty="0" smtClean="0">
                <a:latin typeface="Arial" charset="0"/>
              </a:rPr>
              <a:t>License Agreement</a:t>
            </a:r>
          </a:p>
          <a:p>
            <a:r>
              <a:rPr lang="en-US" b="1" dirty="0" smtClean="0">
                <a:latin typeface="Arial" charset="0"/>
              </a:rPr>
              <a:t>   Article 1:  License Grant</a:t>
            </a:r>
            <a:r>
              <a:rPr lang="en-US" dirty="0" smtClean="0">
                <a:latin typeface="Arial" charset="0"/>
              </a:rPr>
              <a:t>  </a:t>
            </a:r>
          </a:p>
          <a:p>
            <a:pPr lvl="1"/>
            <a:r>
              <a:rPr lang="en-US" dirty="0" smtClean="0">
                <a:latin typeface="Arial" charset="0"/>
              </a:rPr>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a:r>
              <a:rPr lang="en-US" dirty="0" smtClean="0">
                <a:latin typeface="Arial" charset="0"/>
              </a:rPr>
              <a:t>1.  To use the presentation in a single church, single school, or single office of a Christian organization.</a:t>
            </a:r>
          </a:p>
          <a:p>
            <a:pPr lvl="1"/>
            <a:r>
              <a:rPr lang="en-US" dirty="0" smtClean="0">
                <a:latin typeface="Arial" charset="0"/>
              </a:rPr>
              <a:t>2.  To make a single archival back-up copy of the program.</a:t>
            </a:r>
          </a:p>
          <a:p>
            <a:pPr lvl="1"/>
            <a:r>
              <a:rPr lang="en-US" dirty="0" smtClean="0">
                <a:latin typeface="Arial" charset="0"/>
              </a:rPr>
              <a:t>3.  To modify the presentation(s) and merge with other presentations in a single church, school, or Christian organization. </a:t>
            </a:r>
          </a:p>
          <a:p>
            <a:pPr lvl="1"/>
            <a:r>
              <a:rPr lang="en-US" dirty="0" smtClean="0">
                <a:latin typeface="Arial" charset="0"/>
              </a:rPr>
              <a:t>4.  To transfer to another party if that party agrees to accept the terms and conditions of this agreement, and you do not retain any copies of the presentation, whether printed, machine readable, modified, or merged form. </a:t>
            </a:r>
          </a:p>
          <a:p>
            <a:pPr lvl="1"/>
            <a:endParaRPr lang="en-US" dirty="0" smtClean="0">
              <a:latin typeface="Arial" charset="0"/>
            </a:endParaRPr>
          </a:p>
          <a:p>
            <a:pPr lvl="1"/>
            <a:r>
              <a:rPr lang="en-US" b="1" dirty="0" smtClean="0">
                <a:latin typeface="Arial" charset="0"/>
              </a:rPr>
              <a:t>Article 2:  Terms</a:t>
            </a:r>
            <a:r>
              <a:rPr lang="en-US" dirty="0" smtClean="0">
                <a:latin typeface="Arial" charset="0"/>
              </a:rPr>
              <a:t>  </a:t>
            </a:r>
          </a:p>
          <a:p>
            <a:pPr lvl="1"/>
            <a:r>
              <a:rPr lang="en-US" dirty="0" smtClean="0">
                <a:latin typeface="Arial" charset="0"/>
              </a:rPr>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a:endParaRPr lang="en-US" dirty="0" smtClean="0">
              <a:latin typeface="Arial" charset="0"/>
            </a:endParaRPr>
          </a:p>
          <a:p>
            <a:pPr lvl="1"/>
            <a:r>
              <a:rPr lang="en-US" b="1" dirty="0" smtClean="0">
                <a:latin typeface="Arial" charset="0"/>
              </a:rPr>
              <a:t>Article 3: Disclaimers</a:t>
            </a:r>
            <a:r>
              <a:rPr lang="en-US" dirty="0" smtClean="0">
                <a:latin typeface="Arial" charset="0"/>
              </a:rPr>
              <a:t> </a:t>
            </a:r>
          </a:p>
          <a:p>
            <a:pPr lvl="1"/>
            <a:r>
              <a:rPr lang="en-US" dirty="0" smtClean="0">
                <a:latin typeface="Arial" charset="0"/>
              </a:rPr>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a:r>
              <a:rPr lang="en-US" dirty="0" smtClean="0">
                <a:latin typeface="Arial" charset="0"/>
              </a:rPr>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a:endParaRPr lang="en-US" dirty="0" smtClean="0">
              <a:latin typeface="Arial" charset="0"/>
            </a:endParaRPr>
          </a:p>
          <a:p>
            <a:pPr lvl="1"/>
            <a:r>
              <a:rPr lang="en-US" b="1" dirty="0" smtClean="0">
                <a:latin typeface="Arial" charset="0"/>
              </a:rPr>
              <a:t>Article 4:  General</a:t>
            </a:r>
            <a:endParaRPr lang="en-US" dirty="0" smtClean="0">
              <a:latin typeface="Arial" charset="0"/>
            </a:endParaRPr>
          </a:p>
          <a:p>
            <a:pPr lvl="1"/>
            <a:r>
              <a:rPr lang="en-US" dirty="0" smtClean="0">
                <a:latin typeface="Arial" charset="0"/>
              </a:rPr>
              <a:t>1.  You may not sub-license, assign, or transfer the license of the presentation(s), graphic(s), or text(s) except as provided by this Agreement.   </a:t>
            </a:r>
          </a:p>
          <a:p>
            <a:pPr lvl="1"/>
            <a:r>
              <a:rPr lang="en-US" dirty="0" smtClean="0">
                <a:latin typeface="Arial" charset="0"/>
              </a:rPr>
              <a:t>2.  This Agreement will be governed by the laws of the State of Michigan.</a:t>
            </a:r>
          </a:p>
          <a:p>
            <a:pPr lvl="1"/>
            <a:endParaRPr lang="en-US" dirty="0" smtClean="0">
              <a:latin typeface="Arial" charset="0"/>
            </a:endParaRPr>
          </a:p>
          <a:p>
            <a:pPr lvl="1"/>
            <a:r>
              <a:rPr lang="en-US" b="1" dirty="0" smtClean="0">
                <a:latin typeface="Arial" charset="0"/>
              </a:rPr>
              <a:t>So What does it mean?  </a:t>
            </a:r>
            <a:r>
              <a:rPr lang="en-US" dirty="0" smtClean="0">
                <a:latin typeface="Arial" charset="0"/>
              </a:rPr>
              <a:t>(A simple  translations of the legal jargon)</a:t>
            </a:r>
          </a:p>
          <a:p>
            <a:pPr lvl="1"/>
            <a:r>
              <a:rPr lang="en-US" i="1" dirty="0" smtClean="0">
                <a:latin typeface="Arial" charset="0"/>
              </a:rPr>
              <a:t>May I let someone borrow or copy my licensed Bible Point presentation (even after I modified it)?</a:t>
            </a:r>
            <a:r>
              <a:rPr lang="en-US" dirty="0" smtClean="0">
                <a:latin typeface="Arial" charset="0"/>
              </a:rPr>
              <a:t>  As long as it is within your local church, or single school, or the immediate office of a Christian organization you may.  Otherwise, please refer the person interested in borrowing to: http://www.biblepoint.com or E-mail: dh@biblepoint.com with any related questions. </a:t>
            </a:r>
          </a:p>
          <a:p>
            <a:pPr lvl="1"/>
            <a:endParaRPr lang="en-US" dirty="0" smtClean="0">
              <a:latin typeface="Arial" charset="0"/>
            </a:endParaRPr>
          </a:p>
          <a:p>
            <a:pPr lvl="1"/>
            <a:r>
              <a:rPr lang="en-US" dirty="0" smtClean="0"/>
              <a:t>---------------------------------------------------------------------------------------------------------------------------</a:t>
            </a:r>
          </a:p>
          <a:p>
            <a:pPr lvl="1"/>
            <a:r>
              <a:rPr lang="en-US" sz="700" dirty="0" smtClean="0">
                <a:latin typeface="Arial" charset="0"/>
              </a:rPr>
              <a:t>Scripture taken from the HOLY BIBLE, NEW INTERNATIONAL VERSION®. NIV®. Copyright©1973, 1978, 1984 by International Bible Society. Used by permission of </a:t>
            </a:r>
            <a:r>
              <a:rPr lang="en-US" sz="700" dirty="0" err="1" smtClean="0">
                <a:latin typeface="Arial" charset="0"/>
              </a:rPr>
              <a:t>Zondervan</a:t>
            </a:r>
            <a:r>
              <a:rPr lang="en-US" sz="700" dirty="0" smtClean="0">
                <a:latin typeface="Arial" charset="0"/>
              </a:rPr>
              <a:t>. All rights reserved. </a:t>
            </a:r>
          </a:p>
        </p:txBody>
      </p:sp>
      <p:sp>
        <p:nvSpPr>
          <p:cNvPr id="4" name="Slide Number Placeholder 3"/>
          <p:cNvSpPr>
            <a:spLocks noGrp="1"/>
          </p:cNvSpPr>
          <p:nvPr>
            <p:ph type="sldNum" sz="quarter" idx="10"/>
          </p:nvPr>
        </p:nvSpPr>
        <p:spPr/>
        <p:txBody>
          <a:bodyPr/>
          <a:lstStyle/>
          <a:p>
            <a:fld id="{72B63B3C-BA92-42AB-A3F7-86BCF211F693}"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Praying Hands = Licensed = </a:t>
            </a:r>
            <a:r>
              <a:rPr lang="en-US" dirty="0" err="1" smtClean="0"/>
              <a:t>iStock</a:t>
            </a:r>
            <a:r>
              <a:rPr lang="en-US" dirty="0" smtClean="0"/>
              <a:t> photo:  iStock_000001262149Small</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Praise  = FREE for reuse from http://www.sxc.hu/browse.phtml?f=download&amp;id=945302</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Group photo = Licensed Not for reuse</a:t>
            </a:r>
            <a:r>
              <a:rPr lang="en-US" baseline="0" dirty="0" smtClean="0"/>
              <a:t> =</a:t>
            </a:r>
            <a:r>
              <a:rPr lang="en-US" dirty="0" smtClean="0"/>
              <a:t> </a:t>
            </a:r>
            <a:r>
              <a:rPr lang="en-US" dirty="0" err="1" smtClean="0"/>
              <a:t>iStock</a:t>
            </a:r>
            <a:r>
              <a:rPr lang="en-US" baseline="0" dirty="0" smtClean="0"/>
              <a:t> photo:  http://www.istockphoto.com/stock-photo-8908803-sardana.php</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Jerusalem</a:t>
            </a:r>
            <a:r>
              <a:rPr lang="en-US" baseline="0" dirty="0" smtClean="0"/>
              <a:t> = FREE for reuse with credit to = http://www.flickr.com/photos/emeryjl/508067090/</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17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Praise Photo = Licensed and</a:t>
            </a:r>
            <a:r>
              <a:rPr lang="en-US" baseline="0" dirty="0" smtClean="0"/>
              <a:t> Not for Reuse = iStock_000010757626Small</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18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Right hand =Licensed</a:t>
            </a:r>
            <a:r>
              <a:rPr lang="en-US" baseline="0" dirty="0" smtClean="0"/>
              <a:t> and NOT for Reuse from = iStock_000011291066Small</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Difference</a:t>
            </a:r>
          </a:p>
          <a:p>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Scrolls = Licensed not</a:t>
            </a:r>
            <a:r>
              <a:rPr lang="en-US" baseline="0" dirty="0" smtClean="0"/>
              <a:t> for reuse = dreamstime_4691385</a:t>
            </a:r>
            <a:endParaRPr lang="en-US" dirty="0" smtClean="0"/>
          </a:p>
          <a:p>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Water =</a:t>
            </a:r>
            <a:r>
              <a:rPr lang="en-US" baseline="0" dirty="0" smtClean="0"/>
              <a:t> Licensed NOT for reuse = iStock_000006973332XSmall</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Church = FREE for</a:t>
            </a:r>
            <a:r>
              <a:rPr lang="en-US" baseline="0" dirty="0" smtClean="0"/>
              <a:t> reuse = </a:t>
            </a:r>
            <a:r>
              <a:rPr lang="en-US" baseline="0" dirty="0" err="1" smtClean="0"/>
              <a:t>BiblePoint</a:t>
            </a:r>
            <a:r>
              <a:rPr lang="en-US" baseline="0" dirty="0" smtClean="0"/>
              <a:t> photo</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Replace the teaching opportunities on the screen</a:t>
            </a:r>
            <a:r>
              <a:rPr lang="en-US" baseline="0" dirty="0" smtClean="0"/>
              <a:t> with those in your </a:t>
            </a:r>
            <a:r>
              <a:rPr lang="en-US" baseline="0" smtClean="0"/>
              <a:t>own church. </a:t>
            </a:r>
            <a:endParaRPr lang="en-US"/>
          </a:p>
        </p:txBody>
      </p:sp>
      <p:sp>
        <p:nvSpPr>
          <p:cNvPr id="4" name="Slide Number Placeholder 3"/>
          <p:cNvSpPr>
            <a:spLocks noGrp="1"/>
          </p:cNvSpPr>
          <p:nvPr>
            <p:ph type="sldNum" sz="quarter" idx="10"/>
          </p:nvPr>
        </p:nvSpPr>
        <p:spPr/>
        <p:txBody>
          <a:bodyPr/>
          <a:lstStyle/>
          <a:p>
            <a:fld id="{72B63B3C-BA92-42AB-A3F7-86BCF211F693}" type="slidenum">
              <a:rPr lang="en-US" smtClean="0"/>
              <a:pPr/>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Replace these</a:t>
            </a:r>
            <a:r>
              <a:rPr lang="en-US" baseline="0" dirty="0" smtClean="0"/>
              <a:t> images with teaching opportunities for your class.  </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Group </a:t>
            </a:r>
            <a:r>
              <a:rPr lang="en-US" baseline="0" dirty="0" smtClean="0"/>
              <a:t> = FREE =</a:t>
            </a:r>
            <a:r>
              <a:rPr lang="en-US" dirty="0" smtClean="0"/>
              <a:t> http://www.flickr.com/photos/sharynmorrow/1923984297/sizes/l/in/photostream/</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Bread and Wine = FREE =</a:t>
            </a:r>
            <a:r>
              <a:rPr lang="en-US" baseline="0" dirty="0" smtClean="0"/>
              <a:t> </a:t>
            </a:r>
            <a:r>
              <a:rPr lang="en-US" dirty="0" smtClean="0"/>
              <a:t>http://www.sxc.hu/browse.phtml?f=download&amp;id=1072441</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Autofit/>
          </a:bodyPr>
          <a:lstStyle>
            <a:lvl1pPr>
              <a:defRPr sz="4800" b="0">
                <a:ln>
                  <a:solidFill>
                    <a:schemeClr val="accent6">
                      <a:lumMod val="20000"/>
                      <a:lumOff val="80000"/>
                    </a:schemeClr>
                  </a:solidFill>
                </a:ln>
                <a:solidFill>
                  <a:schemeClr val="accent1">
                    <a:lumMod val="50000"/>
                  </a:schemeClr>
                </a:solidFill>
                <a:effectLst>
                  <a:outerShdw blurRad="38100" dist="38100" dir="2700000" algn="tl">
                    <a:srgbClr val="000000">
                      <a:alpha val="43137"/>
                    </a:srgbClr>
                  </a:outerShdw>
                </a:effectLst>
                <a:latin typeface="Arial Black"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a:solidFill>
                  <a:schemeClr val="accent6">
                    <a:lumMod val="50000"/>
                  </a:schemeClr>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E19551A9-81AA-4906-8F9B-B1946416FF78}" type="datetimeFigureOut">
              <a:rPr lang="en-US" smtClean="0"/>
              <a:pPr/>
              <a:t>10/22/2011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9551A9-81AA-4906-8F9B-B1946416FF78}" type="datetimeFigureOut">
              <a:rPr lang="en-US" smtClean="0"/>
              <a:pPr/>
              <a:t>10/22/2011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9551A9-81AA-4906-8F9B-B1946416FF78}" type="datetimeFigureOut">
              <a:rPr lang="en-US" smtClean="0"/>
              <a:pPr/>
              <a:t>10/22/2011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1143000"/>
          </a:xfrm>
        </p:spPr>
        <p:txBody>
          <a:bodyPr/>
          <a:lstStyle>
            <a:lvl1pPr>
              <a:defRPr b="0">
                <a:solidFill>
                  <a:schemeClr val="tx1"/>
                </a:solidFill>
                <a:effectLst>
                  <a:outerShdw blurRad="38100" dist="38100" dir="2700000" algn="tl">
                    <a:srgbClr val="000000">
                      <a:alpha val="43137"/>
                    </a:srgbClr>
                  </a:outerShdw>
                </a:effectLst>
                <a:latin typeface="Arial Black"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a:buNone/>
              <a:defRPr sz="3600" b="1">
                <a:solidFill>
                  <a:schemeClr val="accent1">
                    <a:lumMod val="50000"/>
                  </a:schemeClr>
                </a:solidFill>
                <a:effectLst>
                  <a:outerShdw blurRad="38100" dist="50800" dir="2700000" algn="tl">
                    <a:schemeClr val="bg1">
                      <a:alpha val="43000"/>
                    </a:schemeClr>
                  </a:outerShdw>
                </a:effectLst>
                <a:latin typeface="Arial Narrow" pitchFamily="34" charset="0"/>
              </a:defRPr>
            </a:lvl1pPr>
            <a:lvl2pPr>
              <a:buNone/>
              <a:defRPr sz="3600" b="1">
                <a:solidFill>
                  <a:schemeClr val="accent1">
                    <a:lumMod val="50000"/>
                  </a:schemeClr>
                </a:solidFill>
                <a:effectLst>
                  <a:outerShdw blurRad="38100" dist="50800" dir="2700000" algn="tl">
                    <a:schemeClr val="bg1">
                      <a:alpha val="43000"/>
                    </a:schemeClr>
                  </a:outerShdw>
                </a:effectLst>
                <a:latin typeface="Arial Narrow" pitchFamily="34" charset="0"/>
              </a:defRPr>
            </a:lvl2pPr>
            <a:lvl3pPr>
              <a:buNone/>
              <a:defRPr sz="3600" b="1">
                <a:solidFill>
                  <a:schemeClr val="accent1">
                    <a:lumMod val="50000"/>
                  </a:schemeClr>
                </a:solidFill>
                <a:effectLst>
                  <a:outerShdw blurRad="38100" dist="50800" dir="2700000" algn="tl">
                    <a:schemeClr val="bg1">
                      <a:alpha val="43000"/>
                    </a:schemeClr>
                  </a:outerShdw>
                </a:effectLst>
                <a:latin typeface="Arial Narrow" pitchFamily="34" charset="0"/>
              </a:defRPr>
            </a:lvl3pPr>
            <a:lvl4pPr>
              <a:buNone/>
              <a:defRPr sz="3600" b="1">
                <a:solidFill>
                  <a:schemeClr val="accent1">
                    <a:lumMod val="50000"/>
                  </a:schemeClr>
                </a:solidFill>
                <a:effectLst>
                  <a:outerShdw blurRad="38100" dist="50800" dir="2700000" algn="tl">
                    <a:schemeClr val="bg1">
                      <a:alpha val="43000"/>
                    </a:schemeClr>
                  </a:outerShdw>
                </a:effectLst>
                <a:latin typeface="Arial Narrow" pitchFamily="34" charset="0"/>
              </a:defRPr>
            </a:lvl4pPr>
            <a:lvl5pPr>
              <a:buNone/>
              <a:defRPr sz="3600" b="1">
                <a:solidFill>
                  <a:schemeClr val="accent1">
                    <a:lumMod val="50000"/>
                  </a:schemeClr>
                </a:solidFill>
                <a:effectLst>
                  <a:outerShdw blurRad="38100" dist="50800" dir="2700000" algn="tl">
                    <a:schemeClr val="bg1">
                      <a:alpha val="43000"/>
                    </a:schemeClr>
                  </a:outerShdw>
                </a:effectLst>
                <a:latin typeface="Arial Narrow"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E19551A9-81AA-4906-8F9B-B1946416FF78}" type="datetimeFigureOut">
              <a:rPr lang="en-US" smtClean="0"/>
              <a:pPr/>
              <a:t>10/22/2011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9551A9-81AA-4906-8F9B-B1946416FF78}" type="datetimeFigureOut">
              <a:rPr lang="en-US" smtClean="0"/>
              <a:pPr/>
              <a:t>10/22/2011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19551A9-81AA-4906-8F9B-B1946416FF78}" type="datetimeFigureOut">
              <a:rPr lang="en-US" smtClean="0"/>
              <a:pPr/>
              <a:t>10/22/2011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19551A9-81AA-4906-8F9B-B1946416FF78}" type="datetimeFigureOut">
              <a:rPr lang="en-US" smtClean="0"/>
              <a:pPr/>
              <a:t>10/22/2011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19551A9-81AA-4906-8F9B-B1946416FF78}" type="datetimeFigureOut">
              <a:rPr lang="en-US" smtClean="0"/>
              <a:pPr/>
              <a:t>10/22/2011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9551A9-81AA-4906-8F9B-B1946416FF78}" type="datetimeFigureOut">
              <a:rPr lang="en-US" smtClean="0"/>
              <a:pPr/>
              <a:t>10/22/2011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9551A9-81AA-4906-8F9B-B1946416FF78}" type="datetimeFigureOut">
              <a:rPr lang="en-US" smtClean="0"/>
              <a:pPr/>
              <a:t>10/22/2011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9551A9-81AA-4906-8F9B-B1946416FF78}" type="datetimeFigureOut">
              <a:rPr lang="en-US" smtClean="0"/>
              <a:pPr/>
              <a:t>10/22/2011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C91893-4D7F-426A-8664-916C7067655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7" name="Picture 4"/>
          <p:cNvPicPr>
            <a:picLocks noChangeAspect="1" noChangeArrowheads="1"/>
          </p:cNvPicPr>
          <p:nvPr userDrawn="1"/>
        </p:nvPicPr>
        <p:blipFill>
          <a:blip r:embed="rId13" cstate="print"/>
          <a:srcRect/>
          <a:stretch>
            <a:fillRect/>
          </a:stretch>
        </p:blipFill>
        <p:spPr bwMode="auto">
          <a:xfrm>
            <a:off x="0" y="0"/>
            <a:ext cx="9144000" cy="6858357"/>
          </a:xfrm>
          <a:prstGeom prst="rect">
            <a:avLst/>
          </a:prstGeom>
          <a:noFill/>
          <a:ln w="9525">
            <a:noFill/>
            <a:miter lim="800000"/>
            <a:headEnd/>
            <a:tailEnd/>
          </a:ln>
          <a:effectLst/>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9551A9-81AA-4906-8F9B-B1946416FF78}" type="datetimeFigureOut">
              <a:rPr lang="en-US" smtClean="0"/>
              <a:pPr/>
              <a:t>10/22/2011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C91893-4D7F-426A-8664-916C7067655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BiblePointDotLogo-WhiteText"/>
          <p:cNvPicPr>
            <a:picLocks noChangeAspect="1" noChangeArrowheads="1"/>
          </p:cNvPicPr>
          <p:nvPr/>
        </p:nvPicPr>
        <p:blipFill>
          <a:blip r:embed="rId3" cstate="print"/>
          <a:srcRect l="786" t="59897" r="53838" b="24545"/>
          <a:stretch>
            <a:fillRect/>
          </a:stretch>
        </p:blipFill>
        <p:spPr bwMode="auto">
          <a:xfrm>
            <a:off x="1752600" y="1981200"/>
            <a:ext cx="5165923" cy="2365375"/>
          </a:xfrm>
          <a:prstGeom prst="rect">
            <a:avLst/>
          </a:prstGeom>
          <a:noFill/>
          <a:effectLst>
            <a:outerShdw blurRad="50800" dist="101600" dir="2700000" algn="ctr" rotWithShape="0">
              <a:schemeClr val="tx1">
                <a:alpha val="71000"/>
              </a:schemeClr>
            </a:outerShdw>
          </a:effectLst>
        </p:spPr>
      </p:pic>
      <p:sp>
        <p:nvSpPr>
          <p:cNvPr id="5" name="Rectangle 6"/>
          <p:cNvSpPr>
            <a:spLocks noChangeArrowheads="1"/>
          </p:cNvSpPr>
          <p:nvPr/>
        </p:nvSpPr>
        <p:spPr bwMode="auto">
          <a:xfrm>
            <a:off x="1905000" y="4800600"/>
            <a:ext cx="5334000" cy="1538883"/>
          </a:xfrm>
          <a:prstGeom prst="rect">
            <a:avLst/>
          </a:prstGeom>
          <a:noFill/>
          <a:ln w="9525">
            <a:noFill/>
            <a:miter lim="800000"/>
            <a:headEnd/>
            <a:tailEnd/>
          </a:ln>
          <a:effectLst/>
        </p:spPr>
        <p:txBody>
          <a:bodyPr wrap="square">
            <a:spAutoFit/>
          </a:bodyPr>
          <a:lstStyle/>
          <a:p>
            <a:pPr algn="ctr"/>
            <a:r>
              <a:rPr lang="en-US" sz="5400" b="1" dirty="0" smtClean="0">
                <a:latin typeface="Arial" charset="0"/>
              </a:rPr>
              <a:t>ACTS 2:42-47</a:t>
            </a:r>
          </a:p>
          <a:p>
            <a:pPr algn="ctr"/>
            <a:r>
              <a:rPr lang="en-US" sz="2000" b="1" dirty="0" smtClean="0">
                <a:latin typeface="Arial" charset="0"/>
              </a:rPr>
              <a:t>www.BiblePoint.com</a:t>
            </a:r>
          </a:p>
          <a:p>
            <a:pPr algn="ctr"/>
            <a:r>
              <a:rPr lang="en-US" sz="2000" b="1" dirty="0" smtClean="0"/>
              <a:t>2011 ©</a:t>
            </a:r>
            <a:r>
              <a:rPr lang="en-US" sz="2000" b="1" dirty="0" smtClean="0">
                <a:latin typeface="Arial" charset="0"/>
              </a:rPr>
              <a:t> Single Initiative LLC</a:t>
            </a:r>
            <a:endParaRPr lang="en-US" sz="2000" b="1" dirty="0" smtClean="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438400" y="2057400"/>
            <a:ext cx="1828800" cy="7620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609600" y="260261"/>
            <a:ext cx="7924800" cy="1140177"/>
          </a:xfrm>
          <a:prstGeom prst="rect">
            <a:avLst/>
          </a:prstGeom>
          <a:solidFill>
            <a:schemeClr val="bg1">
              <a:alpha val="6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p:cNvSpPr/>
          <p:nvPr/>
        </p:nvSpPr>
        <p:spPr>
          <a:xfrm>
            <a:off x="1752600" y="1447800"/>
            <a:ext cx="1676400" cy="7620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274638"/>
            <a:ext cx="9144000" cy="1143000"/>
          </a:xfrm>
        </p:spPr>
        <p:txBody>
          <a:bodyPr/>
          <a:lstStyle/>
          <a:p>
            <a:r>
              <a:rPr lang="en-US" dirty="0" smtClean="0"/>
              <a:t>A Passion for TEACHING</a:t>
            </a:r>
            <a:endParaRPr lang="en-US" dirty="0"/>
          </a:p>
        </p:txBody>
      </p:sp>
      <p:sp>
        <p:nvSpPr>
          <p:cNvPr id="3" name="Content Placeholder 2"/>
          <p:cNvSpPr>
            <a:spLocks noGrp="1"/>
          </p:cNvSpPr>
          <p:nvPr>
            <p:ph idx="1"/>
          </p:nvPr>
        </p:nvSpPr>
        <p:spPr>
          <a:xfrm>
            <a:off x="457200" y="1500450"/>
            <a:ext cx="7696200" cy="4525963"/>
          </a:xfrm>
        </p:spPr>
        <p:txBody>
          <a:bodyPr/>
          <a:lstStyle/>
          <a:p>
            <a:r>
              <a:rPr lang="en-US" baseline="30000" dirty="0" smtClean="0"/>
              <a:t>42</a:t>
            </a:r>
            <a:r>
              <a:rPr lang="en-US" dirty="0" smtClean="0"/>
              <a:t> They </a:t>
            </a:r>
            <a:r>
              <a:rPr lang="en-US" dirty="0" smtClean="0">
                <a:solidFill>
                  <a:schemeClr val="bg1"/>
                </a:solidFill>
                <a:effectLst>
                  <a:outerShdw blurRad="38100" dist="38100" dir="2700000" algn="tl">
                    <a:srgbClr val="000000">
                      <a:alpha val="43137"/>
                    </a:srgbClr>
                  </a:outerShdw>
                </a:effectLst>
              </a:rPr>
              <a:t>devoted</a:t>
            </a:r>
            <a:r>
              <a:rPr lang="en-US" dirty="0" smtClean="0">
                <a:effectLst>
                  <a:outerShdw blurRad="38100" dist="38100" dir="2700000" algn="tl">
                    <a:srgbClr val="000000">
                      <a:alpha val="43137"/>
                    </a:srgbClr>
                  </a:outerShdw>
                </a:effectLst>
              </a:rPr>
              <a:t> </a:t>
            </a:r>
            <a:r>
              <a:rPr lang="en-US" dirty="0" smtClean="0"/>
              <a:t>themselves to the apostles' </a:t>
            </a:r>
            <a:r>
              <a:rPr lang="en-US" dirty="0" smtClean="0">
                <a:solidFill>
                  <a:schemeClr val="bg1"/>
                </a:solidFill>
                <a:effectLst>
                  <a:outerShdw blurRad="38100" dist="38100" dir="2700000" algn="tl">
                    <a:srgbClr val="000000">
                      <a:alpha val="43137"/>
                    </a:srgbClr>
                  </a:outerShdw>
                </a:effectLst>
              </a:rPr>
              <a:t>teaching</a:t>
            </a:r>
            <a:endParaRPr lang="en-US" dirty="0" smtClean="0"/>
          </a:p>
        </p:txBody>
      </p:sp>
      <p:pic>
        <p:nvPicPr>
          <p:cNvPr id="12" name="Picture 2"/>
          <p:cNvPicPr>
            <a:picLocks noChangeAspect="1" noChangeArrowheads="1"/>
          </p:cNvPicPr>
          <p:nvPr/>
        </p:nvPicPr>
        <p:blipFill>
          <a:blip r:embed="rId3" cstate="print"/>
          <a:srcRect/>
          <a:stretch>
            <a:fillRect/>
          </a:stretch>
        </p:blipFill>
        <p:spPr bwMode="auto">
          <a:xfrm>
            <a:off x="228600" y="2819400"/>
            <a:ext cx="5040931" cy="3640691"/>
          </a:xfrm>
          <a:prstGeom prst="rect">
            <a:avLst/>
          </a:prstGeom>
          <a:noFill/>
          <a:ln w="9525">
            <a:noFill/>
            <a:miter lim="800000"/>
            <a:headEnd/>
            <a:tailEnd/>
          </a:ln>
          <a:effectLst/>
        </p:spPr>
      </p:pic>
      <p:pic>
        <p:nvPicPr>
          <p:cNvPr id="13" name="Picture 3"/>
          <p:cNvPicPr>
            <a:picLocks noChangeAspect="1" noChangeArrowheads="1"/>
          </p:cNvPicPr>
          <p:nvPr/>
        </p:nvPicPr>
        <p:blipFill>
          <a:blip r:embed="rId4" cstate="print"/>
          <a:srcRect/>
          <a:stretch>
            <a:fillRect/>
          </a:stretch>
        </p:blipFill>
        <p:spPr bwMode="auto">
          <a:xfrm>
            <a:off x="914400" y="2819400"/>
            <a:ext cx="5010318" cy="3642233"/>
          </a:xfrm>
          <a:prstGeom prst="rect">
            <a:avLst/>
          </a:prstGeom>
          <a:noFill/>
          <a:ln w="9525">
            <a:noFill/>
            <a:miter lim="800000"/>
            <a:headEnd/>
            <a:tailEnd/>
          </a:ln>
          <a:effectLst/>
        </p:spPr>
      </p:pic>
      <p:pic>
        <p:nvPicPr>
          <p:cNvPr id="14" name="Picture 3"/>
          <p:cNvPicPr>
            <a:picLocks noChangeAspect="1" noChangeArrowheads="1"/>
          </p:cNvPicPr>
          <p:nvPr/>
        </p:nvPicPr>
        <p:blipFill>
          <a:blip r:embed="rId5" cstate="print"/>
          <a:srcRect/>
          <a:stretch>
            <a:fillRect/>
          </a:stretch>
        </p:blipFill>
        <p:spPr bwMode="auto">
          <a:xfrm>
            <a:off x="1828800" y="2819400"/>
            <a:ext cx="4960557" cy="3628132"/>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b="30463"/>
          <a:stretch>
            <a:fillRect/>
          </a:stretch>
        </p:blipFill>
        <p:spPr bwMode="auto">
          <a:xfrm>
            <a:off x="0" y="2397226"/>
            <a:ext cx="9144000" cy="4460774"/>
          </a:xfrm>
          <a:prstGeom prst="rect">
            <a:avLst/>
          </a:prstGeom>
          <a:noFill/>
          <a:ln w="9525">
            <a:noFill/>
            <a:miter lim="800000"/>
            <a:headEnd/>
            <a:tailEnd/>
          </a:ln>
          <a:effectLst/>
        </p:spPr>
      </p:pic>
      <p:sp>
        <p:nvSpPr>
          <p:cNvPr id="9" name="Rectangle 8"/>
          <p:cNvSpPr/>
          <p:nvPr/>
        </p:nvSpPr>
        <p:spPr>
          <a:xfrm>
            <a:off x="228600" y="260261"/>
            <a:ext cx="8610600" cy="1140177"/>
          </a:xfrm>
          <a:prstGeom prst="rect">
            <a:avLst/>
          </a:prstGeom>
          <a:solidFill>
            <a:schemeClr val="bg1">
              <a:alpha val="6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p:cNvSpPr/>
          <p:nvPr/>
        </p:nvSpPr>
        <p:spPr>
          <a:xfrm>
            <a:off x="685800" y="2590800"/>
            <a:ext cx="2133600" cy="7620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274638"/>
            <a:ext cx="9144000" cy="1143000"/>
          </a:xfrm>
        </p:spPr>
        <p:txBody>
          <a:bodyPr/>
          <a:lstStyle/>
          <a:p>
            <a:r>
              <a:rPr lang="en-US" dirty="0" smtClean="0"/>
              <a:t>A Passion for FELLOWSHIP</a:t>
            </a:r>
            <a:endParaRPr lang="en-US" dirty="0"/>
          </a:p>
        </p:txBody>
      </p:sp>
      <p:sp>
        <p:nvSpPr>
          <p:cNvPr id="3" name="Content Placeholder 2"/>
          <p:cNvSpPr>
            <a:spLocks noGrp="1"/>
          </p:cNvSpPr>
          <p:nvPr>
            <p:ph idx="1"/>
          </p:nvPr>
        </p:nvSpPr>
        <p:spPr>
          <a:xfrm>
            <a:off x="457200" y="1500450"/>
            <a:ext cx="7696200" cy="4525963"/>
          </a:xfrm>
        </p:spPr>
        <p:txBody>
          <a:bodyPr/>
          <a:lstStyle/>
          <a:p>
            <a:r>
              <a:rPr lang="en-US" baseline="30000" dirty="0" smtClean="0"/>
              <a:t>42</a:t>
            </a:r>
            <a:r>
              <a:rPr lang="en-US" dirty="0" smtClean="0"/>
              <a:t> They devoted themselves to the apostles' teaching and to the </a:t>
            </a:r>
            <a:r>
              <a:rPr lang="en-US" dirty="0" smtClean="0">
                <a:solidFill>
                  <a:schemeClr val="bg1"/>
                </a:solidFill>
                <a:effectLst>
                  <a:outerShdw blurRad="38100" dist="38100" dir="2700000" algn="tl">
                    <a:srgbClr val="000000">
                      <a:alpha val="43137"/>
                    </a:srgbClr>
                  </a:outerShdw>
                </a:effectLst>
              </a:rPr>
              <a:t>fellowship</a:t>
            </a:r>
            <a:r>
              <a:rPr lang="en-US" dirty="0" smtClean="0"/>
              <a:t>,</a:t>
            </a:r>
            <a:endParaRPr lang="en-US" dirty="0"/>
          </a:p>
        </p:txBody>
      </p:sp>
      <p:sp>
        <p:nvSpPr>
          <p:cNvPr id="6" name="TextBox 5"/>
          <p:cNvSpPr txBox="1"/>
          <p:nvPr/>
        </p:nvSpPr>
        <p:spPr>
          <a:xfrm>
            <a:off x="1673283" y="3491345"/>
            <a:ext cx="5835534" cy="1569660"/>
          </a:xfrm>
          <a:prstGeom prst="rect">
            <a:avLst/>
          </a:prstGeom>
          <a:solidFill>
            <a:schemeClr val="tx1">
              <a:alpha val="47000"/>
            </a:schemeClr>
          </a:solidFill>
          <a:effectLst>
            <a:softEdge rad="127000"/>
          </a:effectLst>
        </p:spPr>
        <p:txBody>
          <a:bodyPr wrap="square" rtlCol="0">
            <a:spAutoFit/>
          </a:bodyPr>
          <a:lstStyle/>
          <a:p>
            <a:pPr>
              <a:lnSpc>
                <a:spcPts val="3800"/>
              </a:lnSpc>
            </a:pPr>
            <a:r>
              <a:rPr lang="en-US" sz="3600" b="1" dirty="0" smtClean="0">
                <a:solidFill>
                  <a:schemeClr val="bg1"/>
                </a:solidFill>
                <a:effectLst>
                  <a:outerShdw blurRad="38100" dist="38100" dir="2700000" algn="tl">
                    <a:srgbClr val="000000">
                      <a:alpha val="43137"/>
                    </a:srgbClr>
                  </a:outerShdw>
                </a:effectLst>
              </a:rPr>
              <a:t>A Relationship characterized by sharing in common.</a:t>
            </a:r>
          </a:p>
          <a:p>
            <a:pPr algn="r">
              <a:lnSpc>
                <a:spcPts val="3800"/>
              </a:lnSpc>
            </a:pPr>
            <a:r>
              <a:rPr lang="en-US" sz="2400" b="1" dirty="0" smtClean="0">
                <a:solidFill>
                  <a:schemeClr val="bg1"/>
                </a:solidFill>
                <a:effectLst>
                  <a:outerShdw blurRad="38100" dist="38100" dir="2700000" algn="tl">
                    <a:srgbClr val="000000">
                      <a:alpha val="43137"/>
                    </a:srgbClr>
                  </a:outerShdw>
                </a:effectLst>
              </a:rPr>
              <a:t>--</a:t>
            </a:r>
            <a:r>
              <a:rPr lang="en-US" sz="2400" b="1" dirty="0" err="1" smtClean="0">
                <a:solidFill>
                  <a:schemeClr val="bg1"/>
                </a:solidFill>
                <a:effectLst>
                  <a:outerShdw blurRad="38100" dist="38100" dir="2700000" algn="tl">
                    <a:srgbClr val="000000">
                      <a:alpha val="43137"/>
                    </a:srgbClr>
                  </a:outerShdw>
                </a:effectLst>
              </a:rPr>
              <a:t>Friberg</a:t>
            </a:r>
            <a:r>
              <a:rPr lang="en-US" sz="2400" b="1" dirty="0" smtClean="0">
                <a:solidFill>
                  <a:schemeClr val="bg1"/>
                </a:solidFill>
                <a:effectLst>
                  <a:outerShdw blurRad="38100" dist="38100" dir="2700000" algn="tl">
                    <a:srgbClr val="000000">
                      <a:alpha val="43137"/>
                    </a:srgbClr>
                  </a:outerShdw>
                </a:effectLst>
              </a:rPr>
              <a:t> Analytical Lexicon</a:t>
            </a:r>
            <a:endParaRPr lang="en-US" sz="2400" b="1" dirty="0">
              <a:solidFill>
                <a:schemeClr val="bg1"/>
              </a:solidFill>
              <a:effectLst>
                <a:outerShdw blurRad="38100" dist="38100" dir="2700000" algn="tl">
                  <a:srgbClr val="000000">
                    <a:alpha val="43137"/>
                  </a:srgbClr>
                </a:outerShdw>
              </a:effectLst>
            </a:endParaRPr>
          </a:p>
        </p:txBody>
      </p:sp>
      <p:sp>
        <p:nvSpPr>
          <p:cNvPr id="7" name="TextBox 6"/>
          <p:cNvSpPr txBox="1"/>
          <p:nvPr/>
        </p:nvSpPr>
        <p:spPr>
          <a:xfrm>
            <a:off x="1081607" y="5359568"/>
            <a:ext cx="6815484" cy="887487"/>
          </a:xfrm>
          <a:prstGeom prst="rect">
            <a:avLst/>
          </a:prstGeom>
          <a:solidFill>
            <a:schemeClr val="tx1">
              <a:alpha val="49000"/>
            </a:schemeClr>
          </a:solidFill>
          <a:effectLst>
            <a:softEdge rad="127000"/>
          </a:effectLst>
        </p:spPr>
        <p:txBody>
          <a:bodyPr wrap="square" rtlCol="0">
            <a:spAutoFit/>
          </a:bodyPr>
          <a:lstStyle/>
          <a:p>
            <a:pPr algn="ctr">
              <a:lnSpc>
                <a:spcPts val="3000"/>
              </a:lnSpc>
            </a:pPr>
            <a:r>
              <a:rPr lang="en-US" sz="3600" b="1" dirty="0" smtClean="0">
                <a:solidFill>
                  <a:schemeClr val="bg1"/>
                </a:solidFill>
                <a:effectLst>
                  <a:outerShdw blurRad="38100" dist="38100" dir="2700000" algn="tl">
                    <a:srgbClr val="000000">
                      <a:alpha val="43137"/>
                    </a:srgbClr>
                  </a:outerShdw>
                </a:effectLst>
              </a:rPr>
              <a:t>“Sharing the experience together.”</a:t>
            </a:r>
          </a:p>
          <a:p>
            <a:pPr algn="r">
              <a:lnSpc>
                <a:spcPts val="3000"/>
              </a:lnSpc>
            </a:pPr>
            <a:r>
              <a:rPr lang="en-US" sz="3600" b="1" dirty="0" smtClean="0">
                <a:solidFill>
                  <a:schemeClr val="bg1"/>
                </a:solidFill>
                <a:effectLst>
                  <a:outerShdw blurRad="38100" dist="38100" dir="2700000" algn="tl">
                    <a:srgbClr val="000000">
                      <a:alpha val="43137"/>
                    </a:srgbClr>
                  </a:outerShdw>
                </a:effectLst>
              </a:rPr>
              <a:t>                 </a:t>
            </a:r>
            <a:r>
              <a:rPr lang="en-US" sz="2400" b="1" dirty="0" smtClean="0">
                <a:solidFill>
                  <a:schemeClr val="bg1"/>
                </a:solidFill>
                <a:effectLst>
                  <a:outerShdw blurRad="38100" dist="38100" dir="2700000" algn="tl">
                    <a:srgbClr val="000000">
                      <a:alpha val="43137"/>
                    </a:srgbClr>
                  </a:outerShdw>
                </a:effectLst>
              </a:rPr>
              <a:t>--Pastor Dennis</a:t>
            </a:r>
            <a:endParaRPr lang="en-US" sz="2400" b="1" dirty="0">
              <a:solidFill>
                <a:schemeClr val="bg1"/>
              </a:solidFill>
              <a:effectLst>
                <a:outerShdw blurRad="38100" dist="38100" dir="2700000" algn="tl">
                  <a:srgbClr val="000000">
                    <a:alpha val="43137"/>
                  </a:srgbClr>
                </a:outerShdw>
              </a:effectLst>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cstate="print"/>
          <a:srcRect l="6621" b="5576"/>
          <a:stretch>
            <a:fillRect/>
          </a:stretch>
        </p:blipFill>
        <p:spPr bwMode="auto">
          <a:xfrm flipH="1">
            <a:off x="-1" y="382385"/>
            <a:ext cx="9144001" cy="6475615"/>
          </a:xfrm>
          <a:prstGeom prst="rect">
            <a:avLst/>
          </a:prstGeom>
          <a:noFill/>
          <a:ln w="9525">
            <a:noFill/>
            <a:miter lim="800000"/>
            <a:headEnd/>
            <a:tailEnd/>
          </a:ln>
          <a:effectLst/>
        </p:spPr>
      </p:pic>
      <p:sp>
        <p:nvSpPr>
          <p:cNvPr id="9" name="Rectangle 8"/>
          <p:cNvSpPr/>
          <p:nvPr/>
        </p:nvSpPr>
        <p:spPr>
          <a:xfrm>
            <a:off x="228600" y="260261"/>
            <a:ext cx="8610600" cy="1140177"/>
          </a:xfrm>
          <a:prstGeom prst="rect">
            <a:avLst/>
          </a:prstGeom>
          <a:solidFill>
            <a:schemeClr val="bg1">
              <a:alpha val="6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3200400" y="2590800"/>
            <a:ext cx="4114800" cy="7620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A Passion for COMMUNION</a:t>
            </a:r>
            <a:endParaRPr lang="en-US" dirty="0"/>
          </a:p>
        </p:txBody>
      </p:sp>
      <p:sp>
        <p:nvSpPr>
          <p:cNvPr id="3" name="Content Placeholder 2"/>
          <p:cNvSpPr>
            <a:spLocks noGrp="1"/>
          </p:cNvSpPr>
          <p:nvPr>
            <p:ph idx="1"/>
          </p:nvPr>
        </p:nvSpPr>
        <p:spPr>
          <a:xfrm>
            <a:off x="457200" y="1500450"/>
            <a:ext cx="7696200" cy="4525963"/>
          </a:xfrm>
        </p:spPr>
        <p:txBody>
          <a:bodyPr/>
          <a:lstStyle/>
          <a:p>
            <a:r>
              <a:rPr lang="en-US" baseline="30000" dirty="0" smtClean="0"/>
              <a:t>42</a:t>
            </a:r>
            <a:r>
              <a:rPr lang="en-US" dirty="0" smtClean="0"/>
              <a:t> They devoted themselves to the apostles' teaching and to the fellowship, to </a:t>
            </a:r>
            <a:r>
              <a:rPr lang="en-US" dirty="0" smtClean="0">
                <a:solidFill>
                  <a:schemeClr val="bg1"/>
                </a:solidFill>
                <a:effectLst>
                  <a:outerShdw blurRad="38100" dist="38100" dir="2700000" algn="tl">
                    <a:srgbClr val="000000">
                      <a:alpha val="43137"/>
                    </a:srgbClr>
                  </a:outerShdw>
                </a:effectLst>
              </a:rPr>
              <a:t>the breaking of bread</a:t>
            </a:r>
            <a:endParaRPr lang="en-US" dirty="0"/>
          </a:p>
        </p:txBody>
      </p:sp>
    </p:spTree>
  </p:cSld>
  <p:clrMapOvr>
    <a:masterClrMapping/>
  </p:clrMapOvr>
  <p:transition>
    <p:zo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947650" y="260261"/>
            <a:ext cx="7315201" cy="1140177"/>
          </a:xfrm>
          <a:prstGeom prst="rect">
            <a:avLst/>
          </a:prstGeom>
          <a:solidFill>
            <a:schemeClr val="bg1">
              <a:alpha val="6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1143000" y="3124200"/>
            <a:ext cx="2015836" cy="7620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A Passion for PRAYER</a:t>
            </a:r>
            <a:endParaRPr lang="en-US" dirty="0"/>
          </a:p>
        </p:txBody>
      </p:sp>
      <p:sp>
        <p:nvSpPr>
          <p:cNvPr id="3" name="Content Placeholder 2"/>
          <p:cNvSpPr>
            <a:spLocks noGrp="1"/>
          </p:cNvSpPr>
          <p:nvPr>
            <p:ph idx="1"/>
          </p:nvPr>
        </p:nvSpPr>
        <p:spPr>
          <a:xfrm>
            <a:off x="457200" y="1500450"/>
            <a:ext cx="7696200" cy="4525963"/>
          </a:xfrm>
        </p:spPr>
        <p:txBody>
          <a:bodyPr/>
          <a:lstStyle/>
          <a:p>
            <a:r>
              <a:rPr lang="en-US" baseline="30000" dirty="0" smtClean="0"/>
              <a:t>42</a:t>
            </a:r>
            <a:r>
              <a:rPr lang="en-US" dirty="0" smtClean="0"/>
              <a:t> They devoted themselves to the apostles' teaching and to the fellowship, to the breaking of bread and to </a:t>
            </a:r>
            <a:r>
              <a:rPr lang="en-US" dirty="0" smtClean="0">
                <a:solidFill>
                  <a:schemeClr val="bg1"/>
                </a:solidFill>
                <a:effectLst>
                  <a:outerShdw blurRad="38100" dist="38100" dir="2700000" algn="tl">
                    <a:srgbClr val="000000">
                      <a:alpha val="43137"/>
                    </a:srgbClr>
                  </a:outerShdw>
                </a:effectLst>
              </a:rPr>
              <a:t>prayer[s]</a:t>
            </a:r>
            <a:r>
              <a:rPr lang="en-US" dirty="0" smtClean="0"/>
              <a:t>.</a:t>
            </a:r>
            <a:endParaRPr lang="en-US" dirty="0"/>
          </a:p>
        </p:txBody>
      </p:sp>
      <p:pic>
        <p:nvPicPr>
          <p:cNvPr id="3075" name="Picture 3"/>
          <p:cNvPicPr>
            <a:picLocks noChangeAspect="1" noChangeArrowheads="1"/>
          </p:cNvPicPr>
          <p:nvPr/>
        </p:nvPicPr>
        <p:blipFill>
          <a:blip r:embed="rId3" cstate="print"/>
          <a:srcRect/>
          <a:stretch>
            <a:fillRect/>
          </a:stretch>
        </p:blipFill>
        <p:spPr bwMode="auto">
          <a:xfrm>
            <a:off x="2826327" y="2744993"/>
            <a:ext cx="6317673" cy="4113007"/>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r="25016" b="38736"/>
          <a:stretch>
            <a:fillRect/>
          </a:stretch>
        </p:blipFill>
        <p:spPr bwMode="auto">
          <a:xfrm>
            <a:off x="3581400" y="304800"/>
            <a:ext cx="5562600" cy="6553200"/>
          </a:xfrm>
          <a:prstGeom prst="rect">
            <a:avLst/>
          </a:prstGeom>
          <a:noFill/>
          <a:ln w="9525">
            <a:noFill/>
            <a:miter lim="800000"/>
            <a:headEnd/>
            <a:tailEnd/>
          </a:ln>
          <a:effectLst/>
        </p:spPr>
      </p:pic>
      <p:sp>
        <p:nvSpPr>
          <p:cNvPr id="9" name="Rectangle 8"/>
          <p:cNvSpPr/>
          <p:nvPr/>
        </p:nvSpPr>
        <p:spPr>
          <a:xfrm>
            <a:off x="228600" y="260261"/>
            <a:ext cx="8610600" cy="1140177"/>
          </a:xfrm>
          <a:prstGeom prst="rect">
            <a:avLst/>
          </a:prstGeom>
          <a:solidFill>
            <a:schemeClr val="bg1">
              <a:alpha val="6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3276600" y="1447800"/>
            <a:ext cx="2971800" cy="7620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A Passion for the AMAZING</a:t>
            </a:r>
            <a:endParaRPr lang="en-US" dirty="0"/>
          </a:p>
        </p:txBody>
      </p:sp>
      <p:sp>
        <p:nvSpPr>
          <p:cNvPr id="3" name="Content Placeholder 2"/>
          <p:cNvSpPr>
            <a:spLocks noGrp="1"/>
          </p:cNvSpPr>
          <p:nvPr>
            <p:ph idx="1"/>
          </p:nvPr>
        </p:nvSpPr>
        <p:spPr>
          <a:xfrm>
            <a:off x="457200" y="1500450"/>
            <a:ext cx="7696200" cy="4525963"/>
          </a:xfrm>
        </p:spPr>
        <p:txBody>
          <a:bodyPr/>
          <a:lstStyle/>
          <a:p>
            <a:r>
              <a:rPr lang="en-US" baseline="30000" dirty="0" smtClean="0"/>
              <a:t>43</a:t>
            </a:r>
            <a:r>
              <a:rPr lang="en-US" dirty="0" smtClean="0"/>
              <a:t> Everyone was </a:t>
            </a:r>
            <a:r>
              <a:rPr lang="en-US" dirty="0" smtClean="0">
                <a:solidFill>
                  <a:schemeClr val="bg1"/>
                </a:solidFill>
                <a:effectLst>
                  <a:outerShdw blurRad="38100" dist="38100" dir="2700000" algn="tl">
                    <a:srgbClr val="000000">
                      <a:alpha val="43137"/>
                    </a:srgbClr>
                  </a:outerShdw>
                </a:effectLst>
              </a:rPr>
              <a:t>filled with awe</a:t>
            </a:r>
            <a:r>
              <a:rPr lang="en-US" dirty="0" smtClean="0"/>
              <a:t>, </a:t>
            </a:r>
            <a:br>
              <a:rPr lang="en-US" dirty="0" smtClean="0"/>
            </a:br>
            <a:r>
              <a:rPr lang="en-US" dirty="0" smtClean="0"/>
              <a:t>and many wonders and </a:t>
            </a:r>
            <a:br>
              <a:rPr lang="en-US" dirty="0" smtClean="0"/>
            </a:br>
            <a:r>
              <a:rPr lang="en-US" dirty="0" smtClean="0"/>
              <a:t>miraculous signs were done </a:t>
            </a:r>
            <a:br>
              <a:rPr lang="en-US" dirty="0" smtClean="0"/>
            </a:br>
            <a:r>
              <a:rPr lang="en-US" dirty="0" smtClean="0"/>
              <a:t>by the apostles.</a:t>
            </a:r>
            <a:endParaRPr lang="en-US" dirty="0"/>
          </a:p>
        </p:txBody>
      </p:sp>
    </p:spTree>
  </p:cSld>
  <p:clrMapOvr>
    <a:masterClrMapping/>
  </p:clrMapOvr>
  <p:transition>
    <p:zo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b="18808"/>
          <a:stretch>
            <a:fillRect/>
          </a:stretch>
        </p:blipFill>
        <p:spPr bwMode="auto">
          <a:xfrm>
            <a:off x="19050" y="1917632"/>
            <a:ext cx="9144000" cy="4940368"/>
          </a:xfrm>
          <a:prstGeom prst="rect">
            <a:avLst/>
          </a:prstGeom>
          <a:noFill/>
          <a:ln w="9525">
            <a:noFill/>
            <a:miter lim="800000"/>
            <a:headEnd/>
            <a:tailEnd/>
          </a:ln>
          <a:effectLst/>
        </p:spPr>
      </p:pic>
      <p:sp>
        <p:nvSpPr>
          <p:cNvPr id="9" name="Rectangle 8"/>
          <p:cNvSpPr/>
          <p:nvPr/>
        </p:nvSpPr>
        <p:spPr>
          <a:xfrm>
            <a:off x="228600" y="260261"/>
            <a:ext cx="8610600" cy="1140177"/>
          </a:xfrm>
          <a:prstGeom prst="rect">
            <a:avLst/>
          </a:prstGeom>
          <a:solidFill>
            <a:schemeClr val="bg1">
              <a:alpha val="6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4648200" y="1447800"/>
            <a:ext cx="1905000" cy="7620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00" y="274638"/>
            <a:ext cx="9525000" cy="1143000"/>
          </a:xfrm>
        </p:spPr>
        <p:txBody>
          <a:bodyPr/>
          <a:lstStyle/>
          <a:p>
            <a:r>
              <a:rPr lang="en-US" dirty="0" smtClean="0"/>
              <a:t>A Passion to be TOGETHER</a:t>
            </a:r>
            <a:endParaRPr lang="en-US" dirty="0"/>
          </a:p>
        </p:txBody>
      </p:sp>
      <p:sp>
        <p:nvSpPr>
          <p:cNvPr id="3" name="Content Placeholder 2"/>
          <p:cNvSpPr>
            <a:spLocks noGrp="1"/>
          </p:cNvSpPr>
          <p:nvPr>
            <p:ph idx="1"/>
          </p:nvPr>
        </p:nvSpPr>
        <p:spPr>
          <a:xfrm>
            <a:off x="457200" y="1500450"/>
            <a:ext cx="7696200" cy="4525963"/>
          </a:xfrm>
        </p:spPr>
        <p:txBody>
          <a:bodyPr/>
          <a:lstStyle/>
          <a:p>
            <a:r>
              <a:rPr lang="en-US" baseline="30000" dirty="0" smtClean="0"/>
              <a:t>44</a:t>
            </a:r>
            <a:r>
              <a:rPr lang="en-US" dirty="0" smtClean="0"/>
              <a:t> All the believers were </a:t>
            </a:r>
            <a:r>
              <a:rPr lang="en-US" dirty="0" smtClean="0">
                <a:solidFill>
                  <a:schemeClr val="bg1"/>
                </a:solidFill>
                <a:effectLst>
                  <a:outerShdw blurRad="38100" dist="38100" dir="2700000" algn="tl">
                    <a:srgbClr val="000000">
                      <a:alpha val="43137"/>
                    </a:srgbClr>
                  </a:outerShdw>
                </a:effectLst>
              </a:rPr>
              <a:t>together</a:t>
            </a:r>
            <a:r>
              <a:rPr lang="en-US" dirty="0" smtClean="0">
                <a:effectLst>
                  <a:outerShdw blurRad="38100" dist="38100" dir="2700000" algn="tl">
                    <a:srgbClr val="000000">
                      <a:alpha val="43137"/>
                    </a:srgbClr>
                  </a:outerShdw>
                </a:effectLst>
              </a:rPr>
              <a:t> </a:t>
            </a:r>
            <a:r>
              <a:rPr lang="en-US" dirty="0" smtClean="0"/>
              <a:t>and had everything in common.</a:t>
            </a:r>
            <a:endParaRPr lang="en-US" dirty="0"/>
          </a:p>
        </p:txBody>
      </p:sp>
    </p:spTree>
  </p:cSld>
  <p:clrMapOvr>
    <a:masterClrMapping/>
  </p:clrMapOvr>
  <p:transition>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28600" y="260261"/>
            <a:ext cx="8610600" cy="1140177"/>
          </a:xfrm>
          <a:prstGeom prst="rect">
            <a:avLst/>
          </a:prstGeom>
          <a:solidFill>
            <a:schemeClr val="bg1">
              <a:alpha val="6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2971800" y="2057400"/>
            <a:ext cx="1676400" cy="7620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00" y="274638"/>
            <a:ext cx="9525000" cy="1143000"/>
          </a:xfrm>
        </p:spPr>
        <p:txBody>
          <a:bodyPr/>
          <a:lstStyle/>
          <a:p>
            <a:r>
              <a:rPr lang="en-US" dirty="0" smtClean="0"/>
              <a:t>A Passion for PEOPLE</a:t>
            </a:r>
            <a:endParaRPr lang="en-US" dirty="0"/>
          </a:p>
        </p:txBody>
      </p:sp>
      <p:sp>
        <p:nvSpPr>
          <p:cNvPr id="3" name="Content Placeholder 2"/>
          <p:cNvSpPr>
            <a:spLocks noGrp="1"/>
          </p:cNvSpPr>
          <p:nvPr>
            <p:ph idx="1"/>
          </p:nvPr>
        </p:nvSpPr>
        <p:spPr>
          <a:xfrm>
            <a:off x="457200" y="1500450"/>
            <a:ext cx="7696200" cy="4525963"/>
          </a:xfrm>
        </p:spPr>
        <p:txBody>
          <a:bodyPr/>
          <a:lstStyle/>
          <a:p>
            <a:r>
              <a:rPr lang="en-US" baseline="30000" dirty="0" smtClean="0"/>
              <a:t>45</a:t>
            </a:r>
            <a:r>
              <a:rPr lang="en-US" dirty="0" smtClean="0"/>
              <a:t> Selling their possessions and goods, they gave to </a:t>
            </a:r>
            <a:r>
              <a:rPr lang="en-US" dirty="0" smtClean="0">
                <a:solidFill>
                  <a:schemeClr val="bg1"/>
                </a:solidFill>
                <a:effectLst>
                  <a:outerShdw blurRad="38100" dist="38100" dir="2700000" algn="tl">
                    <a:srgbClr val="000000">
                      <a:alpha val="43137"/>
                    </a:srgbClr>
                  </a:outerShdw>
                </a:effectLst>
              </a:rPr>
              <a:t>anyone</a:t>
            </a:r>
            <a:r>
              <a:rPr lang="en-US" dirty="0" smtClean="0">
                <a:effectLst>
                  <a:outerShdw blurRad="38100" dist="38100" dir="2700000" algn="tl">
                    <a:srgbClr val="000000">
                      <a:alpha val="43137"/>
                    </a:srgbClr>
                  </a:outerShdw>
                </a:effectLst>
              </a:rPr>
              <a:t> </a:t>
            </a:r>
            <a:r>
              <a:rPr lang="en-US" dirty="0" smtClean="0"/>
              <a:t>as he had need.</a:t>
            </a:r>
          </a:p>
          <a:p>
            <a:r>
              <a:rPr lang="en-US" dirty="0" smtClean="0"/>
              <a:t> </a:t>
            </a:r>
            <a:endParaRPr lang="en-US" dirty="0"/>
          </a:p>
        </p:txBody>
      </p:sp>
      <p:pic>
        <p:nvPicPr>
          <p:cNvPr id="6146" name="Picture 2"/>
          <p:cNvPicPr>
            <a:picLocks noChangeAspect="1" noChangeArrowheads="1"/>
          </p:cNvPicPr>
          <p:nvPr/>
        </p:nvPicPr>
        <p:blipFill>
          <a:blip r:embed="rId2" cstate="print"/>
          <a:srcRect b="23934"/>
          <a:stretch>
            <a:fillRect/>
          </a:stretch>
        </p:blipFill>
        <p:spPr bwMode="auto">
          <a:xfrm>
            <a:off x="0" y="2944552"/>
            <a:ext cx="9144000" cy="3913448"/>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28600" y="260261"/>
            <a:ext cx="8610600" cy="1140177"/>
          </a:xfrm>
          <a:prstGeom prst="rect">
            <a:avLst/>
          </a:prstGeom>
          <a:solidFill>
            <a:schemeClr val="bg1">
              <a:alpha val="6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5867400" y="1447800"/>
            <a:ext cx="1143000" cy="7620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00" y="274638"/>
            <a:ext cx="9525000" cy="1143000"/>
          </a:xfrm>
        </p:spPr>
        <p:txBody>
          <a:bodyPr/>
          <a:lstStyle/>
          <a:p>
            <a:r>
              <a:rPr lang="en-US" dirty="0" smtClean="0"/>
              <a:t>A Passion for MEETING</a:t>
            </a:r>
            <a:endParaRPr lang="en-US" dirty="0"/>
          </a:p>
        </p:txBody>
      </p:sp>
      <p:sp>
        <p:nvSpPr>
          <p:cNvPr id="3" name="Content Placeholder 2"/>
          <p:cNvSpPr>
            <a:spLocks noGrp="1"/>
          </p:cNvSpPr>
          <p:nvPr>
            <p:ph idx="1"/>
          </p:nvPr>
        </p:nvSpPr>
        <p:spPr>
          <a:xfrm>
            <a:off x="457200" y="1500450"/>
            <a:ext cx="7696200" cy="4525963"/>
          </a:xfrm>
        </p:spPr>
        <p:txBody>
          <a:bodyPr/>
          <a:lstStyle/>
          <a:p>
            <a:r>
              <a:rPr lang="en-US" baseline="30000" dirty="0" smtClean="0"/>
              <a:t>46</a:t>
            </a:r>
            <a:r>
              <a:rPr lang="en-US" dirty="0" smtClean="0"/>
              <a:t> Every day they continued to </a:t>
            </a:r>
            <a:r>
              <a:rPr lang="en-US" dirty="0" smtClean="0">
                <a:solidFill>
                  <a:schemeClr val="bg1"/>
                </a:solidFill>
                <a:effectLst>
                  <a:outerShdw blurRad="38100" dist="38100" dir="2700000" algn="tl">
                    <a:srgbClr val="000000">
                      <a:alpha val="43137"/>
                    </a:srgbClr>
                  </a:outerShdw>
                </a:effectLst>
              </a:rPr>
              <a:t>meet</a:t>
            </a:r>
            <a:r>
              <a:rPr lang="en-US" dirty="0" smtClean="0">
                <a:effectLst>
                  <a:outerShdw blurRad="38100" dist="38100" dir="2700000" algn="tl">
                    <a:srgbClr val="000000">
                      <a:alpha val="43137"/>
                    </a:srgbClr>
                  </a:outerShdw>
                </a:effectLst>
              </a:rPr>
              <a:t> </a:t>
            </a:r>
            <a:r>
              <a:rPr lang="en-US" dirty="0" smtClean="0"/>
              <a:t>together in the temple courts. They broke bread in their homes and ate together with glad and sincere hearts,</a:t>
            </a:r>
            <a:endParaRPr lang="en-US" dirty="0"/>
          </a:p>
        </p:txBody>
      </p:sp>
      <p:pic>
        <p:nvPicPr>
          <p:cNvPr id="7170" name="Picture 2"/>
          <p:cNvPicPr>
            <a:picLocks noChangeAspect="1" noChangeArrowheads="1"/>
          </p:cNvPicPr>
          <p:nvPr/>
        </p:nvPicPr>
        <p:blipFill>
          <a:blip r:embed="rId3" cstate="print"/>
          <a:srcRect b="16595"/>
          <a:stretch>
            <a:fillRect/>
          </a:stretch>
        </p:blipFill>
        <p:spPr bwMode="auto">
          <a:xfrm>
            <a:off x="0" y="3285692"/>
            <a:ext cx="9205913" cy="3572308"/>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22950" y="1330036"/>
            <a:ext cx="9166949" cy="5527964"/>
          </a:xfrm>
          <a:prstGeom prst="rect">
            <a:avLst/>
          </a:prstGeom>
          <a:noFill/>
          <a:ln w="9525">
            <a:noFill/>
            <a:miter lim="800000"/>
            <a:headEnd/>
            <a:tailEnd/>
          </a:ln>
          <a:effectLst/>
        </p:spPr>
      </p:pic>
      <p:sp>
        <p:nvSpPr>
          <p:cNvPr id="9" name="Rectangle 8"/>
          <p:cNvSpPr/>
          <p:nvPr/>
        </p:nvSpPr>
        <p:spPr>
          <a:xfrm>
            <a:off x="228600" y="260261"/>
            <a:ext cx="8610600" cy="1140177"/>
          </a:xfrm>
          <a:prstGeom prst="rect">
            <a:avLst/>
          </a:prstGeom>
          <a:solidFill>
            <a:schemeClr val="bg1">
              <a:alpha val="6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762000" y="1447800"/>
            <a:ext cx="1752600" cy="7620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00" y="274638"/>
            <a:ext cx="9525000" cy="1143000"/>
          </a:xfrm>
        </p:spPr>
        <p:txBody>
          <a:bodyPr/>
          <a:lstStyle/>
          <a:p>
            <a:r>
              <a:rPr lang="en-US" dirty="0" smtClean="0"/>
              <a:t>A Passion for WORSHIP</a:t>
            </a:r>
            <a:endParaRPr lang="en-US" dirty="0"/>
          </a:p>
        </p:txBody>
      </p:sp>
      <p:sp>
        <p:nvSpPr>
          <p:cNvPr id="3" name="Content Placeholder 2"/>
          <p:cNvSpPr>
            <a:spLocks noGrp="1"/>
          </p:cNvSpPr>
          <p:nvPr>
            <p:ph idx="1"/>
          </p:nvPr>
        </p:nvSpPr>
        <p:spPr>
          <a:xfrm>
            <a:off x="457200" y="1500450"/>
            <a:ext cx="7696200" cy="4525963"/>
          </a:xfrm>
        </p:spPr>
        <p:txBody>
          <a:bodyPr/>
          <a:lstStyle/>
          <a:p>
            <a:r>
              <a:rPr lang="en-US" baseline="30000" dirty="0" smtClean="0"/>
              <a:t>47</a:t>
            </a:r>
            <a:r>
              <a:rPr lang="en-US" dirty="0" smtClean="0"/>
              <a:t> </a:t>
            </a:r>
            <a:r>
              <a:rPr lang="en-US" dirty="0" smtClean="0">
                <a:solidFill>
                  <a:schemeClr val="bg1"/>
                </a:solidFill>
                <a:effectLst>
                  <a:outerShdw blurRad="38100" dist="38100" dir="2700000" algn="tl">
                    <a:srgbClr val="000000">
                      <a:alpha val="43137"/>
                    </a:srgbClr>
                  </a:outerShdw>
                </a:effectLst>
              </a:rPr>
              <a:t>praising</a:t>
            </a:r>
            <a:r>
              <a:rPr lang="en-US" dirty="0" smtClean="0">
                <a:effectLst>
                  <a:outerShdw blurRad="38100" dist="38100" dir="2700000" algn="tl">
                    <a:srgbClr val="000000">
                      <a:alpha val="43137"/>
                    </a:srgbClr>
                  </a:outerShdw>
                </a:effectLst>
              </a:rPr>
              <a:t> </a:t>
            </a:r>
            <a:r>
              <a:rPr lang="en-US" dirty="0" smtClean="0"/>
              <a:t>God and enjoying the favor of all the people. And the Lord added to their number daily those who were being saved. </a:t>
            </a:r>
            <a:endParaRPr lang="en-US" dirty="0"/>
          </a:p>
        </p:txBody>
      </p:sp>
    </p:spTree>
  </p:cSld>
  <p:clrMapOvr>
    <a:masterClrMapping/>
  </p:clrMapOvr>
  <p:transition>
    <p:zo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730134" y="2532611"/>
            <a:ext cx="2644833" cy="7620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9" name="Picture 3"/>
          <p:cNvPicPr>
            <a:picLocks noChangeAspect="1" noChangeArrowheads="1"/>
          </p:cNvPicPr>
          <p:nvPr/>
        </p:nvPicPr>
        <p:blipFill>
          <a:blip r:embed="rId3" cstate="print"/>
          <a:srcRect b="13476"/>
          <a:stretch>
            <a:fillRect/>
          </a:stretch>
        </p:blipFill>
        <p:spPr bwMode="auto">
          <a:xfrm>
            <a:off x="1" y="2267807"/>
            <a:ext cx="9144000" cy="4590193"/>
          </a:xfrm>
          <a:prstGeom prst="rect">
            <a:avLst/>
          </a:prstGeom>
          <a:noFill/>
          <a:ln w="9525">
            <a:noFill/>
            <a:miter lim="800000"/>
            <a:headEnd/>
            <a:tailEnd/>
          </a:ln>
          <a:effectLst/>
        </p:spPr>
      </p:pic>
      <p:sp>
        <p:nvSpPr>
          <p:cNvPr id="9" name="Rectangle 8"/>
          <p:cNvSpPr/>
          <p:nvPr/>
        </p:nvSpPr>
        <p:spPr>
          <a:xfrm>
            <a:off x="228600" y="260261"/>
            <a:ext cx="8610600" cy="1140177"/>
          </a:xfrm>
          <a:prstGeom prst="rect">
            <a:avLst/>
          </a:prstGeom>
          <a:solidFill>
            <a:schemeClr val="bg1">
              <a:alpha val="6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5714999" y="1981200"/>
            <a:ext cx="1949335" cy="7620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00" y="274638"/>
            <a:ext cx="9525000" cy="1143000"/>
          </a:xfrm>
        </p:spPr>
        <p:txBody>
          <a:bodyPr/>
          <a:lstStyle/>
          <a:p>
            <a:r>
              <a:rPr lang="en-US" dirty="0" smtClean="0"/>
              <a:t>A Passion for GROWTH</a:t>
            </a:r>
            <a:endParaRPr lang="en-US" dirty="0"/>
          </a:p>
        </p:txBody>
      </p:sp>
      <p:sp>
        <p:nvSpPr>
          <p:cNvPr id="3" name="Content Placeholder 2"/>
          <p:cNvSpPr>
            <a:spLocks noGrp="1"/>
          </p:cNvSpPr>
          <p:nvPr>
            <p:ph idx="1"/>
          </p:nvPr>
        </p:nvSpPr>
        <p:spPr>
          <a:xfrm>
            <a:off x="457200" y="1500450"/>
            <a:ext cx="7696200" cy="4525963"/>
          </a:xfrm>
        </p:spPr>
        <p:txBody>
          <a:bodyPr/>
          <a:lstStyle/>
          <a:p>
            <a:r>
              <a:rPr lang="en-US" baseline="30000" dirty="0" smtClean="0"/>
              <a:t>47</a:t>
            </a:r>
            <a:r>
              <a:rPr lang="en-US" dirty="0" smtClean="0"/>
              <a:t> praising God and enjoying the favor of all the people. And the Lord </a:t>
            </a:r>
            <a:r>
              <a:rPr lang="en-US" dirty="0" smtClean="0">
                <a:solidFill>
                  <a:schemeClr val="bg1"/>
                </a:solidFill>
                <a:effectLst>
                  <a:outerShdw blurRad="38100" dist="38100" dir="2700000" algn="tl">
                    <a:srgbClr val="000000">
                      <a:alpha val="43137"/>
                    </a:srgbClr>
                  </a:outerShdw>
                </a:effectLst>
              </a:rPr>
              <a:t>added</a:t>
            </a:r>
            <a:r>
              <a:rPr lang="en-US" dirty="0" smtClean="0">
                <a:effectLst>
                  <a:outerShdw blurRad="38100" dist="38100" dir="2700000" algn="tl">
                    <a:srgbClr val="000000">
                      <a:alpha val="43137"/>
                    </a:srgbClr>
                  </a:outerShdw>
                </a:effectLst>
              </a:rPr>
              <a:t> </a:t>
            </a:r>
            <a:r>
              <a:rPr lang="en-US" dirty="0" smtClean="0">
                <a:solidFill>
                  <a:schemeClr val="bg1"/>
                </a:solidFill>
                <a:effectLst>
                  <a:outerShdw blurRad="38100" dist="38100" dir="2700000" algn="tl">
                    <a:srgbClr val="000000">
                      <a:alpha val="43137"/>
                    </a:srgbClr>
                  </a:outerShdw>
                </a:effectLst>
              </a:rPr>
              <a:t>to their number </a:t>
            </a:r>
            <a:r>
              <a:rPr lang="en-US" dirty="0" smtClean="0"/>
              <a:t>daily those who were being saved. </a:t>
            </a:r>
            <a:endParaRPr lang="en-US" dirty="0"/>
          </a:p>
        </p:txBody>
      </p:sp>
    </p:spTree>
  </p:cSld>
  <p:clrMapOvr>
    <a:masterClrMapping/>
  </p:clrMapOvr>
  <p:transition>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cstate="print"/>
          <a:srcRect/>
          <a:stretch>
            <a:fillRect/>
          </a:stretch>
        </p:blipFill>
        <p:spPr bwMode="auto">
          <a:xfrm>
            <a:off x="4572000" y="-1"/>
            <a:ext cx="4572000" cy="6909089"/>
          </a:xfrm>
          <a:prstGeom prst="rect">
            <a:avLst/>
          </a:prstGeom>
          <a:noFill/>
          <a:ln w="9525">
            <a:noFill/>
            <a:miter lim="800000"/>
            <a:headEnd/>
            <a:tailEnd/>
          </a:ln>
          <a:effectLst/>
        </p:spPr>
      </p:pic>
      <p:sp>
        <p:nvSpPr>
          <p:cNvPr id="2" name="Title 1"/>
          <p:cNvSpPr>
            <a:spLocks noGrp="1"/>
          </p:cNvSpPr>
          <p:nvPr>
            <p:ph type="ctrTitle"/>
          </p:nvPr>
        </p:nvSpPr>
        <p:spPr>
          <a:xfrm>
            <a:off x="381000" y="4114800"/>
            <a:ext cx="4953000" cy="1470025"/>
          </a:xfrm>
        </p:spPr>
        <p:txBody>
          <a:bodyPr/>
          <a:lstStyle/>
          <a:p>
            <a:r>
              <a:rPr lang="en-US" dirty="0" smtClean="0">
                <a:solidFill>
                  <a:schemeClr val="accent6">
                    <a:lumMod val="50000"/>
                  </a:schemeClr>
                </a:solidFill>
              </a:rPr>
              <a:t>A Study </a:t>
            </a:r>
            <a:br>
              <a:rPr lang="en-US" dirty="0" smtClean="0">
                <a:solidFill>
                  <a:schemeClr val="accent6">
                    <a:lumMod val="50000"/>
                  </a:schemeClr>
                </a:solidFill>
              </a:rPr>
            </a:br>
            <a:r>
              <a:rPr lang="en-US" dirty="0" smtClean="0">
                <a:solidFill>
                  <a:schemeClr val="accent6">
                    <a:lumMod val="50000"/>
                  </a:schemeClr>
                </a:solidFill>
              </a:rPr>
              <a:t>in the </a:t>
            </a:r>
            <a:br>
              <a:rPr lang="en-US" dirty="0" smtClean="0">
                <a:solidFill>
                  <a:schemeClr val="accent6">
                    <a:lumMod val="50000"/>
                  </a:schemeClr>
                </a:solidFill>
              </a:rPr>
            </a:br>
            <a:r>
              <a:rPr lang="en-US" dirty="0" smtClean="0">
                <a:solidFill>
                  <a:schemeClr val="accent6">
                    <a:lumMod val="50000"/>
                  </a:schemeClr>
                </a:solidFill>
              </a:rPr>
              <a:t>Book of ACTS</a:t>
            </a:r>
            <a:endParaRPr lang="en-US" dirty="0">
              <a:solidFill>
                <a:schemeClr val="accent6">
                  <a:lumMod val="50000"/>
                </a:schemeClr>
              </a:solidFill>
            </a:endParaRPr>
          </a:p>
        </p:txBody>
      </p:sp>
      <p:sp>
        <p:nvSpPr>
          <p:cNvPr id="7" name="TextBox 6"/>
          <p:cNvSpPr txBox="1"/>
          <p:nvPr/>
        </p:nvSpPr>
        <p:spPr>
          <a:xfrm>
            <a:off x="152400" y="346264"/>
            <a:ext cx="8458200" cy="2015936"/>
          </a:xfrm>
          <a:prstGeom prst="rect">
            <a:avLst/>
          </a:prstGeom>
          <a:noFill/>
        </p:spPr>
        <p:txBody>
          <a:bodyPr wrap="square" rtlCol="0">
            <a:spAutoFit/>
          </a:bodyPr>
          <a:lstStyle/>
          <a:p>
            <a:r>
              <a:rPr lang="en-US" sz="12200" dirty="0" smtClean="0">
                <a:latin typeface="Arial Black" pitchFamily="34" charset="0"/>
              </a:rPr>
              <a:t>making a</a:t>
            </a:r>
            <a:endParaRPr lang="en-US" sz="12200" dirty="0">
              <a:latin typeface="Arial Black" pitchFamily="34" charset="0"/>
            </a:endParaRPr>
          </a:p>
        </p:txBody>
      </p:sp>
      <p:sp>
        <p:nvSpPr>
          <p:cNvPr id="9" name="TextBox 8"/>
          <p:cNvSpPr txBox="1"/>
          <p:nvPr/>
        </p:nvSpPr>
        <p:spPr>
          <a:xfrm>
            <a:off x="8077200" y="173295"/>
            <a:ext cx="762000" cy="7294305"/>
          </a:xfrm>
          <a:prstGeom prst="rect">
            <a:avLst/>
          </a:prstGeom>
          <a:noFill/>
        </p:spPr>
        <p:txBody>
          <a:bodyPr wrap="square" rtlCol="0">
            <a:spAutoFit/>
          </a:bodyPr>
          <a:lstStyle/>
          <a:p>
            <a:pPr algn="ctr">
              <a:lnSpc>
                <a:spcPts val="5200"/>
              </a:lnSpc>
            </a:pPr>
            <a:r>
              <a:rPr lang="en-US" sz="5400" dirty="0" smtClean="0">
                <a:ln>
                  <a:solidFill>
                    <a:schemeClr val="accent6">
                      <a:lumMod val="20000"/>
                      <a:lumOff val="80000"/>
                    </a:schemeClr>
                  </a:solidFill>
                </a:ln>
                <a:latin typeface="Arial Black" pitchFamily="34" charset="0"/>
              </a:rPr>
              <a:t>D</a:t>
            </a:r>
          </a:p>
          <a:p>
            <a:pPr algn="ctr">
              <a:lnSpc>
                <a:spcPts val="5200"/>
              </a:lnSpc>
            </a:pPr>
            <a:r>
              <a:rPr lang="en-US" sz="5400" dirty="0" smtClean="0">
                <a:ln>
                  <a:solidFill>
                    <a:schemeClr val="accent6">
                      <a:lumMod val="20000"/>
                      <a:lumOff val="80000"/>
                    </a:schemeClr>
                  </a:solidFill>
                </a:ln>
                <a:latin typeface="Arial Black" pitchFamily="34" charset="0"/>
              </a:rPr>
              <a:t>I</a:t>
            </a:r>
          </a:p>
          <a:p>
            <a:pPr algn="ctr">
              <a:lnSpc>
                <a:spcPts val="5200"/>
              </a:lnSpc>
            </a:pPr>
            <a:r>
              <a:rPr lang="en-US" sz="5400" dirty="0" smtClean="0">
                <a:ln>
                  <a:solidFill>
                    <a:schemeClr val="accent6">
                      <a:lumMod val="20000"/>
                      <a:lumOff val="80000"/>
                    </a:schemeClr>
                  </a:solidFill>
                </a:ln>
                <a:latin typeface="Arial Black" pitchFamily="34" charset="0"/>
              </a:rPr>
              <a:t>F</a:t>
            </a:r>
          </a:p>
          <a:p>
            <a:pPr algn="ctr">
              <a:lnSpc>
                <a:spcPts val="5200"/>
              </a:lnSpc>
            </a:pPr>
            <a:r>
              <a:rPr lang="en-US" sz="5400" dirty="0" smtClean="0">
                <a:ln>
                  <a:solidFill>
                    <a:schemeClr val="accent6">
                      <a:lumMod val="20000"/>
                      <a:lumOff val="80000"/>
                    </a:schemeClr>
                  </a:solidFill>
                </a:ln>
                <a:latin typeface="Arial Black" pitchFamily="34" charset="0"/>
              </a:rPr>
              <a:t>F</a:t>
            </a:r>
          </a:p>
          <a:p>
            <a:pPr algn="ctr">
              <a:lnSpc>
                <a:spcPts val="5200"/>
              </a:lnSpc>
            </a:pPr>
            <a:r>
              <a:rPr lang="en-US" sz="5400" dirty="0" smtClean="0">
                <a:ln>
                  <a:solidFill>
                    <a:schemeClr val="accent6">
                      <a:lumMod val="20000"/>
                      <a:lumOff val="80000"/>
                    </a:schemeClr>
                  </a:solidFill>
                </a:ln>
                <a:latin typeface="Arial Black" pitchFamily="34" charset="0"/>
              </a:rPr>
              <a:t>E</a:t>
            </a:r>
          </a:p>
          <a:p>
            <a:pPr algn="ctr">
              <a:lnSpc>
                <a:spcPts val="5200"/>
              </a:lnSpc>
            </a:pPr>
            <a:r>
              <a:rPr lang="en-US" sz="5400" dirty="0" smtClean="0">
                <a:ln>
                  <a:solidFill>
                    <a:schemeClr val="accent6">
                      <a:lumMod val="20000"/>
                      <a:lumOff val="80000"/>
                    </a:schemeClr>
                  </a:solidFill>
                </a:ln>
                <a:latin typeface="Arial Black" pitchFamily="34" charset="0"/>
              </a:rPr>
              <a:t>R</a:t>
            </a:r>
          </a:p>
          <a:p>
            <a:pPr algn="ctr">
              <a:lnSpc>
                <a:spcPts val="5200"/>
              </a:lnSpc>
            </a:pPr>
            <a:r>
              <a:rPr lang="en-US" sz="5400" dirty="0" smtClean="0">
                <a:ln>
                  <a:solidFill>
                    <a:schemeClr val="accent6">
                      <a:lumMod val="20000"/>
                      <a:lumOff val="80000"/>
                    </a:schemeClr>
                  </a:solidFill>
                </a:ln>
                <a:latin typeface="Arial Black" pitchFamily="34" charset="0"/>
              </a:rPr>
              <a:t>E</a:t>
            </a:r>
          </a:p>
          <a:p>
            <a:pPr algn="ctr">
              <a:lnSpc>
                <a:spcPts val="5200"/>
              </a:lnSpc>
            </a:pPr>
            <a:r>
              <a:rPr lang="en-US" sz="5400" dirty="0" smtClean="0">
                <a:ln>
                  <a:solidFill>
                    <a:schemeClr val="accent6">
                      <a:lumMod val="20000"/>
                      <a:lumOff val="80000"/>
                    </a:schemeClr>
                  </a:solidFill>
                </a:ln>
                <a:latin typeface="Arial Black" pitchFamily="34" charset="0"/>
              </a:rPr>
              <a:t>N</a:t>
            </a:r>
          </a:p>
          <a:p>
            <a:pPr algn="ctr">
              <a:lnSpc>
                <a:spcPts val="5200"/>
              </a:lnSpc>
            </a:pPr>
            <a:r>
              <a:rPr lang="en-US" sz="5400" dirty="0" smtClean="0">
                <a:ln>
                  <a:solidFill>
                    <a:schemeClr val="accent6">
                      <a:lumMod val="20000"/>
                      <a:lumOff val="80000"/>
                    </a:schemeClr>
                  </a:solidFill>
                </a:ln>
                <a:latin typeface="Arial Black" pitchFamily="34" charset="0"/>
              </a:rPr>
              <a:t>C</a:t>
            </a:r>
          </a:p>
          <a:p>
            <a:pPr algn="ctr">
              <a:lnSpc>
                <a:spcPts val="5200"/>
              </a:lnSpc>
            </a:pPr>
            <a:r>
              <a:rPr lang="en-US" sz="5400" dirty="0" smtClean="0">
                <a:ln>
                  <a:solidFill>
                    <a:schemeClr val="accent6">
                      <a:lumMod val="20000"/>
                      <a:lumOff val="80000"/>
                    </a:schemeClr>
                  </a:solidFill>
                </a:ln>
                <a:latin typeface="Arial Black" pitchFamily="34" charset="0"/>
              </a:rPr>
              <a:t>E</a:t>
            </a:r>
          </a:p>
          <a:p>
            <a:pPr algn="ctr">
              <a:lnSpc>
                <a:spcPts val="5200"/>
              </a:lnSpc>
            </a:pPr>
            <a:endParaRPr lang="en-US" dirty="0" smtClean="0">
              <a:ln>
                <a:solidFill>
                  <a:schemeClr val="accent6">
                    <a:lumMod val="20000"/>
                    <a:lumOff val="80000"/>
                  </a:schemeClr>
                </a:solidFill>
              </a:ln>
            </a:endParaRPr>
          </a:p>
        </p:txBody>
      </p:sp>
    </p:spTree>
  </p:cSld>
  <p:clrMapOvr>
    <a:masterClrMapping/>
  </p:clrMapOvr>
  <p:transition>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82634" y="1745674"/>
            <a:ext cx="4308416" cy="3890356"/>
          </a:xfrm>
          <a:prstGeom prst="rect">
            <a:avLst/>
          </a:prstGeom>
          <a:solidFill>
            <a:schemeClr val="bg1">
              <a:alpha val="53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275166" y="1737193"/>
            <a:ext cx="4308416" cy="3890356"/>
          </a:xfrm>
          <a:prstGeom prst="rect">
            <a:avLst/>
          </a:prstGeom>
          <a:solidFill>
            <a:schemeClr val="bg1">
              <a:alpha val="53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99505" y="152400"/>
            <a:ext cx="8695113" cy="1371600"/>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When we get PASSIONATE</a:t>
            </a:r>
            <a:endParaRPr lang="en-US" dirty="0"/>
          </a:p>
        </p:txBody>
      </p:sp>
      <p:sp>
        <p:nvSpPr>
          <p:cNvPr id="3" name="Content Placeholder 2"/>
          <p:cNvSpPr>
            <a:spLocks noGrp="1"/>
          </p:cNvSpPr>
          <p:nvPr>
            <p:ph idx="1"/>
          </p:nvPr>
        </p:nvSpPr>
        <p:spPr>
          <a:xfrm>
            <a:off x="457200" y="1396541"/>
            <a:ext cx="4133850" cy="4679748"/>
          </a:xfrm>
        </p:spPr>
        <p:txBody>
          <a:bodyPr/>
          <a:lstStyle/>
          <a:p>
            <a:r>
              <a:rPr lang="en-US" dirty="0" smtClean="0">
                <a:solidFill>
                  <a:schemeClr val="tx1"/>
                </a:solidFill>
              </a:rPr>
              <a:t>About: </a:t>
            </a:r>
          </a:p>
          <a:p>
            <a:pPr marL="233363" indent="-233363"/>
            <a:r>
              <a:rPr lang="en-US" dirty="0" smtClean="0">
                <a:solidFill>
                  <a:schemeClr val="tx1"/>
                </a:solidFill>
              </a:rPr>
              <a:t>	Bible TEACHING</a:t>
            </a:r>
          </a:p>
          <a:p>
            <a:pPr marL="233363" indent="-233363"/>
            <a:r>
              <a:rPr lang="en-US" dirty="0" smtClean="0">
                <a:solidFill>
                  <a:schemeClr val="tx1"/>
                </a:solidFill>
              </a:rPr>
              <a:t>	FELLOWSHIP</a:t>
            </a:r>
          </a:p>
          <a:p>
            <a:pPr marL="233363" indent="-233363"/>
            <a:r>
              <a:rPr lang="en-US" dirty="0" smtClean="0">
                <a:solidFill>
                  <a:schemeClr val="tx1"/>
                </a:solidFill>
              </a:rPr>
              <a:t>	COMMUNION</a:t>
            </a:r>
          </a:p>
          <a:p>
            <a:pPr marL="233363" indent="-233363"/>
            <a:r>
              <a:rPr lang="en-US" dirty="0" smtClean="0">
                <a:solidFill>
                  <a:schemeClr val="tx1"/>
                </a:solidFill>
              </a:rPr>
              <a:t>	PRAYER</a:t>
            </a:r>
          </a:p>
          <a:p>
            <a:pPr marL="233363" indent="-233363"/>
            <a:r>
              <a:rPr lang="en-US" dirty="0" smtClean="0">
                <a:solidFill>
                  <a:schemeClr val="tx1"/>
                </a:solidFill>
              </a:rPr>
              <a:t>	God’s WONDERS</a:t>
            </a:r>
          </a:p>
          <a:p>
            <a:pPr marL="233363" indent="-233363"/>
            <a:r>
              <a:rPr lang="en-US" dirty="0" smtClean="0">
                <a:solidFill>
                  <a:schemeClr val="tx1"/>
                </a:solidFill>
              </a:rPr>
              <a:t>	</a:t>
            </a:r>
          </a:p>
          <a:p>
            <a:r>
              <a:rPr lang="en-US" dirty="0" smtClean="0">
                <a:solidFill>
                  <a:schemeClr val="tx1"/>
                </a:solidFill>
              </a:rPr>
              <a:t>	</a:t>
            </a:r>
          </a:p>
          <a:p>
            <a:r>
              <a:rPr lang="en-US" dirty="0" smtClean="0">
                <a:solidFill>
                  <a:schemeClr val="tx1"/>
                </a:solidFill>
              </a:rPr>
              <a:t>	</a:t>
            </a:r>
          </a:p>
          <a:p>
            <a:r>
              <a:rPr lang="en-US" dirty="0" smtClean="0">
                <a:solidFill>
                  <a:schemeClr val="tx1"/>
                </a:solidFill>
              </a:rPr>
              <a:t>	</a:t>
            </a:r>
            <a:endParaRPr lang="en-US" dirty="0">
              <a:solidFill>
                <a:schemeClr val="tx1"/>
              </a:solidFill>
            </a:endParaRPr>
          </a:p>
        </p:txBody>
      </p:sp>
      <p:sp>
        <p:nvSpPr>
          <p:cNvPr id="5" name="TextBox 4"/>
          <p:cNvSpPr txBox="1"/>
          <p:nvPr/>
        </p:nvSpPr>
        <p:spPr>
          <a:xfrm>
            <a:off x="4591050" y="2028306"/>
            <a:ext cx="3688426" cy="7273786"/>
          </a:xfrm>
          <a:prstGeom prst="rect">
            <a:avLst/>
          </a:prstGeom>
          <a:noFill/>
        </p:spPr>
        <p:txBody>
          <a:bodyPr wrap="square" rtlCol="0">
            <a:spAutoFit/>
          </a:bodyPr>
          <a:lstStyle/>
          <a:p>
            <a:pPr>
              <a:lnSpc>
                <a:spcPts val="5200"/>
              </a:lnSpc>
            </a:pPr>
            <a:r>
              <a:rPr lang="en-US" sz="3600" b="1" dirty="0" smtClean="0">
                <a:latin typeface="Arial Narrow" pitchFamily="34" charset="0"/>
              </a:rPr>
              <a:t>Being TOGETHER</a:t>
            </a:r>
          </a:p>
          <a:p>
            <a:pPr>
              <a:lnSpc>
                <a:spcPts val="5200"/>
              </a:lnSpc>
            </a:pPr>
            <a:r>
              <a:rPr lang="en-US" sz="3600" b="1" dirty="0" smtClean="0">
                <a:latin typeface="Arial Narrow" pitchFamily="34" charset="0"/>
              </a:rPr>
              <a:t>PEOPLE</a:t>
            </a:r>
          </a:p>
          <a:p>
            <a:pPr>
              <a:lnSpc>
                <a:spcPts val="5200"/>
              </a:lnSpc>
            </a:pPr>
            <a:r>
              <a:rPr lang="en-US" sz="3600" b="1" dirty="0" smtClean="0">
                <a:latin typeface="Arial Narrow" pitchFamily="34" charset="0"/>
              </a:rPr>
              <a:t>MEETING</a:t>
            </a:r>
          </a:p>
          <a:p>
            <a:pPr>
              <a:lnSpc>
                <a:spcPts val="5200"/>
              </a:lnSpc>
            </a:pPr>
            <a:r>
              <a:rPr lang="en-US" sz="3600" b="1" dirty="0" smtClean="0">
                <a:latin typeface="Arial Narrow" pitchFamily="34" charset="0"/>
              </a:rPr>
              <a:t>WORSHIP</a:t>
            </a:r>
          </a:p>
          <a:p>
            <a:pPr>
              <a:lnSpc>
                <a:spcPts val="5200"/>
              </a:lnSpc>
            </a:pPr>
            <a:r>
              <a:rPr lang="en-US" sz="3600" b="1" dirty="0" smtClean="0">
                <a:latin typeface="Arial Narrow" pitchFamily="34" charset="0"/>
              </a:rPr>
              <a:t>CHURCH GROWTH</a:t>
            </a:r>
          </a:p>
          <a:p>
            <a:pPr>
              <a:lnSpc>
                <a:spcPts val="5200"/>
              </a:lnSpc>
            </a:pPr>
            <a:endParaRPr lang="en-US" sz="3600" b="1" dirty="0" smtClean="0">
              <a:solidFill>
                <a:schemeClr val="accent1">
                  <a:lumMod val="50000"/>
                </a:schemeClr>
              </a:solidFill>
              <a:latin typeface="Arial Narrow" pitchFamily="34" charset="0"/>
            </a:endParaRPr>
          </a:p>
          <a:p>
            <a:pPr>
              <a:lnSpc>
                <a:spcPts val="5200"/>
              </a:lnSpc>
            </a:pPr>
            <a:endParaRPr lang="en-US" sz="3600" b="1" dirty="0" smtClean="0">
              <a:solidFill>
                <a:schemeClr val="accent1">
                  <a:lumMod val="50000"/>
                </a:schemeClr>
              </a:solidFill>
              <a:latin typeface="Arial Narrow" pitchFamily="34" charset="0"/>
            </a:endParaRPr>
          </a:p>
          <a:p>
            <a:pPr>
              <a:lnSpc>
                <a:spcPts val="5200"/>
              </a:lnSpc>
            </a:pPr>
            <a:endParaRPr lang="en-US" sz="3600" b="1" dirty="0" smtClean="0">
              <a:solidFill>
                <a:schemeClr val="accent1">
                  <a:lumMod val="50000"/>
                </a:schemeClr>
              </a:solidFill>
              <a:latin typeface="Arial Narrow" pitchFamily="34" charset="0"/>
            </a:endParaRPr>
          </a:p>
          <a:p>
            <a:pPr>
              <a:lnSpc>
                <a:spcPts val="4800"/>
              </a:lnSpc>
            </a:pPr>
            <a:endParaRPr lang="en-US" sz="3600" b="1" dirty="0" smtClean="0">
              <a:solidFill>
                <a:schemeClr val="accent1">
                  <a:lumMod val="50000"/>
                </a:schemeClr>
              </a:solidFill>
              <a:latin typeface="Arial Narrow" pitchFamily="34" charset="0"/>
            </a:endParaRPr>
          </a:p>
          <a:p>
            <a:pPr>
              <a:lnSpc>
                <a:spcPts val="4800"/>
              </a:lnSpc>
            </a:pPr>
            <a:r>
              <a:rPr lang="en-US" sz="3600" b="1" dirty="0" smtClean="0">
                <a:solidFill>
                  <a:schemeClr val="accent1">
                    <a:lumMod val="50000"/>
                  </a:schemeClr>
                </a:solidFill>
              </a:rPr>
              <a:t>	</a:t>
            </a:r>
          </a:p>
          <a:p>
            <a:pPr>
              <a:lnSpc>
                <a:spcPts val="4800"/>
              </a:lnSpc>
            </a:pPr>
            <a:endParaRPr lang="en-US" sz="3600" b="1" dirty="0">
              <a:solidFill>
                <a:schemeClr val="accent1">
                  <a:lumMod val="50000"/>
                </a:schemeClr>
              </a:solidFill>
            </a:endParaRPr>
          </a:p>
        </p:txBody>
      </p:sp>
      <p:sp>
        <p:nvSpPr>
          <p:cNvPr id="6" name="TextBox 5"/>
          <p:cNvSpPr txBox="1"/>
          <p:nvPr/>
        </p:nvSpPr>
        <p:spPr>
          <a:xfrm>
            <a:off x="349135" y="5522422"/>
            <a:ext cx="8212974" cy="710131"/>
          </a:xfrm>
          <a:prstGeom prst="rect">
            <a:avLst/>
          </a:prstGeom>
          <a:noFill/>
        </p:spPr>
        <p:txBody>
          <a:bodyPr wrap="square" rtlCol="0">
            <a:spAutoFit/>
          </a:bodyPr>
          <a:lstStyle/>
          <a:p>
            <a:pPr algn="ctr">
              <a:lnSpc>
                <a:spcPts val="5200"/>
              </a:lnSpc>
            </a:pPr>
            <a:r>
              <a:rPr lang="en-US" sz="3600" b="1" dirty="0" smtClean="0">
                <a:latin typeface="Arial Narrow" pitchFamily="34" charset="0"/>
              </a:rPr>
              <a:t>Then WE will make a DIFFERENCE, too.</a:t>
            </a:r>
            <a:endParaRPr lang="en-US" sz="3600" b="1" dirty="0"/>
          </a:p>
        </p:txBody>
      </p:sp>
    </p:spTree>
  </p:cSld>
  <p:clrMapOvr>
    <a:masterClrMapping/>
  </p:clrMapOvr>
  <p:transition>
    <p:zo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9800" y="152400"/>
            <a:ext cx="4191000" cy="1371600"/>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Let’s Pray.</a:t>
            </a:r>
            <a:endParaRPr lang="en-US" dirty="0"/>
          </a:p>
        </p:txBody>
      </p:sp>
      <p:sp>
        <p:nvSpPr>
          <p:cNvPr id="3" name="Content Placeholder 2"/>
          <p:cNvSpPr>
            <a:spLocks noGrp="1"/>
          </p:cNvSpPr>
          <p:nvPr>
            <p:ph idx="1"/>
          </p:nvPr>
        </p:nvSpPr>
        <p:spPr/>
        <p:txBody>
          <a:bodyPr/>
          <a:lstStyle/>
          <a:p>
            <a:endParaRPr lang="en-US" dirty="0"/>
          </a:p>
        </p:txBody>
      </p:sp>
    </p:spTree>
  </p:cSld>
  <p:clrMapOvr>
    <a:masterClrMapping/>
  </p:clrMapOvr>
  <p:transition>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0"/>
            <a:ext cx="8229600" cy="1600200"/>
          </a:xfrm>
        </p:spPr>
        <p:txBody>
          <a:bodyPr/>
          <a:lstStyle/>
          <a:p>
            <a:r>
              <a:rPr lang="en-US" dirty="0" smtClean="0"/>
              <a:t>The PASSION that </a:t>
            </a:r>
            <a:br>
              <a:rPr lang="en-US" dirty="0" smtClean="0"/>
            </a:br>
            <a:r>
              <a:rPr lang="en-US" dirty="0" smtClean="0"/>
              <a:t>Makes a Difference</a:t>
            </a:r>
            <a:endParaRPr lang="en-US" dirty="0"/>
          </a:p>
        </p:txBody>
      </p:sp>
    </p:spTree>
  </p:cSld>
  <p:clrMapOvr>
    <a:masterClrMapping/>
  </p:clrMapOvr>
  <p:transition>
    <p:zo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828800" y="260261"/>
            <a:ext cx="5334000" cy="1140177"/>
          </a:xfrm>
          <a:prstGeom prst="rect">
            <a:avLst/>
          </a:prstGeom>
          <a:solidFill>
            <a:schemeClr val="bg1">
              <a:alpha val="6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p:cNvSpPr/>
          <p:nvPr/>
        </p:nvSpPr>
        <p:spPr>
          <a:xfrm>
            <a:off x="2819400" y="1524000"/>
            <a:ext cx="4343400" cy="9144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Let’s pick up …</a:t>
            </a:r>
            <a:endParaRPr lang="en-US" dirty="0"/>
          </a:p>
        </p:txBody>
      </p:sp>
      <p:sp>
        <p:nvSpPr>
          <p:cNvPr id="3" name="Content Placeholder 2"/>
          <p:cNvSpPr>
            <a:spLocks noGrp="1"/>
          </p:cNvSpPr>
          <p:nvPr>
            <p:ph idx="1"/>
          </p:nvPr>
        </p:nvSpPr>
        <p:spPr>
          <a:xfrm>
            <a:off x="457200" y="1600200"/>
            <a:ext cx="7620000" cy="4525963"/>
          </a:xfrm>
        </p:spPr>
        <p:txBody>
          <a:bodyPr/>
          <a:lstStyle/>
          <a:p>
            <a:pPr marL="0" indent="0"/>
            <a:r>
              <a:rPr lang="en-US" baseline="30000" dirty="0" smtClean="0"/>
              <a:t>41</a:t>
            </a:r>
            <a:r>
              <a:rPr lang="en-US" dirty="0" smtClean="0"/>
              <a:t> Those who </a:t>
            </a:r>
            <a:r>
              <a:rPr lang="en-US" dirty="0" smtClean="0">
                <a:solidFill>
                  <a:schemeClr val="bg1"/>
                </a:solidFill>
                <a:effectLst>
                  <a:outerShdw blurRad="38100" dist="38100" dir="2700000" algn="tl">
                    <a:srgbClr val="000000">
                      <a:alpha val="43137"/>
                    </a:srgbClr>
                  </a:outerShdw>
                </a:effectLst>
              </a:rPr>
              <a:t>accepted his message </a:t>
            </a:r>
            <a:r>
              <a:rPr lang="en-US" dirty="0" smtClean="0"/>
              <a:t>were baptized, and about three thousand were added to their number that day. </a:t>
            </a:r>
          </a:p>
          <a:p>
            <a:endParaRPr lang="en-US" dirty="0"/>
          </a:p>
        </p:txBody>
      </p:sp>
      <p:sp>
        <p:nvSpPr>
          <p:cNvPr id="4" name="TextBox 3"/>
          <p:cNvSpPr txBox="1"/>
          <p:nvPr/>
        </p:nvSpPr>
        <p:spPr>
          <a:xfrm>
            <a:off x="457200" y="5638800"/>
            <a:ext cx="2286000" cy="707886"/>
          </a:xfrm>
          <a:prstGeom prst="rect">
            <a:avLst/>
          </a:prstGeom>
          <a:noFill/>
        </p:spPr>
        <p:txBody>
          <a:bodyPr wrap="square" rtlCol="0">
            <a:spAutoFit/>
          </a:bodyPr>
          <a:lstStyle/>
          <a:p>
            <a:r>
              <a:rPr lang="en-US" sz="4000" b="1" dirty="0" smtClean="0"/>
              <a:t>BELIEVED</a:t>
            </a:r>
            <a:endParaRPr lang="en-US" sz="4000" b="1" dirty="0"/>
          </a:p>
        </p:txBody>
      </p:sp>
      <p:pic>
        <p:nvPicPr>
          <p:cNvPr id="5122" name="Picture 2"/>
          <p:cNvPicPr>
            <a:picLocks noChangeAspect="1" noChangeArrowheads="1"/>
          </p:cNvPicPr>
          <p:nvPr/>
        </p:nvPicPr>
        <p:blipFill>
          <a:blip r:embed="rId3" cstate="print"/>
          <a:srcRect/>
          <a:stretch>
            <a:fillRect/>
          </a:stretch>
        </p:blipFill>
        <p:spPr bwMode="auto">
          <a:xfrm>
            <a:off x="381000" y="3352800"/>
            <a:ext cx="2438400" cy="2279782"/>
          </a:xfrm>
          <a:prstGeom prst="rect">
            <a:avLst/>
          </a:prstGeom>
          <a:noFill/>
          <a:ln w="9525">
            <a:noFill/>
            <a:miter lim="800000"/>
            <a:headEnd/>
            <a:tailEnd/>
          </a:ln>
          <a:effectLst>
            <a:outerShdw blurRad="50800" dist="114300" dir="2700000" algn="ctr" rotWithShape="0">
              <a:schemeClr val="tx1">
                <a:alpha val="44000"/>
              </a:schemeClr>
            </a:outerShdw>
          </a:effectLst>
        </p:spPr>
      </p:pic>
      <p:sp>
        <p:nvSpPr>
          <p:cNvPr id="6" name="TextBox 5"/>
          <p:cNvSpPr txBox="1"/>
          <p:nvPr/>
        </p:nvSpPr>
        <p:spPr>
          <a:xfrm>
            <a:off x="533400" y="3575209"/>
            <a:ext cx="2133600" cy="2215991"/>
          </a:xfrm>
          <a:prstGeom prst="rect">
            <a:avLst/>
          </a:prstGeom>
          <a:noFill/>
        </p:spPr>
        <p:txBody>
          <a:bodyPr wrap="square" rtlCol="0">
            <a:spAutoFit/>
          </a:bodyPr>
          <a:lstStyle/>
          <a:p>
            <a:pPr algn="ctr"/>
            <a:r>
              <a:rPr lang="en-US" sz="2400" b="1" dirty="0" smtClean="0"/>
              <a:t>SCRIPTURES</a:t>
            </a:r>
          </a:p>
          <a:p>
            <a:pPr algn="ctr"/>
            <a:endParaRPr lang="en-US" sz="900" b="1" dirty="0" smtClean="0"/>
          </a:p>
          <a:p>
            <a:pPr algn="ctr"/>
            <a:r>
              <a:rPr lang="en-US" sz="2400" b="1" dirty="0" smtClean="0"/>
              <a:t>WORD OF </a:t>
            </a:r>
            <a:br>
              <a:rPr lang="en-US" sz="2400" b="1" dirty="0" smtClean="0"/>
            </a:br>
            <a:r>
              <a:rPr lang="en-US" sz="2400" b="1" dirty="0" smtClean="0"/>
              <a:t>GOD</a:t>
            </a:r>
          </a:p>
          <a:p>
            <a:pPr algn="ctr"/>
            <a:endParaRPr lang="en-US" sz="900" b="1" dirty="0" smtClean="0"/>
          </a:p>
          <a:p>
            <a:pPr algn="ctr"/>
            <a:r>
              <a:rPr lang="en-US" sz="2400" b="1" dirty="0" smtClean="0"/>
              <a:t>CHRIST</a:t>
            </a:r>
          </a:p>
          <a:p>
            <a:pPr algn="ctr"/>
            <a:endParaRPr lang="en-US" sz="2400" b="1" dirty="0"/>
          </a:p>
        </p:txBody>
      </p:sp>
    </p:spTree>
  </p:cSld>
  <p:clrMapOvr>
    <a:masterClrMapping/>
  </p:clrMapOvr>
  <p:transition>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828800" y="260261"/>
            <a:ext cx="5334000" cy="1140177"/>
          </a:xfrm>
          <a:prstGeom prst="rect">
            <a:avLst/>
          </a:prstGeom>
          <a:solidFill>
            <a:schemeClr val="bg1">
              <a:alpha val="6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p:cNvSpPr/>
          <p:nvPr/>
        </p:nvSpPr>
        <p:spPr>
          <a:xfrm>
            <a:off x="304800" y="2057400"/>
            <a:ext cx="2057400" cy="9144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Let’s pick up …</a:t>
            </a:r>
            <a:endParaRPr lang="en-US" dirty="0"/>
          </a:p>
        </p:txBody>
      </p:sp>
      <p:sp>
        <p:nvSpPr>
          <p:cNvPr id="3" name="Content Placeholder 2"/>
          <p:cNvSpPr>
            <a:spLocks noGrp="1"/>
          </p:cNvSpPr>
          <p:nvPr>
            <p:ph idx="1"/>
          </p:nvPr>
        </p:nvSpPr>
        <p:spPr>
          <a:xfrm>
            <a:off x="457200" y="1600200"/>
            <a:ext cx="7620000" cy="4525963"/>
          </a:xfrm>
        </p:spPr>
        <p:txBody>
          <a:bodyPr/>
          <a:lstStyle/>
          <a:p>
            <a:pPr marL="0" indent="0"/>
            <a:r>
              <a:rPr lang="en-US" baseline="30000" dirty="0" smtClean="0"/>
              <a:t>41</a:t>
            </a:r>
            <a:r>
              <a:rPr lang="en-US" dirty="0" smtClean="0"/>
              <a:t> Those who accepted his message were </a:t>
            </a:r>
            <a:r>
              <a:rPr lang="en-US" dirty="0" smtClean="0">
                <a:solidFill>
                  <a:schemeClr val="bg1"/>
                </a:solidFill>
                <a:effectLst>
                  <a:outerShdw blurRad="38100" dist="38100" dir="2700000" algn="tl">
                    <a:srgbClr val="000000">
                      <a:alpha val="43137"/>
                    </a:srgbClr>
                  </a:outerShdw>
                </a:effectLst>
              </a:rPr>
              <a:t>baptized</a:t>
            </a:r>
            <a:r>
              <a:rPr lang="en-US" dirty="0" smtClean="0"/>
              <a:t>, and about three thousand were added to their number that day. </a:t>
            </a:r>
          </a:p>
          <a:p>
            <a:endParaRPr lang="en-US" dirty="0"/>
          </a:p>
        </p:txBody>
      </p:sp>
      <p:sp>
        <p:nvSpPr>
          <p:cNvPr id="4" name="TextBox 3"/>
          <p:cNvSpPr txBox="1"/>
          <p:nvPr/>
        </p:nvSpPr>
        <p:spPr>
          <a:xfrm>
            <a:off x="457200" y="5638800"/>
            <a:ext cx="2286000" cy="707886"/>
          </a:xfrm>
          <a:prstGeom prst="rect">
            <a:avLst/>
          </a:prstGeom>
          <a:noFill/>
        </p:spPr>
        <p:txBody>
          <a:bodyPr wrap="square" rtlCol="0">
            <a:spAutoFit/>
          </a:bodyPr>
          <a:lstStyle/>
          <a:p>
            <a:r>
              <a:rPr lang="en-US" sz="4000" b="1" dirty="0" smtClean="0"/>
              <a:t>BELIEVED</a:t>
            </a:r>
            <a:endParaRPr lang="en-US" sz="4000" b="1" dirty="0"/>
          </a:p>
        </p:txBody>
      </p:sp>
      <p:pic>
        <p:nvPicPr>
          <p:cNvPr id="5122" name="Picture 2"/>
          <p:cNvPicPr>
            <a:picLocks noChangeAspect="1" noChangeArrowheads="1"/>
          </p:cNvPicPr>
          <p:nvPr/>
        </p:nvPicPr>
        <p:blipFill>
          <a:blip r:embed="rId3" cstate="print"/>
          <a:srcRect/>
          <a:stretch>
            <a:fillRect/>
          </a:stretch>
        </p:blipFill>
        <p:spPr bwMode="auto">
          <a:xfrm>
            <a:off x="381000" y="3352800"/>
            <a:ext cx="2438400" cy="2279782"/>
          </a:xfrm>
          <a:prstGeom prst="rect">
            <a:avLst/>
          </a:prstGeom>
          <a:noFill/>
          <a:ln w="9525">
            <a:noFill/>
            <a:miter lim="800000"/>
            <a:headEnd/>
            <a:tailEnd/>
          </a:ln>
          <a:effectLst>
            <a:outerShdw blurRad="50800" dist="114300" dir="2700000" algn="ctr" rotWithShape="0">
              <a:schemeClr val="tx1">
                <a:alpha val="44000"/>
              </a:schemeClr>
            </a:outerShdw>
          </a:effectLst>
        </p:spPr>
      </p:pic>
      <p:sp>
        <p:nvSpPr>
          <p:cNvPr id="6" name="TextBox 5"/>
          <p:cNvSpPr txBox="1"/>
          <p:nvPr/>
        </p:nvSpPr>
        <p:spPr>
          <a:xfrm>
            <a:off x="533400" y="3575209"/>
            <a:ext cx="2133600" cy="2215991"/>
          </a:xfrm>
          <a:prstGeom prst="rect">
            <a:avLst/>
          </a:prstGeom>
          <a:noFill/>
        </p:spPr>
        <p:txBody>
          <a:bodyPr wrap="square" rtlCol="0">
            <a:spAutoFit/>
          </a:bodyPr>
          <a:lstStyle/>
          <a:p>
            <a:pPr algn="ctr"/>
            <a:r>
              <a:rPr lang="en-US" sz="2400" b="1" dirty="0" smtClean="0"/>
              <a:t>SCRIPTURES</a:t>
            </a:r>
          </a:p>
          <a:p>
            <a:pPr algn="ctr"/>
            <a:endParaRPr lang="en-US" sz="900" b="1" dirty="0" smtClean="0"/>
          </a:p>
          <a:p>
            <a:pPr algn="ctr"/>
            <a:r>
              <a:rPr lang="en-US" sz="2400" b="1" dirty="0" smtClean="0"/>
              <a:t>WORD OF </a:t>
            </a:r>
            <a:br>
              <a:rPr lang="en-US" sz="2400" b="1" dirty="0" smtClean="0"/>
            </a:br>
            <a:r>
              <a:rPr lang="en-US" sz="2400" b="1" dirty="0" smtClean="0"/>
              <a:t>GOD</a:t>
            </a:r>
          </a:p>
          <a:p>
            <a:pPr algn="ctr"/>
            <a:endParaRPr lang="en-US" sz="900" b="1" dirty="0" smtClean="0"/>
          </a:p>
          <a:p>
            <a:pPr algn="ctr"/>
            <a:r>
              <a:rPr lang="en-US" sz="2400" b="1" dirty="0" smtClean="0"/>
              <a:t>CHRIST</a:t>
            </a:r>
          </a:p>
          <a:p>
            <a:pPr algn="ctr"/>
            <a:endParaRPr lang="en-US" sz="2400" b="1" dirty="0"/>
          </a:p>
        </p:txBody>
      </p:sp>
      <p:sp>
        <p:nvSpPr>
          <p:cNvPr id="7" name="TextBox 6"/>
          <p:cNvSpPr txBox="1"/>
          <p:nvPr/>
        </p:nvSpPr>
        <p:spPr>
          <a:xfrm>
            <a:off x="3276600" y="5638800"/>
            <a:ext cx="2286000" cy="707886"/>
          </a:xfrm>
          <a:prstGeom prst="rect">
            <a:avLst/>
          </a:prstGeom>
          <a:noFill/>
        </p:spPr>
        <p:txBody>
          <a:bodyPr wrap="square" rtlCol="0">
            <a:spAutoFit/>
          </a:bodyPr>
          <a:lstStyle/>
          <a:p>
            <a:r>
              <a:rPr lang="en-US" sz="4000" b="1" dirty="0" smtClean="0"/>
              <a:t>BAPTIZED</a:t>
            </a:r>
            <a:endParaRPr lang="en-US" sz="4000" b="1" dirty="0"/>
          </a:p>
        </p:txBody>
      </p:sp>
      <p:pic>
        <p:nvPicPr>
          <p:cNvPr id="9" name="Picture 3"/>
          <p:cNvPicPr>
            <a:picLocks noChangeAspect="1" noChangeArrowheads="1"/>
          </p:cNvPicPr>
          <p:nvPr/>
        </p:nvPicPr>
        <p:blipFill>
          <a:blip r:embed="rId4" cstate="print"/>
          <a:srcRect t="12387" b="14668"/>
          <a:stretch>
            <a:fillRect/>
          </a:stretch>
        </p:blipFill>
        <p:spPr bwMode="auto">
          <a:xfrm>
            <a:off x="3124200" y="3505200"/>
            <a:ext cx="2514600" cy="1981200"/>
          </a:xfrm>
          <a:prstGeom prst="rect">
            <a:avLst/>
          </a:prstGeom>
          <a:noFill/>
          <a:ln w="12700">
            <a:solidFill>
              <a:schemeClr val="tx1"/>
            </a:solidFill>
            <a:miter lim="800000"/>
            <a:headEnd/>
            <a:tailEnd/>
          </a:ln>
          <a:effectLst>
            <a:outerShdw blurRad="50800" dist="101600" dir="2700000" algn="ctr" rotWithShape="0">
              <a:schemeClr val="tx1">
                <a:alpha val="50000"/>
              </a:schemeClr>
            </a:outerShdw>
          </a:effectLst>
        </p:spPr>
      </p:pic>
    </p:spTree>
  </p:cSld>
  <p:clrMapOvr>
    <a:masterClrMapping/>
  </p:clrMapOvr>
  <p:transition>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828800" y="260261"/>
            <a:ext cx="5334000" cy="1140177"/>
          </a:xfrm>
          <a:prstGeom prst="rect">
            <a:avLst/>
          </a:prstGeom>
          <a:solidFill>
            <a:schemeClr val="bg1">
              <a:alpha val="6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p:cNvSpPr/>
          <p:nvPr/>
        </p:nvSpPr>
        <p:spPr>
          <a:xfrm>
            <a:off x="381000" y="2590800"/>
            <a:ext cx="4343400" cy="9144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Let’s pick up …</a:t>
            </a:r>
            <a:endParaRPr lang="en-US" dirty="0"/>
          </a:p>
        </p:txBody>
      </p:sp>
      <p:sp>
        <p:nvSpPr>
          <p:cNvPr id="3" name="Content Placeholder 2"/>
          <p:cNvSpPr>
            <a:spLocks noGrp="1"/>
          </p:cNvSpPr>
          <p:nvPr>
            <p:ph idx="1"/>
          </p:nvPr>
        </p:nvSpPr>
        <p:spPr>
          <a:xfrm>
            <a:off x="457200" y="1600200"/>
            <a:ext cx="7620000" cy="4525963"/>
          </a:xfrm>
        </p:spPr>
        <p:txBody>
          <a:bodyPr/>
          <a:lstStyle/>
          <a:p>
            <a:pPr marL="0" indent="0"/>
            <a:r>
              <a:rPr lang="en-US" baseline="30000" dirty="0" smtClean="0"/>
              <a:t>41</a:t>
            </a:r>
            <a:r>
              <a:rPr lang="en-US" dirty="0" smtClean="0"/>
              <a:t> Those who accepted his message were baptized, and about three thousand were </a:t>
            </a:r>
            <a:r>
              <a:rPr lang="en-US" dirty="0" smtClean="0">
                <a:solidFill>
                  <a:schemeClr val="bg1"/>
                </a:solidFill>
                <a:effectLst>
                  <a:outerShdw blurRad="38100" dist="38100" dir="2700000" algn="tl">
                    <a:srgbClr val="000000">
                      <a:alpha val="43137"/>
                    </a:srgbClr>
                  </a:outerShdw>
                </a:effectLst>
              </a:rPr>
              <a:t>added to their number </a:t>
            </a:r>
            <a:r>
              <a:rPr lang="en-US" dirty="0" smtClean="0"/>
              <a:t>that day. </a:t>
            </a:r>
          </a:p>
          <a:p>
            <a:endParaRPr lang="en-US" dirty="0"/>
          </a:p>
        </p:txBody>
      </p:sp>
      <p:sp>
        <p:nvSpPr>
          <p:cNvPr id="4" name="TextBox 3"/>
          <p:cNvSpPr txBox="1"/>
          <p:nvPr/>
        </p:nvSpPr>
        <p:spPr>
          <a:xfrm>
            <a:off x="457200" y="5638800"/>
            <a:ext cx="2286000" cy="707886"/>
          </a:xfrm>
          <a:prstGeom prst="rect">
            <a:avLst/>
          </a:prstGeom>
          <a:noFill/>
        </p:spPr>
        <p:txBody>
          <a:bodyPr wrap="square" rtlCol="0">
            <a:spAutoFit/>
          </a:bodyPr>
          <a:lstStyle/>
          <a:p>
            <a:r>
              <a:rPr lang="en-US" sz="4000" b="1" dirty="0" smtClean="0"/>
              <a:t>BELIEVED</a:t>
            </a:r>
            <a:endParaRPr lang="en-US" sz="4000" b="1" dirty="0"/>
          </a:p>
        </p:txBody>
      </p:sp>
      <p:pic>
        <p:nvPicPr>
          <p:cNvPr id="5122" name="Picture 2"/>
          <p:cNvPicPr>
            <a:picLocks noChangeAspect="1" noChangeArrowheads="1"/>
          </p:cNvPicPr>
          <p:nvPr/>
        </p:nvPicPr>
        <p:blipFill>
          <a:blip r:embed="rId3" cstate="print"/>
          <a:srcRect/>
          <a:stretch>
            <a:fillRect/>
          </a:stretch>
        </p:blipFill>
        <p:spPr bwMode="auto">
          <a:xfrm>
            <a:off x="381000" y="3352800"/>
            <a:ext cx="2438400" cy="2279782"/>
          </a:xfrm>
          <a:prstGeom prst="rect">
            <a:avLst/>
          </a:prstGeom>
          <a:noFill/>
          <a:ln w="9525">
            <a:noFill/>
            <a:miter lim="800000"/>
            <a:headEnd/>
            <a:tailEnd/>
          </a:ln>
          <a:effectLst>
            <a:outerShdw blurRad="50800" dist="114300" dir="2700000" algn="ctr" rotWithShape="0">
              <a:schemeClr val="tx1">
                <a:alpha val="44000"/>
              </a:schemeClr>
            </a:outerShdw>
          </a:effectLst>
        </p:spPr>
      </p:pic>
      <p:sp>
        <p:nvSpPr>
          <p:cNvPr id="6" name="TextBox 5"/>
          <p:cNvSpPr txBox="1"/>
          <p:nvPr/>
        </p:nvSpPr>
        <p:spPr>
          <a:xfrm>
            <a:off x="533400" y="3575209"/>
            <a:ext cx="2133600" cy="2215991"/>
          </a:xfrm>
          <a:prstGeom prst="rect">
            <a:avLst/>
          </a:prstGeom>
          <a:noFill/>
        </p:spPr>
        <p:txBody>
          <a:bodyPr wrap="square" rtlCol="0">
            <a:spAutoFit/>
          </a:bodyPr>
          <a:lstStyle/>
          <a:p>
            <a:pPr algn="ctr"/>
            <a:r>
              <a:rPr lang="en-US" sz="2400" b="1" dirty="0" smtClean="0"/>
              <a:t>SCRIPTURES</a:t>
            </a:r>
          </a:p>
          <a:p>
            <a:pPr algn="ctr"/>
            <a:endParaRPr lang="en-US" sz="900" b="1" dirty="0" smtClean="0"/>
          </a:p>
          <a:p>
            <a:pPr algn="ctr"/>
            <a:r>
              <a:rPr lang="en-US" sz="2400" b="1" dirty="0" smtClean="0"/>
              <a:t>WORD OF </a:t>
            </a:r>
            <a:br>
              <a:rPr lang="en-US" sz="2400" b="1" dirty="0" smtClean="0"/>
            </a:br>
            <a:r>
              <a:rPr lang="en-US" sz="2400" b="1" dirty="0" smtClean="0"/>
              <a:t>GOD</a:t>
            </a:r>
          </a:p>
          <a:p>
            <a:pPr algn="ctr"/>
            <a:endParaRPr lang="en-US" sz="900" b="1" dirty="0" smtClean="0"/>
          </a:p>
          <a:p>
            <a:pPr algn="ctr"/>
            <a:r>
              <a:rPr lang="en-US" sz="2400" b="1" dirty="0" smtClean="0"/>
              <a:t>CHRIST</a:t>
            </a:r>
          </a:p>
          <a:p>
            <a:pPr algn="ctr"/>
            <a:endParaRPr lang="en-US" sz="2400" b="1" dirty="0"/>
          </a:p>
        </p:txBody>
      </p:sp>
      <p:sp>
        <p:nvSpPr>
          <p:cNvPr id="7" name="TextBox 6"/>
          <p:cNvSpPr txBox="1"/>
          <p:nvPr/>
        </p:nvSpPr>
        <p:spPr>
          <a:xfrm>
            <a:off x="3276600" y="5638800"/>
            <a:ext cx="2286000" cy="707886"/>
          </a:xfrm>
          <a:prstGeom prst="rect">
            <a:avLst/>
          </a:prstGeom>
          <a:noFill/>
        </p:spPr>
        <p:txBody>
          <a:bodyPr wrap="square" rtlCol="0">
            <a:spAutoFit/>
          </a:bodyPr>
          <a:lstStyle/>
          <a:p>
            <a:r>
              <a:rPr lang="en-US" sz="4000" b="1" dirty="0" smtClean="0"/>
              <a:t>BAPTIZED</a:t>
            </a:r>
            <a:endParaRPr lang="en-US" sz="4000" b="1" dirty="0"/>
          </a:p>
        </p:txBody>
      </p:sp>
      <p:sp>
        <p:nvSpPr>
          <p:cNvPr id="8" name="TextBox 7"/>
          <p:cNvSpPr txBox="1"/>
          <p:nvPr/>
        </p:nvSpPr>
        <p:spPr>
          <a:xfrm>
            <a:off x="5943600" y="5638800"/>
            <a:ext cx="2514600" cy="707886"/>
          </a:xfrm>
          <a:prstGeom prst="rect">
            <a:avLst/>
          </a:prstGeom>
          <a:noFill/>
        </p:spPr>
        <p:txBody>
          <a:bodyPr wrap="square" rtlCol="0">
            <a:spAutoFit/>
          </a:bodyPr>
          <a:lstStyle/>
          <a:p>
            <a:r>
              <a:rPr lang="en-US" sz="4000" b="1" dirty="0" smtClean="0"/>
              <a:t>MEMBERS</a:t>
            </a:r>
            <a:endParaRPr lang="en-US" sz="4000" b="1" dirty="0"/>
          </a:p>
        </p:txBody>
      </p:sp>
      <p:pic>
        <p:nvPicPr>
          <p:cNvPr id="9" name="Picture 3"/>
          <p:cNvPicPr>
            <a:picLocks noChangeAspect="1" noChangeArrowheads="1"/>
          </p:cNvPicPr>
          <p:nvPr/>
        </p:nvPicPr>
        <p:blipFill>
          <a:blip r:embed="rId4" cstate="print"/>
          <a:srcRect t="12387" b="14668"/>
          <a:stretch>
            <a:fillRect/>
          </a:stretch>
        </p:blipFill>
        <p:spPr bwMode="auto">
          <a:xfrm>
            <a:off x="3124200" y="3505200"/>
            <a:ext cx="2514600" cy="1981200"/>
          </a:xfrm>
          <a:prstGeom prst="rect">
            <a:avLst/>
          </a:prstGeom>
          <a:noFill/>
          <a:ln w="12700">
            <a:solidFill>
              <a:schemeClr val="tx1"/>
            </a:solidFill>
            <a:miter lim="800000"/>
            <a:headEnd/>
            <a:tailEnd/>
          </a:ln>
          <a:effectLst>
            <a:outerShdw blurRad="50800" dist="101600" dir="2700000" algn="ctr" rotWithShape="0">
              <a:schemeClr val="tx1">
                <a:alpha val="50000"/>
              </a:schemeClr>
            </a:outerShdw>
          </a:effectLst>
        </p:spPr>
      </p:pic>
      <p:pic>
        <p:nvPicPr>
          <p:cNvPr id="10" name="Picture 2"/>
          <p:cNvPicPr>
            <a:picLocks noChangeAspect="1" noChangeArrowheads="1"/>
          </p:cNvPicPr>
          <p:nvPr/>
        </p:nvPicPr>
        <p:blipFill>
          <a:blip r:embed="rId5" cstate="print"/>
          <a:srcRect l="28847" t="39338" r="40098" b="30106"/>
          <a:stretch>
            <a:fillRect/>
          </a:stretch>
        </p:blipFill>
        <p:spPr bwMode="auto">
          <a:xfrm>
            <a:off x="5943600" y="3505200"/>
            <a:ext cx="2514600" cy="1994338"/>
          </a:xfrm>
          <a:prstGeom prst="rect">
            <a:avLst/>
          </a:prstGeom>
          <a:noFill/>
          <a:ln w="12700" algn="in">
            <a:solidFill>
              <a:schemeClr val="tx1"/>
            </a:solidFill>
            <a:miter lim="800000"/>
            <a:headEnd/>
            <a:tailEnd/>
          </a:ln>
          <a:effectLst>
            <a:outerShdw blurRad="50800" dist="101600" dir="2700000" algn="tl" rotWithShape="0">
              <a:prstClr val="black">
                <a:alpha val="40000"/>
              </a:prstClr>
            </a:outerShdw>
          </a:effectLst>
        </p:spPr>
      </p:pic>
    </p:spTree>
  </p:cSld>
  <p:clrMapOvr>
    <a:masterClrMapping/>
  </p:clrMapOvr>
  <p:transition>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0"/>
            <a:ext cx="7572895" cy="1600200"/>
          </a:xfrm>
        </p:spPr>
        <p:txBody>
          <a:bodyPr/>
          <a:lstStyle/>
          <a:p>
            <a:r>
              <a:rPr lang="en-US" dirty="0" smtClean="0"/>
              <a:t>The Church that </a:t>
            </a:r>
            <a:br>
              <a:rPr lang="en-US" dirty="0" smtClean="0"/>
            </a:br>
            <a:r>
              <a:rPr lang="en-US" dirty="0" smtClean="0"/>
              <a:t>“Makes a Difference” </a:t>
            </a:r>
            <a:br>
              <a:rPr lang="en-US" dirty="0" smtClean="0"/>
            </a:br>
            <a:r>
              <a:rPr lang="en-US" dirty="0" smtClean="0"/>
              <a:t>has a PASSION </a:t>
            </a:r>
            <a:endParaRPr lang="en-US" dirty="0"/>
          </a:p>
        </p:txBody>
      </p:sp>
    </p:spTree>
  </p:cSld>
  <p:clrMapOvr>
    <a:masterClrMapping/>
  </p:clrMapOvr>
  <p:transition>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09600" y="260261"/>
            <a:ext cx="7924800" cy="1140177"/>
          </a:xfrm>
          <a:prstGeom prst="rect">
            <a:avLst/>
          </a:prstGeom>
          <a:solidFill>
            <a:schemeClr val="bg1">
              <a:alpha val="6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p:cNvSpPr/>
          <p:nvPr/>
        </p:nvSpPr>
        <p:spPr>
          <a:xfrm>
            <a:off x="838201" y="1447800"/>
            <a:ext cx="1142999" cy="7620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p:cNvSpPr>
            <a:spLocks noGrp="1"/>
          </p:cNvSpPr>
          <p:nvPr>
            <p:ph type="title"/>
          </p:nvPr>
        </p:nvSpPr>
        <p:spPr>
          <a:xfrm>
            <a:off x="0" y="274638"/>
            <a:ext cx="9144000" cy="1143000"/>
          </a:xfrm>
        </p:spPr>
        <p:txBody>
          <a:bodyPr/>
          <a:lstStyle/>
          <a:p>
            <a:r>
              <a:rPr lang="en-US" dirty="0" smtClean="0"/>
              <a:t>A Passion for TEACHING</a:t>
            </a:r>
            <a:endParaRPr lang="en-US" dirty="0"/>
          </a:p>
        </p:txBody>
      </p:sp>
      <p:sp>
        <p:nvSpPr>
          <p:cNvPr id="3" name="Content Placeholder 2"/>
          <p:cNvSpPr>
            <a:spLocks noGrp="1"/>
          </p:cNvSpPr>
          <p:nvPr>
            <p:ph idx="1"/>
          </p:nvPr>
        </p:nvSpPr>
        <p:spPr>
          <a:xfrm>
            <a:off x="457200" y="1500450"/>
            <a:ext cx="7696200" cy="4525963"/>
          </a:xfrm>
        </p:spPr>
        <p:txBody>
          <a:bodyPr/>
          <a:lstStyle/>
          <a:p>
            <a:r>
              <a:rPr lang="en-US" baseline="30000" dirty="0" smtClean="0"/>
              <a:t>42</a:t>
            </a:r>
            <a:r>
              <a:rPr lang="en-US" dirty="0" smtClean="0"/>
              <a:t> </a:t>
            </a:r>
            <a:r>
              <a:rPr lang="en-US" dirty="0" smtClean="0">
                <a:solidFill>
                  <a:schemeClr val="bg1"/>
                </a:solidFill>
                <a:effectLst>
                  <a:outerShdw blurRad="38100" dist="38100" dir="2700000" algn="tl">
                    <a:srgbClr val="000000">
                      <a:alpha val="43137"/>
                    </a:srgbClr>
                  </a:outerShdw>
                </a:effectLst>
              </a:rPr>
              <a:t>They</a:t>
            </a:r>
            <a:r>
              <a:rPr lang="en-US" dirty="0" smtClean="0">
                <a:effectLst>
                  <a:outerShdw blurRad="38100" dist="38100" dir="2700000" algn="tl">
                    <a:srgbClr val="000000">
                      <a:alpha val="43137"/>
                    </a:srgbClr>
                  </a:outerShdw>
                </a:effectLst>
              </a:rPr>
              <a:t> </a:t>
            </a:r>
            <a:r>
              <a:rPr lang="en-US" dirty="0" smtClean="0"/>
              <a:t>devoted themselves to the apostles' teaching</a:t>
            </a:r>
            <a:endParaRPr lang="en-US" dirty="0"/>
          </a:p>
        </p:txBody>
      </p:sp>
    </p:spTree>
  </p:cSld>
  <p:clrMapOvr>
    <a:masterClrMapping/>
  </p:clrMapOvr>
  <p:transition>
    <p:zo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438400" y="2057400"/>
            <a:ext cx="1828800" cy="7620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609600" y="260261"/>
            <a:ext cx="7924800" cy="1140177"/>
          </a:xfrm>
          <a:prstGeom prst="rect">
            <a:avLst/>
          </a:prstGeom>
          <a:solidFill>
            <a:schemeClr val="bg1">
              <a:alpha val="6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p:cNvSpPr/>
          <p:nvPr/>
        </p:nvSpPr>
        <p:spPr>
          <a:xfrm>
            <a:off x="1752600" y="1447800"/>
            <a:ext cx="1676400" cy="762000"/>
          </a:xfrm>
          <a:prstGeom prst="round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274638"/>
            <a:ext cx="9144000" cy="1143000"/>
          </a:xfrm>
        </p:spPr>
        <p:txBody>
          <a:bodyPr/>
          <a:lstStyle/>
          <a:p>
            <a:r>
              <a:rPr lang="en-US" dirty="0" smtClean="0"/>
              <a:t>A Passion for TEACHING</a:t>
            </a:r>
            <a:endParaRPr lang="en-US" dirty="0"/>
          </a:p>
        </p:txBody>
      </p:sp>
      <p:sp>
        <p:nvSpPr>
          <p:cNvPr id="3" name="Content Placeholder 2"/>
          <p:cNvSpPr>
            <a:spLocks noGrp="1"/>
          </p:cNvSpPr>
          <p:nvPr>
            <p:ph idx="1"/>
          </p:nvPr>
        </p:nvSpPr>
        <p:spPr>
          <a:xfrm>
            <a:off x="457200" y="1500450"/>
            <a:ext cx="7696200" cy="4525963"/>
          </a:xfrm>
        </p:spPr>
        <p:txBody>
          <a:bodyPr/>
          <a:lstStyle/>
          <a:p>
            <a:r>
              <a:rPr lang="en-US" baseline="30000" dirty="0" smtClean="0"/>
              <a:t>42</a:t>
            </a:r>
            <a:r>
              <a:rPr lang="en-US" dirty="0" smtClean="0"/>
              <a:t> They </a:t>
            </a:r>
            <a:r>
              <a:rPr lang="en-US" dirty="0" smtClean="0">
                <a:solidFill>
                  <a:schemeClr val="bg1"/>
                </a:solidFill>
                <a:effectLst>
                  <a:outerShdw blurRad="38100" dist="38100" dir="2700000" algn="tl">
                    <a:srgbClr val="000000">
                      <a:alpha val="43137"/>
                    </a:srgbClr>
                  </a:outerShdw>
                </a:effectLst>
              </a:rPr>
              <a:t>devoted</a:t>
            </a:r>
            <a:r>
              <a:rPr lang="en-US" dirty="0" smtClean="0">
                <a:effectLst>
                  <a:outerShdw blurRad="38100" dist="38100" dir="2700000" algn="tl">
                    <a:srgbClr val="000000">
                      <a:alpha val="43137"/>
                    </a:srgbClr>
                  </a:outerShdw>
                </a:effectLst>
              </a:rPr>
              <a:t> </a:t>
            </a:r>
            <a:r>
              <a:rPr lang="en-US" dirty="0" smtClean="0"/>
              <a:t>themselves to the apostles' </a:t>
            </a:r>
            <a:r>
              <a:rPr lang="en-US" dirty="0" smtClean="0">
                <a:solidFill>
                  <a:schemeClr val="bg1"/>
                </a:solidFill>
                <a:effectLst>
                  <a:outerShdw blurRad="38100" dist="38100" dir="2700000" algn="tl">
                    <a:srgbClr val="000000">
                      <a:alpha val="43137"/>
                    </a:srgbClr>
                  </a:outerShdw>
                </a:effectLst>
              </a:rPr>
              <a:t>teaching</a:t>
            </a:r>
            <a:endParaRPr lang="en-US" dirty="0" smtClean="0"/>
          </a:p>
        </p:txBody>
      </p:sp>
      <p:pic>
        <p:nvPicPr>
          <p:cNvPr id="11" name="Picture 2"/>
          <p:cNvPicPr>
            <a:picLocks noChangeAspect="1" noChangeArrowheads="1"/>
          </p:cNvPicPr>
          <p:nvPr/>
        </p:nvPicPr>
        <p:blipFill>
          <a:blip r:embed="rId3" cstate="print"/>
          <a:srcRect/>
          <a:stretch>
            <a:fillRect/>
          </a:stretch>
        </p:blipFill>
        <p:spPr bwMode="auto">
          <a:xfrm>
            <a:off x="228600" y="2819400"/>
            <a:ext cx="5040931" cy="3640691"/>
          </a:xfrm>
          <a:prstGeom prst="rect">
            <a:avLst/>
          </a:prstGeom>
          <a:noFill/>
          <a:ln w="9525">
            <a:noFill/>
            <a:miter lim="800000"/>
            <a:headEnd/>
            <a:tailEnd/>
          </a:ln>
          <a:effectLst/>
        </p:spPr>
      </p:pic>
      <p:pic>
        <p:nvPicPr>
          <p:cNvPr id="12" name="Picture 3"/>
          <p:cNvPicPr>
            <a:picLocks noChangeAspect="1" noChangeArrowheads="1"/>
          </p:cNvPicPr>
          <p:nvPr/>
        </p:nvPicPr>
        <p:blipFill>
          <a:blip r:embed="rId4" cstate="print"/>
          <a:srcRect/>
          <a:stretch>
            <a:fillRect/>
          </a:stretch>
        </p:blipFill>
        <p:spPr bwMode="auto">
          <a:xfrm>
            <a:off x="914400" y="2819400"/>
            <a:ext cx="5010318" cy="3642233"/>
          </a:xfrm>
          <a:prstGeom prst="rect">
            <a:avLst/>
          </a:prstGeom>
          <a:noFill/>
          <a:ln w="9525">
            <a:noFill/>
            <a:miter lim="800000"/>
            <a:headEnd/>
            <a:tailEnd/>
          </a:ln>
          <a:effectLst/>
        </p:spPr>
      </p:pic>
      <p:pic>
        <p:nvPicPr>
          <p:cNvPr id="13" name="Picture 3"/>
          <p:cNvPicPr>
            <a:picLocks noChangeAspect="1" noChangeArrowheads="1"/>
          </p:cNvPicPr>
          <p:nvPr/>
        </p:nvPicPr>
        <p:blipFill>
          <a:blip r:embed="rId5" cstate="print"/>
          <a:srcRect/>
          <a:stretch>
            <a:fillRect/>
          </a:stretch>
        </p:blipFill>
        <p:spPr bwMode="auto">
          <a:xfrm>
            <a:off x="1828800" y="2819400"/>
            <a:ext cx="4960557" cy="3628132"/>
          </a:xfrm>
          <a:prstGeom prst="rect">
            <a:avLst/>
          </a:prstGeom>
          <a:noFill/>
          <a:ln w="9525">
            <a:noFill/>
            <a:miter lim="800000"/>
            <a:headEnd/>
            <a:tailEnd/>
          </a:ln>
          <a:effectLst/>
        </p:spPr>
      </p:pic>
      <p:grpSp>
        <p:nvGrpSpPr>
          <p:cNvPr id="15" name="Group 14"/>
          <p:cNvGrpSpPr/>
          <p:nvPr/>
        </p:nvGrpSpPr>
        <p:grpSpPr>
          <a:xfrm>
            <a:off x="2667000" y="2819400"/>
            <a:ext cx="5070512" cy="3657600"/>
            <a:chOff x="2667000" y="2819400"/>
            <a:chExt cx="5070512" cy="3657600"/>
          </a:xfrm>
        </p:grpSpPr>
        <p:pic>
          <p:nvPicPr>
            <p:cNvPr id="10" name="Picture 2"/>
            <p:cNvPicPr>
              <a:picLocks noChangeAspect="1" noChangeArrowheads="1"/>
            </p:cNvPicPr>
            <p:nvPr/>
          </p:nvPicPr>
          <p:blipFill>
            <a:blip r:embed="rId6" cstate="print"/>
            <a:srcRect/>
            <a:stretch>
              <a:fillRect/>
            </a:stretch>
          </p:blipFill>
          <p:spPr bwMode="auto">
            <a:xfrm>
              <a:off x="2667000" y="2819400"/>
              <a:ext cx="5070512" cy="3657600"/>
            </a:xfrm>
            <a:prstGeom prst="rect">
              <a:avLst/>
            </a:prstGeom>
            <a:noFill/>
            <a:ln w="9525">
              <a:noFill/>
              <a:miter lim="800000"/>
              <a:headEnd/>
              <a:tailEnd/>
            </a:ln>
            <a:effectLst/>
          </p:spPr>
        </p:pic>
        <p:sp>
          <p:nvSpPr>
            <p:cNvPr id="14" name="TextBox 13"/>
            <p:cNvSpPr txBox="1"/>
            <p:nvPr/>
          </p:nvSpPr>
          <p:spPr>
            <a:xfrm>
              <a:off x="2667000" y="5410200"/>
              <a:ext cx="5029200" cy="954107"/>
            </a:xfrm>
            <a:prstGeom prst="rect">
              <a:avLst/>
            </a:prstGeom>
            <a:noFill/>
          </p:spPr>
          <p:txBody>
            <a:bodyPr wrap="square" rtlCol="0">
              <a:spAutoFit/>
            </a:bodyPr>
            <a:lstStyle/>
            <a:p>
              <a:pPr algn="ctr"/>
              <a:r>
                <a:rPr lang="en-US" sz="2800" dirty="0" smtClean="0">
                  <a:solidFill>
                    <a:schemeClr val="tx1"/>
                  </a:solidFill>
                  <a:latin typeface="Tekton Pro" pitchFamily="34" charset="0"/>
                </a:rPr>
                <a:t>Tuesday  Senior Bible Study </a:t>
              </a:r>
              <a:br>
                <a:rPr lang="en-US" sz="2800" dirty="0" smtClean="0">
                  <a:solidFill>
                    <a:schemeClr val="tx1"/>
                  </a:solidFill>
                  <a:latin typeface="Tekton Pro" pitchFamily="34" charset="0"/>
                </a:rPr>
              </a:br>
              <a:r>
                <a:rPr lang="en-US" sz="2800" dirty="0" smtClean="0">
                  <a:solidFill>
                    <a:schemeClr val="tx1"/>
                  </a:solidFill>
                  <a:latin typeface="Tekton Pro" pitchFamily="34" charset="0"/>
                </a:rPr>
                <a:t>11 am (in the Lounge)</a:t>
              </a:r>
              <a:endParaRPr lang="en-US" sz="2800" dirty="0"/>
            </a:p>
          </p:txBody>
        </p:sp>
      </p:gr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3349</TotalTime>
  <Words>1340</Words>
  <Application>Microsoft Office PowerPoint</Application>
  <PresentationFormat>On-screen Show (4:3)</PresentationFormat>
  <Paragraphs>155</Paragraphs>
  <Slides>21</Slides>
  <Notes>15</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Slide 1</vt:lpstr>
      <vt:lpstr>A Study  in the  Book of ACTS</vt:lpstr>
      <vt:lpstr>The PASSION that  Makes a Difference</vt:lpstr>
      <vt:lpstr>Let’s pick up …</vt:lpstr>
      <vt:lpstr>Let’s pick up …</vt:lpstr>
      <vt:lpstr>Let’s pick up …</vt:lpstr>
      <vt:lpstr>The Church that  “Makes a Difference”  has a PASSION </vt:lpstr>
      <vt:lpstr>A Passion for TEACHING</vt:lpstr>
      <vt:lpstr>A Passion for TEACHING</vt:lpstr>
      <vt:lpstr>A Passion for TEACHING</vt:lpstr>
      <vt:lpstr>A Passion for FELLOWSHIP</vt:lpstr>
      <vt:lpstr>A Passion for COMMUNION</vt:lpstr>
      <vt:lpstr>A Passion for PRAYER</vt:lpstr>
      <vt:lpstr>A Passion for the AMAZING</vt:lpstr>
      <vt:lpstr>A Passion to be TOGETHER</vt:lpstr>
      <vt:lpstr>A Passion for PEOPLE</vt:lpstr>
      <vt:lpstr>A Passion for MEETING</vt:lpstr>
      <vt:lpstr>A Passion for WORSHIP</vt:lpstr>
      <vt:lpstr>A Passion for GROWTH</vt:lpstr>
      <vt:lpstr>When we get PASSIONATE</vt:lpstr>
      <vt:lpstr>Let’s Pray.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DennisH</dc:creator>
  <cp:lastModifiedBy>DennisH</cp:lastModifiedBy>
  <cp:revision>339</cp:revision>
  <dcterms:created xsi:type="dcterms:W3CDTF">2011-01-24T03:40:40Z</dcterms:created>
  <dcterms:modified xsi:type="dcterms:W3CDTF">2011-10-22T14:56:16Z</dcterms:modified>
</cp:coreProperties>
</file>