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52" r:id="rId2"/>
    <p:sldId id="391" r:id="rId3"/>
    <p:sldId id="392" r:id="rId4"/>
    <p:sldId id="393" r:id="rId5"/>
    <p:sldId id="394" r:id="rId6"/>
    <p:sldId id="395" r:id="rId7"/>
    <p:sldId id="396" r:id="rId8"/>
    <p:sldId id="397" r:id="rId9"/>
    <p:sldId id="398" r:id="rId10"/>
    <p:sldId id="399" r:id="rId11"/>
    <p:sldId id="400" r:id="rId12"/>
    <p:sldId id="401" r:id="rId13"/>
    <p:sldId id="402" r:id="rId14"/>
    <p:sldId id="403" r:id="rId15"/>
    <p:sldId id="404" r:id="rId16"/>
    <p:sldId id="405" r:id="rId17"/>
    <p:sldId id="406" r:id="rId18"/>
    <p:sldId id="407" r:id="rId19"/>
    <p:sldId id="408" r:id="rId20"/>
    <p:sldId id="409" r:id="rId21"/>
    <p:sldId id="410" r:id="rId22"/>
    <p:sldId id="411" r:id="rId23"/>
    <p:sldId id="412" r:id="rId24"/>
    <p:sldId id="413" r:id="rId25"/>
    <p:sldId id="414" r:id="rId26"/>
    <p:sldId id="415" r:id="rId27"/>
    <p:sldId id="416" r:id="rId28"/>
    <p:sldId id="450" r:id="rId29"/>
    <p:sldId id="417" r:id="rId30"/>
    <p:sldId id="418" r:id="rId31"/>
    <p:sldId id="451" r:id="rId32"/>
    <p:sldId id="419" r:id="rId33"/>
    <p:sldId id="420" r:id="rId34"/>
    <p:sldId id="421" r:id="rId35"/>
    <p:sldId id="422" r:id="rId36"/>
    <p:sldId id="423" r:id="rId37"/>
    <p:sldId id="424" r:id="rId38"/>
    <p:sldId id="425" r:id="rId39"/>
    <p:sldId id="426" r:id="rId40"/>
    <p:sldId id="427"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380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68357" autoAdjust="0"/>
  </p:normalViewPr>
  <p:slideViewPr>
    <p:cSldViewPr>
      <p:cViewPr>
        <p:scale>
          <a:sx n="59" d="100"/>
          <a:sy n="59" d="100"/>
        </p:scale>
        <p:origin x="-1602" y="114"/>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CD4DCD-6A78-4F7B-898D-C947C6A1F7C8}" type="datetimeFigureOut">
              <a:rPr lang="en-US" smtClean="0"/>
              <a:pPr/>
              <a:t>10/9/2011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B63B3C-BA92-42AB-A3F7-86BCF211F69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Peter = FREE = </a:t>
            </a:r>
            <a:r>
              <a:rPr lang="en-US" dirty="0" err="1" smtClean="0"/>
              <a:t>BiblePoint</a:t>
            </a:r>
            <a:r>
              <a:rPr lang="en-US" baseline="0" dirty="0" smtClean="0"/>
              <a:t> photo.</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Difference</a:t>
            </a:r>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Jesus on White Horse = FREE</a:t>
            </a:r>
            <a:r>
              <a:rPr lang="en-US" baseline="0" dirty="0" smtClean="0"/>
              <a:t> = </a:t>
            </a:r>
            <a:r>
              <a:rPr lang="en-US" baseline="0" dirty="0" err="1" smtClean="0"/>
              <a:t>BiblePoint</a:t>
            </a:r>
            <a:r>
              <a:rPr lang="en-US" baseline="0" dirty="0" smtClean="0"/>
              <a:t> drawing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Church building = FREE = </a:t>
            </a:r>
            <a:r>
              <a:rPr lang="en-US" dirty="0" err="1" smtClean="0"/>
              <a:t>BiblePoint</a:t>
            </a:r>
            <a:r>
              <a:rPr lang="en-US" baseline="0" dirty="0" smtClean="0"/>
              <a:t> photo</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Jesus</a:t>
            </a:r>
            <a:r>
              <a:rPr lang="en-US" baseline="0" dirty="0" smtClean="0"/>
              <a:t> = Licensed—do not reuse = iStock_000007254772</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Free Image of hand with</a:t>
            </a:r>
            <a:r>
              <a:rPr lang="en-US" baseline="0" dirty="0" smtClean="0"/>
              <a:t> nail = http://www.imagebase.davidniblack.com/main.php?g2_itemId=1889&amp;g2_imageViewsIndex=1</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Empty</a:t>
            </a:r>
            <a:r>
              <a:rPr lang="en-US" baseline="0" dirty="0" smtClean="0"/>
              <a:t> tomb = FREE = </a:t>
            </a:r>
            <a:r>
              <a:rPr lang="en-US" dirty="0" err="1" smtClean="0"/>
              <a:t>BiblePoint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King David’s Tomb in</a:t>
            </a:r>
            <a:r>
              <a:rPr lang="en-US" baseline="0" dirty="0" smtClean="0"/>
              <a:t> Jerusalem = FREE </a:t>
            </a:r>
            <a:r>
              <a:rPr lang="en-US" baseline="0" smtClean="0"/>
              <a:t>for reuse from = http://upload.wikimedia.org/wikipedia/commons/7/77/Jerusalem_Tomb_of_David_BW_1.JPG</a:t>
            </a:r>
            <a:endParaRPr lang="en-US"/>
          </a:p>
        </p:txBody>
      </p:sp>
      <p:sp>
        <p:nvSpPr>
          <p:cNvPr id="4" name="Slide Number Placeholder 3"/>
          <p:cNvSpPr>
            <a:spLocks noGrp="1"/>
          </p:cNvSpPr>
          <p:nvPr>
            <p:ph type="sldNum" sz="quarter" idx="10"/>
          </p:nvPr>
        </p:nvSpPr>
        <p:spPr/>
        <p:txBody>
          <a:bodyPr/>
          <a:lstStyle/>
          <a:p>
            <a:fld id="{72B63B3C-BA92-42AB-A3F7-86BCF211F693}" type="slidenum">
              <a:rPr lang="en-US" smtClean="0"/>
              <a:pPr/>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Jesus on GWT = FREE</a:t>
            </a:r>
            <a:r>
              <a:rPr lang="en-US" baseline="0" dirty="0" smtClean="0"/>
              <a:t> = </a:t>
            </a:r>
            <a:r>
              <a:rPr lang="en-US" baseline="0" dirty="0" err="1" smtClean="0"/>
              <a:t>BiblePoint</a:t>
            </a:r>
            <a:r>
              <a:rPr lang="en-US" baseline="0" dirty="0" smtClean="0"/>
              <a:t> drawing.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4800" b="0">
                <a:ln>
                  <a:solidFill>
                    <a:schemeClr val="accent6">
                      <a:lumMod val="20000"/>
                      <a:lumOff val="80000"/>
                    </a:schemeClr>
                  </a:solidFill>
                </a:ln>
                <a:solidFill>
                  <a:schemeClr val="accent1">
                    <a:lumMod val="50000"/>
                  </a:schemeClr>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accent6">
                    <a:lumMod val="50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10/9/2011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10/9/2011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10/9/2011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lvl1pPr>
              <a:defRPr b="0">
                <a:solidFill>
                  <a:schemeClr val="tx1"/>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1pPr>
            <a:lvl2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2pPr>
            <a:lvl3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3pPr>
            <a:lvl4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4pPr>
            <a:lvl5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10/9/2011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9551A9-81AA-4906-8F9B-B1946416FF78}" type="datetimeFigureOut">
              <a:rPr lang="en-US" smtClean="0"/>
              <a:pPr/>
              <a:t>10/9/2011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9551A9-81AA-4906-8F9B-B1946416FF78}" type="datetimeFigureOut">
              <a:rPr lang="en-US" smtClean="0"/>
              <a:pPr/>
              <a:t>10/9/2011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9551A9-81AA-4906-8F9B-B1946416FF78}" type="datetimeFigureOut">
              <a:rPr lang="en-US" smtClean="0"/>
              <a:pPr/>
              <a:t>10/9/2011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9551A9-81AA-4906-8F9B-B1946416FF78}" type="datetimeFigureOut">
              <a:rPr lang="en-US" smtClean="0"/>
              <a:pPr/>
              <a:t>10/9/2011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551A9-81AA-4906-8F9B-B1946416FF78}" type="datetimeFigureOut">
              <a:rPr lang="en-US" smtClean="0"/>
              <a:pPr/>
              <a:t>10/9/2011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10/9/2011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10/9/2011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13" cstate="print"/>
          <a:srcRect/>
          <a:stretch>
            <a:fillRect/>
          </a:stretch>
        </p:blipFill>
        <p:spPr bwMode="auto">
          <a:xfrm>
            <a:off x="0" y="0"/>
            <a:ext cx="9144000" cy="6858357"/>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551A9-81AA-4906-8F9B-B1946416FF78}" type="datetimeFigureOut">
              <a:rPr lang="en-US" smtClean="0"/>
              <a:pPr/>
              <a:t>10/9/2011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91893-4D7F-426A-8664-916C7067655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752600" y="1981200"/>
            <a:ext cx="5165923" cy="2365375"/>
          </a:xfrm>
          <a:prstGeom prst="rect">
            <a:avLst/>
          </a:prstGeom>
          <a:noFill/>
          <a:effectLst>
            <a:outerShdw blurRad="50800" dist="101600" dir="2700000" algn="ctr" rotWithShape="0">
              <a:schemeClr val="tx1">
                <a:alpha val="71000"/>
              </a:schemeClr>
            </a:outerShdw>
          </a:effectLst>
        </p:spPr>
      </p:pic>
      <p:sp>
        <p:nvSpPr>
          <p:cNvPr id="5" name="Rectangle 6"/>
          <p:cNvSpPr>
            <a:spLocks noChangeArrowheads="1"/>
          </p:cNvSpPr>
          <p:nvPr/>
        </p:nvSpPr>
        <p:spPr bwMode="auto">
          <a:xfrm>
            <a:off x="1905000" y="4800600"/>
            <a:ext cx="5334000" cy="1538883"/>
          </a:xfrm>
          <a:prstGeom prst="rect">
            <a:avLst/>
          </a:prstGeom>
          <a:noFill/>
          <a:ln w="9525">
            <a:noFill/>
            <a:miter lim="800000"/>
            <a:headEnd/>
            <a:tailEnd/>
          </a:ln>
          <a:effectLst/>
        </p:spPr>
        <p:txBody>
          <a:bodyPr wrap="square">
            <a:spAutoFit/>
          </a:bodyPr>
          <a:lstStyle/>
          <a:p>
            <a:pPr algn="ctr"/>
            <a:r>
              <a:rPr lang="en-US" sz="5400" b="1" dirty="0" smtClean="0">
                <a:latin typeface="Arial" charset="0"/>
              </a:rPr>
              <a:t>ACTS 2:14-41</a:t>
            </a:r>
          </a:p>
          <a:p>
            <a:pPr algn="ctr"/>
            <a:r>
              <a:rPr lang="en-US" sz="2000" b="1" dirty="0" smtClean="0">
                <a:latin typeface="Arial" charset="0"/>
              </a:rPr>
              <a:t>www.BiblePoint.com</a:t>
            </a:r>
          </a:p>
          <a:p>
            <a:pPr algn="ctr"/>
            <a:r>
              <a:rPr lang="en-US" sz="2000" b="1" dirty="0" smtClean="0"/>
              <a:t>2011 ©</a:t>
            </a:r>
            <a:r>
              <a:rPr lang="en-US" sz="2000" b="1" dirty="0" smtClean="0">
                <a:latin typeface="Arial" charset="0"/>
              </a:rPr>
              <a:t> Single Initiative LLC</a:t>
            </a:r>
            <a:endParaRPr lang="en-US" sz="2000" b="1"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cstate="print"/>
          <a:srcRect l="3895"/>
          <a:stretch>
            <a:fillRect/>
          </a:stretch>
        </p:blipFill>
        <p:spPr bwMode="auto">
          <a:xfrm>
            <a:off x="0" y="0"/>
            <a:ext cx="9399587" cy="7315200"/>
          </a:xfrm>
          <a:prstGeom prst="rect">
            <a:avLst/>
          </a:prstGeom>
          <a:noFill/>
          <a:ln w="9525">
            <a:noFill/>
            <a:miter lim="800000"/>
            <a:headEnd/>
            <a:tailEnd/>
          </a:ln>
          <a:effectLst/>
        </p:spPr>
      </p:pic>
      <p:sp>
        <p:nvSpPr>
          <p:cNvPr id="8" name="Rounded Rectangle 7"/>
          <p:cNvSpPr/>
          <p:nvPr/>
        </p:nvSpPr>
        <p:spPr>
          <a:xfrm>
            <a:off x="1143000" y="1524000"/>
            <a:ext cx="3048000"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It’s BIBLICAL</a:t>
            </a:r>
            <a:endParaRPr lang="en-US" dirty="0"/>
          </a:p>
        </p:txBody>
      </p:sp>
      <p:sp>
        <p:nvSpPr>
          <p:cNvPr id="5" name="Rounded Rectangle 4"/>
          <p:cNvSpPr/>
          <p:nvPr/>
        </p:nvSpPr>
        <p:spPr>
          <a:xfrm>
            <a:off x="3048000" y="4876800"/>
            <a:ext cx="4419600"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7696200" cy="4525963"/>
          </a:xfrm>
        </p:spPr>
        <p:txBody>
          <a:bodyPr/>
          <a:lstStyle/>
          <a:p>
            <a:pPr marL="0" indent="0"/>
            <a:r>
              <a:rPr lang="en-US" baseline="30000" dirty="0" smtClean="0"/>
              <a:t>17</a:t>
            </a:r>
            <a:r>
              <a:rPr lang="en-US" dirty="0" smtClean="0"/>
              <a:t> </a:t>
            </a:r>
            <a:r>
              <a:rPr lang="en-US" dirty="0" smtClean="0">
                <a:solidFill>
                  <a:schemeClr val="bg1"/>
                </a:solidFill>
                <a:effectLst>
                  <a:outerShdw blurRad="38100" dist="38100" dir="2700000" algn="tl">
                    <a:srgbClr val="000000">
                      <a:alpha val="43137"/>
                    </a:srgbClr>
                  </a:outerShdw>
                </a:effectLst>
              </a:rPr>
              <a:t>" 'In the last days, </a:t>
            </a:r>
            <a:r>
              <a:rPr lang="en-US" dirty="0" smtClean="0"/>
              <a:t>God says, I will pour out my Spirit on all people. Your sons and daughters will prophesy, your young men will see visions, your old men will dream dreams.   </a:t>
            </a:r>
            <a:r>
              <a:rPr lang="en-US" baseline="30000" dirty="0" smtClean="0"/>
              <a:t>18</a:t>
            </a:r>
            <a:r>
              <a:rPr lang="en-US" dirty="0" smtClean="0"/>
              <a:t> Even on my servants, both men and women, I will pour out my Spirit in those days, </a:t>
            </a:r>
            <a:r>
              <a:rPr lang="en-US" dirty="0" smtClean="0">
                <a:solidFill>
                  <a:schemeClr val="bg1"/>
                </a:solidFill>
                <a:effectLst>
                  <a:outerShdw blurRad="38100" dist="38100" dir="2700000" algn="tl">
                    <a:srgbClr val="000000">
                      <a:alpha val="43137"/>
                    </a:srgbClr>
                  </a:outerShdw>
                </a:effectLst>
              </a:rPr>
              <a:t>and they will prophesy.</a:t>
            </a:r>
          </a:p>
          <a:p>
            <a:r>
              <a:rPr lang="en-US" dirty="0" smtClean="0"/>
              <a:t> </a:t>
            </a:r>
            <a:endParaRPr lang="en-US" dirty="0"/>
          </a:p>
        </p:txBody>
      </p:sp>
      <p:pic>
        <p:nvPicPr>
          <p:cNvPr id="7" name="Picture 5"/>
          <p:cNvPicPr>
            <a:picLocks noChangeAspect="1" noChangeArrowheads="1"/>
          </p:cNvPicPr>
          <p:nvPr/>
        </p:nvPicPr>
        <p:blipFill>
          <a:blip r:embed="rId3" cstate="print"/>
          <a:srcRect t="5699" r="13215"/>
          <a:stretch>
            <a:fillRect/>
          </a:stretch>
        </p:blipFill>
        <p:spPr bwMode="auto">
          <a:xfrm flipH="1">
            <a:off x="-304800" y="-228600"/>
            <a:ext cx="2971800" cy="3405622"/>
          </a:xfrm>
          <a:prstGeom prst="rect">
            <a:avLst/>
          </a:prstGeom>
          <a:noFill/>
          <a:ln w="9525">
            <a:noFill/>
            <a:miter lim="800000"/>
            <a:headEnd/>
            <a:tailEnd/>
          </a:ln>
          <a:effectLst/>
        </p:spPr>
      </p:pic>
      <p:sp>
        <p:nvSpPr>
          <p:cNvPr id="9" name="Up-Down Arrow 8"/>
          <p:cNvSpPr/>
          <p:nvPr/>
        </p:nvSpPr>
        <p:spPr>
          <a:xfrm>
            <a:off x="3474720" y="2261062"/>
            <a:ext cx="1249680" cy="2660073"/>
          </a:xfrm>
          <a:prstGeom prst="upDownArrow">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1644" y="3208712"/>
            <a:ext cx="7165571" cy="731521"/>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Book Ends to answer to “What is this?”</a:t>
            </a:r>
            <a:endParaRPr lang="en-US" sz="32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noChangeArrowheads="1"/>
          </p:cNvPicPr>
          <p:nvPr/>
        </p:nvPicPr>
        <p:blipFill>
          <a:blip r:embed="rId2" cstate="print"/>
          <a:srcRect l="3895"/>
          <a:stretch>
            <a:fillRect/>
          </a:stretch>
        </p:blipFill>
        <p:spPr bwMode="auto">
          <a:xfrm>
            <a:off x="0" y="0"/>
            <a:ext cx="9399587" cy="7315200"/>
          </a:xfrm>
          <a:prstGeom prst="rect">
            <a:avLst/>
          </a:prstGeom>
          <a:noFill/>
          <a:ln w="9525">
            <a:noFill/>
            <a:miter lim="800000"/>
            <a:headEnd/>
            <a:tailEnd/>
          </a:ln>
          <a:effectLst/>
        </p:spPr>
      </p:pic>
      <p:pic>
        <p:nvPicPr>
          <p:cNvPr id="15" name="Picture 5"/>
          <p:cNvPicPr>
            <a:picLocks noChangeAspect="1" noChangeArrowheads="1"/>
          </p:cNvPicPr>
          <p:nvPr/>
        </p:nvPicPr>
        <p:blipFill>
          <a:blip r:embed="rId3" cstate="print"/>
          <a:srcRect t="5699" r="13215"/>
          <a:stretch>
            <a:fillRect/>
          </a:stretch>
        </p:blipFill>
        <p:spPr bwMode="auto">
          <a:xfrm flipH="1">
            <a:off x="-304800" y="-228600"/>
            <a:ext cx="2971800" cy="3405622"/>
          </a:xfrm>
          <a:prstGeom prst="rect">
            <a:avLst/>
          </a:prstGeom>
          <a:noFill/>
          <a:ln w="9525">
            <a:noFill/>
            <a:miter lim="800000"/>
            <a:headEnd/>
            <a:tailEnd/>
          </a:ln>
          <a:effectLst/>
        </p:spPr>
      </p:pic>
      <p:sp>
        <p:nvSpPr>
          <p:cNvPr id="2" name="Title 1"/>
          <p:cNvSpPr>
            <a:spLocks noGrp="1"/>
          </p:cNvSpPr>
          <p:nvPr>
            <p:ph type="title"/>
          </p:nvPr>
        </p:nvSpPr>
        <p:spPr>
          <a:xfrm>
            <a:off x="0" y="274638"/>
            <a:ext cx="9144000" cy="1143000"/>
          </a:xfrm>
        </p:spPr>
        <p:txBody>
          <a:bodyPr/>
          <a:lstStyle/>
          <a:p>
            <a:r>
              <a:rPr lang="en-US" dirty="0" smtClean="0"/>
              <a:t>It’s BIBLICAL</a:t>
            </a:r>
            <a:endParaRPr lang="en-US" dirty="0"/>
          </a:p>
        </p:txBody>
      </p:sp>
      <p:sp>
        <p:nvSpPr>
          <p:cNvPr id="3" name="Content Placeholder 2"/>
          <p:cNvSpPr>
            <a:spLocks noGrp="1"/>
          </p:cNvSpPr>
          <p:nvPr>
            <p:ph idx="1"/>
          </p:nvPr>
        </p:nvSpPr>
        <p:spPr>
          <a:xfrm>
            <a:off x="457200" y="1600200"/>
            <a:ext cx="7696200" cy="4525963"/>
          </a:xfrm>
        </p:spPr>
        <p:txBody>
          <a:bodyPr/>
          <a:lstStyle/>
          <a:p>
            <a:pPr marL="0" indent="0"/>
            <a:r>
              <a:rPr lang="en-US" baseline="30000" dirty="0" smtClean="0"/>
              <a:t>19</a:t>
            </a:r>
            <a:r>
              <a:rPr lang="en-US" dirty="0" smtClean="0"/>
              <a:t> I will show wonders in the heaven above and signs on the earth below, blood and fire and billows of smoke.</a:t>
            </a:r>
          </a:p>
          <a:p>
            <a:pPr marL="0" indent="0"/>
            <a:r>
              <a:rPr lang="en-US" dirty="0" smtClean="0"/>
              <a:t> </a:t>
            </a:r>
            <a:r>
              <a:rPr lang="en-US" baseline="30000" dirty="0" smtClean="0"/>
              <a:t>20</a:t>
            </a:r>
            <a:r>
              <a:rPr lang="en-US" dirty="0" smtClean="0"/>
              <a:t> The sun will be turned to darkness and the moon to blood before the coming of the great and glorious day of the Lord.</a:t>
            </a:r>
          </a:p>
          <a:p>
            <a:pPr marL="0" indent="0"/>
            <a:r>
              <a:rPr lang="en-US" dirty="0" smtClean="0"/>
              <a:t> </a:t>
            </a:r>
            <a:r>
              <a:rPr lang="en-US" baseline="30000" dirty="0" smtClean="0"/>
              <a:t>21</a:t>
            </a:r>
            <a:r>
              <a:rPr lang="en-US" dirty="0" smtClean="0"/>
              <a:t> And everyone who calls on the name of the Lord will be saved.'</a:t>
            </a:r>
          </a:p>
          <a:p>
            <a:endParaRPr lang="en-US" dirty="0" smtClean="0"/>
          </a:p>
          <a:p>
            <a:pPr marL="0" indent="0"/>
            <a:endParaRPr lang="en-US" dirty="0" smtClean="0"/>
          </a:p>
          <a:p>
            <a:pPr marL="0" indent="0"/>
            <a:endParaRPr lang="en-US" dirty="0"/>
          </a:p>
        </p:txBody>
      </p:sp>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noChangeArrowheads="1"/>
          </p:cNvPicPr>
          <p:nvPr/>
        </p:nvPicPr>
        <p:blipFill>
          <a:blip r:embed="rId2" cstate="print"/>
          <a:srcRect l="3895"/>
          <a:stretch>
            <a:fillRect/>
          </a:stretch>
        </p:blipFill>
        <p:spPr bwMode="auto">
          <a:xfrm>
            <a:off x="0" y="0"/>
            <a:ext cx="9399587" cy="7315200"/>
          </a:xfrm>
          <a:prstGeom prst="rect">
            <a:avLst/>
          </a:prstGeom>
          <a:noFill/>
          <a:ln w="9525">
            <a:noFill/>
            <a:miter lim="800000"/>
            <a:headEnd/>
            <a:tailEnd/>
          </a:ln>
          <a:effectLst/>
        </p:spPr>
      </p:pic>
      <p:sp>
        <p:nvSpPr>
          <p:cNvPr id="2" name="Title 1"/>
          <p:cNvSpPr>
            <a:spLocks noGrp="1"/>
          </p:cNvSpPr>
          <p:nvPr>
            <p:ph type="title"/>
          </p:nvPr>
        </p:nvSpPr>
        <p:spPr>
          <a:xfrm>
            <a:off x="0" y="274638"/>
            <a:ext cx="9144000" cy="1143000"/>
          </a:xfrm>
        </p:spPr>
        <p:txBody>
          <a:bodyPr/>
          <a:lstStyle/>
          <a:p>
            <a:r>
              <a:rPr lang="en-US" dirty="0" smtClean="0"/>
              <a:t>It’s BIBLICAL</a:t>
            </a:r>
            <a:endParaRPr lang="en-US" dirty="0"/>
          </a:p>
        </p:txBody>
      </p:sp>
      <p:sp>
        <p:nvSpPr>
          <p:cNvPr id="4" name="Rounded Rectangle 3"/>
          <p:cNvSpPr/>
          <p:nvPr/>
        </p:nvSpPr>
        <p:spPr>
          <a:xfrm>
            <a:off x="4343400" y="4419600"/>
            <a:ext cx="3276600"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7696200" cy="4525963"/>
          </a:xfrm>
        </p:spPr>
        <p:txBody>
          <a:bodyPr/>
          <a:lstStyle/>
          <a:p>
            <a:pPr marL="0" indent="0"/>
            <a:r>
              <a:rPr lang="en-US" baseline="30000" dirty="0" smtClean="0"/>
              <a:t>19</a:t>
            </a:r>
            <a:r>
              <a:rPr lang="en-US" dirty="0" smtClean="0"/>
              <a:t> I will show wonders in the heaven above and signs on the earth below, blood and fire and billows of smoke.</a:t>
            </a:r>
          </a:p>
          <a:p>
            <a:pPr marL="0" indent="0"/>
            <a:r>
              <a:rPr lang="en-US" dirty="0" smtClean="0"/>
              <a:t> </a:t>
            </a:r>
            <a:r>
              <a:rPr lang="en-US" baseline="30000" dirty="0" smtClean="0"/>
              <a:t>20</a:t>
            </a:r>
            <a:r>
              <a:rPr lang="en-US" dirty="0" smtClean="0"/>
              <a:t> The sun will be turned to darkness and the moon to blood before the coming of the great and glorious </a:t>
            </a:r>
            <a:r>
              <a:rPr lang="en-US" dirty="0" smtClean="0">
                <a:solidFill>
                  <a:schemeClr val="bg1"/>
                </a:solidFill>
                <a:effectLst>
                  <a:outerShdw blurRad="38100" dist="38100" dir="2700000" algn="tl">
                    <a:srgbClr val="000000">
                      <a:alpha val="43137"/>
                    </a:srgbClr>
                  </a:outerShdw>
                </a:effectLst>
              </a:rPr>
              <a:t>day of the Lord.</a:t>
            </a:r>
          </a:p>
          <a:p>
            <a:pPr marL="0" indent="0"/>
            <a:r>
              <a:rPr lang="en-US" dirty="0" smtClean="0"/>
              <a:t> </a:t>
            </a:r>
            <a:r>
              <a:rPr lang="en-US" baseline="30000" dirty="0" smtClean="0"/>
              <a:t>21</a:t>
            </a:r>
            <a:r>
              <a:rPr lang="en-US" dirty="0" smtClean="0"/>
              <a:t> And everyone who calls on the name of the Lord will be saved.'</a:t>
            </a:r>
          </a:p>
          <a:p>
            <a:endParaRPr lang="en-US" dirty="0" smtClean="0"/>
          </a:p>
          <a:p>
            <a:pPr marL="0" indent="0"/>
            <a:endParaRPr lang="en-US" dirty="0" smtClean="0"/>
          </a:p>
          <a:p>
            <a:pPr marL="0" indent="0"/>
            <a:endParaRPr lang="en-US" dirty="0"/>
          </a:p>
        </p:txBody>
      </p:sp>
      <p:pic>
        <p:nvPicPr>
          <p:cNvPr id="9" name="Picture 5"/>
          <p:cNvPicPr>
            <a:picLocks noChangeAspect="1" noChangeArrowheads="1"/>
          </p:cNvPicPr>
          <p:nvPr/>
        </p:nvPicPr>
        <p:blipFill>
          <a:blip r:embed="rId3" cstate="print"/>
          <a:srcRect t="5699" r="13215"/>
          <a:stretch>
            <a:fillRect/>
          </a:stretch>
        </p:blipFill>
        <p:spPr bwMode="auto">
          <a:xfrm flipH="1">
            <a:off x="-304800" y="-228600"/>
            <a:ext cx="2971800" cy="3405622"/>
          </a:xfrm>
          <a:prstGeom prst="rect">
            <a:avLst/>
          </a:prstGeom>
          <a:noFill/>
          <a:ln w="9525">
            <a:noFill/>
            <a:miter lim="800000"/>
            <a:headEnd/>
            <a:tailEnd/>
          </a:ln>
          <a:effectLst/>
        </p:spPr>
      </p:pic>
      <p:sp>
        <p:nvSpPr>
          <p:cNvPr id="7" name="Rectangle 6"/>
          <p:cNvSpPr/>
          <p:nvPr/>
        </p:nvSpPr>
        <p:spPr>
          <a:xfrm>
            <a:off x="4385733" y="465668"/>
            <a:ext cx="2760133" cy="18118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137400" y="465667"/>
            <a:ext cx="1219200" cy="1820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Brace 9"/>
          <p:cNvSpPr/>
          <p:nvPr/>
        </p:nvSpPr>
        <p:spPr>
          <a:xfrm rot="5400000">
            <a:off x="5475111" y="1399826"/>
            <a:ext cx="1794932" cy="3872089"/>
          </a:xfrm>
          <a:prstGeom prst="rightBrace">
            <a:avLst>
              <a:gd name="adj1" fmla="val 36635"/>
              <a:gd name="adj2" fmla="val 49695"/>
            </a:avLst>
          </a:prstGeom>
          <a:ln w="152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noChangeArrowheads="1"/>
          </p:cNvPicPr>
          <p:nvPr/>
        </p:nvPicPr>
        <p:blipFill>
          <a:blip r:embed="rId3" cstate="print"/>
          <a:srcRect l="3895"/>
          <a:stretch>
            <a:fillRect/>
          </a:stretch>
        </p:blipFill>
        <p:spPr bwMode="auto">
          <a:xfrm>
            <a:off x="0" y="0"/>
            <a:ext cx="9399587" cy="7315200"/>
          </a:xfrm>
          <a:prstGeom prst="rect">
            <a:avLst/>
          </a:prstGeom>
          <a:noFill/>
          <a:ln w="9525">
            <a:noFill/>
            <a:miter lim="800000"/>
            <a:headEnd/>
            <a:tailEnd/>
          </a:ln>
          <a:effectLst/>
        </p:spPr>
      </p:pic>
      <p:sp>
        <p:nvSpPr>
          <p:cNvPr id="2" name="Title 1"/>
          <p:cNvSpPr>
            <a:spLocks noGrp="1"/>
          </p:cNvSpPr>
          <p:nvPr>
            <p:ph type="title"/>
          </p:nvPr>
        </p:nvSpPr>
        <p:spPr>
          <a:xfrm>
            <a:off x="0" y="274638"/>
            <a:ext cx="9144000" cy="1143000"/>
          </a:xfrm>
        </p:spPr>
        <p:txBody>
          <a:bodyPr/>
          <a:lstStyle/>
          <a:p>
            <a:r>
              <a:rPr lang="en-US" dirty="0" smtClean="0"/>
              <a:t>It’s BIBLICAL</a:t>
            </a:r>
            <a:endParaRPr lang="en-US" dirty="0"/>
          </a:p>
        </p:txBody>
      </p:sp>
      <p:sp>
        <p:nvSpPr>
          <p:cNvPr id="4" name="Rounded Rectangle 3"/>
          <p:cNvSpPr/>
          <p:nvPr/>
        </p:nvSpPr>
        <p:spPr>
          <a:xfrm>
            <a:off x="4343400" y="4419600"/>
            <a:ext cx="3276600"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7696200" cy="4525963"/>
          </a:xfrm>
        </p:spPr>
        <p:txBody>
          <a:bodyPr/>
          <a:lstStyle/>
          <a:p>
            <a:pPr marL="0" indent="0"/>
            <a:r>
              <a:rPr lang="en-US" baseline="30000" dirty="0" smtClean="0"/>
              <a:t>19</a:t>
            </a:r>
            <a:r>
              <a:rPr lang="en-US" dirty="0" smtClean="0"/>
              <a:t> I will show wonders in the heaven above and signs on the earth below, blood and fire and billows of smoke.</a:t>
            </a:r>
          </a:p>
          <a:p>
            <a:pPr marL="0" indent="0"/>
            <a:r>
              <a:rPr lang="en-US" dirty="0" smtClean="0"/>
              <a:t> </a:t>
            </a:r>
            <a:r>
              <a:rPr lang="en-US" baseline="30000" dirty="0" smtClean="0"/>
              <a:t>20</a:t>
            </a:r>
            <a:r>
              <a:rPr lang="en-US" dirty="0" smtClean="0"/>
              <a:t> The sun will be turned to darkness and the moon to blood before the coming of the great and glorious </a:t>
            </a:r>
            <a:r>
              <a:rPr lang="en-US" dirty="0" smtClean="0">
                <a:solidFill>
                  <a:schemeClr val="bg1"/>
                </a:solidFill>
                <a:effectLst>
                  <a:outerShdw blurRad="38100" dist="38100" dir="2700000" algn="tl">
                    <a:srgbClr val="000000">
                      <a:alpha val="43137"/>
                    </a:srgbClr>
                  </a:outerShdw>
                </a:effectLst>
              </a:rPr>
              <a:t>day of the Lord</a:t>
            </a:r>
            <a:r>
              <a:rPr lang="en-US" dirty="0" smtClean="0"/>
              <a:t>.</a:t>
            </a:r>
          </a:p>
          <a:p>
            <a:pPr marL="0" indent="0"/>
            <a:r>
              <a:rPr lang="en-US" dirty="0" smtClean="0"/>
              <a:t> </a:t>
            </a:r>
            <a:r>
              <a:rPr lang="en-US" baseline="30000" dirty="0" smtClean="0"/>
              <a:t>21</a:t>
            </a:r>
            <a:r>
              <a:rPr lang="en-US" dirty="0" smtClean="0"/>
              <a:t> And everyone who calls on the name of the Lord will be saved.'</a:t>
            </a:r>
          </a:p>
          <a:p>
            <a:endParaRPr lang="en-US" dirty="0" smtClean="0"/>
          </a:p>
          <a:p>
            <a:pPr marL="0" indent="0"/>
            <a:endParaRPr lang="en-US" dirty="0" smtClean="0"/>
          </a:p>
          <a:p>
            <a:pPr marL="0" indent="0"/>
            <a:endParaRPr lang="en-US" dirty="0"/>
          </a:p>
        </p:txBody>
      </p:sp>
      <p:pic>
        <p:nvPicPr>
          <p:cNvPr id="9" name="Picture 5"/>
          <p:cNvPicPr>
            <a:picLocks noChangeAspect="1" noChangeArrowheads="1"/>
          </p:cNvPicPr>
          <p:nvPr/>
        </p:nvPicPr>
        <p:blipFill>
          <a:blip r:embed="rId4" cstate="print"/>
          <a:srcRect t="5699" r="13215"/>
          <a:stretch>
            <a:fillRect/>
          </a:stretch>
        </p:blipFill>
        <p:spPr bwMode="auto">
          <a:xfrm flipH="1">
            <a:off x="-304800" y="-228600"/>
            <a:ext cx="2971800" cy="3405622"/>
          </a:xfrm>
          <a:prstGeom prst="rect">
            <a:avLst/>
          </a:prstGeom>
          <a:noFill/>
          <a:ln w="9525">
            <a:noFill/>
            <a:miter lim="800000"/>
            <a:headEnd/>
            <a:tailEnd/>
          </a:ln>
          <a:effectLst/>
        </p:spPr>
      </p:pic>
      <p:sp>
        <p:nvSpPr>
          <p:cNvPr id="18" name="Rectangle 17"/>
          <p:cNvSpPr/>
          <p:nvPr/>
        </p:nvSpPr>
        <p:spPr>
          <a:xfrm>
            <a:off x="4385733" y="465668"/>
            <a:ext cx="2760133" cy="18118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411133" y="1447800"/>
            <a:ext cx="2844800" cy="769441"/>
          </a:xfrm>
          <a:prstGeom prst="rect">
            <a:avLst/>
          </a:prstGeom>
          <a:noFill/>
        </p:spPr>
        <p:txBody>
          <a:bodyPr wrap="square" rtlCol="0">
            <a:spAutoFit/>
          </a:bodyPr>
          <a:lstStyle/>
          <a:p>
            <a:r>
              <a:rPr lang="en-US" sz="4400" b="1" dirty="0" smtClean="0">
                <a:solidFill>
                  <a:schemeClr val="bg1"/>
                </a:solidFill>
              </a:rPr>
              <a:t>Tribulation</a:t>
            </a:r>
            <a:endParaRPr lang="en-US" sz="4400" b="1" dirty="0">
              <a:solidFill>
                <a:schemeClr val="bg1"/>
              </a:solidFill>
            </a:endParaRPr>
          </a:p>
        </p:txBody>
      </p:sp>
      <p:sp>
        <p:nvSpPr>
          <p:cNvPr id="20" name="Rectangle 19"/>
          <p:cNvSpPr/>
          <p:nvPr/>
        </p:nvSpPr>
        <p:spPr>
          <a:xfrm>
            <a:off x="7137400" y="465667"/>
            <a:ext cx="1219200" cy="1820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p:cNvPicPr>
            <a:picLocks noChangeAspect="1" noChangeArrowheads="1"/>
          </p:cNvPicPr>
          <p:nvPr/>
        </p:nvPicPr>
        <p:blipFill>
          <a:blip r:embed="rId5" cstate="print"/>
          <a:srcRect/>
          <a:stretch>
            <a:fillRect/>
          </a:stretch>
        </p:blipFill>
        <p:spPr bwMode="auto">
          <a:xfrm>
            <a:off x="7169221" y="304801"/>
            <a:ext cx="1053775" cy="1879600"/>
          </a:xfrm>
          <a:prstGeom prst="rect">
            <a:avLst/>
          </a:prstGeom>
          <a:noFill/>
          <a:ln w="9525">
            <a:noFill/>
            <a:miter lim="800000"/>
            <a:headEnd/>
            <a:tailEnd/>
          </a:ln>
          <a:effectLst/>
        </p:spPr>
      </p:pic>
      <p:sp>
        <p:nvSpPr>
          <p:cNvPr id="21" name="Lightning Bolt 20"/>
          <p:cNvSpPr/>
          <p:nvPr/>
        </p:nvSpPr>
        <p:spPr>
          <a:xfrm>
            <a:off x="4859867" y="620889"/>
            <a:ext cx="1586089" cy="801511"/>
          </a:xfrm>
          <a:prstGeom prst="lightningBol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Brace 21"/>
          <p:cNvSpPr/>
          <p:nvPr/>
        </p:nvSpPr>
        <p:spPr>
          <a:xfrm rot="5400000">
            <a:off x="5475111" y="1399826"/>
            <a:ext cx="1794932" cy="3872089"/>
          </a:xfrm>
          <a:prstGeom prst="rightBrace">
            <a:avLst>
              <a:gd name="adj1" fmla="val 36635"/>
              <a:gd name="adj2" fmla="val 49695"/>
            </a:avLst>
          </a:prstGeom>
          <a:ln w="152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24"/>
          <p:cNvGrpSpPr/>
          <p:nvPr/>
        </p:nvGrpSpPr>
        <p:grpSpPr>
          <a:xfrm>
            <a:off x="432262" y="235527"/>
            <a:ext cx="7969139" cy="4901738"/>
            <a:chOff x="432262" y="235527"/>
            <a:chExt cx="7969139" cy="4901738"/>
          </a:xfrm>
        </p:grpSpPr>
        <p:sp>
          <p:nvSpPr>
            <p:cNvPr id="14" name="Rectangle 13"/>
            <p:cNvSpPr/>
            <p:nvPr/>
          </p:nvSpPr>
          <p:spPr>
            <a:xfrm>
              <a:off x="432262" y="4472247"/>
              <a:ext cx="4109263" cy="66501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148945" y="235527"/>
              <a:ext cx="1252456" cy="210866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a:stCxn id="14" idx="0"/>
            </p:cNvCxnSpPr>
            <p:nvPr/>
          </p:nvCxnSpPr>
          <p:spPr>
            <a:xfrm rot="5400000" flipH="1" flipV="1">
              <a:off x="3762203" y="1085506"/>
              <a:ext cx="2111432" cy="466205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000" fill="hold"/>
                                        <p:tgtEl>
                                          <p:spTgt spid="19"/>
                                        </p:tgtEl>
                                        <p:attrNameLst>
                                          <p:attrName>ppt_x</p:attrName>
                                        </p:attrNameLst>
                                      </p:cBhvr>
                                      <p:tavLst>
                                        <p:tav tm="0">
                                          <p:val>
                                            <p:strVal val="1+#ppt_w/2"/>
                                          </p:val>
                                        </p:tav>
                                        <p:tav tm="100000">
                                          <p:val>
                                            <p:strVal val="#ppt_x"/>
                                          </p:val>
                                        </p:tav>
                                      </p:tavLst>
                                    </p:anim>
                                    <p:anim calcmode="lin" valueType="num">
                                      <p:cBhvr additive="base">
                                        <p:cTn id="8" dur="20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noChangeArrowheads="1"/>
          </p:cNvPicPr>
          <p:nvPr/>
        </p:nvPicPr>
        <p:blipFill>
          <a:blip r:embed="rId3" cstate="print"/>
          <a:srcRect l="3895"/>
          <a:stretch>
            <a:fillRect/>
          </a:stretch>
        </p:blipFill>
        <p:spPr bwMode="auto">
          <a:xfrm>
            <a:off x="0" y="0"/>
            <a:ext cx="9399587" cy="7315200"/>
          </a:xfrm>
          <a:prstGeom prst="rect">
            <a:avLst/>
          </a:prstGeom>
          <a:noFill/>
          <a:ln w="9525">
            <a:noFill/>
            <a:miter lim="800000"/>
            <a:headEnd/>
            <a:tailEnd/>
          </a:ln>
          <a:effectLst/>
        </p:spPr>
      </p:pic>
      <p:sp>
        <p:nvSpPr>
          <p:cNvPr id="2" name="Title 1"/>
          <p:cNvSpPr>
            <a:spLocks noGrp="1"/>
          </p:cNvSpPr>
          <p:nvPr>
            <p:ph type="title"/>
          </p:nvPr>
        </p:nvSpPr>
        <p:spPr>
          <a:xfrm>
            <a:off x="0" y="274638"/>
            <a:ext cx="9144000" cy="1143000"/>
          </a:xfrm>
        </p:spPr>
        <p:txBody>
          <a:bodyPr/>
          <a:lstStyle/>
          <a:p>
            <a:r>
              <a:rPr lang="en-US" dirty="0" smtClean="0"/>
              <a:t>It’s BIBLICAL</a:t>
            </a:r>
            <a:endParaRPr lang="en-US" dirty="0"/>
          </a:p>
        </p:txBody>
      </p:sp>
      <p:sp>
        <p:nvSpPr>
          <p:cNvPr id="4" name="Rounded Rectangle 3"/>
          <p:cNvSpPr/>
          <p:nvPr/>
        </p:nvSpPr>
        <p:spPr>
          <a:xfrm>
            <a:off x="4343400" y="4419600"/>
            <a:ext cx="3276600"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7696200" cy="4525963"/>
          </a:xfrm>
        </p:spPr>
        <p:txBody>
          <a:bodyPr/>
          <a:lstStyle/>
          <a:p>
            <a:pPr marL="0" indent="0"/>
            <a:r>
              <a:rPr lang="en-US" baseline="30000" dirty="0" smtClean="0"/>
              <a:t>19</a:t>
            </a:r>
            <a:r>
              <a:rPr lang="en-US" dirty="0" smtClean="0"/>
              <a:t> I will show wonders in the heaven above and signs on the earth below, blood and fire and billows of smoke.</a:t>
            </a:r>
          </a:p>
          <a:p>
            <a:pPr marL="0" indent="0"/>
            <a:r>
              <a:rPr lang="en-US" dirty="0" smtClean="0"/>
              <a:t> </a:t>
            </a:r>
            <a:r>
              <a:rPr lang="en-US" baseline="30000" dirty="0" smtClean="0"/>
              <a:t>20</a:t>
            </a:r>
            <a:r>
              <a:rPr lang="en-US" dirty="0" smtClean="0"/>
              <a:t> The sun will be turned to darkness and the moon to blood before the coming of the great and glorious </a:t>
            </a:r>
            <a:r>
              <a:rPr lang="en-US" dirty="0" smtClean="0">
                <a:solidFill>
                  <a:schemeClr val="bg1"/>
                </a:solidFill>
                <a:effectLst>
                  <a:outerShdw blurRad="38100" dist="38100" dir="2700000" algn="tl">
                    <a:srgbClr val="000000">
                      <a:alpha val="43137"/>
                    </a:srgbClr>
                  </a:outerShdw>
                </a:effectLst>
              </a:rPr>
              <a:t>day of the Lord</a:t>
            </a:r>
            <a:r>
              <a:rPr lang="en-US" dirty="0" smtClean="0"/>
              <a:t>.</a:t>
            </a:r>
          </a:p>
          <a:p>
            <a:pPr marL="0" indent="0"/>
            <a:r>
              <a:rPr lang="en-US" dirty="0" smtClean="0"/>
              <a:t> </a:t>
            </a:r>
            <a:r>
              <a:rPr lang="en-US" baseline="30000" dirty="0" smtClean="0"/>
              <a:t>21</a:t>
            </a:r>
            <a:r>
              <a:rPr lang="en-US" dirty="0" smtClean="0"/>
              <a:t> And everyone who calls on the name of the Lord will be saved.'</a:t>
            </a:r>
          </a:p>
          <a:p>
            <a:endParaRPr lang="en-US" dirty="0" smtClean="0"/>
          </a:p>
          <a:p>
            <a:pPr marL="0" indent="0"/>
            <a:endParaRPr lang="en-US" dirty="0" smtClean="0"/>
          </a:p>
          <a:p>
            <a:pPr marL="0" indent="0"/>
            <a:endParaRPr lang="en-US" dirty="0"/>
          </a:p>
        </p:txBody>
      </p:sp>
      <p:pic>
        <p:nvPicPr>
          <p:cNvPr id="14" name="Picture 2"/>
          <p:cNvPicPr>
            <a:picLocks noChangeAspect="1" noChangeArrowheads="1"/>
          </p:cNvPicPr>
          <p:nvPr/>
        </p:nvPicPr>
        <p:blipFill>
          <a:blip r:embed="rId4" cstate="print"/>
          <a:srcRect l="28847" t="41673" r="40098" b="30106"/>
          <a:stretch>
            <a:fillRect/>
          </a:stretch>
        </p:blipFill>
        <p:spPr bwMode="auto">
          <a:xfrm>
            <a:off x="1864078" y="462844"/>
            <a:ext cx="2514600" cy="1841938"/>
          </a:xfrm>
          <a:prstGeom prst="rect">
            <a:avLst/>
          </a:prstGeom>
          <a:noFill/>
          <a:ln w="12700" algn="in">
            <a:solidFill>
              <a:schemeClr val="tx1"/>
            </a:solidFill>
            <a:miter lim="800000"/>
            <a:headEnd/>
            <a:tailEnd/>
          </a:ln>
          <a:effectLst>
            <a:outerShdw blurRad="50800" dist="101600" dir="2700000" algn="tl" rotWithShape="0">
              <a:prstClr val="black">
                <a:alpha val="40000"/>
              </a:prstClr>
            </a:outerShdw>
          </a:effectLst>
        </p:spPr>
      </p:pic>
      <p:sp>
        <p:nvSpPr>
          <p:cNvPr id="18" name="Rectangle 17"/>
          <p:cNvSpPr/>
          <p:nvPr/>
        </p:nvSpPr>
        <p:spPr>
          <a:xfrm>
            <a:off x="4385733" y="465668"/>
            <a:ext cx="2760133" cy="18118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411133" y="1447800"/>
            <a:ext cx="2844800" cy="769441"/>
          </a:xfrm>
          <a:prstGeom prst="rect">
            <a:avLst/>
          </a:prstGeom>
          <a:noFill/>
        </p:spPr>
        <p:txBody>
          <a:bodyPr wrap="square" rtlCol="0">
            <a:spAutoFit/>
          </a:bodyPr>
          <a:lstStyle/>
          <a:p>
            <a:r>
              <a:rPr lang="en-US" sz="4400" b="1" dirty="0" smtClean="0">
                <a:solidFill>
                  <a:schemeClr val="bg1"/>
                </a:solidFill>
              </a:rPr>
              <a:t>Tribulation</a:t>
            </a:r>
            <a:endParaRPr lang="en-US" sz="4400" b="1" dirty="0">
              <a:solidFill>
                <a:schemeClr val="bg1"/>
              </a:solidFill>
            </a:endParaRPr>
          </a:p>
        </p:txBody>
      </p:sp>
      <p:sp>
        <p:nvSpPr>
          <p:cNvPr id="20" name="Rectangle 19"/>
          <p:cNvSpPr/>
          <p:nvPr/>
        </p:nvSpPr>
        <p:spPr>
          <a:xfrm>
            <a:off x="7137400" y="465667"/>
            <a:ext cx="1219200" cy="1820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p:cNvPicPr>
            <a:picLocks noChangeAspect="1" noChangeArrowheads="1"/>
          </p:cNvPicPr>
          <p:nvPr/>
        </p:nvPicPr>
        <p:blipFill>
          <a:blip r:embed="rId5" cstate="print"/>
          <a:srcRect/>
          <a:stretch>
            <a:fillRect/>
          </a:stretch>
        </p:blipFill>
        <p:spPr bwMode="auto">
          <a:xfrm>
            <a:off x="7169221" y="304801"/>
            <a:ext cx="1053775" cy="1879600"/>
          </a:xfrm>
          <a:prstGeom prst="rect">
            <a:avLst/>
          </a:prstGeom>
          <a:noFill/>
          <a:ln w="9525">
            <a:noFill/>
            <a:miter lim="800000"/>
            <a:headEnd/>
            <a:tailEnd/>
          </a:ln>
          <a:effectLst/>
        </p:spPr>
      </p:pic>
      <p:sp>
        <p:nvSpPr>
          <p:cNvPr id="21" name="Lightning Bolt 20"/>
          <p:cNvSpPr/>
          <p:nvPr/>
        </p:nvSpPr>
        <p:spPr>
          <a:xfrm>
            <a:off x="4859867" y="620889"/>
            <a:ext cx="1586089" cy="801511"/>
          </a:xfrm>
          <a:prstGeom prst="lightningBol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Brace 21"/>
          <p:cNvSpPr/>
          <p:nvPr/>
        </p:nvSpPr>
        <p:spPr>
          <a:xfrm rot="5400000">
            <a:off x="5475111" y="1399826"/>
            <a:ext cx="1794932" cy="3872089"/>
          </a:xfrm>
          <a:prstGeom prst="rightBrace">
            <a:avLst>
              <a:gd name="adj1" fmla="val 36635"/>
              <a:gd name="adj2" fmla="val 49695"/>
            </a:avLst>
          </a:prstGeom>
          <a:ln w="152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23"/>
          <p:cNvGrpSpPr/>
          <p:nvPr/>
        </p:nvGrpSpPr>
        <p:grpSpPr>
          <a:xfrm>
            <a:off x="432262" y="235527"/>
            <a:ext cx="7969139" cy="4901738"/>
            <a:chOff x="432262" y="235527"/>
            <a:chExt cx="7969139" cy="4901738"/>
          </a:xfrm>
        </p:grpSpPr>
        <p:sp>
          <p:nvSpPr>
            <p:cNvPr id="25" name="Rectangle 24"/>
            <p:cNvSpPr/>
            <p:nvPr/>
          </p:nvSpPr>
          <p:spPr>
            <a:xfrm>
              <a:off x="432262" y="4472247"/>
              <a:ext cx="4109263" cy="66501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148945" y="235527"/>
              <a:ext cx="1252456" cy="210866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a:stCxn id="25" idx="0"/>
            </p:cNvCxnSpPr>
            <p:nvPr/>
          </p:nvCxnSpPr>
          <p:spPr>
            <a:xfrm rot="5400000" flipH="1" flipV="1">
              <a:off x="3762203" y="1085506"/>
              <a:ext cx="2111432" cy="466205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Right Arrow 11"/>
          <p:cNvSpPr/>
          <p:nvPr/>
        </p:nvSpPr>
        <p:spPr>
          <a:xfrm>
            <a:off x="1885244" y="1639711"/>
            <a:ext cx="5226756" cy="16453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5"/>
          <p:cNvPicPr>
            <a:picLocks noChangeAspect="1" noChangeArrowheads="1"/>
          </p:cNvPicPr>
          <p:nvPr/>
        </p:nvPicPr>
        <p:blipFill>
          <a:blip r:embed="rId6" cstate="print"/>
          <a:srcRect t="5699" r="13215"/>
          <a:stretch>
            <a:fillRect/>
          </a:stretch>
        </p:blipFill>
        <p:spPr bwMode="auto">
          <a:xfrm flipH="1">
            <a:off x="-304800" y="-228600"/>
            <a:ext cx="2971800" cy="3405622"/>
          </a:xfrm>
          <a:prstGeom prst="rect">
            <a:avLst/>
          </a:prstGeom>
          <a:noFill/>
          <a:ln w="9525">
            <a:noFill/>
            <a:miter lim="800000"/>
            <a:headEnd/>
            <a:tailEnd/>
          </a:ln>
          <a:effectLst/>
        </p:spPr>
      </p:pic>
      <p:sp>
        <p:nvSpPr>
          <p:cNvPr id="13" name="TextBox 12"/>
          <p:cNvSpPr txBox="1"/>
          <p:nvPr/>
        </p:nvSpPr>
        <p:spPr>
          <a:xfrm>
            <a:off x="1989667" y="2057400"/>
            <a:ext cx="4800600" cy="769441"/>
          </a:xfrm>
          <a:prstGeom prst="rect">
            <a:avLst/>
          </a:prstGeom>
          <a:noFill/>
        </p:spPr>
        <p:txBody>
          <a:bodyPr wrap="square" rtlCol="0">
            <a:spAutoFit/>
          </a:bodyPr>
          <a:lstStyle/>
          <a:p>
            <a:pPr algn="ctr"/>
            <a:r>
              <a:rPr lang="en-US" sz="4400" b="1" dirty="0" smtClean="0">
                <a:solidFill>
                  <a:srgbClr val="002060"/>
                </a:solidFill>
                <a:effectLst>
                  <a:outerShdw blurRad="38100" dist="38100" dir="2700000" algn="tl">
                    <a:schemeClr val="bg1">
                      <a:alpha val="43000"/>
                    </a:schemeClr>
                  </a:outerShdw>
                </a:effectLst>
              </a:rPr>
              <a:t>“The last days”</a:t>
            </a:r>
            <a:r>
              <a:rPr lang="en-US" sz="4400" b="1" dirty="0" smtClean="0">
                <a:solidFill>
                  <a:srgbClr val="002060"/>
                </a:solidFill>
              </a:rPr>
              <a:t> </a:t>
            </a:r>
            <a:endParaRPr lang="en-US" sz="4400" b="1" dirty="0">
              <a:solidFill>
                <a:srgbClr val="002060"/>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noChangeArrowheads="1"/>
          </p:cNvPicPr>
          <p:nvPr/>
        </p:nvPicPr>
        <p:blipFill>
          <a:blip r:embed="rId2" cstate="print"/>
          <a:srcRect l="3895"/>
          <a:stretch>
            <a:fillRect/>
          </a:stretch>
        </p:blipFill>
        <p:spPr bwMode="auto">
          <a:xfrm>
            <a:off x="0" y="0"/>
            <a:ext cx="9399587" cy="7315200"/>
          </a:xfrm>
          <a:prstGeom prst="rect">
            <a:avLst/>
          </a:prstGeom>
          <a:noFill/>
          <a:ln w="9525">
            <a:noFill/>
            <a:miter lim="800000"/>
            <a:headEnd/>
            <a:tailEnd/>
          </a:ln>
          <a:effectLst/>
        </p:spPr>
      </p:pic>
      <p:sp>
        <p:nvSpPr>
          <p:cNvPr id="27" name="Rounded Rectangle 26"/>
          <p:cNvSpPr/>
          <p:nvPr/>
        </p:nvSpPr>
        <p:spPr>
          <a:xfrm>
            <a:off x="304800" y="5486400"/>
            <a:ext cx="4876800" cy="914400"/>
          </a:xfrm>
          <a:prstGeom prst="roundRect">
            <a:avLst/>
          </a:prstGeom>
          <a:solidFill>
            <a:srgbClr val="FFFF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304800" y="5105400"/>
            <a:ext cx="7467600" cy="762000"/>
          </a:xfrm>
          <a:prstGeom prst="roundRect">
            <a:avLst/>
          </a:prstGeom>
          <a:solidFill>
            <a:srgbClr val="FFFF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It’s BIBLICAL</a:t>
            </a:r>
            <a:endParaRPr lang="en-US" dirty="0"/>
          </a:p>
        </p:txBody>
      </p:sp>
      <p:sp>
        <p:nvSpPr>
          <p:cNvPr id="4" name="Rounded Rectangle 3"/>
          <p:cNvSpPr/>
          <p:nvPr/>
        </p:nvSpPr>
        <p:spPr>
          <a:xfrm>
            <a:off x="4343400" y="4419600"/>
            <a:ext cx="3276600"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7696200" cy="4525963"/>
          </a:xfrm>
        </p:spPr>
        <p:txBody>
          <a:bodyPr/>
          <a:lstStyle/>
          <a:p>
            <a:pPr marL="0" indent="0"/>
            <a:r>
              <a:rPr lang="en-US" baseline="30000" dirty="0" smtClean="0"/>
              <a:t>19</a:t>
            </a:r>
            <a:r>
              <a:rPr lang="en-US" dirty="0" smtClean="0"/>
              <a:t> I will show wonders in the heaven above and signs on the earth below, blood and fire and billows of smoke.</a:t>
            </a:r>
          </a:p>
          <a:p>
            <a:pPr marL="0" indent="0"/>
            <a:r>
              <a:rPr lang="en-US" dirty="0" smtClean="0"/>
              <a:t> </a:t>
            </a:r>
            <a:r>
              <a:rPr lang="en-US" baseline="30000" dirty="0" smtClean="0"/>
              <a:t>20</a:t>
            </a:r>
            <a:r>
              <a:rPr lang="en-US" dirty="0" smtClean="0"/>
              <a:t> The sun will be turned to darkness and the moon to blood before the coming of the great and glorious </a:t>
            </a:r>
            <a:r>
              <a:rPr lang="en-US" dirty="0" smtClean="0">
                <a:solidFill>
                  <a:schemeClr val="bg1"/>
                </a:solidFill>
                <a:effectLst>
                  <a:outerShdw blurRad="38100" dist="38100" dir="2700000" algn="tl">
                    <a:srgbClr val="000000">
                      <a:alpha val="43137"/>
                    </a:srgbClr>
                  </a:outerShdw>
                </a:effectLst>
              </a:rPr>
              <a:t>day of the Lord</a:t>
            </a:r>
            <a:r>
              <a:rPr lang="en-US" dirty="0" smtClean="0"/>
              <a:t>.</a:t>
            </a:r>
          </a:p>
          <a:p>
            <a:pPr marL="0" indent="0"/>
            <a:r>
              <a:rPr lang="en-US" dirty="0" smtClean="0"/>
              <a:t> </a:t>
            </a:r>
            <a:r>
              <a:rPr lang="en-US" baseline="30000" dirty="0" smtClean="0"/>
              <a:t>21</a:t>
            </a:r>
            <a:r>
              <a:rPr lang="en-US" dirty="0" smtClean="0"/>
              <a:t> And everyone who calls on the name of the Lord will be saved.'</a:t>
            </a:r>
          </a:p>
          <a:p>
            <a:endParaRPr lang="en-US" dirty="0" smtClean="0"/>
          </a:p>
          <a:p>
            <a:pPr marL="0" indent="0"/>
            <a:endParaRPr lang="en-US" dirty="0" smtClean="0"/>
          </a:p>
          <a:p>
            <a:pPr marL="0" indent="0"/>
            <a:endParaRPr lang="en-US" dirty="0"/>
          </a:p>
        </p:txBody>
      </p:sp>
      <p:pic>
        <p:nvPicPr>
          <p:cNvPr id="14" name="Picture 2"/>
          <p:cNvPicPr>
            <a:picLocks noChangeAspect="1" noChangeArrowheads="1"/>
          </p:cNvPicPr>
          <p:nvPr/>
        </p:nvPicPr>
        <p:blipFill>
          <a:blip r:embed="rId3" cstate="print"/>
          <a:srcRect l="28847" t="41673" r="40098" b="30106"/>
          <a:stretch>
            <a:fillRect/>
          </a:stretch>
        </p:blipFill>
        <p:spPr bwMode="auto">
          <a:xfrm>
            <a:off x="1864078" y="462844"/>
            <a:ext cx="2514600" cy="1841938"/>
          </a:xfrm>
          <a:prstGeom prst="rect">
            <a:avLst/>
          </a:prstGeom>
          <a:noFill/>
          <a:ln w="12700" algn="in">
            <a:solidFill>
              <a:schemeClr val="tx1"/>
            </a:solidFill>
            <a:miter lim="800000"/>
            <a:headEnd/>
            <a:tailEnd/>
          </a:ln>
          <a:effectLst>
            <a:outerShdw blurRad="50800" dist="101600" dir="2700000" algn="tl" rotWithShape="0">
              <a:prstClr val="black">
                <a:alpha val="40000"/>
              </a:prstClr>
            </a:outerShdw>
          </a:effectLst>
        </p:spPr>
      </p:pic>
      <p:sp>
        <p:nvSpPr>
          <p:cNvPr id="18" name="Rectangle 17"/>
          <p:cNvSpPr/>
          <p:nvPr/>
        </p:nvSpPr>
        <p:spPr>
          <a:xfrm>
            <a:off x="4385733" y="465668"/>
            <a:ext cx="2760133" cy="18118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411133" y="1447800"/>
            <a:ext cx="2844800" cy="769441"/>
          </a:xfrm>
          <a:prstGeom prst="rect">
            <a:avLst/>
          </a:prstGeom>
          <a:noFill/>
        </p:spPr>
        <p:txBody>
          <a:bodyPr wrap="square" rtlCol="0">
            <a:spAutoFit/>
          </a:bodyPr>
          <a:lstStyle/>
          <a:p>
            <a:r>
              <a:rPr lang="en-US" sz="4400" b="1" dirty="0" smtClean="0">
                <a:solidFill>
                  <a:schemeClr val="bg1"/>
                </a:solidFill>
              </a:rPr>
              <a:t>Tribulation</a:t>
            </a:r>
            <a:endParaRPr lang="en-US" sz="4400" b="1" dirty="0">
              <a:solidFill>
                <a:schemeClr val="bg1"/>
              </a:solidFill>
            </a:endParaRPr>
          </a:p>
        </p:txBody>
      </p:sp>
      <p:sp>
        <p:nvSpPr>
          <p:cNvPr id="20" name="Rectangle 19"/>
          <p:cNvSpPr/>
          <p:nvPr/>
        </p:nvSpPr>
        <p:spPr>
          <a:xfrm>
            <a:off x="7137400" y="465667"/>
            <a:ext cx="1219200" cy="1820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9"/>
          <p:cNvGrpSpPr/>
          <p:nvPr/>
        </p:nvGrpSpPr>
        <p:grpSpPr>
          <a:xfrm>
            <a:off x="432262" y="235527"/>
            <a:ext cx="7969139" cy="4901738"/>
            <a:chOff x="432262" y="235527"/>
            <a:chExt cx="7969139" cy="4901738"/>
          </a:xfrm>
        </p:grpSpPr>
        <p:sp>
          <p:nvSpPr>
            <p:cNvPr id="31" name="Rectangle 30"/>
            <p:cNvSpPr/>
            <p:nvPr/>
          </p:nvSpPr>
          <p:spPr>
            <a:xfrm>
              <a:off x="432262" y="4472247"/>
              <a:ext cx="4109263" cy="66501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148945" y="235527"/>
              <a:ext cx="1252456" cy="210866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a:stCxn id="31" idx="0"/>
            </p:cNvCxnSpPr>
            <p:nvPr/>
          </p:nvCxnSpPr>
          <p:spPr>
            <a:xfrm rot="5400000" flipH="1" flipV="1">
              <a:off x="3762203" y="1085506"/>
              <a:ext cx="2111432" cy="466205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9" name="Picture 4"/>
          <p:cNvPicPr>
            <a:picLocks noChangeAspect="1" noChangeArrowheads="1"/>
          </p:cNvPicPr>
          <p:nvPr/>
        </p:nvPicPr>
        <p:blipFill>
          <a:blip r:embed="rId4" cstate="print"/>
          <a:srcRect/>
          <a:stretch>
            <a:fillRect/>
          </a:stretch>
        </p:blipFill>
        <p:spPr bwMode="auto">
          <a:xfrm>
            <a:off x="7169221" y="304801"/>
            <a:ext cx="1053775" cy="1879600"/>
          </a:xfrm>
          <a:prstGeom prst="rect">
            <a:avLst/>
          </a:prstGeom>
          <a:noFill/>
          <a:ln w="9525">
            <a:noFill/>
            <a:miter lim="800000"/>
            <a:headEnd/>
            <a:tailEnd/>
          </a:ln>
          <a:effectLst/>
        </p:spPr>
      </p:pic>
      <p:sp>
        <p:nvSpPr>
          <p:cNvPr id="21" name="Lightning Bolt 20"/>
          <p:cNvSpPr/>
          <p:nvPr/>
        </p:nvSpPr>
        <p:spPr>
          <a:xfrm>
            <a:off x="4859867" y="620889"/>
            <a:ext cx="1586089" cy="801511"/>
          </a:xfrm>
          <a:prstGeom prst="lightningBol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Brace 21"/>
          <p:cNvSpPr/>
          <p:nvPr/>
        </p:nvSpPr>
        <p:spPr>
          <a:xfrm rot="5400000">
            <a:off x="5475111" y="1399826"/>
            <a:ext cx="1794932" cy="3872089"/>
          </a:xfrm>
          <a:prstGeom prst="rightBrace">
            <a:avLst>
              <a:gd name="adj1" fmla="val 36635"/>
              <a:gd name="adj2" fmla="val 49695"/>
            </a:avLst>
          </a:prstGeom>
          <a:ln w="152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Arrow 11"/>
          <p:cNvSpPr/>
          <p:nvPr/>
        </p:nvSpPr>
        <p:spPr>
          <a:xfrm>
            <a:off x="1885244" y="1639711"/>
            <a:ext cx="5226756" cy="16453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5"/>
          <p:cNvPicPr>
            <a:picLocks noChangeAspect="1" noChangeArrowheads="1"/>
          </p:cNvPicPr>
          <p:nvPr/>
        </p:nvPicPr>
        <p:blipFill>
          <a:blip r:embed="rId5" cstate="print"/>
          <a:srcRect t="5699" r="13215"/>
          <a:stretch>
            <a:fillRect/>
          </a:stretch>
        </p:blipFill>
        <p:spPr bwMode="auto">
          <a:xfrm flipH="1">
            <a:off x="-304800" y="-228600"/>
            <a:ext cx="2971800" cy="3405622"/>
          </a:xfrm>
          <a:prstGeom prst="rect">
            <a:avLst/>
          </a:prstGeom>
          <a:noFill/>
          <a:ln w="9525">
            <a:noFill/>
            <a:miter lim="800000"/>
            <a:headEnd/>
            <a:tailEnd/>
          </a:ln>
          <a:effectLst/>
        </p:spPr>
      </p:pic>
      <p:sp>
        <p:nvSpPr>
          <p:cNvPr id="13" name="TextBox 12"/>
          <p:cNvSpPr txBox="1"/>
          <p:nvPr/>
        </p:nvSpPr>
        <p:spPr>
          <a:xfrm>
            <a:off x="1989667" y="2057400"/>
            <a:ext cx="4800600" cy="769441"/>
          </a:xfrm>
          <a:prstGeom prst="rect">
            <a:avLst/>
          </a:prstGeom>
          <a:noFill/>
        </p:spPr>
        <p:txBody>
          <a:bodyPr wrap="square" rtlCol="0">
            <a:spAutoFit/>
          </a:bodyPr>
          <a:lstStyle/>
          <a:p>
            <a:pPr algn="ctr"/>
            <a:r>
              <a:rPr lang="en-US" sz="4400" b="1" dirty="0" smtClean="0">
                <a:solidFill>
                  <a:srgbClr val="002060"/>
                </a:solidFill>
                <a:effectLst>
                  <a:outerShdw blurRad="38100" dist="38100" dir="2700000" algn="tl">
                    <a:schemeClr val="bg1">
                      <a:alpha val="43000"/>
                    </a:schemeClr>
                  </a:outerShdw>
                </a:effectLst>
              </a:rPr>
              <a:t>“The last days”</a:t>
            </a:r>
            <a:r>
              <a:rPr lang="en-US" sz="4400" b="1" dirty="0" smtClean="0">
                <a:solidFill>
                  <a:srgbClr val="002060"/>
                </a:solidFill>
              </a:rPr>
              <a:t> </a:t>
            </a:r>
            <a:endParaRPr lang="en-US" sz="4400" b="1" dirty="0">
              <a:solidFill>
                <a:srgbClr val="002060"/>
              </a:solidFill>
            </a:endParaRPr>
          </a:p>
        </p:txBody>
      </p:sp>
      <p:sp>
        <p:nvSpPr>
          <p:cNvPr id="25" name="Rectangular Callout 24"/>
          <p:cNvSpPr/>
          <p:nvPr/>
        </p:nvSpPr>
        <p:spPr>
          <a:xfrm>
            <a:off x="1895302" y="1496291"/>
            <a:ext cx="5237018" cy="748146"/>
          </a:xfrm>
          <a:prstGeom prst="wedgeRectCallout">
            <a:avLst>
              <a:gd name="adj1" fmla="val -36751"/>
              <a:gd name="adj2" fmla="val 45539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362200" y="1447800"/>
            <a:ext cx="4800600" cy="769441"/>
          </a:xfrm>
          <a:prstGeom prst="rect">
            <a:avLst/>
          </a:prstGeom>
          <a:noFill/>
        </p:spPr>
        <p:txBody>
          <a:bodyPr wrap="square" rtlCol="0">
            <a:spAutoFit/>
          </a:bodyPr>
          <a:lstStyle/>
          <a:p>
            <a:r>
              <a:rPr lang="en-US" sz="4400" b="1" dirty="0" smtClean="0">
                <a:solidFill>
                  <a:srgbClr val="002060"/>
                </a:solidFill>
              </a:rPr>
              <a:t>Church - Tribulation</a:t>
            </a:r>
            <a:endParaRPr lang="en-US" sz="4400" b="1" dirty="0">
              <a:solidFill>
                <a:srgbClr val="002060"/>
              </a:solidFill>
            </a:endParaRPr>
          </a:p>
        </p:txBody>
      </p:sp>
      <p:cxnSp>
        <p:nvCxnSpPr>
          <p:cNvPr id="28" name="Straight Connector 27"/>
          <p:cNvCxnSpPr/>
          <p:nvPr/>
        </p:nvCxnSpPr>
        <p:spPr>
          <a:xfrm>
            <a:off x="1828800" y="5715000"/>
            <a:ext cx="16764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1273" y="293512"/>
            <a:ext cx="7597832"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492022" y="2681111"/>
            <a:ext cx="3626556"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45067" y="3206044"/>
            <a:ext cx="2116667"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p:cNvPicPr>
            <a:picLocks noChangeAspect="1" noChangeArrowheads="1"/>
          </p:cNvPicPr>
          <p:nvPr/>
        </p:nvPicPr>
        <p:blipFill>
          <a:blip r:embed="rId3" cstate="print"/>
          <a:srcRect t="23995" r="9803" b="18038"/>
          <a:stretch>
            <a:fillRect/>
          </a:stretch>
        </p:blipFill>
        <p:spPr bwMode="auto">
          <a:xfrm>
            <a:off x="4572000" y="2438400"/>
            <a:ext cx="4572000" cy="4418013"/>
          </a:xfrm>
          <a:prstGeom prst="rect">
            <a:avLst/>
          </a:prstGeom>
          <a:noFill/>
          <a:ln w="9525">
            <a:noFill/>
            <a:miter lim="800000"/>
            <a:headEnd/>
            <a:tailEnd/>
          </a:ln>
          <a:effectLst/>
        </p:spPr>
      </p:pic>
      <p:sp>
        <p:nvSpPr>
          <p:cNvPr id="6" name="Rectangle 5"/>
          <p:cNvSpPr/>
          <p:nvPr/>
        </p:nvSpPr>
        <p:spPr>
          <a:xfrm>
            <a:off x="395111" y="5226756"/>
            <a:ext cx="7947378" cy="1320800"/>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It’s CHRIST-CENTERED</a:t>
            </a:r>
            <a:endParaRPr lang="en-US" dirty="0"/>
          </a:p>
        </p:txBody>
      </p:sp>
      <p:sp>
        <p:nvSpPr>
          <p:cNvPr id="3" name="Content Placeholder 2"/>
          <p:cNvSpPr>
            <a:spLocks noGrp="1"/>
          </p:cNvSpPr>
          <p:nvPr>
            <p:ph idx="1"/>
          </p:nvPr>
        </p:nvSpPr>
        <p:spPr>
          <a:xfrm>
            <a:off x="457200" y="1600200"/>
            <a:ext cx="7696200" cy="4525963"/>
          </a:xfrm>
        </p:spPr>
        <p:txBody>
          <a:bodyPr/>
          <a:lstStyle/>
          <a:p>
            <a:r>
              <a:rPr lang="en-US" baseline="30000" dirty="0" smtClean="0"/>
              <a:t>22</a:t>
            </a:r>
            <a:r>
              <a:rPr lang="en-US" dirty="0" smtClean="0"/>
              <a:t> "Men of Israel, listen to this: Jesus of Nazareth was a man accredited by God to you by </a:t>
            </a:r>
            <a:r>
              <a:rPr lang="en-US" dirty="0" smtClean="0">
                <a:solidFill>
                  <a:schemeClr val="bg1"/>
                </a:solidFill>
                <a:effectLst>
                  <a:outerShdw blurRad="38100" dist="38100" dir="2700000" algn="tl">
                    <a:srgbClr val="000000">
                      <a:alpha val="43137"/>
                    </a:srgbClr>
                  </a:outerShdw>
                </a:effectLst>
              </a:rPr>
              <a:t>miracles, wonders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and signs</a:t>
            </a:r>
            <a:r>
              <a:rPr lang="en-US" dirty="0" smtClean="0"/>
              <a:t>, which God did </a:t>
            </a:r>
            <a:br>
              <a:rPr lang="en-US" dirty="0" smtClean="0"/>
            </a:br>
            <a:r>
              <a:rPr lang="en-US" dirty="0" smtClean="0"/>
              <a:t>among you through him, </a:t>
            </a:r>
            <a:br>
              <a:rPr lang="en-US" dirty="0" smtClean="0"/>
            </a:br>
            <a:r>
              <a:rPr lang="en-US" dirty="0" smtClean="0"/>
              <a:t>as you yourselves know.</a:t>
            </a:r>
          </a:p>
          <a:p>
            <a:r>
              <a:rPr lang="en-US" dirty="0" smtClean="0"/>
              <a:t> </a:t>
            </a:r>
            <a:endParaRPr lang="en-US" dirty="0"/>
          </a:p>
        </p:txBody>
      </p:sp>
      <p:sp>
        <p:nvSpPr>
          <p:cNvPr id="5" name="TextBox 4"/>
          <p:cNvSpPr txBox="1"/>
          <p:nvPr/>
        </p:nvSpPr>
        <p:spPr>
          <a:xfrm>
            <a:off x="598311" y="5260622"/>
            <a:ext cx="8195733" cy="1200329"/>
          </a:xfrm>
          <a:prstGeom prst="rect">
            <a:avLst/>
          </a:prstGeom>
          <a:noFill/>
        </p:spPr>
        <p:txBody>
          <a:bodyPr wrap="square" rtlCol="0">
            <a:spAutoFit/>
          </a:bodyPr>
          <a:lstStyle/>
          <a:p>
            <a:r>
              <a:rPr lang="en-US" sz="3600" b="1" dirty="0" smtClean="0"/>
              <a:t>…that you may believe that Jesus is the Christ, the Son of God, (John 20:31)</a:t>
            </a:r>
            <a:endParaRPr lang="en-US" sz="36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228622" y="2912533"/>
            <a:ext cx="4651022"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It’s CHRIST-CENTERED</a:t>
            </a:r>
            <a:endParaRPr lang="en-US" dirty="0"/>
          </a:p>
        </p:txBody>
      </p:sp>
      <p:pic>
        <p:nvPicPr>
          <p:cNvPr id="2050" name="Picture 2"/>
          <p:cNvPicPr>
            <a:picLocks noChangeAspect="1" noChangeArrowheads="1"/>
          </p:cNvPicPr>
          <p:nvPr/>
        </p:nvPicPr>
        <p:blipFill>
          <a:blip r:embed="rId3" cstate="print"/>
          <a:srcRect b="22814"/>
          <a:stretch>
            <a:fillRect/>
          </a:stretch>
        </p:blipFill>
        <p:spPr bwMode="auto">
          <a:xfrm>
            <a:off x="0" y="3200400"/>
            <a:ext cx="9144000" cy="3657600"/>
          </a:xfrm>
          <a:prstGeom prst="rect">
            <a:avLst/>
          </a:prstGeom>
          <a:noFill/>
          <a:ln w="9525">
            <a:noFill/>
            <a:miter lim="800000"/>
            <a:headEnd/>
            <a:tailEnd/>
          </a:ln>
          <a:effectLst/>
        </p:spPr>
      </p:pic>
      <p:sp>
        <p:nvSpPr>
          <p:cNvPr id="3" name="Content Placeholder 2"/>
          <p:cNvSpPr>
            <a:spLocks noGrp="1"/>
          </p:cNvSpPr>
          <p:nvPr>
            <p:ph idx="1"/>
          </p:nvPr>
        </p:nvSpPr>
        <p:spPr>
          <a:xfrm>
            <a:off x="457200" y="1447800"/>
            <a:ext cx="7696200" cy="4678363"/>
          </a:xfrm>
        </p:spPr>
        <p:txBody>
          <a:bodyPr/>
          <a:lstStyle/>
          <a:p>
            <a:pPr marL="0" indent="0">
              <a:lnSpc>
                <a:spcPts val="4000"/>
              </a:lnSpc>
            </a:pPr>
            <a:r>
              <a:rPr lang="en-US" baseline="30000" dirty="0" smtClean="0"/>
              <a:t>23</a:t>
            </a:r>
            <a:r>
              <a:rPr lang="en-US" dirty="0" smtClean="0"/>
              <a:t> This man was handed over to you by God's set purpose and foreknowledge; and you, with the help of wicked men, put him to death by </a:t>
            </a:r>
            <a:r>
              <a:rPr lang="en-US" dirty="0" smtClean="0">
                <a:solidFill>
                  <a:schemeClr val="bg1"/>
                </a:solidFill>
                <a:effectLst>
                  <a:outerShdw blurRad="38100" dist="38100" dir="2700000" algn="tl">
                    <a:srgbClr val="000000">
                      <a:alpha val="43137"/>
                    </a:srgbClr>
                  </a:outerShdw>
                </a:effectLst>
              </a:rPr>
              <a:t>nailing him to the cross</a:t>
            </a:r>
            <a:r>
              <a:rPr lang="en-US" dirty="0" smtClean="0"/>
              <a:t>.</a:t>
            </a:r>
          </a:p>
          <a:p>
            <a:pPr>
              <a:lnSpc>
                <a:spcPts val="4000"/>
              </a:lnSpc>
            </a:pPr>
            <a:r>
              <a:rPr lang="en-US" dirty="0" smtClean="0"/>
              <a:t> </a:t>
            </a:r>
            <a:endParaRPr lang="en-US" dirty="0"/>
          </a:p>
        </p:txBody>
      </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447800" y="1524000"/>
            <a:ext cx="571500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It’s CHRIST-CENTERED</a:t>
            </a:r>
            <a:endParaRPr lang="en-US" dirty="0"/>
          </a:p>
        </p:txBody>
      </p:sp>
      <p:sp>
        <p:nvSpPr>
          <p:cNvPr id="3" name="Content Placeholder 2"/>
          <p:cNvSpPr>
            <a:spLocks noGrp="1"/>
          </p:cNvSpPr>
          <p:nvPr>
            <p:ph idx="1"/>
          </p:nvPr>
        </p:nvSpPr>
        <p:spPr>
          <a:xfrm>
            <a:off x="457200" y="1600200"/>
            <a:ext cx="8077200" cy="4525963"/>
          </a:xfrm>
        </p:spPr>
        <p:txBody>
          <a:bodyPr/>
          <a:lstStyle/>
          <a:p>
            <a:pPr marL="5145088" indent="-5145088">
              <a:tabLst>
                <a:tab pos="5432425" algn="l"/>
              </a:tabLst>
            </a:pPr>
            <a:r>
              <a:rPr lang="en-US" baseline="30000" dirty="0" smtClean="0"/>
              <a:t>24</a:t>
            </a:r>
            <a:r>
              <a:rPr lang="en-US" dirty="0" smtClean="0"/>
              <a:t> But </a:t>
            </a:r>
            <a:r>
              <a:rPr lang="en-US" dirty="0" smtClean="0">
                <a:solidFill>
                  <a:schemeClr val="bg1"/>
                </a:solidFill>
                <a:effectLst>
                  <a:outerShdw blurRad="38100" dist="38100" dir="2700000" algn="tl">
                    <a:srgbClr val="000000">
                      <a:alpha val="43137"/>
                    </a:srgbClr>
                  </a:outerShdw>
                </a:effectLst>
              </a:rPr>
              <a:t>God raised him from the dead</a:t>
            </a:r>
            <a:r>
              <a:rPr lang="en-US" dirty="0" smtClean="0"/>
              <a:t>, freeing him from the agony of death, because it was impossible for death to keep its hold on him.</a:t>
            </a:r>
          </a:p>
        </p:txBody>
      </p:sp>
      <p:pic>
        <p:nvPicPr>
          <p:cNvPr id="4099" name="Picture 3"/>
          <p:cNvPicPr>
            <a:picLocks noChangeAspect="1" noChangeArrowheads="1"/>
          </p:cNvPicPr>
          <p:nvPr/>
        </p:nvPicPr>
        <p:blipFill>
          <a:blip r:embed="rId3" cstate="print"/>
          <a:srcRect l="27586" b="12457"/>
          <a:stretch>
            <a:fillRect/>
          </a:stretch>
        </p:blipFill>
        <p:spPr bwMode="auto">
          <a:xfrm>
            <a:off x="0" y="1752600"/>
            <a:ext cx="6200776" cy="51054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cstate="print"/>
          <a:srcRect l="3895"/>
          <a:stretch>
            <a:fillRect/>
          </a:stretch>
        </p:blipFill>
        <p:spPr bwMode="auto">
          <a:xfrm>
            <a:off x="0" y="0"/>
            <a:ext cx="9399587" cy="7315200"/>
          </a:xfrm>
          <a:prstGeom prst="rect">
            <a:avLst/>
          </a:prstGeom>
          <a:noFill/>
          <a:ln w="9525">
            <a:noFill/>
            <a:miter lim="800000"/>
            <a:headEnd/>
            <a:tailEnd/>
          </a:ln>
          <a:effectLst/>
        </p:spPr>
      </p:pic>
      <p:sp>
        <p:nvSpPr>
          <p:cNvPr id="2" name="Title 1"/>
          <p:cNvSpPr>
            <a:spLocks noGrp="1"/>
          </p:cNvSpPr>
          <p:nvPr>
            <p:ph type="title"/>
          </p:nvPr>
        </p:nvSpPr>
        <p:spPr>
          <a:xfrm>
            <a:off x="0" y="274638"/>
            <a:ext cx="9144000" cy="1143000"/>
          </a:xfrm>
        </p:spPr>
        <p:txBody>
          <a:bodyPr/>
          <a:lstStyle/>
          <a:p>
            <a:r>
              <a:rPr lang="en-US" dirty="0" smtClean="0"/>
              <a:t>It’s BIBLICAL</a:t>
            </a:r>
            <a:endParaRPr lang="en-US" dirty="0"/>
          </a:p>
        </p:txBody>
      </p:sp>
      <p:sp>
        <p:nvSpPr>
          <p:cNvPr id="5" name="Rounded Rectangle 4"/>
          <p:cNvSpPr/>
          <p:nvPr/>
        </p:nvSpPr>
        <p:spPr>
          <a:xfrm>
            <a:off x="381000" y="4038600"/>
            <a:ext cx="769620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81000" y="4572000"/>
            <a:ext cx="175260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981200" y="3581400"/>
            <a:ext cx="609600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143000"/>
            <a:ext cx="7696200" cy="4754563"/>
          </a:xfrm>
        </p:spPr>
        <p:txBody>
          <a:bodyPr/>
          <a:lstStyle/>
          <a:p>
            <a:pPr marL="0" indent="0">
              <a:lnSpc>
                <a:spcPts val="4000"/>
              </a:lnSpc>
            </a:pPr>
            <a:r>
              <a:rPr lang="en-US" dirty="0" smtClean="0"/>
              <a:t> </a:t>
            </a:r>
            <a:r>
              <a:rPr lang="en-US" baseline="30000" dirty="0" smtClean="0"/>
              <a:t>25</a:t>
            </a:r>
            <a:r>
              <a:rPr lang="en-US" dirty="0" smtClean="0"/>
              <a:t> David said about him: " 'I saw the Lord always before me. Because he is at my right hand, I will not be shaken.   </a:t>
            </a:r>
            <a:r>
              <a:rPr lang="en-US" baseline="30000" dirty="0" smtClean="0"/>
              <a:t>26</a:t>
            </a:r>
            <a:r>
              <a:rPr lang="en-US" dirty="0" smtClean="0"/>
              <a:t> Therefore my heart is glad and my tongue rejoices; my body also will live in hope,  </a:t>
            </a:r>
            <a:r>
              <a:rPr lang="en-US" baseline="30000" dirty="0" smtClean="0"/>
              <a:t>27</a:t>
            </a:r>
            <a:r>
              <a:rPr lang="en-US" dirty="0" smtClean="0"/>
              <a:t> because </a:t>
            </a:r>
            <a:r>
              <a:rPr lang="en-US" dirty="0" smtClean="0">
                <a:solidFill>
                  <a:schemeClr val="bg1"/>
                </a:solidFill>
                <a:effectLst>
                  <a:outerShdw blurRad="38100" dist="38100" dir="2700000" algn="tl">
                    <a:srgbClr val="000000">
                      <a:alpha val="43137"/>
                    </a:srgbClr>
                  </a:outerShdw>
                </a:effectLst>
              </a:rPr>
              <a:t>you will not abandon me to the grave, nor will you let your Holy One see decay.  </a:t>
            </a:r>
            <a:r>
              <a:rPr lang="en-US" baseline="30000" dirty="0" smtClean="0"/>
              <a:t>28</a:t>
            </a:r>
            <a:r>
              <a:rPr lang="en-US" dirty="0" smtClean="0"/>
              <a:t> You have made known to me the paths of life; you will fill me with joy in your presence.' </a:t>
            </a:r>
            <a:endParaRPr lang="en-US" dirty="0"/>
          </a:p>
        </p:txBody>
      </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4572000" y="-1"/>
            <a:ext cx="4572000" cy="6909089"/>
          </a:xfrm>
          <a:prstGeom prst="rect">
            <a:avLst/>
          </a:prstGeom>
          <a:noFill/>
          <a:ln w="9525">
            <a:noFill/>
            <a:miter lim="800000"/>
            <a:headEnd/>
            <a:tailEnd/>
          </a:ln>
          <a:effectLst/>
        </p:spPr>
      </p:pic>
      <p:sp>
        <p:nvSpPr>
          <p:cNvPr id="2" name="Title 1"/>
          <p:cNvSpPr>
            <a:spLocks noGrp="1"/>
          </p:cNvSpPr>
          <p:nvPr>
            <p:ph type="ctrTitle"/>
          </p:nvPr>
        </p:nvSpPr>
        <p:spPr>
          <a:xfrm>
            <a:off x="381000" y="4114800"/>
            <a:ext cx="4953000" cy="1470025"/>
          </a:xfrm>
        </p:spPr>
        <p:txBody>
          <a:bodyPr/>
          <a:lstStyle/>
          <a:p>
            <a:r>
              <a:rPr lang="en-US" dirty="0" smtClean="0">
                <a:solidFill>
                  <a:schemeClr val="accent6">
                    <a:lumMod val="50000"/>
                  </a:schemeClr>
                </a:solidFill>
              </a:rPr>
              <a:t>A Study </a:t>
            </a:r>
            <a:br>
              <a:rPr lang="en-US" dirty="0" smtClean="0">
                <a:solidFill>
                  <a:schemeClr val="accent6">
                    <a:lumMod val="50000"/>
                  </a:schemeClr>
                </a:solidFill>
              </a:rPr>
            </a:br>
            <a:r>
              <a:rPr lang="en-US" dirty="0" smtClean="0">
                <a:solidFill>
                  <a:schemeClr val="accent6">
                    <a:lumMod val="50000"/>
                  </a:schemeClr>
                </a:solidFill>
              </a:rPr>
              <a:t>in the </a:t>
            </a:r>
            <a:br>
              <a:rPr lang="en-US" dirty="0" smtClean="0">
                <a:solidFill>
                  <a:schemeClr val="accent6">
                    <a:lumMod val="50000"/>
                  </a:schemeClr>
                </a:solidFill>
              </a:rPr>
            </a:br>
            <a:r>
              <a:rPr lang="en-US" dirty="0" smtClean="0">
                <a:solidFill>
                  <a:schemeClr val="accent6">
                    <a:lumMod val="50000"/>
                  </a:schemeClr>
                </a:solidFill>
              </a:rPr>
              <a:t>Book of ACTS</a:t>
            </a:r>
            <a:endParaRPr lang="en-US" dirty="0">
              <a:solidFill>
                <a:schemeClr val="accent6">
                  <a:lumMod val="50000"/>
                </a:schemeClr>
              </a:solidFill>
            </a:endParaRPr>
          </a:p>
        </p:txBody>
      </p:sp>
      <p:sp>
        <p:nvSpPr>
          <p:cNvPr id="7" name="TextBox 6"/>
          <p:cNvSpPr txBox="1"/>
          <p:nvPr/>
        </p:nvSpPr>
        <p:spPr>
          <a:xfrm>
            <a:off x="152400" y="346264"/>
            <a:ext cx="8458200" cy="2015936"/>
          </a:xfrm>
          <a:prstGeom prst="rect">
            <a:avLst/>
          </a:prstGeom>
          <a:noFill/>
        </p:spPr>
        <p:txBody>
          <a:bodyPr wrap="square" rtlCol="0">
            <a:spAutoFit/>
          </a:bodyPr>
          <a:lstStyle/>
          <a:p>
            <a:r>
              <a:rPr lang="en-US" sz="12200" dirty="0" smtClean="0">
                <a:latin typeface="Arial Black" pitchFamily="34" charset="0"/>
              </a:rPr>
              <a:t>making a</a:t>
            </a:r>
            <a:endParaRPr lang="en-US" sz="12200" dirty="0">
              <a:latin typeface="Arial Black" pitchFamily="34" charset="0"/>
            </a:endParaRPr>
          </a:p>
        </p:txBody>
      </p:sp>
      <p:sp>
        <p:nvSpPr>
          <p:cNvPr id="9" name="TextBox 8"/>
          <p:cNvSpPr txBox="1"/>
          <p:nvPr/>
        </p:nvSpPr>
        <p:spPr>
          <a:xfrm>
            <a:off x="8077200" y="173295"/>
            <a:ext cx="762000" cy="7294305"/>
          </a:xfrm>
          <a:prstGeom prst="rect">
            <a:avLst/>
          </a:prstGeom>
          <a:noFill/>
        </p:spPr>
        <p:txBody>
          <a:bodyPr wrap="square" rtlCol="0">
            <a:spAutoFit/>
          </a:bodyPr>
          <a:lstStyle/>
          <a:p>
            <a:pPr algn="ctr">
              <a:lnSpc>
                <a:spcPts val="5200"/>
              </a:lnSpc>
            </a:pPr>
            <a:r>
              <a:rPr lang="en-US" sz="5400" dirty="0" smtClean="0">
                <a:ln>
                  <a:solidFill>
                    <a:schemeClr val="accent6">
                      <a:lumMod val="20000"/>
                      <a:lumOff val="80000"/>
                    </a:schemeClr>
                  </a:solidFill>
                </a:ln>
                <a:latin typeface="Arial Black" pitchFamily="34" charset="0"/>
              </a:rPr>
              <a:t>D</a:t>
            </a:r>
          </a:p>
          <a:p>
            <a:pPr algn="ctr">
              <a:lnSpc>
                <a:spcPts val="5200"/>
              </a:lnSpc>
            </a:pPr>
            <a:r>
              <a:rPr lang="en-US" sz="5400" dirty="0" smtClean="0">
                <a:ln>
                  <a:solidFill>
                    <a:schemeClr val="accent6">
                      <a:lumMod val="20000"/>
                      <a:lumOff val="80000"/>
                    </a:schemeClr>
                  </a:solidFill>
                </a:ln>
                <a:latin typeface="Arial Black" pitchFamily="34" charset="0"/>
              </a:rPr>
              <a:t>I</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R</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N</a:t>
            </a:r>
          </a:p>
          <a:p>
            <a:pPr algn="ctr">
              <a:lnSpc>
                <a:spcPts val="5200"/>
              </a:lnSpc>
            </a:pPr>
            <a:r>
              <a:rPr lang="en-US" sz="5400" dirty="0" smtClean="0">
                <a:ln>
                  <a:solidFill>
                    <a:schemeClr val="accent6">
                      <a:lumMod val="20000"/>
                      <a:lumOff val="80000"/>
                    </a:schemeClr>
                  </a:solidFill>
                </a:ln>
                <a:latin typeface="Arial Black" pitchFamily="34" charset="0"/>
              </a:rPr>
              <a:t>C</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endParaRPr lang="en-US" dirty="0" smtClean="0">
              <a:ln>
                <a:solidFill>
                  <a:schemeClr val="accent6">
                    <a:lumMod val="20000"/>
                    <a:lumOff val="80000"/>
                  </a:schemeClr>
                </a:solidFill>
              </a:ln>
            </a:endParaRP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09600" y="3733800"/>
            <a:ext cx="472440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It’s CHRIST-CENTERED</a:t>
            </a:r>
            <a:endParaRPr lang="en-US" dirty="0"/>
          </a:p>
        </p:txBody>
      </p:sp>
      <p:sp>
        <p:nvSpPr>
          <p:cNvPr id="3" name="Content Placeholder 2"/>
          <p:cNvSpPr>
            <a:spLocks noGrp="1"/>
          </p:cNvSpPr>
          <p:nvPr>
            <p:ph idx="1"/>
          </p:nvPr>
        </p:nvSpPr>
        <p:spPr>
          <a:xfrm>
            <a:off x="457200" y="1600200"/>
            <a:ext cx="4953000" cy="4525963"/>
          </a:xfrm>
        </p:spPr>
        <p:txBody>
          <a:bodyPr/>
          <a:lstStyle/>
          <a:p>
            <a:r>
              <a:rPr lang="en-US" dirty="0" smtClean="0"/>
              <a:t> </a:t>
            </a:r>
            <a:r>
              <a:rPr lang="en-US" baseline="30000" dirty="0" smtClean="0"/>
              <a:t>29</a:t>
            </a:r>
            <a:r>
              <a:rPr lang="en-US" dirty="0" smtClean="0"/>
              <a:t> "Brothers, I can tell you confidently that the patriarch David died and was buried, and his </a:t>
            </a:r>
            <a:r>
              <a:rPr lang="en-US" dirty="0" smtClean="0">
                <a:solidFill>
                  <a:schemeClr val="bg1"/>
                </a:solidFill>
                <a:effectLst>
                  <a:outerShdw blurRad="38100" dist="38100" dir="2700000" algn="tl">
                    <a:srgbClr val="000000">
                      <a:alpha val="43137"/>
                    </a:srgbClr>
                  </a:outerShdw>
                </a:effectLst>
              </a:rPr>
              <a:t>tomb is here to this day</a:t>
            </a:r>
            <a:r>
              <a:rPr lang="en-US" dirty="0" smtClean="0"/>
              <a:t>.</a:t>
            </a:r>
          </a:p>
          <a:p>
            <a:r>
              <a:rPr lang="en-US" dirty="0" smtClean="0"/>
              <a:t> </a:t>
            </a:r>
          </a:p>
        </p:txBody>
      </p:sp>
      <p:pic>
        <p:nvPicPr>
          <p:cNvPr id="3075" name="Picture 3"/>
          <p:cNvPicPr>
            <a:picLocks noChangeAspect="1" noChangeArrowheads="1"/>
          </p:cNvPicPr>
          <p:nvPr/>
        </p:nvPicPr>
        <p:blipFill>
          <a:blip r:embed="rId3" cstate="print"/>
          <a:srcRect/>
          <a:stretch>
            <a:fillRect/>
          </a:stretch>
        </p:blipFill>
        <p:spPr bwMode="auto">
          <a:xfrm>
            <a:off x="5002213" y="990599"/>
            <a:ext cx="4141787" cy="586581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676400" y="1447800"/>
            <a:ext cx="350520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It’s CHRIST-CENTERED</a:t>
            </a:r>
            <a:endParaRPr lang="en-US" dirty="0"/>
          </a:p>
        </p:txBody>
      </p:sp>
      <p:sp>
        <p:nvSpPr>
          <p:cNvPr id="3" name="Content Placeholder 2"/>
          <p:cNvSpPr>
            <a:spLocks noGrp="1"/>
          </p:cNvSpPr>
          <p:nvPr>
            <p:ph idx="1"/>
          </p:nvPr>
        </p:nvSpPr>
        <p:spPr>
          <a:xfrm>
            <a:off x="457200" y="1600200"/>
            <a:ext cx="5181600" cy="4525963"/>
          </a:xfrm>
        </p:spPr>
        <p:txBody>
          <a:bodyPr/>
          <a:lstStyle/>
          <a:p>
            <a:r>
              <a:rPr lang="en-US" dirty="0" smtClean="0"/>
              <a:t>  </a:t>
            </a:r>
            <a:r>
              <a:rPr lang="en-US" baseline="30000" dirty="0" smtClean="0"/>
              <a:t>30</a:t>
            </a:r>
            <a:r>
              <a:rPr lang="en-US" dirty="0" smtClean="0"/>
              <a:t> But </a:t>
            </a:r>
            <a:r>
              <a:rPr lang="en-US" dirty="0" smtClean="0">
                <a:solidFill>
                  <a:schemeClr val="bg1"/>
                </a:solidFill>
                <a:effectLst>
                  <a:outerShdw blurRad="38100" dist="38100" dir="2700000" algn="tl">
                    <a:srgbClr val="000000">
                      <a:alpha val="43137"/>
                    </a:srgbClr>
                  </a:outerShdw>
                </a:effectLst>
              </a:rPr>
              <a:t>he was a prophet </a:t>
            </a:r>
            <a:r>
              <a:rPr lang="en-US" dirty="0" smtClean="0"/>
              <a:t>and knew that God had promised him on oath that he would place one of his descendants on </a:t>
            </a:r>
            <a:br>
              <a:rPr lang="en-US" dirty="0" smtClean="0"/>
            </a:br>
            <a:r>
              <a:rPr lang="en-US" dirty="0" smtClean="0"/>
              <a:t>his throne.   </a:t>
            </a:r>
          </a:p>
          <a:p>
            <a:endParaRPr lang="en-US" dirty="0" smtClean="0"/>
          </a:p>
        </p:txBody>
      </p:sp>
      <p:pic>
        <p:nvPicPr>
          <p:cNvPr id="7" name="Picture 3"/>
          <p:cNvPicPr>
            <a:picLocks noChangeAspect="1" noChangeArrowheads="1"/>
          </p:cNvPicPr>
          <p:nvPr/>
        </p:nvPicPr>
        <p:blipFill>
          <a:blip r:embed="rId2" cstate="print"/>
          <a:srcRect/>
          <a:stretch>
            <a:fillRect/>
          </a:stretch>
        </p:blipFill>
        <p:spPr bwMode="auto">
          <a:xfrm>
            <a:off x="5002213" y="990599"/>
            <a:ext cx="4141787" cy="586581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81000" y="2209800"/>
            <a:ext cx="502920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It’s CHRIST-CENTERED</a:t>
            </a:r>
            <a:endParaRPr lang="en-US" dirty="0"/>
          </a:p>
        </p:txBody>
      </p:sp>
      <p:pic>
        <p:nvPicPr>
          <p:cNvPr id="7" name="Picture 3"/>
          <p:cNvPicPr>
            <a:picLocks noChangeAspect="1" noChangeArrowheads="1"/>
          </p:cNvPicPr>
          <p:nvPr/>
        </p:nvPicPr>
        <p:blipFill>
          <a:blip r:embed="rId2" cstate="print"/>
          <a:srcRect/>
          <a:stretch>
            <a:fillRect/>
          </a:stretch>
        </p:blipFill>
        <p:spPr bwMode="auto">
          <a:xfrm>
            <a:off x="5002213" y="990599"/>
            <a:ext cx="4141787" cy="5865813"/>
          </a:xfrm>
          <a:prstGeom prst="rect">
            <a:avLst/>
          </a:prstGeom>
          <a:noFill/>
          <a:ln w="9525">
            <a:noFill/>
            <a:miter lim="800000"/>
            <a:headEnd/>
            <a:tailEnd/>
          </a:ln>
          <a:effectLst/>
        </p:spPr>
      </p:pic>
      <p:pic>
        <p:nvPicPr>
          <p:cNvPr id="8" name="Picture 3"/>
          <p:cNvPicPr>
            <a:picLocks noChangeAspect="1" noChangeArrowheads="1"/>
          </p:cNvPicPr>
          <p:nvPr/>
        </p:nvPicPr>
        <p:blipFill>
          <a:blip r:embed="rId3" cstate="print"/>
          <a:srcRect l="27586" b="22794"/>
          <a:stretch>
            <a:fillRect/>
          </a:stretch>
        </p:blipFill>
        <p:spPr bwMode="auto">
          <a:xfrm>
            <a:off x="0" y="2874180"/>
            <a:ext cx="5791200" cy="3983820"/>
          </a:xfrm>
          <a:prstGeom prst="rect">
            <a:avLst/>
          </a:prstGeom>
          <a:noFill/>
          <a:ln w="9525">
            <a:noFill/>
            <a:miter lim="800000"/>
            <a:headEnd/>
            <a:tailEnd/>
          </a:ln>
          <a:effectLst/>
        </p:spPr>
      </p:pic>
      <p:sp>
        <p:nvSpPr>
          <p:cNvPr id="3" name="Content Placeholder 2"/>
          <p:cNvSpPr>
            <a:spLocks noGrp="1"/>
          </p:cNvSpPr>
          <p:nvPr>
            <p:ph idx="1"/>
          </p:nvPr>
        </p:nvSpPr>
        <p:spPr>
          <a:xfrm>
            <a:off x="457200" y="1371600"/>
            <a:ext cx="5181600" cy="4754563"/>
          </a:xfrm>
        </p:spPr>
        <p:txBody>
          <a:bodyPr/>
          <a:lstStyle/>
          <a:p>
            <a:pPr marL="53975" indent="-53975">
              <a:lnSpc>
                <a:spcPts val="3900"/>
              </a:lnSpc>
            </a:pPr>
            <a:r>
              <a:rPr lang="en-US" baseline="30000" dirty="0" smtClean="0"/>
              <a:t>31</a:t>
            </a:r>
            <a:r>
              <a:rPr lang="en-US" dirty="0" smtClean="0"/>
              <a:t> Seeing what was ahead, he spoke of the </a:t>
            </a:r>
            <a:r>
              <a:rPr lang="en-US" dirty="0" smtClean="0">
                <a:solidFill>
                  <a:schemeClr val="bg1"/>
                </a:solidFill>
                <a:effectLst>
                  <a:outerShdw blurRad="38100" dist="38100" dir="2700000" algn="tl">
                    <a:srgbClr val="000000">
                      <a:alpha val="43137"/>
                    </a:srgbClr>
                  </a:outerShdw>
                </a:effectLst>
              </a:rPr>
              <a:t>resurrection of the Christ</a:t>
            </a:r>
            <a:r>
              <a:rPr lang="en-US" dirty="0" smtClean="0"/>
              <a:t>, that he was not abandoned to the grave, nor did his body see decay.</a:t>
            </a:r>
          </a:p>
          <a:p>
            <a:pPr>
              <a:lnSpc>
                <a:spcPts val="3900"/>
              </a:lnSpc>
            </a:pPr>
            <a:r>
              <a:rPr lang="en-US" dirty="0" smtClean="0"/>
              <a:t> </a:t>
            </a:r>
          </a:p>
        </p:txBody>
      </p:sp>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62200" y="1524000"/>
            <a:ext cx="457200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It’s CHRIST-CENTERED</a:t>
            </a:r>
            <a:endParaRPr lang="en-US" dirty="0"/>
          </a:p>
        </p:txBody>
      </p:sp>
      <p:sp>
        <p:nvSpPr>
          <p:cNvPr id="3" name="Content Placeholder 2"/>
          <p:cNvSpPr>
            <a:spLocks noGrp="1"/>
          </p:cNvSpPr>
          <p:nvPr>
            <p:ph idx="1"/>
          </p:nvPr>
        </p:nvSpPr>
        <p:spPr>
          <a:xfrm>
            <a:off x="457200" y="1600200"/>
            <a:ext cx="7772400" cy="4525963"/>
          </a:xfrm>
        </p:spPr>
        <p:txBody>
          <a:bodyPr/>
          <a:lstStyle/>
          <a:p>
            <a:r>
              <a:rPr lang="en-US" baseline="30000" dirty="0" smtClean="0"/>
              <a:t>32</a:t>
            </a:r>
            <a:r>
              <a:rPr lang="en-US" dirty="0" smtClean="0"/>
              <a:t> God has </a:t>
            </a:r>
            <a:r>
              <a:rPr lang="en-US" dirty="0" smtClean="0">
                <a:solidFill>
                  <a:schemeClr val="bg1"/>
                </a:solidFill>
                <a:effectLst>
                  <a:outerShdw blurRad="38100" dist="38100" dir="2700000" algn="tl">
                    <a:srgbClr val="000000">
                      <a:alpha val="43137"/>
                    </a:srgbClr>
                  </a:outerShdw>
                </a:effectLst>
              </a:rPr>
              <a:t>raised this Jesus to life</a:t>
            </a:r>
            <a:r>
              <a:rPr lang="en-US" dirty="0" smtClean="0"/>
              <a:t>, and we are all witnesses of the fact.</a:t>
            </a:r>
          </a:p>
          <a:p>
            <a:r>
              <a:rPr lang="en-US" dirty="0" smtClean="0"/>
              <a:t> </a:t>
            </a:r>
          </a:p>
        </p:txBody>
      </p:sp>
      <p:pic>
        <p:nvPicPr>
          <p:cNvPr id="9" name="Picture 3"/>
          <p:cNvPicPr>
            <a:picLocks noChangeAspect="1" noChangeArrowheads="1"/>
          </p:cNvPicPr>
          <p:nvPr/>
        </p:nvPicPr>
        <p:blipFill>
          <a:blip r:embed="rId2" cstate="print"/>
          <a:srcRect l="27586" b="22794"/>
          <a:stretch>
            <a:fillRect/>
          </a:stretch>
        </p:blipFill>
        <p:spPr bwMode="auto">
          <a:xfrm>
            <a:off x="0" y="2402412"/>
            <a:ext cx="6477000" cy="445558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09600" y="1447800"/>
            <a:ext cx="190500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It’s CHRIST-CENTERED</a:t>
            </a:r>
            <a:endParaRPr lang="en-US" dirty="0"/>
          </a:p>
        </p:txBody>
      </p:sp>
      <p:sp>
        <p:nvSpPr>
          <p:cNvPr id="3" name="Content Placeholder 2"/>
          <p:cNvSpPr>
            <a:spLocks noGrp="1"/>
          </p:cNvSpPr>
          <p:nvPr>
            <p:ph idx="1"/>
          </p:nvPr>
        </p:nvSpPr>
        <p:spPr>
          <a:xfrm>
            <a:off x="457200" y="1600200"/>
            <a:ext cx="5181600" cy="4525963"/>
          </a:xfrm>
        </p:spPr>
        <p:txBody>
          <a:bodyPr/>
          <a:lstStyle/>
          <a:p>
            <a:r>
              <a:rPr lang="en-US" baseline="30000" dirty="0" smtClean="0"/>
              <a:t>33</a:t>
            </a:r>
            <a:r>
              <a:rPr lang="en-US" dirty="0" smtClean="0"/>
              <a:t> </a:t>
            </a:r>
            <a:r>
              <a:rPr lang="en-US" dirty="0" smtClean="0">
                <a:solidFill>
                  <a:schemeClr val="bg1"/>
                </a:solidFill>
                <a:effectLst>
                  <a:outerShdw blurRad="38100" dist="38100" dir="2700000" algn="tl">
                    <a:srgbClr val="000000">
                      <a:alpha val="43137"/>
                    </a:srgbClr>
                  </a:outerShdw>
                </a:effectLst>
              </a:rPr>
              <a:t>Exalted</a:t>
            </a:r>
            <a:r>
              <a:rPr lang="en-US" dirty="0" smtClean="0"/>
              <a:t> to the right hand of God, </a:t>
            </a:r>
          </a:p>
        </p:txBody>
      </p:sp>
      <p:pic>
        <p:nvPicPr>
          <p:cNvPr id="9" name="Picture 3"/>
          <p:cNvPicPr>
            <a:picLocks noChangeAspect="1" noChangeArrowheads="1"/>
          </p:cNvPicPr>
          <p:nvPr/>
        </p:nvPicPr>
        <p:blipFill>
          <a:blip r:embed="rId2" cstate="print"/>
          <a:srcRect l="27586" b="22794"/>
          <a:stretch>
            <a:fillRect/>
          </a:stretch>
        </p:blipFill>
        <p:spPr bwMode="auto">
          <a:xfrm>
            <a:off x="0" y="2402412"/>
            <a:ext cx="6477000" cy="4455588"/>
          </a:xfrm>
          <a:prstGeom prst="rect">
            <a:avLst/>
          </a:prstGeom>
          <a:noFill/>
          <a:ln w="9525">
            <a:noFill/>
            <a:miter lim="800000"/>
            <a:headEnd/>
            <a:tailEnd/>
          </a:ln>
          <a:effectLst/>
        </p:spPr>
      </p:pic>
      <p:sp>
        <p:nvSpPr>
          <p:cNvPr id="10" name="Bent-Up Arrow 9"/>
          <p:cNvSpPr/>
          <p:nvPr/>
        </p:nvSpPr>
        <p:spPr>
          <a:xfrm>
            <a:off x="3048000" y="1295400"/>
            <a:ext cx="5638800" cy="4267200"/>
          </a:xfrm>
          <a:prstGeom prst="bentUpArrow">
            <a:avLst/>
          </a:prstGeom>
          <a:gradFill>
            <a:gsLst>
              <a:gs pos="0">
                <a:srgbClr val="FF0000"/>
              </a:gs>
              <a:gs pos="100000">
                <a:srgbClr val="800000"/>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2" cstate="print"/>
          <a:srcRect t="5699" r="13215"/>
          <a:stretch>
            <a:fillRect/>
          </a:stretch>
        </p:blipFill>
        <p:spPr bwMode="auto">
          <a:xfrm>
            <a:off x="3962400" y="0"/>
            <a:ext cx="5181600" cy="5043488"/>
          </a:xfrm>
          <a:prstGeom prst="rect">
            <a:avLst/>
          </a:prstGeom>
          <a:noFill/>
          <a:ln w="9525">
            <a:noFill/>
            <a:miter lim="800000"/>
            <a:headEnd/>
            <a:tailEnd/>
          </a:ln>
          <a:effectLst/>
        </p:spPr>
      </p:pic>
      <p:sp>
        <p:nvSpPr>
          <p:cNvPr id="7" name="Rounded Rectangle 6"/>
          <p:cNvSpPr/>
          <p:nvPr/>
        </p:nvSpPr>
        <p:spPr>
          <a:xfrm>
            <a:off x="685800" y="4267200"/>
            <a:ext cx="358140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371600" y="3657600"/>
            <a:ext cx="419100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5181600" cy="4525963"/>
          </a:xfrm>
        </p:spPr>
        <p:txBody>
          <a:bodyPr/>
          <a:lstStyle/>
          <a:p>
            <a:r>
              <a:rPr lang="en-US" baseline="30000" dirty="0" smtClean="0"/>
              <a:t>33</a:t>
            </a:r>
            <a:r>
              <a:rPr lang="en-US" dirty="0" smtClean="0"/>
              <a:t> Exalted to the right hand of God, he has received from the Father the promised Holy Spirit and has </a:t>
            </a:r>
            <a:r>
              <a:rPr lang="en-US" dirty="0" smtClean="0">
                <a:solidFill>
                  <a:schemeClr val="bg1"/>
                </a:solidFill>
                <a:effectLst>
                  <a:outerShdw blurRad="38100" dist="38100" dir="2700000" algn="tl">
                    <a:srgbClr val="000000">
                      <a:alpha val="43137"/>
                    </a:srgbClr>
                  </a:outerShdw>
                </a:effectLst>
              </a:rPr>
              <a:t>poured out what you now see and hear</a:t>
            </a:r>
            <a:r>
              <a:rPr lang="en-US" dirty="0" smtClean="0"/>
              <a:t>. </a:t>
            </a:r>
          </a:p>
        </p:txBody>
      </p:sp>
      <p:sp>
        <p:nvSpPr>
          <p:cNvPr id="9" name="Rectangle 8"/>
          <p:cNvSpPr/>
          <p:nvPr/>
        </p:nvSpPr>
        <p:spPr>
          <a:xfrm>
            <a:off x="2031999" y="293512"/>
            <a:ext cx="5091289" cy="1140177"/>
          </a:xfrm>
          <a:prstGeom prst="rect">
            <a:avLst/>
          </a:prstGeom>
          <a:solidFill>
            <a:schemeClr val="bg1">
              <a:alpha val="5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It’s RELEVANT </a:t>
            </a:r>
            <a:endParaRPr lang="en-US" dirty="0"/>
          </a:p>
        </p:txBody>
      </p:sp>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cstate="print"/>
          <a:srcRect l="3895"/>
          <a:stretch>
            <a:fillRect/>
          </a:stretch>
        </p:blipFill>
        <p:spPr bwMode="auto">
          <a:xfrm>
            <a:off x="0" y="0"/>
            <a:ext cx="9399587" cy="7315200"/>
          </a:xfrm>
          <a:prstGeom prst="rect">
            <a:avLst/>
          </a:prstGeom>
          <a:noFill/>
          <a:ln w="9525">
            <a:noFill/>
            <a:miter lim="800000"/>
            <a:headEnd/>
            <a:tailEnd/>
          </a:ln>
          <a:effectLst/>
        </p:spPr>
      </p:pic>
      <p:sp>
        <p:nvSpPr>
          <p:cNvPr id="9" name="Oval 8"/>
          <p:cNvSpPr/>
          <p:nvPr/>
        </p:nvSpPr>
        <p:spPr>
          <a:xfrm>
            <a:off x="5283203" y="891823"/>
            <a:ext cx="3409244" cy="4549422"/>
          </a:xfrm>
          <a:prstGeom prst="ellipse">
            <a:avLst/>
          </a:prstGeom>
          <a:solidFill>
            <a:schemeClr val="accent1">
              <a:alpha val="67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It’s BIBLICAL</a:t>
            </a:r>
            <a:endParaRPr lang="en-US" dirty="0"/>
          </a:p>
        </p:txBody>
      </p:sp>
      <p:sp>
        <p:nvSpPr>
          <p:cNvPr id="3" name="Content Placeholder 2"/>
          <p:cNvSpPr>
            <a:spLocks noGrp="1"/>
          </p:cNvSpPr>
          <p:nvPr>
            <p:ph idx="1"/>
          </p:nvPr>
        </p:nvSpPr>
        <p:spPr>
          <a:xfrm>
            <a:off x="457200" y="1371600"/>
            <a:ext cx="5413022" cy="4754563"/>
          </a:xfrm>
        </p:spPr>
        <p:txBody>
          <a:bodyPr/>
          <a:lstStyle/>
          <a:p>
            <a:pPr marL="0" indent="0"/>
            <a:r>
              <a:rPr lang="en-US" dirty="0" smtClean="0"/>
              <a:t>  </a:t>
            </a:r>
            <a:r>
              <a:rPr lang="en-US" baseline="30000" dirty="0" smtClean="0"/>
              <a:t>34</a:t>
            </a:r>
            <a:r>
              <a:rPr lang="en-US" dirty="0" smtClean="0"/>
              <a:t> For David did not ascend to heaven, and yet he said, " 'The Lord said to my Lord: "Sit at my right hand  </a:t>
            </a:r>
            <a:br>
              <a:rPr lang="en-US" dirty="0" smtClean="0"/>
            </a:br>
            <a:r>
              <a:rPr lang="en-US" dirty="0" smtClean="0"/>
              <a:t>  </a:t>
            </a:r>
            <a:r>
              <a:rPr lang="en-US" baseline="30000" dirty="0" smtClean="0"/>
              <a:t>35</a:t>
            </a:r>
            <a:r>
              <a:rPr lang="en-US" dirty="0" smtClean="0"/>
              <a:t> until I make your enemies a footstool for your feet." '</a:t>
            </a:r>
            <a:endParaRPr lang="en-US" dirty="0"/>
          </a:p>
        </p:txBody>
      </p:sp>
      <p:pic>
        <p:nvPicPr>
          <p:cNvPr id="5" name="Picture 5"/>
          <p:cNvPicPr>
            <a:picLocks noChangeAspect="1" noChangeArrowheads="1"/>
          </p:cNvPicPr>
          <p:nvPr/>
        </p:nvPicPr>
        <p:blipFill>
          <a:blip r:embed="rId4" cstate="print"/>
          <a:srcRect/>
          <a:stretch>
            <a:fillRect/>
          </a:stretch>
        </p:blipFill>
        <p:spPr bwMode="auto">
          <a:xfrm>
            <a:off x="5102402" y="464432"/>
            <a:ext cx="3633787" cy="4975225"/>
          </a:xfrm>
          <a:prstGeom prst="rect">
            <a:avLst/>
          </a:prstGeom>
          <a:noFill/>
          <a:ln w="9525" algn="ctr">
            <a:noFill/>
            <a:miter lim="800000"/>
            <a:headEnd/>
            <a:tailEnd/>
          </a:ln>
          <a:effectLst/>
        </p:spPr>
      </p:pic>
      <p:pic>
        <p:nvPicPr>
          <p:cNvPr id="7" name="Picture 6"/>
          <p:cNvPicPr>
            <a:picLocks noChangeAspect="1" noChangeArrowheads="1"/>
          </p:cNvPicPr>
          <p:nvPr/>
        </p:nvPicPr>
        <p:blipFill>
          <a:blip r:embed="rId5" cstate="print"/>
          <a:srcRect/>
          <a:stretch>
            <a:fillRect/>
          </a:stretch>
        </p:blipFill>
        <p:spPr bwMode="auto">
          <a:xfrm>
            <a:off x="6010452" y="1440744"/>
            <a:ext cx="1895475" cy="2998788"/>
          </a:xfrm>
          <a:prstGeom prst="rect">
            <a:avLst/>
          </a:prstGeom>
          <a:noFill/>
          <a:ln w="9525" algn="ctr">
            <a:noFill/>
            <a:miter lim="800000"/>
            <a:headEnd/>
            <a:tailEnd/>
          </a:ln>
          <a:effectLst/>
        </p:spPr>
      </p:pic>
      <p:pic>
        <p:nvPicPr>
          <p:cNvPr id="8" name="Picture 7"/>
          <p:cNvPicPr>
            <a:picLocks noChangeAspect="1" noChangeArrowheads="1"/>
          </p:cNvPicPr>
          <p:nvPr/>
        </p:nvPicPr>
        <p:blipFill>
          <a:blip r:embed="rId6" cstate="print"/>
          <a:srcRect/>
          <a:stretch>
            <a:fillRect/>
          </a:stretch>
        </p:blipFill>
        <p:spPr bwMode="auto">
          <a:xfrm>
            <a:off x="6077127" y="1737607"/>
            <a:ext cx="1584325" cy="2543175"/>
          </a:xfrm>
          <a:prstGeom prst="rect">
            <a:avLst/>
          </a:prstGeom>
          <a:noFill/>
          <a:ln w="9525" algn="ctr">
            <a:noFill/>
            <a:miter lim="800000"/>
            <a:headEnd/>
            <a:tailEnd/>
          </a:ln>
          <a:effectLst/>
        </p:spPr>
      </p:pic>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13148" y="293512"/>
            <a:ext cx="6234545"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It’s CONVICTING</a:t>
            </a:r>
            <a:endParaRPr lang="en-US" dirty="0"/>
          </a:p>
        </p:txBody>
      </p:sp>
      <p:sp>
        <p:nvSpPr>
          <p:cNvPr id="7" name="Content Placeholder 6"/>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ular Callout 10"/>
          <p:cNvSpPr/>
          <p:nvPr/>
        </p:nvSpPr>
        <p:spPr>
          <a:xfrm>
            <a:off x="332509" y="1546167"/>
            <a:ext cx="5419898" cy="3125586"/>
          </a:xfrm>
          <a:prstGeom prst="wedgeRectCallout">
            <a:avLst>
              <a:gd name="adj1" fmla="val 51253"/>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15665" y="3219796"/>
            <a:ext cx="1945150" cy="786938"/>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691150" y="2693324"/>
            <a:ext cx="1011382" cy="748146"/>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5181600" cy="4525963"/>
          </a:xfrm>
        </p:spPr>
        <p:txBody>
          <a:bodyPr/>
          <a:lstStyle/>
          <a:p>
            <a:pPr marL="0" indent="0"/>
            <a:r>
              <a:rPr lang="en-US" dirty="0" smtClean="0">
                <a:solidFill>
                  <a:schemeClr val="bg1"/>
                </a:solidFill>
                <a:effectLst>
                  <a:outerShdw blurRad="38100" dist="38100" dir="2700000" algn="tl">
                    <a:srgbClr val="000000">
                      <a:alpha val="43137"/>
                    </a:srgbClr>
                  </a:outerShdw>
                </a:effectLst>
              </a:rPr>
              <a:t> </a:t>
            </a:r>
            <a:r>
              <a:rPr lang="en-US" baseline="30000" dirty="0" smtClean="0">
                <a:solidFill>
                  <a:schemeClr val="bg1"/>
                </a:solidFill>
                <a:effectLst>
                  <a:outerShdw blurRad="38100" dist="38100" dir="2700000" algn="tl">
                    <a:srgbClr val="000000">
                      <a:alpha val="43137"/>
                    </a:srgbClr>
                  </a:outerShdw>
                </a:effectLst>
              </a:rPr>
              <a:t>36</a:t>
            </a:r>
            <a:r>
              <a:rPr lang="en-US" dirty="0" smtClean="0">
                <a:solidFill>
                  <a:schemeClr val="bg1"/>
                </a:solidFill>
                <a:effectLst>
                  <a:outerShdw blurRad="38100" dist="38100" dir="2700000" algn="tl">
                    <a:srgbClr val="000000">
                      <a:alpha val="43137"/>
                    </a:srgbClr>
                  </a:outerShdw>
                </a:effectLst>
              </a:rPr>
              <a:t> "Therefore let all Israel be assured of this: God has made this Jesus, whom you crucified, both Lord and Christ." </a:t>
            </a:r>
          </a:p>
        </p:txBody>
      </p:sp>
      <p:sp>
        <p:nvSpPr>
          <p:cNvPr id="2" name="Title 1"/>
          <p:cNvSpPr>
            <a:spLocks noGrp="1"/>
          </p:cNvSpPr>
          <p:nvPr>
            <p:ph type="title"/>
          </p:nvPr>
        </p:nvSpPr>
        <p:spPr>
          <a:xfrm>
            <a:off x="0" y="274638"/>
            <a:ext cx="9144000" cy="1143000"/>
          </a:xfrm>
        </p:spPr>
        <p:txBody>
          <a:bodyPr/>
          <a:lstStyle/>
          <a:p>
            <a:pPr>
              <a:tabLst>
                <a:tab pos="515938" algn="l"/>
              </a:tabLst>
            </a:pPr>
            <a:r>
              <a:rPr lang="en-US" dirty="0" smtClean="0"/>
              <a:t>It’s CONVICTING</a:t>
            </a:r>
            <a:endParaRPr lang="en-US" dirty="0"/>
          </a:p>
        </p:txBody>
      </p:sp>
      <p:pic>
        <p:nvPicPr>
          <p:cNvPr id="10" name="Picture 4"/>
          <p:cNvPicPr>
            <a:picLocks noChangeAspect="1" noChangeArrowheads="1"/>
          </p:cNvPicPr>
          <p:nvPr/>
        </p:nvPicPr>
        <p:blipFill>
          <a:blip r:embed="rId3" cstate="print"/>
          <a:srcRect r="12347" b="6416"/>
          <a:stretch>
            <a:fillRect/>
          </a:stretch>
        </p:blipFill>
        <p:spPr bwMode="auto">
          <a:xfrm>
            <a:off x="4491644" y="2735429"/>
            <a:ext cx="4652356" cy="4122571"/>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Callout 4"/>
          <p:cNvSpPr/>
          <p:nvPr/>
        </p:nvSpPr>
        <p:spPr>
          <a:xfrm>
            <a:off x="2370667" y="3556000"/>
            <a:ext cx="3996266" cy="1885243"/>
          </a:xfrm>
          <a:prstGeom prst="wedgeEllipseCallout">
            <a:avLst>
              <a:gd name="adj1" fmla="val -102787"/>
              <a:gd name="adj2" fmla="val 1129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04800" y="2057400"/>
            <a:ext cx="327660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It’s CONVICTING</a:t>
            </a:r>
            <a:endParaRPr lang="en-US" dirty="0"/>
          </a:p>
        </p:txBody>
      </p:sp>
      <p:sp>
        <p:nvSpPr>
          <p:cNvPr id="3" name="Content Placeholder 2"/>
          <p:cNvSpPr>
            <a:spLocks noGrp="1"/>
          </p:cNvSpPr>
          <p:nvPr>
            <p:ph idx="1"/>
          </p:nvPr>
        </p:nvSpPr>
        <p:spPr>
          <a:xfrm>
            <a:off x="457200" y="1600200"/>
            <a:ext cx="7696200" cy="4525963"/>
          </a:xfrm>
        </p:spPr>
        <p:txBody>
          <a:bodyPr/>
          <a:lstStyle/>
          <a:p>
            <a:pPr marL="0" indent="0"/>
            <a:r>
              <a:rPr lang="en-US" dirty="0" smtClean="0"/>
              <a:t> </a:t>
            </a:r>
            <a:r>
              <a:rPr lang="en-US" baseline="30000" dirty="0" smtClean="0"/>
              <a:t>37</a:t>
            </a:r>
            <a:r>
              <a:rPr lang="en-US" dirty="0" smtClean="0"/>
              <a:t>  When the people heard this, they were </a:t>
            </a:r>
            <a:r>
              <a:rPr lang="en-US" dirty="0" smtClean="0">
                <a:solidFill>
                  <a:schemeClr val="bg1"/>
                </a:solidFill>
                <a:effectLst>
                  <a:outerShdw blurRad="38100" dist="38100" dir="2700000" algn="tl">
                    <a:srgbClr val="000000">
                      <a:alpha val="43137"/>
                    </a:srgbClr>
                  </a:outerShdw>
                </a:effectLst>
              </a:rPr>
              <a:t>cut to the heart </a:t>
            </a:r>
            <a:r>
              <a:rPr lang="en-US" dirty="0" smtClean="0"/>
              <a:t>and said to Peter and the other apostles, </a:t>
            </a:r>
          </a:p>
          <a:p>
            <a:pPr marL="0" indent="0" algn="ctr"/>
            <a:r>
              <a:rPr lang="en-US" dirty="0" smtClean="0"/>
              <a:t/>
            </a:r>
            <a:br>
              <a:rPr lang="en-US" dirty="0" smtClean="0"/>
            </a:br>
            <a:r>
              <a:rPr lang="en-US" dirty="0" smtClean="0">
                <a:solidFill>
                  <a:schemeClr val="bg1"/>
                </a:solidFill>
                <a:effectLst>
                  <a:outerShdw blurRad="38100" dist="38100" dir="2700000" algn="tl">
                    <a:srgbClr val="000000">
                      <a:alpha val="43137"/>
                    </a:srgbClr>
                  </a:outerShdw>
                </a:effectLst>
              </a:rPr>
              <a:t>"Brothers, what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  shall we do?”</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600200"/>
          </a:xfrm>
        </p:spPr>
        <p:txBody>
          <a:bodyPr/>
          <a:lstStyle/>
          <a:p>
            <a:r>
              <a:rPr lang="en-US" dirty="0" smtClean="0"/>
              <a:t>The PREACHING that </a:t>
            </a:r>
            <a:br>
              <a:rPr lang="en-US" dirty="0" smtClean="0"/>
            </a:br>
            <a:r>
              <a:rPr lang="en-US" dirty="0" smtClean="0"/>
              <a:t>Makes a Difference</a:t>
            </a:r>
            <a:endParaRPr lang="en-US" dirty="0"/>
          </a:p>
        </p:txBody>
      </p:sp>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293512"/>
            <a:ext cx="6428493"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It’s LIFE-CHANGING</a:t>
            </a:r>
            <a:endParaRPr lang="en-US" dirty="0"/>
          </a:p>
        </p:txBody>
      </p:sp>
      <p:sp>
        <p:nvSpPr>
          <p:cNvPr id="5" name="Content Placeholder 4"/>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19200" y="293512"/>
            <a:ext cx="6428493"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It’s LIFE-CHANGING</a:t>
            </a:r>
            <a:endParaRPr lang="en-US" dirty="0"/>
          </a:p>
        </p:txBody>
      </p:sp>
      <p:sp>
        <p:nvSpPr>
          <p:cNvPr id="3" name="Content Placeholder 2"/>
          <p:cNvSpPr>
            <a:spLocks noGrp="1"/>
          </p:cNvSpPr>
          <p:nvPr>
            <p:ph idx="1"/>
          </p:nvPr>
        </p:nvSpPr>
        <p:spPr>
          <a:xfrm>
            <a:off x="457200" y="1517075"/>
            <a:ext cx="6442363" cy="4534593"/>
          </a:xfrm>
        </p:spPr>
        <p:txBody>
          <a:bodyPr/>
          <a:lstStyle/>
          <a:p>
            <a:pPr marL="0" indent="0"/>
            <a:r>
              <a:rPr lang="en-US" baseline="30000" dirty="0" smtClean="0"/>
              <a:t>38</a:t>
            </a:r>
            <a:r>
              <a:rPr lang="en-US" dirty="0" smtClean="0"/>
              <a:t> Peter replied, "</a:t>
            </a:r>
            <a:r>
              <a:rPr lang="en-US" dirty="0" smtClean="0">
                <a:effectLst>
                  <a:outerShdw blurRad="38100" dist="38100" dir="2700000" algn="tl">
                    <a:schemeClr val="bg1">
                      <a:alpha val="43000"/>
                    </a:schemeClr>
                  </a:outerShdw>
                </a:effectLst>
              </a:rPr>
              <a:t>Repent </a:t>
            </a:r>
            <a:r>
              <a:rPr lang="en-US" dirty="0" smtClean="0"/>
              <a:t>and be </a:t>
            </a:r>
            <a:r>
              <a:rPr lang="en-US" dirty="0" smtClean="0">
                <a:effectLst>
                  <a:outerShdw blurRad="38100" dist="38100" dir="2700000" algn="tl">
                    <a:schemeClr val="bg1">
                      <a:alpha val="43000"/>
                    </a:schemeClr>
                  </a:outerShdw>
                </a:effectLst>
              </a:rPr>
              <a:t>baptized</a:t>
            </a:r>
            <a:r>
              <a:rPr lang="en-US" dirty="0" smtClean="0"/>
              <a:t>, every one of you, in </a:t>
            </a:r>
            <a:br>
              <a:rPr lang="en-US" dirty="0" smtClean="0"/>
            </a:br>
            <a:r>
              <a:rPr lang="en-US" dirty="0" smtClean="0"/>
              <a:t>the name of Jesus Christ </a:t>
            </a:r>
            <a:r>
              <a:rPr lang="en-US" dirty="0" smtClean="0">
                <a:effectLst>
                  <a:outerShdw blurRad="38100" dist="38100" dir="2700000" algn="tl">
                    <a:schemeClr val="bg1">
                      <a:alpha val="43000"/>
                    </a:schemeClr>
                  </a:outerShdw>
                </a:effectLst>
              </a:rPr>
              <a:t>for </a:t>
            </a:r>
            <a:r>
              <a:rPr lang="en-US" dirty="0" smtClean="0"/>
              <a:t/>
            </a:r>
            <a:br>
              <a:rPr lang="en-US" dirty="0" smtClean="0"/>
            </a:br>
            <a:r>
              <a:rPr lang="en-US" dirty="0" smtClean="0"/>
              <a:t>the forgiveness of your sins. </a:t>
            </a:r>
            <a:br>
              <a:rPr lang="en-US" dirty="0" smtClean="0"/>
            </a:br>
            <a:r>
              <a:rPr lang="en-US" dirty="0" smtClean="0"/>
              <a:t>And you will receive the gift </a:t>
            </a:r>
            <a:br>
              <a:rPr lang="en-US" dirty="0" smtClean="0"/>
            </a:br>
            <a:r>
              <a:rPr lang="en-US" dirty="0" smtClean="0"/>
              <a:t>of the Holy Spirit.   </a:t>
            </a:r>
            <a:r>
              <a:rPr lang="en-US" baseline="30000" dirty="0" smtClean="0"/>
              <a:t>39</a:t>
            </a:r>
            <a:r>
              <a:rPr lang="en-US" dirty="0" smtClean="0"/>
              <a:t> The promise is for you and your children and for all who are far off--for all whom the Lord our God will call.”</a:t>
            </a:r>
            <a:endParaRPr lang="en-US" dirty="0"/>
          </a:p>
        </p:txBody>
      </p:sp>
    </p:spTree>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19200" y="293512"/>
            <a:ext cx="6428493"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327640" y="1444827"/>
            <a:ext cx="1776375" cy="832556"/>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It’s LIFE-CHANGING</a:t>
            </a:r>
            <a:endParaRPr lang="en-US" dirty="0"/>
          </a:p>
        </p:txBody>
      </p:sp>
      <p:sp>
        <p:nvSpPr>
          <p:cNvPr id="3" name="Content Placeholder 2"/>
          <p:cNvSpPr>
            <a:spLocks noGrp="1"/>
          </p:cNvSpPr>
          <p:nvPr>
            <p:ph idx="1"/>
          </p:nvPr>
        </p:nvSpPr>
        <p:spPr>
          <a:xfrm>
            <a:off x="457200" y="1517075"/>
            <a:ext cx="6442363" cy="4534593"/>
          </a:xfrm>
        </p:spPr>
        <p:txBody>
          <a:bodyPr/>
          <a:lstStyle/>
          <a:p>
            <a:pPr marL="0" indent="0"/>
            <a:r>
              <a:rPr lang="en-US" baseline="30000" dirty="0" smtClean="0"/>
              <a:t>38</a:t>
            </a:r>
            <a:r>
              <a:rPr lang="en-US" dirty="0" smtClean="0"/>
              <a:t> Peter replied, "</a:t>
            </a:r>
            <a:r>
              <a:rPr lang="en-US" dirty="0" smtClean="0">
                <a:solidFill>
                  <a:schemeClr val="bg1"/>
                </a:solidFill>
                <a:effectLst>
                  <a:outerShdw blurRad="38100" dist="38100" dir="2700000" algn="tl">
                    <a:srgbClr val="000000">
                      <a:alpha val="43137"/>
                    </a:srgbClr>
                  </a:outerShdw>
                </a:effectLst>
              </a:rPr>
              <a:t>Repent</a:t>
            </a:r>
            <a:r>
              <a:rPr lang="en-US" dirty="0" smtClean="0"/>
              <a:t> and be </a:t>
            </a:r>
            <a:r>
              <a:rPr lang="en-US" dirty="0" smtClean="0">
                <a:effectLst>
                  <a:outerShdw blurRad="38100" dist="38100" dir="2700000" algn="tl">
                    <a:schemeClr val="bg1">
                      <a:alpha val="43000"/>
                    </a:schemeClr>
                  </a:outerShdw>
                </a:effectLst>
              </a:rPr>
              <a:t>baptized</a:t>
            </a:r>
            <a:r>
              <a:rPr lang="en-US" dirty="0" smtClean="0"/>
              <a:t>, every one of you, in </a:t>
            </a:r>
            <a:br>
              <a:rPr lang="en-US" dirty="0" smtClean="0"/>
            </a:br>
            <a:r>
              <a:rPr lang="en-US" dirty="0" smtClean="0"/>
              <a:t>the name of Jesus Christ </a:t>
            </a:r>
            <a:r>
              <a:rPr lang="en-US" dirty="0" smtClean="0">
                <a:effectLst>
                  <a:outerShdw blurRad="38100" dist="38100" dir="2700000" algn="tl">
                    <a:schemeClr val="bg1">
                      <a:alpha val="43000"/>
                    </a:schemeClr>
                  </a:outerShdw>
                </a:effectLst>
              </a:rPr>
              <a:t>for </a:t>
            </a:r>
            <a:r>
              <a:rPr lang="en-US" dirty="0" smtClean="0"/>
              <a:t/>
            </a:r>
            <a:br>
              <a:rPr lang="en-US" dirty="0" smtClean="0"/>
            </a:br>
            <a:r>
              <a:rPr lang="en-US" dirty="0" smtClean="0"/>
              <a:t>the forgiveness of your sins. </a:t>
            </a:r>
            <a:br>
              <a:rPr lang="en-US" dirty="0" smtClean="0"/>
            </a:br>
            <a:r>
              <a:rPr lang="en-US" dirty="0" smtClean="0"/>
              <a:t>And you will receive the gift </a:t>
            </a:r>
            <a:br>
              <a:rPr lang="en-US" dirty="0" smtClean="0"/>
            </a:br>
            <a:r>
              <a:rPr lang="en-US" dirty="0" smtClean="0"/>
              <a:t>of the Holy Spirit.   </a:t>
            </a:r>
            <a:r>
              <a:rPr lang="en-US" baseline="30000" dirty="0" smtClean="0"/>
              <a:t>39</a:t>
            </a:r>
            <a:r>
              <a:rPr lang="en-US" dirty="0" smtClean="0"/>
              <a:t> The promise is for you and your children and for all who are far off--for all whom the Lord our God will call.”</a:t>
            </a:r>
            <a:endParaRPr lang="en-US" dirty="0"/>
          </a:p>
        </p:txBody>
      </p:sp>
      <p:sp>
        <p:nvSpPr>
          <p:cNvPr id="9" name="Curved Right Arrow 8"/>
          <p:cNvSpPr/>
          <p:nvPr/>
        </p:nvSpPr>
        <p:spPr>
          <a:xfrm>
            <a:off x="5985164" y="1911927"/>
            <a:ext cx="2959331" cy="3042458"/>
          </a:xfrm>
          <a:prstGeom prst="curved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5239790" y="1828800"/>
            <a:ext cx="4498975" cy="2826327"/>
          </a:xfrm>
          <a:prstGeom prst="rect">
            <a:avLst/>
          </a:prstGeom>
          <a:noFill/>
          <a:ln w="9525">
            <a:noFill/>
            <a:miter lim="800000"/>
            <a:headEnd/>
            <a:tailEnd/>
          </a:ln>
          <a:effectLst/>
        </p:spPr>
      </p:pic>
      <p:sp>
        <p:nvSpPr>
          <p:cNvPr id="8" name="Rounded Rectangle 7"/>
          <p:cNvSpPr/>
          <p:nvPr/>
        </p:nvSpPr>
        <p:spPr>
          <a:xfrm>
            <a:off x="318433" y="1993467"/>
            <a:ext cx="2075632" cy="832556"/>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It’s LIFE-CHANGING</a:t>
            </a:r>
            <a:endParaRPr lang="en-US" dirty="0"/>
          </a:p>
        </p:txBody>
      </p:sp>
      <p:sp>
        <p:nvSpPr>
          <p:cNvPr id="3" name="Content Placeholder 2"/>
          <p:cNvSpPr>
            <a:spLocks noGrp="1"/>
          </p:cNvSpPr>
          <p:nvPr>
            <p:ph idx="1"/>
          </p:nvPr>
        </p:nvSpPr>
        <p:spPr>
          <a:xfrm>
            <a:off x="457200" y="1517075"/>
            <a:ext cx="6442363" cy="4534593"/>
          </a:xfrm>
        </p:spPr>
        <p:txBody>
          <a:bodyPr/>
          <a:lstStyle/>
          <a:p>
            <a:pPr marL="0" indent="0"/>
            <a:r>
              <a:rPr lang="en-US" baseline="30000" dirty="0" smtClean="0"/>
              <a:t>38</a:t>
            </a:r>
            <a:r>
              <a:rPr lang="en-US" dirty="0" smtClean="0"/>
              <a:t> Peter replied, "Repent and be </a:t>
            </a:r>
            <a:r>
              <a:rPr lang="en-US" dirty="0" smtClean="0">
                <a:solidFill>
                  <a:schemeClr val="bg1"/>
                </a:solidFill>
                <a:effectLst>
                  <a:outerShdw blurRad="38100" dist="38100" dir="2700000" algn="tl">
                    <a:srgbClr val="000000">
                      <a:alpha val="43137"/>
                    </a:srgbClr>
                  </a:outerShdw>
                </a:effectLst>
              </a:rPr>
              <a:t>baptized</a:t>
            </a:r>
            <a:r>
              <a:rPr lang="en-US" dirty="0" smtClean="0"/>
              <a:t>, every one of you, in </a:t>
            </a:r>
            <a:br>
              <a:rPr lang="en-US" dirty="0" smtClean="0"/>
            </a:br>
            <a:r>
              <a:rPr lang="en-US" dirty="0" smtClean="0"/>
              <a:t>the name of Jesus Christ </a:t>
            </a:r>
            <a:r>
              <a:rPr lang="en-US" dirty="0" smtClean="0">
                <a:effectLst>
                  <a:outerShdw blurRad="38100" dist="38100" dir="2700000" algn="tl">
                    <a:schemeClr val="bg1">
                      <a:alpha val="43000"/>
                    </a:schemeClr>
                  </a:outerShdw>
                </a:effectLst>
              </a:rPr>
              <a:t>for </a:t>
            </a:r>
            <a:r>
              <a:rPr lang="en-US" dirty="0" smtClean="0"/>
              <a:t/>
            </a:r>
            <a:br>
              <a:rPr lang="en-US" dirty="0" smtClean="0"/>
            </a:br>
            <a:r>
              <a:rPr lang="en-US" dirty="0" smtClean="0"/>
              <a:t>the forgiveness of your sins. </a:t>
            </a:r>
            <a:br>
              <a:rPr lang="en-US" dirty="0" smtClean="0"/>
            </a:br>
            <a:r>
              <a:rPr lang="en-US" dirty="0" smtClean="0"/>
              <a:t>And you will receive the gift </a:t>
            </a:r>
            <a:br>
              <a:rPr lang="en-US" dirty="0" smtClean="0"/>
            </a:br>
            <a:r>
              <a:rPr lang="en-US" dirty="0" smtClean="0"/>
              <a:t>of the Holy Spirit.   </a:t>
            </a:r>
            <a:r>
              <a:rPr lang="en-US" baseline="30000" dirty="0" smtClean="0"/>
              <a:t>39</a:t>
            </a:r>
            <a:r>
              <a:rPr lang="en-US" dirty="0" smtClean="0"/>
              <a:t> The promise is for you and your children and for all who are far off--for all whom the Lord our God will call.”</a:t>
            </a:r>
            <a:endParaRPr lang="en-US" dirty="0"/>
          </a:p>
        </p:txBody>
      </p:sp>
      <p:pic>
        <p:nvPicPr>
          <p:cNvPr id="1027" name="Picture 3"/>
          <p:cNvPicPr>
            <a:picLocks noChangeAspect="1" noChangeArrowheads="1"/>
          </p:cNvPicPr>
          <p:nvPr/>
        </p:nvPicPr>
        <p:blipFill>
          <a:blip r:embed="rId3" cstate="print"/>
          <a:srcRect/>
          <a:stretch>
            <a:fillRect/>
          </a:stretch>
        </p:blipFill>
        <p:spPr bwMode="auto">
          <a:xfrm flipH="1">
            <a:off x="5436524" y="2401686"/>
            <a:ext cx="4405745" cy="20955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86647" y="1629296"/>
            <a:ext cx="3773978" cy="3275214"/>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rPr>
              <a:t>Lit. = “into.”</a:t>
            </a:r>
            <a:br>
              <a:rPr lang="en-US" sz="3600" b="1" dirty="0" smtClean="0">
                <a:effectLst>
                  <a:outerShdw blurRad="38100" dist="38100" dir="2700000" algn="tl">
                    <a:srgbClr val="000000">
                      <a:alpha val="43137"/>
                    </a:srgbClr>
                  </a:outerShdw>
                </a:effectLst>
              </a:rPr>
            </a:br>
            <a:r>
              <a:rPr lang="en-US" sz="3600" b="1" dirty="0" smtClean="0">
                <a:effectLst>
                  <a:outerShdw blurRad="38100" dist="38100" dir="2700000" algn="tl">
                    <a:srgbClr val="000000">
                      <a:alpha val="43137"/>
                    </a:srgbClr>
                  </a:outerShdw>
                </a:effectLst>
              </a:rPr>
              <a:t>“Because of” &amp;</a:t>
            </a:r>
          </a:p>
          <a:p>
            <a:pPr algn="ctr"/>
            <a:r>
              <a:rPr lang="en-US" sz="3600" b="1" dirty="0" smtClean="0">
                <a:effectLst>
                  <a:outerShdw blurRad="38100" dist="38100" dir="2700000" algn="tl">
                    <a:srgbClr val="000000">
                      <a:alpha val="43137"/>
                    </a:srgbClr>
                  </a:outerShdw>
                </a:effectLst>
              </a:rPr>
              <a:t>“On account of.”</a:t>
            </a:r>
          </a:p>
          <a:p>
            <a:pPr algn="ctr"/>
            <a:r>
              <a:rPr lang="en-US" sz="3200" b="1" dirty="0" smtClean="0">
                <a:effectLst>
                  <a:outerShdw blurRad="38100" dist="38100" dir="2700000" algn="tl">
                    <a:srgbClr val="000000">
                      <a:alpha val="43137"/>
                    </a:srgbClr>
                  </a:outerShdw>
                </a:effectLst>
              </a:rPr>
              <a:t>See: Mat 3:11</a:t>
            </a:r>
            <a:endParaRPr lang="en-US" sz="3200" b="1" dirty="0">
              <a:effectLst>
                <a:outerShdw blurRad="38100" dist="38100" dir="2700000" algn="tl">
                  <a:srgbClr val="000000">
                    <a:alpha val="43137"/>
                  </a:srgbClr>
                </a:outerShdw>
              </a:effectLst>
            </a:endParaRPr>
          </a:p>
        </p:txBody>
      </p:sp>
      <p:sp>
        <p:nvSpPr>
          <p:cNvPr id="4" name="Rounded Rectangle 3"/>
          <p:cNvSpPr/>
          <p:nvPr/>
        </p:nvSpPr>
        <p:spPr>
          <a:xfrm>
            <a:off x="4871036" y="2572587"/>
            <a:ext cx="936978" cy="832556"/>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It’s LIFE-CHANGING</a:t>
            </a:r>
            <a:endParaRPr lang="en-US" dirty="0"/>
          </a:p>
        </p:txBody>
      </p:sp>
      <p:sp>
        <p:nvSpPr>
          <p:cNvPr id="3" name="Content Placeholder 2"/>
          <p:cNvSpPr>
            <a:spLocks noGrp="1"/>
          </p:cNvSpPr>
          <p:nvPr>
            <p:ph idx="1"/>
          </p:nvPr>
        </p:nvSpPr>
        <p:spPr>
          <a:xfrm>
            <a:off x="457200" y="1517075"/>
            <a:ext cx="6442363" cy="4534593"/>
          </a:xfrm>
        </p:spPr>
        <p:txBody>
          <a:bodyPr/>
          <a:lstStyle/>
          <a:p>
            <a:pPr marL="0" indent="0"/>
            <a:r>
              <a:rPr lang="en-US" baseline="30000" dirty="0" smtClean="0"/>
              <a:t>38</a:t>
            </a:r>
            <a:r>
              <a:rPr lang="en-US" dirty="0" smtClean="0"/>
              <a:t> Peter replied, "Repent and be baptized, every one of you, in </a:t>
            </a:r>
            <a:br>
              <a:rPr lang="en-US" dirty="0" smtClean="0"/>
            </a:br>
            <a:r>
              <a:rPr lang="en-US" dirty="0" smtClean="0"/>
              <a:t>the name of Jesus Christ </a:t>
            </a:r>
            <a:r>
              <a:rPr lang="en-US" dirty="0" smtClean="0">
                <a:solidFill>
                  <a:schemeClr val="bg1"/>
                </a:solidFill>
                <a:effectLst>
                  <a:outerShdw blurRad="38100" dist="38100" dir="2700000" algn="tl">
                    <a:srgbClr val="000000">
                      <a:alpha val="43137"/>
                    </a:srgbClr>
                  </a:outerShdw>
                </a:effectLst>
              </a:rPr>
              <a:t>for</a:t>
            </a:r>
            <a:r>
              <a:rPr lang="en-US" dirty="0" smtClean="0"/>
              <a:t> </a:t>
            </a:r>
            <a:br>
              <a:rPr lang="en-US" dirty="0" smtClean="0"/>
            </a:br>
            <a:r>
              <a:rPr lang="en-US" dirty="0" smtClean="0"/>
              <a:t>the forgiveness of your sins. </a:t>
            </a:r>
            <a:br>
              <a:rPr lang="en-US" dirty="0" smtClean="0"/>
            </a:br>
            <a:r>
              <a:rPr lang="en-US" dirty="0" smtClean="0"/>
              <a:t>And you will receive the gift </a:t>
            </a:r>
            <a:br>
              <a:rPr lang="en-US" dirty="0" smtClean="0"/>
            </a:br>
            <a:r>
              <a:rPr lang="en-US" dirty="0" smtClean="0"/>
              <a:t>of the Holy Spirit.   </a:t>
            </a:r>
            <a:r>
              <a:rPr lang="en-US" baseline="30000" dirty="0" smtClean="0"/>
              <a:t>39</a:t>
            </a:r>
            <a:r>
              <a:rPr lang="en-US" dirty="0" smtClean="0"/>
              <a:t> The promise is for you and your children and for all who are far off--for all whom the Lord our God will call.”</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304800" y="3124200"/>
            <a:ext cx="3581400" cy="2057400"/>
          </a:xfrm>
          <a:prstGeom prst="wedgeRectCallout">
            <a:avLst>
              <a:gd name="adj1" fmla="val 102713"/>
              <a:gd name="adj2" fmla="val 40539"/>
            </a:avLst>
          </a:prstGeom>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It’s LIFE-CHANGING</a:t>
            </a:r>
            <a:endParaRPr lang="en-US" dirty="0"/>
          </a:p>
        </p:txBody>
      </p:sp>
      <p:sp>
        <p:nvSpPr>
          <p:cNvPr id="3" name="Content Placeholder 2"/>
          <p:cNvSpPr>
            <a:spLocks noGrp="1"/>
          </p:cNvSpPr>
          <p:nvPr>
            <p:ph idx="1"/>
          </p:nvPr>
        </p:nvSpPr>
        <p:spPr>
          <a:xfrm>
            <a:off x="457200" y="1600200"/>
            <a:ext cx="7620000" cy="4525963"/>
          </a:xfrm>
        </p:spPr>
        <p:txBody>
          <a:bodyPr/>
          <a:lstStyle/>
          <a:p>
            <a:pPr marL="0" indent="0"/>
            <a:r>
              <a:rPr lang="en-US" baseline="30000" dirty="0" smtClean="0"/>
              <a:t>40</a:t>
            </a:r>
            <a:r>
              <a:rPr lang="en-US" dirty="0" smtClean="0"/>
              <a:t> With many other words he warned them; and he pleaded with them, </a:t>
            </a:r>
            <a:br>
              <a:rPr lang="en-US" dirty="0" smtClean="0"/>
            </a:br>
            <a:r>
              <a:rPr lang="en-US" dirty="0" smtClean="0"/>
              <a:t/>
            </a:r>
            <a:br>
              <a:rPr lang="en-US" dirty="0" smtClean="0"/>
            </a:br>
            <a:r>
              <a:rPr lang="en-US" dirty="0" smtClean="0">
                <a:solidFill>
                  <a:schemeClr val="bg1"/>
                </a:solidFill>
                <a:effectLst>
                  <a:outerShdw blurRad="38100" dist="38100" dir="2700000" algn="tl">
                    <a:srgbClr val="000000">
                      <a:alpha val="43137"/>
                    </a:srgbClr>
                  </a:outerShdw>
                </a:effectLst>
              </a:rPr>
              <a:t>"Save yourselves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from this corrupt</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 generation."</a:t>
            </a:r>
          </a:p>
          <a:p>
            <a:pPr marL="0" indent="0"/>
            <a:r>
              <a:rPr lang="en-US" dirty="0" smtClean="0"/>
              <a:t> </a:t>
            </a:r>
            <a:endParaRPr lang="en-US" dirty="0"/>
          </a:p>
        </p:txBody>
      </p:sp>
      <p:pic>
        <p:nvPicPr>
          <p:cNvPr id="2052" name="Picture 4"/>
          <p:cNvPicPr>
            <a:picLocks noChangeAspect="1" noChangeArrowheads="1"/>
          </p:cNvPicPr>
          <p:nvPr/>
        </p:nvPicPr>
        <p:blipFill>
          <a:blip r:embed="rId3" cstate="print"/>
          <a:srcRect r="12347" b="6416"/>
          <a:stretch>
            <a:fillRect/>
          </a:stretch>
        </p:blipFill>
        <p:spPr bwMode="auto">
          <a:xfrm>
            <a:off x="4491644" y="2735429"/>
            <a:ext cx="4652356" cy="4122571"/>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819400" y="1524000"/>
            <a:ext cx="434340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It’s LIFE-CHANGING</a:t>
            </a:r>
            <a:endParaRPr lang="en-US" dirty="0"/>
          </a:p>
        </p:txBody>
      </p:sp>
      <p:sp>
        <p:nvSpPr>
          <p:cNvPr id="3" name="Content Placeholder 2"/>
          <p:cNvSpPr>
            <a:spLocks noGrp="1"/>
          </p:cNvSpPr>
          <p:nvPr>
            <p:ph idx="1"/>
          </p:nvPr>
        </p:nvSpPr>
        <p:spPr>
          <a:xfrm>
            <a:off x="457200" y="1600200"/>
            <a:ext cx="7620000" cy="4525963"/>
          </a:xfrm>
        </p:spPr>
        <p:txBody>
          <a:bodyPr/>
          <a:lstStyle/>
          <a:p>
            <a:pPr marL="0" indent="0"/>
            <a:r>
              <a:rPr lang="en-US" baseline="30000" dirty="0" smtClean="0"/>
              <a:t>41</a:t>
            </a:r>
            <a:r>
              <a:rPr lang="en-US" dirty="0" smtClean="0"/>
              <a:t> Those who </a:t>
            </a:r>
            <a:r>
              <a:rPr lang="en-US" dirty="0" smtClean="0">
                <a:solidFill>
                  <a:schemeClr val="bg1"/>
                </a:solidFill>
                <a:effectLst>
                  <a:outerShdw blurRad="38100" dist="38100" dir="2700000" algn="tl">
                    <a:srgbClr val="000000">
                      <a:alpha val="43137"/>
                    </a:srgbClr>
                  </a:outerShdw>
                </a:effectLst>
              </a:rPr>
              <a:t>accepted his message </a:t>
            </a:r>
            <a:r>
              <a:rPr lang="en-US" dirty="0" smtClean="0"/>
              <a:t>were baptized, and about three thousand were added to their number that day. </a:t>
            </a:r>
          </a:p>
          <a:p>
            <a:endParaRPr lang="en-US" dirty="0"/>
          </a:p>
        </p:txBody>
      </p:sp>
      <p:sp>
        <p:nvSpPr>
          <p:cNvPr id="4" name="TextBox 3"/>
          <p:cNvSpPr txBox="1"/>
          <p:nvPr/>
        </p:nvSpPr>
        <p:spPr>
          <a:xfrm>
            <a:off x="457200" y="5638800"/>
            <a:ext cx="2286000" cy="707886"/>
          </a:xfrm>
          <a:prstGeom prst="rect">
            <a:avLst/>
          </a:prstGeom>
          <a:noFill/>
        </p:spPr>
        <p:txBody>
          <a:bodyPr wrap="square" rtlCol="0">
            <a:spAutoFit/>
          </a:bodyPr>
          <a:lstStyle/>
          <a:p>
            <a:r>
              <a:rPr lang="en-US" sz="4000" b="1" dirty="0" smtClean="0"/>
              <a:t>BELIEVED</a:t>
            </a:r>
            <a:endParaRPr lang="en-US" sz="4000" b="1" dirty="0"/>
          </a:p>
        </p:txBody>
      </p:sp>
      <p:pic>
        <p:nvPicPr>
          <p:cNvPr id="5122" name="Picture 2"/>
          <p:cNvPicPr>
            <a:picLocks noChangeAspect="1" noChangeArrowheads="1"/>
          </p:cNvPicPr>
          <p:nvPr/>
        </p:nvPicPr>
        <p:blipFill>
          <a:blip r:embed="rId2" cstate="print"/>
          <a:srcRect/>
          <a:stretch>
            <a:fillRect/>
          </a:stretch>
        </p:blipFill>
        <p:spPr bwMode="auto">
          <a:xfrm>
            <a:off x="381000" y="3352800"/>
            <a:ext cx="2438400" cy="2279782"/>
          </a:xfrm>
          <a:prstGeom prst="rect">
            <a:avLst/>
          </a:prstGeom>
          <a:noFill/>
          <a:ln w="9525">
            <a:noFill/>
            <a:miter lim="800000"/>
            <a:headEnd/>
            <a:tailEnd/>
          </a:ln>
          <a:effectLst>
            <a:outerShdw blurRad="50800" dist="114300" dir="2700000" algn="ctr" rotWithShape="0">
              <a:schemeClr val="tx1">
                <a:alpha val="44000"/>
              </a:schemeClr>
            </a:outerShdw>
          </a:effectLst>
        </p:spPr>
      </p:pic>
      <p:sp>
        <p:nvSpPr>
          <p:cNvPr id="6" name="TextBox 5"/>
          <p:cNvSpPr txBox="1"/>
          <p:nvPr/>
        </p:nvSpPr>
        <p:spPr>
          <a:xfrm>
            <a:off x="533400" y="3575209"/>
            <a:ext cx="2133600" cy="2215991"/>
          </a:xfrm>
          <a:prstGeom prst="rect">
            <a:avLst/>
          </a:prstGeom>
          <a:noFill/>
        </p:spPr>
        <p:txBody>
          <a:bodyPr wrap="square" rtlCol="0">
            <a:spAutoFit/>
          </a:bodyPr>
          <a:lstStyle/>
          <a:p>
            <a:pPr algn="ctr"/>
            <a:r>
              <a:rPr lang="en-US" sz="2400" b="1" dirty="0" smtClean="0"/>
              <a:t>SCRIPTURES</a:t>
            </a:r>
          </a:p>
          <a:p>
            <a:pPr algn="ctr"/>
            <a:endParaRPr lang="en-US" sz="900" b="1" dirty="0" smtClean="0"/>
          </a:p>
          <a:p>
            <a:pPr algn="ctr"/>
            <a:r>
              <a:rPr lang="en-US" sz="2400" b="1" dirty="0" smtClean="0"/>
              <a:t>WORD OF </a:t>
            </a:r>
            <a:br>
              <a:rPr lang="en-US" sz="2400" b="1" dirty="0" smtClean="0"/>
            </a:br>
            <a:r>
              <a:rPr lang="en-US" sz="2400" b="1" dirty="0" smtClean="0"/>
              <a:t>GOD</a:t>
            </a:r>
          </a:p>
          <a:p>
            <a:pPr algn="ctr"/>
            <a:endParaRPr lang="en-US" sz="900" b="1" dirty="0" smtClean="0"/>
          </a:p>
          <a:p>
            <a:pPr algn="ctr"/>
            <a:r>
              <a:rPr lang="en-US" sz="2400" b="1" dirty="0" smtClean="0"/>
              <a:t>CHRIST</a:t>
            </a:r>
          </a:p>
          <a:p>
            <a:pPr algn="ctr"/>
            <a:endParaRPr lang="en-US" sz="2400" b="1" dirty="0"/>
          </a:p>
        </p:txBody>
      </p:sp>
    </p:spTree>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4800" y="2057400"/>
            <a:ext cx="205740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It’s LIFE-CHANGING</a:t>
            </a:r>
            <a:endParaRPr lang="en-US" dirty="0"/>
          </a:p>
        </p:txBody>
      </p:sp>
      <p:sp>
        <p:nvSpPr>
          <p:cNvPr id="3" name="Content Placeholder 2"/>
          <p:cNvSpPr>
            <a:spLocks noGrp="1"/>
          </p:cNvSpPr>
          <p:nvPr>
            <p:ph idx="1"/>
          </p:nvPr>
        </p:nvSpPr>
        <p:spPr>
          <a:xfrm>
            <a:off x="457200" y="1600200"/>
            <a:ext cx="7620000" cy="4525963"/>
          </a:xfrm>
        </p:spPr>
        <p:txBody>
          <a:bodyPr/>
          <a:lstStyle/>
          <a:p>
            <a:pPr marL="0" indent="0"/>
            <a:r>
              <a:rPr lang="en-US" baseline="30000" dirty="0" smtClean="0"/>
              <a:t>41</a:t>
            </a:r>
            <a:r>
              <a:rPr lang="en-US" dirty="0" smtClean="0"/>
              <a:t> Those who accepted his message were </a:t>
            </a:r>
            <a:r>
              <a:rPr lang="en-US" dirty="0" smtClean="0">
                <a:solidFill>
                  <a:schemeClr val="bg1"/>
                </a:solidFill>
                <a:effectLst>
                  <a:outerShdw blurRad="38100" dist="38100" dir="2700000" algn="tl">
                    <a:srgbClr val="000000">
                      <a:alpha val="43137"/>
                    </a:srgbClr>
                  </a:outerShdw>
                </a:effectLst>
              </a:rPr>
              <a:t>baptized</a:t>
            </a:r>
            <a:r>
              <a:rPr lang="en-US" dirty="0" smtClean="0"/>
              <a:t>, and about three thousand were added to their number that day. </a:t>
            </a:r>
          </a:p>
          <a:p>
            <a:endParaRPr lang="en-US" dirty="0"/>
          </a:p>
        </p:txBody>
      </p:sp>
      <p:sp>
        <p:nvSpPr>
          <p:cNvPr id="4" name="TextBox 3"/>
          <p:cNvSpPr txBox="1"/>
          <p:nvPr/>
        </p:nvSpPr>
        <p:spPr>
          <a:xfrm>
            <a:off x="457200" y="5638800"/>
            <a:ext cx="2286000" cy="707886"/>
          </a:xfrm>
          <a:prstGeom prst="rect">
            <a:avLst/>
          </a:prstGeom>
          <a:noFill/>
        </p:spPr>
        <p:txBody>
          <a:bodyPr wrap="square" rtlCol="0">
            <a:spAutoFit/>
          </a:bodyPr>
          <a:lstStyle/>
          <a:p>
            <a:r>
              <a:rPr lang="en-US" sz="4000" b="1" dirty="0" smtClean="0"/>
              <a:t>BELIEVED</a:t>
            </a:r>
            <a:endParaRPr lang="en-US" sz="4000" b="1" dirty="0"/>
          </a:p>
        </p:txBody>
      </p:sp>
      <p:pic>
        <p:nvPicPr>
          <p:cNvPr id="5122" name="Picture 2"/>
          <p:cNvPicPr>
            <a:picLocks noChangeAspect="1" noChangeArrowheads="1"/>
          </p:cNvPicPr>
          <p:nvPr/>
        </p:nvPicPr>
        <p:blipFill>
          <a:blip r:embed="rId2" cstate="print"/>
          <a:srcRect/>
          <a:stretch>
            <a:fillRect/>
          </a:stretch>
        </p:blipFill>
        <p:spPr bwMode="auto">
          <a:xfrm>
            <a:off x="381000" y="3352800"/>
            <a:ext cx="2438400" cy="2279782"/>
          </a:xfrm>
          <a:prstGeom prst="rect">
            <a:avLst/>
          </a:prstGeom>
          <a:noFill/>
          <a:ln w="9525">
            <a:noFill/>
            <a:miter lim="800000"/>
            <a:headEnd/>
            <a:tailEnd/>
          </a:ln>
          <a:effectLst>
            <a:outerShdw blurRad="50800" dist="114300" dir="2700000" algn="ctr" rotWithShape="0">
              <a:schemeClr val="tx1">
                <a:alpha val="44000"/>
              </a:schemeClr>
            </a:outerShdw>
          </a:effectLst>
        </p:spPr>
      </p:pic>
      <p:sp>
        <p:nvSpPr>
          <p:cNvPr id="6" name="TextBox 5"/>
          <p:cNvSpPr txBox="1"/>
          <p:nvPr/>
        </p:nvSpPr>
        <p:spPr>
          <a:xfrm>
            <a:off x="533400" y="3575209"/>
            <a:ext cx="2133600" cy="2215991"/>
          </a:xfrm>
          <a:prstGeom prst="rect">
            <a:avLst/>
          </a:prstGeom>
          <a:noFill/>
        </p:spPr>
        <p:txBody>
          <a:bodyPr wrap="square" rtlCol="0">
            <a:spAutoFit/>
          </a:bodyPr>
          <a:lstStyle/>
          <a:p>
            <a:pPr algn="ctr"/>
            <a:r>
              <a:rPr lang="en-US" sz="2400" b="1" dirty="0" smtClean="0"/>
              <a:t>SCRIPTURES</a:t>
            </a:r>
          </a:p>
          <a:p>
            <a:pPr algn="ctr"/>
            <a:endParaRPr lang="en-US" sz="900" b="1" dirty="0" smtClean="0"/>
          </a:p>
          <a:p>
            <a:pPr algn="ctr"/>
            <a:r>
              <a:rPr lang="en-US" sz="2400" b="1" dirty="0" smtClean="0"/>
              <a:t>WORD OF </a:t>
            </a:r>
            <a:br>
              <a:rPr lang="en-US" sz="2400" b="1" dirty="0" smtClean="0"/>
            </a:br>
            <a:r>
              <a:rPr lang="en-US" sz="2400" b="1" dirty="0" smtClean="0"/>
              <a:t>GOD</a:t>
            </a:r>
          </a:p>
          <a:p>
            <a:pPr algn="ctr"/>
            <a:endParaRPr lang="en-US" sz="900" b="1" dirty="0" smtClean="0"/>
          </a:p>
          <a:p>
            <a:pPr algn="ctr"/>
            <a:r>
              <a:rPr lang="en-US" sz="2400" b="1" dirty="0" smtClean="0"/>
              <a:t>CHRIST</a:t>
            </a:r>
          </a:p>
          <a:p>
            <a:pPr algn="ctr"/>
            <a:endParaRPr lang="en-US" sz="2400" b="1" dirty="0"/>
          </a:p>
        </p:txBody>
      </p:sp>
      <p:sp>
        <p:nvSpPr>
          <p:cNvPr id="7" name="TextBox 6"/>
          <p:cNvSpPr txBox="1"/>
          <p:nvPr/>
        </p:nvSpPr>
        <p:spPr>
          <a:xfrm>
            <a:off x="3276600" y="5638800"/>
            <a:ext cx="2286000" cy="707886"/>
          </a:xfrm>
          <a:prstGeom prst="rect">
            <a:avLst/>
          </a:prstGeom>
          <a:noFill/>
        </p:spPr>
        <p:txBody>
          <a:bodyPr wrap="square" rtlCol="0">
            <a:spAutoFit/>
          </a:bodyPr>
          <a:lstStyle/>
          <a:p>
            <a:r>
              <a:rPr lang="en-US" sz="4000" b="1" dirty="0" smtClean="0"/>
              <a:t>BAPTIZED</a:t>
            </a:r>
            <a:endParaRPr lang="en-US" sz="4000" b="1" dirty="0"/>
          </a:p>
        </p:txBody>
      </p:sp>
      <p:pic>
        <p:nvPicPr>
          <p:cNvPr id="9" name="Picture 3"/>
          <p:cNvPicPr>
            <a:picLocks noChangeAspect="1" noChangeArrowheads="1"/>
          </p:cNvPicPr>
          <p:nvPr/>
        </p:nvPicPr>
        <p:blipFill>
          <a:blip r:embed="rId3" cstate="print"/>
          <a:srcRect t="12387" b="14668"/>
          <a:stretch>
            <a:fillRect/>
          </a:stretch>
        </p:blipFill>
        <p:spPr bwMode="auto">
          <a:xfrm>
            <a:off x="3124200" y="3505200"/>
            <a:ext cx="2514600" cy="1981200"/>
          </a:xfrm>
          <a:prstGeom prst="rect">
            <a:avLst/>
          </a:prstGeom>
          <a:noFill/>
          <a:ln w="12700">
            <a:solidFill>
              <a:schemeClr val="tx1"/>
            </a:solidFill>
            <a:miter lim="800000"/>
            <a:headEnd/>
            <a:tailEnd/>
          </a:ln>
          <a:effectLst>
            <a:outerShdw blurRad="50800" dist="101600" dir="2700000" algn="ctr" rotWithShape="0">
              <a:schemeClr val="tx1">
                <a:alpha val="50000"/>
              </a:schemeClr>
            </a:outerShdw>
          </a:effectLst>
        </p:spPr>
      </p:pic>
    </p:spTree>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81000" y="2590800"/>
            <a:ext cx="434340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It’s LIFE-CHANGING</a:t>
            </a:r>
            <a:endParaRPr lang="en-US" dirty="0"/>
          </a:p>
        </p:txBody>
      </p:sp>
      <p:sp>
        <p:nvSpPr>
          <p:cNvPr id="3" name="Content Placeholder 2"/>
          <p:cNvSpPr>
            <a:spLocks noGrp="1"/>
          </p:cNvSpPr>
          <p:nvPr>
            <p:ph idx="1"/>
          </p:nvPr>
        </p:nvSpPr>
        <p:spPr>
          <a:xfrm>
            <a:off x="457200" y="1600200"/>
            <a:ext cx="7620000" cy="4525963"/>
          </a:xfrm>
        </p:spPr>
        <p:txBody>
          <a:bodyPr/>
          <a:lstStyle/>
          <a:p>
            <a:pPr marL="0" indent="0"/>
            <a:r>
              <a:rPr lang="en-US" baseline="30000" dirty="0" smtClean="0"/>
              <a:t>41</a:t>
            </a:r>
            <a:r>
              <a:rPr lang="en-US" dirty="0" smtClean="0"/>
              <a:t> Those who accepted his message were baptized, and about three thousand were </a:t>
            </a:r>
            <a:r>
              <a:rPr lang="en-US" dirty="0" smtClean="0">
                <a:solidFill>
                  <a:schemeClr val="bg1"/>
                </a:solidFill>
                <a:effectLst>
                  <a:outerShdw blurRad="38100" dist="38100" dir="2700000" algn="tl">
                    <a:srgbClr val="000000">
                      <a:alpha val="43137"/>
                    </a:srgbClr>
                  </a:outerShdw>
                </a:effectLst>
              </a:rPr>
              <a:t>added to their number </a:t>
            </a:r>
            <a:r>
              <a:rPr lang="en-US" dirty="0" smtClean="0"/>
              <a:t>that day. </a:t>
            </a:r>
          </a:p>
          <a:p>
            <a:endParaRPr lang="en-US" dirty="0"/>
          </a:p>
        </p:txBody>
      </p:sp>
      <p:sp>
        <p:nvSpPr>
          <p:cNvPr id="4" name="TextBox 3"/>
          <p:cNvSpPr txBox="1"/>
          <p:nvPr/>
        </p:nvSpPr>
        <p:spPr>
          <a:xfrm>
            <a:off x="457200" y="5638800"/>
            <a:ext cx="2286000" cy="707886"/>
          </a:xfrm>
          <a:prstGeom prst="rect">
            <a:avLst/>
          </a:prstGeom>
          <a:noFill/>
        </p:spPr>
        <p:txBody>
          <a:bodyPr wrap="square" rtlCol="0">
            <a:spAutoFit/>
          </a:bodyPr>
          <a:lstStyle/>
          <a:p>
            <a:r>
              <a:rPr lang="en-US" sz="4000" b="1" dirty="0" smtClean="0"/>
              <a:t>BELIEVED</a:t>
            </a:r>
            <a:endParaRPr lang="en-US" sz="4000" b="1" dirty="0"/>
          </a:p>
        </p:txBody>
      </p:sp>
      <p:pic>
        <p:nvPicPr>
          <p:cNvPr id="5122" name="Picture 2"/>
          <p:cNvPicPr>
            <a:picLocks noChangeAspect="1" noChangeArrowheads="1"/>
          </p:cNvPicPr>
          <p:nvPr/>
        </p:nvPicPr>
        <p:blipFill>
          <a:blip r:embed="rId2" cstate="print"/>
          <a:srcRect/>
          <a:stretch>
            <a:fillRect/>
          </a:stretch>
        </p:blipFill>
        <p:spPr bwMode="auto">
          <a:xfrm>
            <a:off x="381000" y="3352800"/>
            <a:ext cx="2438400" cy="2279782"/>
          </a:xfrm>
          <a:prstGeom prst="rect">
            <a:avLst/>
          </a:prstGeom>
          <a:noFill/>
          <a:ln w="9525">
            <a:noFill/>
            <a:miter lim="800000"/>
            <a:headEnd/>
            <a:tailEnd/>
          </a:ln>
          <a:effectLst>
            <a:outerShdw blurRad="50800" dist="114300" dir="2700000" algn="ctr" rotWithShape="0">
              <a:schemeClr val="tx1">
                <a:alpha val="44000"/>
              </a:schemeClr>
            </a:outerShdw>
          </a:effectLst>
        </p:spPr>
      </p:pic>
      <p:sp>
        <p:nvSpPr>
          <p:cNvPr id="6" name="TextBox 5"/>
          <p:cNvSpPr txBox="1"/>
          <p:nvPr/>
        </p:nvSpPr>
        <p:spPr>
          <a:xfrm>
            <a:off x="533400" y="3575209"/>
            <a:ext cx="2133600" cy="2215991"/>
          </a:xfrm>
          <a:prstGeom prst="rect">
            <a:avLst/>
          </a:prstGeom>
          <a:noFill/>
        </p:spPr>
        <p:txBody>
          <a:bodyPr wrap="square" rtlCol="0">
            <a:spAutoFit/>
          </a:bodyPr>
          <a:lstStyle/>
          <a:p>
            <a:pPr algn="ctr"/>
            <a:r>
              <a:rPr lang="en-US" sz="2400" b="1" dirty="0" smtClean="0"/>
              <a:t>SCRIPTURES</a:t>
            </a:r>
          </a:p>
          <a:p>
            <a:pPr algn="ctr"/>
            <a:endParaRPr lang="en-US" sz="900" b="1" dirty="0" smtClean="0"/>
          </a:p>
          <a:p>
            <a:pPr algn="ctr"/>
            <a:r>
              <a:rPr lang="en-US" sz="2400" b="1" dirty="0" smtClean="0"/>
              <a:t>WORD OF </a:t>
            </a:r>
            <a:br>
              <a:rPr lang="en-US" sz="2400" b="1" dirty="0" smtClean="0"/>
            </a:br>
            <a:r>
              <a:rPr lang="en-US" sz="2400" b="1" dirty="0" smtClean="0"/>
              <a:t>GOD</a:t>
            </a:r>
          </a:p>
          <a:p>
            <a:pPr algn="ctr"/>
            <a:endParaRPr lang="en-US" sz="900" b="1" dirty="0" smtClean="0"/>
          </a:p>
          <a:p>
            <a:pPr algn="ctr"/>
            <a:r>
              <a:rPr lang="en-US" sz="2400" b="1" dirty="0" smtClean="0"/>
              <a:t>CHRIST</a:t>
            </a:r>
          </a:p>
          <a:p>
            <a:pPr algn="ctr"/>
            <a:endParaRPr lang="en-US" sz="2400" b="1" dirty="0"/>
          </a:p>
        </p:txBody>
      </p:sp>
      <p:sp>
        <p:nvSpPr>
          <p:cNvPr id="7" name="TextBox 6"/>
          <p:cNvSpPr txBox="1"/>
          <p:nvPr/>
        </p:nvSpPr>
        <p:spPr>
          <a:xfrm>
            <a:off x="3276600" y="5638800"/>
            <a:ext cx="2286000" cy="707886"/>
          </a:xfrm>
          <a:prstGeom prst="rect">
            <a:avLst/>
          </a:prstGeom>
          <a:noFill/>
        </p:spPr>
        <p:txBody>
          <a:bodyPr wrap="square" rtlCol="0">
            <a:spAutoFit/>
          </a:bodyPr>
          <a:lstStyle/>
          <a:p>
            <a:r>
              <a:rPr lang="en-US" sz="4000" b="1" dirty="0" smtClean="0"/>
              <a:t>BAPTIZED</a:t>
            </a:r>
            <a:endParaRPr lang="en-US" sz="4000" b="1" dirty="0"/>
          </a:p>
        </p:txBody>
      </p:sp>
      <p:sp>
        <p:nvSpPr>
          <p:cNvPr id="8" name="TextBox 7"/>
          <p:cNvSpPr txBox="1"/>
          <p:nvPr/>
        </p:nvSpPr>
        <p:spPr>
          <a:xfrm>
            <a:off x="5943600" y="5638800"/>
            <a:ext cx="2514600" cy="707886"/>
          </a:xfrm>
          <a:prstGeom prst="rect">
            <a:avLst/>
          </a:prstGeom>
          <a:noFill/>
        </p:spPr>
        <p:txBody>
          <a:bodyPr wrap="square" rtlCol="0">
            <a:spAutoFit/>
          </a:bodyPr>
          <a:lstStyle/>
          <a:p>
            <a:r>
              <a:rPr lang="en-US" sz="4000" b="1" dirty="0" smtClean="0"/>
              <a:t>MEMBERS</a:t>
            </a:r>
            <a:endParaRPr lang="en-US" sz="4000" b="1" dirty="0"/>
          </a:p>
        </p:txBody>
      </p:sp>
      <p:pic>
        <p:nvPicPr>
          <p:cNvPr id="9" name="Picture 3"/>
          <p:cNvPicPr>
            <a:picLocks noChangeAspect="1" noChangeArrowheads="1"/>
          </p:cNvPicPr>
          <p:nvPr/>
        </p:nvPicPr>
        <p:blipFill>
          <a:blip r:embed="rId3" cstate="print"/>
          <a:srcRect t="12387" b="14668"/>
          <a:stretch>
            <a:fillRect/>
          </a:stretch>
        </p:blipFill>
        <p:spPr bwMode="auto">
          <a:xfrm>
            <a:off x="3124200" y="3505200"/>
            <a:ext cx="2514600" cy="1981200"/>
          </a:xfrm>
          <a:prstGeom prst="rect">
            <a:avLst/>
          </a:prstGeom>
          <a:noFill/>
          <a:ln w="12700">
            <a:solidFill>
              <a:schemeClr val="tx1"/>
            </a:solidFill>
            <a:miter lim="800000"/>
            <a:headEnd/>
            <a:tailEnd/>
          </a:ln>
          <a:effectLst>
            <a:outerShdw blurRad="50800" dist="101600" dir="2700000" algn="ctr" rotWithShape="0">
              <a:schemeClr val="tx1">
                <a:alpha val="50000"/>
              </a:schemeClr>
            </a:outerShdw>
          </a:effectLst>
        </p:spPr>
      </p:pic>
      <p:pic>
        <p:nvPicPr>
          <p:cNvPr id="10" name="Picture 2"/>
          <p:cNvPicPr>
            <a:picLocks noChangeAspect="1" noChangeArrowheads="1"/>
          </p:cNvPicPr>
          <p:nvPr/>
        </p:nvPicPr>
        <p:blipFill>
          <a:blip r:embed="rId4" cstate="print"/>
          <a:srcRect l="28847" t="39338" r="40098" b="30106"/>
          <a:stretch>
            <a:fillRect/>
          </a:stretch>
        </p:blipFill>
        <p:spPr bwMode="auto">
          <a:xfrm>
            <a:off x="5943600" y="3505200"/>
            <a:ext cx="2514600" cy="1994338"/>
          </a:xfrm>
          <a:prstGeom prst="rect">
            <a:avLst/>
          </a:prstGeom>
          <a:noFill/>
          <a:ln w="12700" algn="in">
            <a:solidFill>
              <a:schemeClr val="tx1"/>
            </a:solidFill>
            <a:miter lim="800000"/>
            <a:headEnd/>
            <a:tailEnd/>
          </a:ln>
          <a:effectLst>
            <a:outerShdw blurRad="50800" dist="101600" dir="2700000" algn="tl" rotWithShape="0">
              <a:prstClr val="black">
                <a:alpha val="40000"/>
              </a:prstClr>
            </a:outerShdw>
          </a:effectLst>
        </p:spPr>
      </p:pic>
    </p:spTree>
  </p:cSld>
  <p:clrMapOvr>
    <a:masterClrMapping/>
  </p:clrMapOvr>
  <p:transition>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229600" cy="1143000"/>
          </a:xfrm>
        </p:spPr>
        <p:txBody>
          <a:bodyPr/>
          <a:lstStyle/>
          <a:p>
            <a:r>
              <a:rPr lang="en-US" dirty="0" smtClean="0"/>
              <a:t>Preaching that makes a </a:t>
            </a:r>
            <a:endParaRPr lang="en-US" dirty="0"/>
          </a:p>
        </p:txBody>
      </p:sp>
      <p:sp>
        <p:nvSpPr>
          <p:cNvPr id="3" name="Content Placeholder 2"/>
          <p:cNvSpPr>
            <a:spLocks noGrp="1"/>
          </p:cNvSpPr>
          <p:nvPr>
            <p:ph idx="1"/>
          </p:nvPr>
        </p:nvSpPr>
        <p:spPr>
          <a:xfrm>
            <a:off x="1143000" y="1600200"/>
            <a:ext cx="7543800" cy="4525963"/>
          </a:xfrm>
        </p:spPr>
        <p:txBody>
          <a:bodyPr>
            <a:normAutofit/>
          </a:bodyPr>
          <a:lstStyle/>
          <a:p>
            <a:pPr marL="742950" indent="-742950">
              <a:buAutoNum type="arabicParenR"/>
            </a:pPr>
            <a:r>
              <a:rPr lang="en-US" sz="4400" dirty="0" smtClean="0"/>
              <a:t>Relevant</a:t>
            </a:r>
          </a:p>
          <a:p>
            <a:pPr marL="742950" indent="-742950">
              <a:buAutoNum type="arabicParenR"/>
            </a:pPr>
            <a:r>
              <a:rPr lang="en-US" sz="4400" dirty="0" smtClean="0"/>
              <a:t>Biblical</a:t>
            </a:r>
          </a:p>
          <a:p>
            <a:pPr marL="742950" indent="-742950">
              <a:buAutoNum type="arabicParenR"/>
            </a:pPr>
            <a:r>
              <a:rPr lang="en-US" sz="4400" dirty="0" smtClean="0"/>
              <a:t>Christ-Centered</a:t>
            </a:r>
          </a:p>
          <a:p>
            <a:pPr marL="742950" indent="-742950">
              <a:buAutoNum type="arabicParenR"/>
            </a:pPr>
            <a:r>
              <a:rPr lang="en-US" sz="4400" dirty="0" smtClean="0"/>
              <a:t>Convicting</a:t>
            </a:r>
          </a:p>
          <a:p>
            <a:pPr marL="742950" indent="-742950">
              <a:buAutoNum type="arabicParenR"/>
            </a:pPr>
            <a:r>
              <a:rPr lang="en-US" sz="4400" dirty="0" smtClean="0"/>
              <a:t>Life-Changing</a:t>
            </a:r>
            <a:endParaRPr lang="en-US" sz="4400" dirty="0"/>
          </a:p>
        </p:txBody>
      </p:sp>
      <p:sp>
        <p:nvSpPr>
          <p:cNvPr id="4" name="TextBox 3"/>
          <p:cNvSpPr txBox="1"/>
          <p:nvPr/>
        </p:nvSpPr>
        <p:spPr>
          <a:xfrm>
            <a:off x="8077200" y="173295"/>
            <a:ext cx="762000" cy="7294305"/>
          </a:xfrm>
          <a:prstGeom prst="rect">
            <a:avLst/>
          </a:prstGeom>
          <a:noFill/>
        </p:spPr>
        <p:txBody>
          <a:bodyPr wrap="square" rtlCol="0">
            <a:spAutoFit/>
          </a:bodyPr>
          <a:lstStyle/>
          <a:p>
            <a:pPr algn="ctr">
              <a:lnSpc>
                <a:spcPts val="5200"/>
              </a:lnSpc>
            </a:pPr>
            <a:r>
              <a:rPr lang="en-US" sz="5400" dirty="0" smtClean="0">
                <a:ln>
                  <a:solidFill>
                    <a:schemeClr val="accent6">
                      <a:lumMod val="20000"/>
                      <a:lumOff val="80000"/>
                    </a:schemeClr>
                  </a:solidFill>
                </a:ln>
                <a:latin typeface="Arial Black" pitchFamily="34" charset="0"/>
              </a:rPr>
              <a:t>D</a:t>
            </a:r>
          </a:p>
          <a:p>
            <a:pPr algn="ctr">
              <a:lnSpc>
                <a:spcPts val="5200"/>
              </a:lnSpc>
            </a:pPr>
            <a:r>
              <a:rPr lang="en-US" sz="5400" dirty="0" smtClean="0">
                <a:ln>
                  <a:solidFill>
                    <a:schemeClr val="accent6">
                      <a:lumMod val="20000"/>
                      <a:lumOff val="80000"/>
                    </a:schemeClr>
                  </a:solidFill>
                </a:ln>
                <a:latin typeface="Arial Black" pitchFamily="34" charset="0"/>
              </a:rPr>
              <a:t>I</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R</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N</a:t>
            </a:r>
          </a:p>
          <a:p>
            <a:pPr algn="ctr">
              <a:lnSpc>
                <a:spcPts val="5200"/>
              </a:lnSpc>
            </a:pPr>
            <a:r>
              <a:rPr lang="en-US" sz="5400" dirty="0" smtClean="0">
                <a:ln>
                  <a:solidFill>
                    <a:schemeClr val="accent6">
                      <a:lumMod val="20000"/>
                      <a:lumOff val="80000"/>
                    </a:schemeClr>
                  </a:solidFill>
                </a:ln>
                <a:latin typeface="Arial Black" pitchFamily="34" charset="0"/>
              </a:rPr>
              <a:t>C</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endParaRPr lang="en-US" dirty="0" smtClean="0">
              <a:ln>
                <a:solidFill>
                  <a:schemeClr val="accent6">
                    <a:lumMod val="20000"/>
                    <a:lumOff val="80000"/>
                  </a:schemeClr>
                </a:solidFill>
              </a:ln>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011680" y="260261"/>
            <a:ext cx="5264727"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612669" y="1457501"/>
            <a:ext cx="2844339"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It’s RELEVANT </a:t>
            </a:r>
            <a:endParaRPr lang="en-US" dirty="0"/>
          </a:p>
        </p:txBody>
      </p:sp>
      <p:sp>
        <p:nvSpPr>
          <p:cNvPr id="3" name="Content Placeholder 2"/>
          <p:cNvSpPr>
            <a:spLocks noGrp="1"/>
          </p:cNvSpPr>
          <p:nvPr>
            <p:ph idx="1"/>
          </p:nvPr>
        </p:nvSpPr>
        <p:spPr>
          <a:xfrm>
            <a:off x="457200" y="1500450"/>
            <a:ext cx="7696200" cy="4525963"/>
          </a:xfrm>
        </p:spPr>
        <p:txBody>
          <a:bodyPr/>
          <a:lstStyle/>
          <a:p>
            <a:pPr marL="0" indent="0">
              <a:tabLst>
                <a:tab pos="457200" algn="l"/>
              </a:tabLst>
            </a:pPr>
            <a:r>
              <a:rPr lang="en-US" dirty="0" smtClean="0"/>
              <a:t>  </a:t>
            </a:r>
            <a:r>
              <a:rPr lang="en-US" baseline="30000" dirty="0" smtClean="0"/>
              <a:t>14</a:t>
            </a:r>
            <a:r>
              <a:rPr lang="en-US" dirty="0" smtClean="0"/>
              <a:t> “… </a:t>
            </a:r>
            <a:r>
              <a:rPr lang="en-US" dirty="0" smtClean="0">
                <a:solidFill>
                  <a:schemeClr val="bg1"/>
                </a:solidFill>
                <a:effectLst>
                  <a:outerShdw blurRad="38100" dist="38100" dir="2700000" algn="tl">
                    <a:srgbClr val="000000">
                      <a:alpha val="43137"/>
                    </a:srgbClr>
                  </a:outerShdw>
                </a:effectLst>
              </a:rPr>
              <a:t>let me explain </a:t>
            </a:r>
            <a:r>
              <a:rPr lang="en-US" dirty="0" smtClean="0"/>
              <a:t>this to you; listen 	carefully to what I say.” </a:t>
            </a:r>
          </a:p>
          <a:p>
            <a:pPr marL="0" indent="0">
              <a:tabLst>
                <a:tab pos="457200" algn="l"/>
              </a:tabLst>
            </a:pPr>
            <a:endParaRPr lang="en-US" dirty="0" smtClean="0"/>
          </a:p>
          <a:p>
            <a:pPr marL="0" indent="0">
              <a:tabLst>
                <a:tab pos="457200" algn="l"/>
              </a:tabLst>
            </a:pPr>
            <a:endParaRPr lang="en-US" dirty="0" smtClean="0"/>
          </a:p>
          <a:p>
            <a:pPr marL="0" indent="0">
              <a:tabLst>
                <a:tab pos="457200" algn="l"/>
              </a:tabLst>
            </a:pPr>
            <a:endParaRPr lang="en-US" dirty="0" smtClean="0"/>
          </a:p>
          <a:p>
            <a:pPr marL="0" indent="0"/>
            <a:endParaRPr lang="en-US" dirty="0"/>
          </a:p>
        </p:txBody>
      </p:sp>
    </p:spTree>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152400"/>
            <a:ext cx="4191000" cy="1371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Let’s Pray.</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ular Callout 6"/>
          <p:cNvSpPr/>
          <p:nvPr/>
        </p:nvSpPr>
        <p:spPr>
          <a:xfrm>
            <a:off x="731520" y="3757353"/>
            <a:ext cx="3291840" cy="1330036"/>
          </a:xfrm>
          <a:prstGeom prst="wedgeRectCallout">
            <a:avLst>
              <a:gd name="adj1" fmla="val -66288"/>
              <a:gd name="adj2" fmla="val 1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flipH="1">
            <a:off x="4541525" y="3760124"/>
            <a:ext cx="3654824" cy="1330036"/>
          </a:xfrm>
          <a:prstGeom prst="wedgeRectCallout">
            <a:avLst>
              <a:gd name="adj1" fmla="val -66288"/>
              <a:gd name="adj2" fmla="val 1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612669" y="1457501"/>
            <a:ext cx="2844339"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It’s RELEVANT </a:t>
            </a:r>
            <a:endParaRPr lang="en-US" dirty="0"/>
          </a:p>
        </p:txBody>
      </p:sp>
      <p:sp>
        <p:nvSpPr>
          <p:cNvPr id="3" name="Content Placeholder 2"/>
          <p:cNvSpPr>
            <a:spLocks noGrp="1"/>
          </p:cNvSpPr>
          <p:nvPr>
            <p:ph idx="1"/>
          </p:nvPr>
        </p:nvSpPr>
        <p:spPr>
          <a:xfrm>
            <a:off x="457200" y="1500450"/>
            <a:ext cx="7696200" cy="4525963"/>
          </a:xfrm>
        </p:spPr>
        <p:txBody>
          <a:bodyPr/>
          <a:lstStyle/>
          <a:p>
            <a:pPr marL="0" indent="0">
              <a:tabLst>
                <a:tab pos="457200" algn="l"/>
              </a:tabLst>
            </a:pPr>
            <a:r>
              <a:rPr lang="en-US" dirty="0" smtClean="0"/>
              <a:t>  </a:t>
            </a:r>
            <a:r>
              <a:rPr lang="en-US" baseline="30000" dirty="0" smtClean="0"/>
              <a:t>14</a:t>
            </a:r>
            <a:r>
              <a:rPr lang="en-US" dirty="0" smtClean="0"/>
              <a:t> “… </a:t>
            </a:r>
            <a:r>
              <a:rPr lang="en-US" dirty="0" smtClean="0">
                <a:solidFill>
                  <a:schemeClr val="bg1"/>
                </a:solidFill>
                <a:effectLst>
                  <a:outerShdw blurRad="38100" dist="38100" dir="2700000" algn="tl">
                    <a:srgbClr val="000000">
                      <a:alpha val="43137"/>
                    </a:srgbClr>
                  </a:outerShdw>
                </a:effectLst>
              </a:rPr>
              <a:t>let me explain </a:t>
            </a:r>
            <a:r>
              <a:rPr lang="en-US" dirty="0" smtClean="0"/>
              <a:t>this to you; listen 	carefully to what I say.” </a:t>
            </a:r>
          </a:p>
          <a:p>
            <a:pPr marL="0" indent="0">
              <a:tabLst>
                <a:tab pos="457200" algn="l"/>
              </a:tabLst>
            </a:pPr>
            <a:endParaRPr lang="en-US" dirty="0" smtClean="0"/>
          </a:p>
          <a:p>
            <a:pPr marL="0" indent="0">
              <a:tabLst>
                <a:tab pos="457200" algn="l"/>
              </a:tabLst>
            </a:pPr>
            <a:endParaRPr lang="en-US" dirty="0" smtClean="0"/>
          </a:p>
          <a:p>
            <a:pPr marL="0" indent="0">
              <a:tabLst>
                <a:tab pos="457200" algn="l"/>
              </a:tabLst>
            </a:pPr>
            <a:endParaRPr lang="en-US" dirty="0" smtClean="0"/>
          </a:p>
          <a:p>
            <a:pPr marL="0" indent="0">
              <a:tabLst>
                <a:tab pos="457200" algn="l"/>
              </a:tabLst>
            </a:pPr>
            <a:endParaRPr lang="en-US" dirty="0" smtClean="0"/>
          </a:p>
          <a:p>
            <a:pPr algn="ctr"/>
            <a:r>
              <a:rPr lang="en-US" dirty="0" smtClean="0"/>
              <a:t> </a:t>
            </a:r>
          </a:p>
          <a:p>
            <a:r>
              <a:rPr lang="en-US" dirty="0" smtClean="0"/>
              <a:t> </a:t>
            </a:r>
          </a:p>
          <a:p>
            <a:pPr marL="0" indent="0"/>
            <a:endParaRPr lang="en-US" dirty="0"/>
          </a:p>
        </p:txBody>
      </p:sp>
      <p:sp>
        <p:nvSpPr>
          <p:cNvPr id="5" name="Rectangle 4"/>
          <p:cNvSpPr/>
          <p:nvPr/>
        </p:nvSpPr>
        <p:spPr>
          <a:xfrm>
            <a:off x="4206240" y="2660074"/>
            <a:ext cx="3873731" cy="2246769"/>
          </a:xfrm>
          <a:prstGeom prst="rect">
            <a:avLst/>
          </a:prstGeom>
        </p:spPr>
        <p:txBody>
          <a:bodyPr wrap="square">
            <a:spAutoFit/>
          </a:bodyPr>
          <a:lstStyle/>
          <a:p>
            <a:pPr algn="ctr"/>
            <a:r>
              <a:rPr lang="en-US" sz="3200" b="1" dirty="0" smtClean="0"/>
              <a:t>Some…made fun of them and said,</a:t>
            </a:r>
            <a:r>
              <a:rPr lang="en-US" sz="1200" b="1" dirty="0" smtClean="0"/>
              <a:t> </a:t>
            </a:r>
          </a:p>
          <a:p>
            <a:pPr algn="ctr"/>
            <a:r>
              <a:rPr lang="en-US" sz="1200" b="1" dirty="0" smtClean="0"/>
              <a:t/>
            </a:r>
            <a:br>
              <a:rPr lang="en-US" sz="1200" b="1" dirty="0" smtClean="0"/>
            </a:br>
            <a:r>
              <a:rPr lang="en-US" sz="3200" b="1" dirty="0" smtClean="0">
                <a:solidFill>
                  <a:schemeClr val="bg1"/>
                </a:solidFill>
                <a:effectLst>
                  <a:outerShdw blurRad="38100" dist="38100" dir="2700000" algn="tl">
                    <a:srgbClr val="000000">
                      <a:alpha val="43137"/>
                    </a:srgbClr>
                  </a:outerShdw>
                </a:effectLst>
              </a:rPr>
              <a:t>"They have had </a:t>
            </a:r>
            <a:br>
              <a:rPr lang="en-US" sz="3200" b="1" dirty="0" smtClean="0">
                <a:solidFill>
                  <a:schemeClr val="bg1"/>
                </a:solidFill>
                <a:effectLst>
                  <a:outerShdw blurRad="38100" dist="38100" dir="2700000" algn="tl">
                    <a:srgbClr val="000000">
                      <a:alpha val="43137"/>
                    </a:srgbClr>
                  </a:outerShdw>
                </a:effectLst>
              </a:rPr>
            </a:br>
            <a:r>
              <a:rPr lang="en-US" sz="3200" b="1" dirty="0" smtClean="0">
                <a:solidFill>
                  <a:schemeClr val="bg1"/>
                </a:solidFill>
                <a:effectLst>
                  <a:outerShdw blurRad="38100" dist="38100" dir="2700000" algn="tl">
                    <a:srgbClr val="000000">
                      <a:alpha val="43137"/>
                    </a:srgbClr>
                  </a:outerShdw>
                </a:effectLst>
              </a:rPr>
              <a:t>too much wine. “</a:t>
            </a:r>
            <a:endParaRPr lang="en-US" sz="3200" b="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418401" y="2709951"/>
            <a:ext cx="3804464" cy="2246769"/>
          </a:xfrm>
          <a:prstGeom prst="rect">
            <a:avLst/>
          </a:prstGeom>
        </p:spPr>
        <p:txBody>
          <a:bodyPr wrap="square">
            <a:spAutoFit/>
          </a:bodyPr>
          <a:lstStyle/>
          <a:p>
            <a:pPr algn="ctr"/>
            <a:r>
              <a:rPr lang="en-US" sz="3200" b="1" dirty="0" smtClean="0"/>
              <a:t>they asked </a:t>
            </a:r>
            <a:br>
              <a:rPr lang="en-US" sz="3200" b="1" dirty="0" smtClean="0"/>
            </a:br>
            <a:r>
              <a:rPr lang="en-US" sz="3200" b="1" dirty="0" smtClean="0"/>
              <a:t>one another,</a:t>
            </a:r>
            <a:r>
              <a:rPr lang="en-US" sz="1200" b="1" dirty="0" smtClean="0"/>
              <a:t/>
            </a:r>
            <a:br>
              <a:rPr lang="en-US" sz="1200" b="1" dirty="0" smtClean="0"/>
            </a:br>
            <a:r>
              <a:rPr lang="en-US" sz="1200" b="1" dirty="0" smtClean="0"/>
              <a:t> </a:t>
            </a:r>
            <a:br>
              <a:rPr lang="en-US" sz="1200" b="1" dirty="0" smtClean="0"/>
            </a:br>
            <a:r>
              <a:rPr lang="en-US" sz="3200" b="1" dirty="0" smtClean="0">
                <a:solidFill>
                  <a:schemeClr val="bg1"/>
                </a:solidFill>
                <a:effectLst>
                  <a:outerShdw blurRad="38100" dist="38100" dir="2700000" algn="tl">
                    <a:srgbClr val="000000">
                      <a:alpha val="43137"/>
                    </a:srgbClr>
                  </a:outerShdw>
                </a:effectLst>
              </a:rPr>
              <a:t>"What does </a:t>
            </a:r>
            <a:br>
              <a:rPr lang="en-US" sz="3200" b="1" dirty="0" smtClean="0">
                <a:solidFill>
                  <a:schemeClr val="bg1"/>
                </a:solidFill>
                <a:effectLst>
                  <a:outerShdw blurRad="38100" dist="38100" dir="2700000" algn="tl">
                    <a:srgbClr val="000000">
                      <a:alpha val="43137"/>
                    </a:srgbClr>
                  </a:outerShdw>
                </a:effectLst>
              </a:rPr>
            </a:br>
            <a:r>
              <a:rPr lang="en-US" sz="3200" b="1" dirty="0" smtClean="0">
                <a:solidFill>
                  <a:schemeClr val="bg1"/>
                </a:solidFill>
                <a:effectLst>
                  <a:outerShdw blurRad="38100" dist="38100" dir="2700000" algn="tl">
                    <a:srgbClr val="000000">
                      <a:alpha val="43137"/>
                    </a:srgbClr>
                  </a:outerShdw>
                </a:effectLst>
              </a:rPr>
              <a:t>this mean?”</a:t>
            </a:r>
            <a:endParaRPr lang="en-US" sz="32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ular Callout 6"/>
          <p:cNvSpPr/>
          <p:nvPr/>
        </p:nvSpPr>
        <p:spPr>
          <a:xfrm>
            <a:off x="731520" y="3757353"/>
            <a:ext cx="3291840" cy="1330036"/>
          </a:xfrm>
          <a:prstGeom prst="wedgeRectCallout">
            <a:avLst>
              <a:gd name="adj1" fmla="val -66288"/>
              <a:gd name="adj2" fmla="val 1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flipH="1">
            <a:off x="4541525" y="3760124"/>
            <a:ext cx="3654824" cy="1330036"/>
          </a:xfrm>
          <a:prstGeom prst="wedgeRectCallout">
            <a:avLst>
              <a:gd name="adj1" fmla="val -66288"/>
              <a:gd name="adj2" fmla="val 1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612669" y="1457501"/>
            <a:ext cx="2844339"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It’s RELEVANT </a:t>
            </a:r>
            <a:endParaRPr lang="en-US" dirty="0"/>
          </a:p>
        </p:txBody>
      </p:sp>
      <p:sp>
        <p:nvSpPr>
          <p:cNvPr id="3" name="Content Placeholder 2"/>
          <p:cNvSpPr>
            <a:spLocks noGrp="1"/>
          </p:cNvSpPr>
          <p:nvPr>
            <p:ph idx="1"/>
          </p:nvPr>
        </p:nvSpPr>
        <p:spPr>
          <a:xfrm>
            <a:off x="457200" y="1500450"/>
            <a:ext cx="7696200" cy="4525963"/>
          </a:xfrm>
        </p:spPr>
        <p:txBody>
          <a:bodyPr/>
          <a:lstStyle/>
          <a:p>
            <a:pPr marL="0" indent="0">
              <a:tabLst>
                <a:tab pos="457200" algn="l"/>
              </a:tabLst>
            </a:pPr>
            <a:r>
              <a:rPr lang="en-US" dirty="0" smtClean="0"/>
              <a:t>  </a:t>
            </a:r>
            <a:r>
              <a:rPr lang="en-US" baseline="30000" dirty="0" smtClean="0"/>
              <a:t>14</a:t>
            </a:r>
            <a:r>
              <a:rPr lang="en-US" dirty="0" smtClean="0"/>
              <a:t> “… </a:t>
            </a:r>
            <a:r>
              <a:rPr lang="en-US" dirty="0" smtClean="0">
                <a:solidFill>
                  <a:schemeClr val="bg1"/>
                </a:solidFill>
                <a:effectLst>
                  <a:outerShdw blurRad="38100" dist="38100" dir="2700000" algn="tl">
                    <a:srgbClr val="000000">
                      <a:alpha val="43137"/>
                    </a:srgbClr>
                  </a:outerShdw>
                </a:effectLst>
              </a:rPr>
              <a:t>let me explain </a:t>
            </a:r>
            <a:r>
              <a:rPr lang="en-US" dirty="0" smtClean="0"/>
              <a:t>this to you; listen 	carefully to what I say.” </a:t>
            </a:r>
          </a:p>
          <a:p>
            <a:pPr marL="0" indent="0">
              <a:tabLst>
                <a:tab pos="457200" algn="l"/>
              </a:tabLst>
            </a:pPr>
            <a:endParaRPr lang="en-US" dirty="0" smtClean="0"/>
          </a:p>
          <a:p>
            <a:pPr marL="0" indent="0">
              <a:tabLst>
                <a:tab pos="457200" algn="l"/>
              </a:tabLst>
            </a:pPr>
            <a:endParaRPr lang="en-US" dirty="0" smtClean="0"/>
          </a:p>
          <a:p>
            <a:pPr marL="0" indent="0">
              <a:tabLst>
                <a:tab pos="457200" algn="l"/>
              </a:tabLst>
            </a:pPr>
            <a:endParaRPr lang="en-US" dirty="0" smtClean="0"/>
          </a:p>
          <a:p>
            <a:pPr marL="0" indent="0">
              <a:tabLst>
                <a:tab pos="457200" algn="l"/>
              </a:tabLst>
            </a:pPr>
            <a:endParaRPr lang="en-US" dirty="0" smtClean="0"/>
          </a:p>
          <a:p>
            <a:pPr algn="ctr"/>
            <a:r>
              <a:rPr lang="en-US" dirty="0" smtClean="0"/>
              <a:t> </a:t>
            </a:r>
            <a:r>
              <a:rPr lang="en-US" baseline="30000" dirty="0" smtClean="0"/>
              <a:t>15</a:t>
            </a:r>
            <a:r>
              <a:rPr lang="en-US" dirty="0" smtClean="0"/>
              <a:t> These men are not drunk, as you suppose. It's only nine in the morning!</a:t>
            </a:r>
          </a:p>
          <a:p>
            <a:r>
              <a:rPr lang="en-US" dirty="0" smtClean="0"/>
              <a:t> </a:t>
            </a:r>
          </a:p>
          <a:p>
            <a:pPr marL="0" indent="0"/>
            <a:endParaRPr lang="en-US" dirty="0"/>
          </a:p>
        </p:txBody>
      </p:sp>
      <p:sp>
        <p:nvSpPr>
          <p:cNvPr id="5" name="Rectangle 4"/>
          <p:cNvSpPr/>
          <p:nvPr/>
        </p:nvSpPr>
        <p:spPr>
          <a:xfrm>
            <a:off x="4206240" y="2660074"/>
            <a:ext cx="3873731" cy="2246769"/>
          </a:xfrm>
          <a:prstGeom prst="rect">
            <a:avLst/>
          </a:prstGeom>
        </p:spPr>
        <p:txBody>
          <a:bodyPr wrap="square">
            <a:spAutoFit/>
          </a:bodyPr>
          <a:lstStyle/>
          <a:p>
            <a:pPr algn="ctr"/>
            <a:r>
              <a:rPr lang="en-US" sz="3200" b="1" dirty="0" smtClean="0"/>
              <a:t>Some…made fun of them and said,</a:t>
            </a:r>
            <a:r>
              <a:rPr lang="en-US" sz="1200" b="1" dirty="0" smtClean="0"/>
              <a:t> </a:t>
            </a:r>
          </a:p>
          <a:p>
            <a:pPr algn="ctr"/>
            <a:r>
              <a:rPr lang="en-US" sz="1200" b="1" dirty="0" smtClean="0"/>
              <a:t/>
            </a:r>
            <a:br>
              <a:rPr lang="en-US" sz="1200" b="1" dirty="0" smtClean="0"/>
            </a:br>
            <a:r>
              <a:rPr lang="en-US" sz="3200" b="1" dirty="0" smtClean="0">
                <a:solidFill>
                  <a:schemeClr val="bg1"/>
                </a:solidFill>
                <a:effectLst>
                  <a:outerShdw blurRad="38100" dist="38100" dir="2700000" algn="tl">
                    <a:srgbClr val="000000">
                      <a:alpha val="43137"/>
                    </a:srgbClr>
                  </a:outerShdw>
                </a:effectLst>
              </a:rPr>
              <a:t>"They have had </a:t>
            </a:r>
            <a:br>
              <a:rPr lang="en-US" sz="3200" b="1" dirty="0" smtClean="0">
                <a:solidFill>
                  <a:schemeClr val="bg1"/>
                </a:solidFill>
                <a:effectLst>
                  <a:outerShdw blurRad="38100" dist="38100" dir="2700000" algn="tl">
                    <a:srgbClr val="000000">
                      <a:alpha val="43137"/>
                    </a:srgbClr>
                  </a:outerShdw>
                </a:effectLst>
              </a:rPr>
            </a:br>
            <a:r>
              <a:rPr lang="en-US" sz="3200" b="1" dirty="0" smtClean="0">
                <a:solidFill>
                  <a:schemeClr val="bg1"/>
                </a:solidFill>
                <a:effectLst>
                  <a:outerShdw blurRad="38100" dist="38100" dir="2700000" algn="tl">
                    <a:srgbClr val="000000">
                      <a:alpha val="43137"/>
                    </a:srgbClr>
                  </a:outerShdw>
                </a:effectLst>
              </a:rPr>
              <a:t>too much wine. “</a:t>
            </a:r>
            <a:endParaRPr lang="en-US" sz="3200" b="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418401" y="2709951"/>
            <a:ext cx="3804464" cy="2246769"/>
          </a:xfrm>
          <a:prstGeom prst="rect">
            <a:avLst/>
          </a:prstGeom>
        </p:spPr>
        <p:txBody>
          <a:bodyPr wrap="square">
            <a:spAutoFit/>
          </a:bodyPr>
          <a:lstStyle/>
          <a:p>
            <a:pPr algn="ctr"/>
            <a:r>
              <a:rPr lang="en-US" sz="3200" b="1" dirty="0" smtClean="0"/>
              <a:t>they asked </a:t>
            </a:r>
            <a:br>
              <a:rPr lang="en-US" sz="3200" b="1" dirty="0" smtClean="0"/>
            </a:br>
            <a:r>
              <a:rPr lang="en-US" sz="3200" b="1" dirty="0" smtClean="0"/>
              <a:t>one another,</a:t>
            </a:r>
            <a:r>
              <a:rPr lang="en-US" sz="1200" b="1" dirty="0" smtClean="0"/>
              <a:t/>
            </a:r>
            <a:br>
              <a:rPr lang="en-US" sz="1200" b="1" dirty="0" smtClean="0"/>
            </a:br>
            <a:r>
              <a:rPr lang="en-US" sz="1200" b="1" dirty="0" smtClean="0"/>
              <a:t> </a:t>
            </a:r>
            <a:br>
              <a:rPr lang="en-US" sz="1200" b="1" dirty="0" smtClean="0"/>
            </a:br>
            <a:r>
              <a:rPr lang="en-US" sz="3200" b="1" dirty="0" smtClean="0">
                <a:solidFill>
                  <a:schemeClr val="bg1"/>
                </a:solidFill>
                <a:effectLst>
                  <a:outerShdw blurRad="38100" dist="38100" dir="2700000" algn="tl">
                    <a:srgbClr val="000000">
                      <a:alpha val="43137"/>
                    </a:srgbClr>
                  </a:outerShdw>
                </a:effectLst>
              </a:rPr>
              <a:t>"What does </a:t>
            </a:r>
            <a:br>
              <a:rPr lang="en-US" sz="3200" b="1" dirty="0" smtClean="0">
                <a:solidFill>
                  <a:schemeClr val="bg1"/>
                </a:solidFill>
                <a:effectLst>
                  <a:outerShdw blurRad="38100" dist="38100" dir="2700000" algn="tl">
                    <a:srgbClr val="000000">
                      <a:alpha val="43137"/>
                    </a:srgbClr>
                  </a:outerShdw>
                </a:effectLst>
              </a:rPr>
            </a:br>
            <a:r>
              <a:rPr lang="en-US" sz="3200" b="1" dirty="0" smtClean="0">
                <a:solidFill>
                  <a:schemeClr val="bg1"/>
                </a:solidFill>
                <a:effectLst>
                  <a:outerShdw blurRad="38100" dist="38100" dir="2700000" algn="tl">
                    <a:srgbClr val="000000">
                      <a:alpha val="43137"/>
                    </a:srgbClr>
                  </a:outerShdw>
                </a:effectLst>
              </a:rPr>
              <a:t>this mean?”</a:t>
            </a:r>
            <a:endParaRPr lang="en-US" sz="32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61063" y="260261"/>
            <a:ext cx="4793673"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It’s BIBLICAL</a:t>
            </a:r>
            <a:endParaRPr lang="en-US" dirty="0"/>
          </a:p>
        </p:txBody>
      </p:sp>
      <p:sp>
        <p:nvSpPr>
          <p:cNvPr id="3" name="Content Placeholder 2"/>
          <p:cNvSpPr>
            <a:spLocks noGrp="1"/>
          </p:cNvSpPr>
          <p:nvPr>
            <p:ph idx="1"/>
          </p:nvPr>
        </p:nvSpPr>
        <p:spPr>
          <a:xfrm>
            <a:off x="457200" y="1600200"/>
            <a:ext cx="7696200" cy="4525963"/>
          </a:xfrm>
        </p:spPr>
        <p:txBody>
          <a:bodyPr/>
          <a:lstStyle/>
          <a:p>
            <a:pPr marL="0" indent="0"/>
            <a:r>
              <a:rPr lang="en-US" dirty="0" smtClean="0"/>
              <a:t> </a:t>
            </a:r>
            <a:r>
              <a:rPr lang="en-US" baseline="30000" dirty="0" smtClean="0"/>
              <a:t>16</a:t>
            </a:r>
            <a:r>
              <a:rPr lang="en-US" dirty="0" smtClean="0"/>
              <a:t> No, this is what was spoken by the prophet Joel….</a:t>
            </a:r>
            <a:endParaRPr lang="en-US" dirty="0"/>
          </a:p>
        </p:txBody>
      </p:sp>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l="3895"/>
          <a:stretch>
            <a:fillRect/>
          </a:stretch>
        </p:blipFill>
        <p:spPr bwMode="auto">
          <a:xfrm>
            <a:off x="0" y="0"/>
            <a:ext cx="9399587" cy="7315200"/>
          </a:xfrm>
          <a:prstGeom prst="rect">
            <a:avLst/>
          </a:prstGeom>
          <a:noFill/>
          <a:ln w="9525">
            <a:noFill/>
            <a:miter lim="800000"/>
            <a:headEnd/>
            <a:tailEnd/>
          </a:ln>
          <a:effectLst/>
        </p:spPr>
      </p:pic>
      <p:sp>
        <p:nvSpPr>
          <p:cNvPr id="11" name="Rectangle 10"/>
          <p:cNvSpPr/>
          <p:nvPr/>
        </p:nvSpPr>
        <p:spPr>
          <a:xfrm>
            <a:off x="304800" y="1524000"/>
            <a:ext cx="3810000" cy="2743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91000" y="685800"/>
            <a:ext cx="4114800" cy="1524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943600" y="457200"/>
            <a:ext cx="2362200" cy="457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267200" y="5334000"/>
            <a:ext cx="4038600" cy="914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sz="half" idx="1"/>
          </p:nvPr>
        </p:nvSpPr>
        <p:spPr>
          <a:xfrm>
            <a:off x="76200" y="382587"/>
            <a:ext cx="4114800" cy="6475413"/>
          </a:xfrm>
        </p:spPr>
        <p:txBody>
          <a:bodyPr>
            <a:noAutofit/>
          </a:bodyPr>
          <a:lstStyle/>
          <a:p>
            <a:pPr>
              <a:buNone/>
            </a:pPr>
            <a:r>
              <a:rPr lang="en-US" sz="1300" dirty="0" smtClean="0"/>
              <a:t> </a:t>
            </a:r>
            <a:r>
              <a:rPr lang="en-US" sz="1300" baseline="30000" dirty="0" smtClean="0"/>
              <a:t>14</a:t>
            </a:r>
            <a:r>
              <a:rPr lang="en-US" sz="1300" dirty="0" smtClean="0"/>
              <a:t>  "Fellow Jews and all of you who live in Jerusalem, let me explain this to you; listen carefully to what I say.</a:t>
            </a:r>
          </a:p>
          <a:p>
            <a:pPr>
              <a:buNone/>
            </a:pPr>
            <a:r>
              <a:rPr lang="en-US" sz="1300" dirty="0" smtClean="0"/>
              <a:t> </a:t>
            </a:r>
            <a:r>
              <a:rPr lang="en-US" sz="1300" baseline="30000" dirty="0" smtClean="0"/>
              <a:t>15</a:t>
            </a:r>
            <a:r>
              <a:rPr lang="en-US" sz="1300" dirty="0" smtClean="0"/>
              <a:t> These men are not drunk, as you suppose. It's only nine in the morning!</a:t>
            </a:r>
          </a:p>
          <a:p>
            <a:pPr>
              <a:buNone/>
            </a:pPr>
            <a:r>
              <a:rPr lang="en-US" sz="1300" dirty="0" smtClean="0"/>
              <a:t> </a:t>
            </a:r>
            <a:r>
              <a:rPr lang="en-US" sz="1300" baseline="30000" dirty="0" smtClean="0"/>
              <a:t>16</a:t>
            </a:r>
            <a:r>
              <a:rPr lang="en-US" sz="1300" dirty="0" smtClean="0"/>
              <a:t> No, this is what was spoken by the prophet Joel:</a:t>
            </a:r>
          </a:p>
          <a:p>
            <a:pPr>
              <a:buNone/>
            </a:pPr>
            <a:r>
              <a:rPr lang="en-US" sz="1300" dirty="0" smtClean="0"/>
              <a:t> </a:t>
            </a:r>
            <a:r>
              <a:rPr lang="en-US" sz="1300" baseline="30000" dirty="0" smtClean="0"/>
              <a:t>17</a:t>
            </a:r>
            <a:r>
              <a:rPr lang="en-US" sz="1300" dirty="0" smtClean="0"/>
              <a:t> " 'In the last days, God says, I will pour out my Spirit on all people. Your sons and daughters will prophesy, your young men will see visions, your old men will dream dreams.</a:t>
            </a:r>
          </a:p>
          <a:p>
            <a:pPr>
              <a:buNone/>
            </a:pPr>
            <a:r>
              <a:rPr lang="en-US" sz="1300" dirty="0" smtClean="0"/>
              <a:t> </a:t>
            </a:r>
            <a:r>
              <a:rPr lang="en-US" sz="1300" baseline="30000" dirty="0" smtClean="0"/>
              <a:t>18</a:t>
            </a:r>
            <a:r>
              <a:rPr lang="en-US" sz="1300" dirty="0" smtClean="0"/>
              <a:t> Even on my servants, both men and women, I will pour out my Spirit in those days, and they will prophesy.</a:t>
            </a:r>
          </a:p>
          <a:p>
            <a:pPr>
              <a:buNone/>
            </a:pPr>
            <a:r>
              <a:rPr lang="en-US" sz="1300" dirty="0" smtClean="0"/>
              <a:t> </a:t>
            </a:r>
            <a:r>
              <a:rPr lang="en-US" sz="1300" baseline="30000" dirty="0" smtClean="0"/>
              <a:t>19</a:t>
            </a:r>
            <a:r>
              <a:rPr lang="en-US" sz="1300" dirty="0" smtClean="0"/>
              <a:t> I will show wonders in the heaven above and signs on the earth below, blood and fire and billows of smoke.</a:t>
            </a:r>
          </a:p>
          <a:p>
            <a:pPr>
              <a:buNone/>
            </a:pPr>
            <a:r>
              <a:rPr lang="en-US" sz="1300" dirty="0" smtClean="0"/>
              <a:t> </a:t>
            </a:r>
            <a:r>
              <a:rPr lang="en-US" sz="1300" baseline="30000" dirty="0" smtClean="0"/>
              <a:t>20</a:t>
            </a:r>
            <a:r>
              <a:rPr lang="en-US" sz="1300" dirty="0" smtClean="0"/>
              <a:t> The sun will be turned to darkness and the moon to blood before the coming of the great and glorious day of the Lord.</a:t>
            </a:r>
          </a:p>
          <a:p>
            <a:pPr>
              <a:buNone/>
            </a:pPr>
            <a:r>
              <a:rPr lang="en-US" sz="1300" dirty="0" smtClean="0"/>
              <a:t> </a:t>
            </a:r>
            <a:r>
              <a:rPr lang="en-US" sz="1300" baseline="30000" dirty="0" smtClean="0"/>
              <a:t>21</a:t>
            </a:r>
            <a:r>
              <a:rPr lang="en-US" sz="1300" dirty="0" smtClean="0"/>
              <a:t> And everyone who calls on the name of the Lord will be saved.'</a:t>
            </a:r>
          </a:p>
          <a:p>
            <a:pPr>
              <a:buNone/>
            </a:pPr>
            <a:r>
              <a:rPr lang="en-US" sz="1300" dirty="0" smtClean="0"/>
              <a:t> </a:t>
            </a:r>
            <a:r>
              <a:rPr lang="en-US" sz="1300" baseline="30000" dirty="0" smtClean="0"/>
              <a:t>22</a:t>
            </a:r>
            <a:r>
              <a:rPr lang="en-US" sz="1300" dirty="0" smtClean="0"/>
              <a:t> "Men of Israel, listen to this: Jesus of Nazareth was a man accredited by God to you by miracles, wonders and signs, which God did among you through him, as you yourselves know.</a:t>
            </a:r>
          </a:p>
          <a:p>
            <a:pPr>
              <a:buNone/>
            </a:pPr>
            <a:r>
              <a:rPr lang="en-US" sz="1300" baseline="30000" dirty="0" smtClean="0"/>
              <a:t>23</a:t>
            </a:r>
            <a:r>
              <a:rPr lang="en-US" sz="1300" dirty="0" smtClean="0"/>
              <a:t> This man was handed over to you by God's set purpose and foreknowledge; and you, with the help of wicked men, put him to death by nailing him to the cross.</a:t>
            </a:r>
          </a:p>
          <a:p>
            <a:pPr>
              <a:buNone/>
            </a:pPr>
            <a:r>
              <a:rPr lang="en-US" sz="1300" baseline="30000" dirty="0" smtClean="0"/>
              <a:t>24</a:t>
            </a:r>
            <a:r>
              <a:rPr lang="en-US" sz="1300" dirty="0" smtClean="0"/>
              <a:t> But God raised him from the dead, freeing him from the agony of death, because it was impossible for death to keep its hold on him.</a:t>
            </a:r>
          </a:p>
          <a:p>
            <a:pPr>
              <a:buNone/>
            </a:pPr>
            <a:endParaRPr lang="en-US" sz="1300" dirty="0" smtClean="0"/>
          </a:p>
          <a:p>
            <a:pPr>
              <a:buNone/>
            </a:pPr>
            <a:endParaRPr lang="en-US" sz="1300" dirty="0" smtClean="0"/>
          </a:p>
          <a:p>
            <a:pPr>
              <a:buNone/>
            </a:pPr>
            <a:r>
              <a:rPr lang="en-US" sz="1300" dirty="0" smtClean="0"/>
              <a:t> </a:t>
            </a:r>
            <a:endParaRPr lang="en-US" sz="1300" dirty="0"/>
          </a:p>
        </p:txBody>
      </p:sp>
      <p:sp>
        <p:nvSpPr>
          <p:cNvPr id="9" name="Content Placeholder 8"/>
          <p:cNvSpPr>
            <a:spLocks noGrp="1"/>
          </p:cNvSpPr>
          <p:nvPr>
            <p:ph sz="half" idx="2"/>
          </p:nvPr>
        </p:nvSpPr>
        <p:spPr>
          <a:xfrm>
            <a:off x="4191000" y="381000"/>
            <a:ext cx="4191000" cy="5745163"/>
          </a:xfrm>
        </p:spPr>
        <p:txBody>
          <a:bodyPr>
            <a:noAutofit/>
          </a:bodyPr>
          <a:lstStyle/>
          <a:p>
            <a:pPr>
              <a:buNone/>
            </a:pPr>
            <a:r>
              <a:rPr lang="en-US" sz="1300" baseline="30000" dirty="0" smtClean="0"/>
              <a:t>25</a:t>
            </a:r>
            <a:r>
              <a:rPr lang="en-US" sz="1300" dirty="0" smtClean="0"/>
              <a:t> David said about him: " 'I saw the Lord always before me. Because he is at my right hand, I will not be shaken.</a:t>
            </a:r>
          </a:p>
          <a:p>
            <a:pPr>
              <a:buNone/>
            </a:pPr>
            <a:r>
              <a:rPr lang="en-US" sz="1300" dirty="0" smtClean="0"/>
              <a:t> </a:t>
            </a:r>
            <a:r>
              <a:rPr lang="en-US" sz="1300" baseline="30000" dirty="0" smtClean="0"/>
              <a:t>26</a:t>
            </a:r>
            <a:r>
              <a:rPr lang="en-US" sz="1300" dirty="0" smtClean="0"/>
              <a:t> Therefore my heart is glad and my tongue rejoices; my body also will live in hope,</a:t>
            </a:r>
          </a:p>
          <a:p>
            <a:pPr>
              <a:buNone/>
            </a:pPr>
            <a:r>
              <a:rPr lang="en-US" sz="1300" dirty="0" smtClean="0"/>
              <a:t> </a:t>
            </a:r>
            <a:r>
              <a:rPr lang="en-US" sz="1300" baseline="30000" dirty="0" smtClean="0"/>
              <a:t>27</a:t>
            </a:r>
            <a:r>
              <a:rPr lang="en-US" sz="1300" dirty="0" smtClean="0"/>
              <a:t> because you will not abandon me to the grave, nor will you let your Holy One see decay.</a:t>
            </a:r>
          </a:p>
          <a:p>
            <a:pPr>
              <a:buNone/>
            </a:pPr>
            <a:r>
              <a:rPr lang="en-US" sz="1300" dirty="0" smtClean="0"/>
              <a:t> </a:t>
            </a:r>
            <a:r>
              <a:rPr lang="en-US" sz="1300" baseline="30000" dirty="0" smtClean="0"/>
              <a:t>28</a:t>
            </a:r>
            <a:r>
              <a:rPr lang="en-US" sz="1300" dirty="0" smtClean="0"/>
              <a:t> You have made known to me the paths of life; you will fill me with joy in your presence.'</a:t>
            </a:r>
          </a:p>
          <a:p>
            <a:pPr>
              <a:buNone/>
            </a:pPr>
            <a:r>
              <a:rPr lang="en-US" sz="1300" dirty="0" smtClean="0"/>
              <a:t> </a:t>
            </a:r>
            <a:r>
              <a:rPr lang="en-US" sz="1300" baseline="30000" dirty="0" smtClean="0"/>
              <a:t>29</a:t>
            </a:r>
            <a:r>
              <a:rPr lang="en-US" sz="1300" dirty="0" smtClean="0"/>
              <a:t> "Brothers, I can tell you confidently that the patriarch David died and was buried, and his tomb is here to this day.</a:t>
            </a:r>
          </a:p>
          <a:p>
            <a:pPr>
              <a:buNone/>
            </a:pPr>
            <a:r>
              <a:rPr lang="en-US" sz="1300" dirty="0" smtClean="0"/>
              <a:t> </a:t>
            </a:r>
            <a:r>
              <a:rPr lang="en-US" sz="1300" baseline="30000" dirty="0" smtClean="0"/>
              <a:t>30</a:t>
            </a:r>
            <a:r>
              <a:rPr lang="en-US" sz="1300" dirty="0" smtClean="0"/>
              <a:t> But he was a prophet and knew that God had promised him on oath that he would place one of his descendants on his throne.</a:t>
            </a:r>
          </a:p>
          <a:p>
            <a:pPr>
              <a:buNone/>
            </a:pPr>
            <a:r>
              <a:rPr lang="en-US" sz="1300" dirty="0" smtClean="0"/>
              <a:t> </a:t>
            </a:r>
            <a:r>
              <a:rPr lang="en-US" sz="1300" baseline="30000" dirty="0" smtClean="0"/>
              <a:t>31</a:t>
            </a:r>
            <a:r>
              <a:rPr lang="en-US" sz="1300" dirty="0" smtClean="0"/>
              <a:t> Seeing what was ahead, he spoke of the resurrection of the Christ, that he was not abandoned to the grave, nor did his body see decay.</a:t>
            </a:r>
          </a:p>
          <a:p>
            <a:pPr>
              <a:buNone/>
            </a:pPr>
            <a:r>
              <a:rPr lang="en-US" sz="1300" dirty="0" smtClean="0"/>
              <a:t> </a:t>
            </a:r>
            <a:r>
              <a:rPr lang="en-US" sz="1300" baseline="30000" dirty="0" smtClean="0"/>
              <a:t>32</a:t>
            </a:r>
            <a:r>
              <a:rPr lang="en-US" sz="1300" dirty="0" smtClean="0"/>
              <a:t> God has raised this Jesus to life, and we are all witnesses of the fact.</a:t>
            </a:r>
          </a:p>
          <a:p>
            <a:pPr>
              <a:buNone/>
            </a:pPr>
            <a:r>
              <a:rPr lang="en-US" sz="1300" dirty="0" smtClean="0"/>
              <a:t> </a:t>
            </a:r>
            <a:r>
              <a:rPr lang="en-US" sz="1300" baseline="30000" dirty="0" smtClean="0"/>
              <a:t>33</a:t>
            </a:r>
            <a:r>
              <a:rPr lang="en-US" sz="1300" dirty="0" smtClean="0"/>
              <a:t> Exalted to the right hand of God, he has received from the Father the promised Holy Spirit and has poured out what you now see and hear.</a:t>
            </a:r>
          </a:p>
          <a:p>
            <a:pPr>
              <a:buNone/>
            </a:pPr>
            <a:r>
              <a:rPr lang="en-US" sz="1300" dirty="0" smtClean="0"/>
              <a:t> </a:t>
            </a:r>
            <a:r>
              <a:rPr lang="en-US" sz="1300" baseline="30000" dirty="0" smtClean="0"/>
              <a:t>34</a:t>
            </a:r>
            <a:r>
              <a:rPr lang="en-US" sz="1300" dirty="0" smtClean="0"/>
              <a:t> For David did not ascend to heaven, and yet he said, " 'The Lord said to my Lord: "Sit at my right hand</a:t>
            </a:r>
          </a:p>
          <a:p>
            <a:pPr>
              <a:buNone/>
            </a:pPr>
            <a:r>
              <a:rPr lang="en-US" sz="1300" dirty="0" smtClean="0"/>
              <a:t> </a:t>
            </a:r>
            <a:r>
              <a:rPr lang="en-US" sz="1300" baseline="30000" dirty="0" smtClean="0"/>
              <a:t>35</a:t>
            </a:r>
            <a:r>
              <a:rPr lang="en-US" sz="1300" dirty="0" smtClean="0"/>
              <a:t> until I make your enemies a footstool for your feet." '</a:t>
            </a:r>
          </a:p>
          <a:p>
            <a:pPr>
              <a:buNone/>
            </a:pPr>
            <a:r>
              <a:rPr lang="en-US" sz="1300" dirty="0" smtClean="0"/>
              <a:t> </a:t>
            </a:r>
            <a:r>
              <a:rPr lang="en-US" sz="1300" baseline="30000" dirty="0" smtClean="0"/>
              <a:t>36</a:t>
            </a:r>
            <a:r>
              <a:rPr lang="en-US" sz="1300" dirty="0" smtClean="0"/>
              <a:t> "Therefore let all Israel be assured of this: God has made this Jesus, whom you crucified, both Lord and Christ.“</a:t>
            </a:r>
          </a:p>
          <a:p>
            <a:endParaRPr lang="en-US" sz="1300" dirty="0"/>
          </a:p>
        </p:txBody>
      </p:sp>
      <p:sp>
        <p:nvSpPr>
          <p:cNvPr id="28" name="TextBox 27"/>
          <p:cNvSpPr txBox="1"/>
          <p:nvPr/>
        </p:nvSpPr>
        <p:spPr>
          <a:xfrm>
            <a:off x="2209800" y="2209800"/>
            <a:ext cx="3886200" cy="830997"/>
          </a:xfrm>
          <a:prstGeom prst="rect">
            <a:avLst/>
          </a:prstGeom>
          <a:solidFill>
            <a:srgbClr val="800000"/>
          </a:solidFill>
          <a:effectLst>
            <a:softEdge rad="63500"/>
          </a:effectLst>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rPr>
              <a:t>½ Quotations </a:t>
            </a:r>
            <a:endParaRPr lang="en-US" sz="4800" b="1" dirty="0">
              <a:solidFill>
                <a:schemeClr val="bg1"/>
              </a:solidFill>
              <a:effectLst>
                <a:outerShdw blurRad="38100" dist="38100" dir="2700000" algn="tl">
                  <a:srgbClr val="000000">
                    <a:alpha val="43137"/>
                  </a:srgbClr>
                </a:outerShdw>
              </a:effectLst>
            </a:endParaRPr>
          </a:p>
        </p:txBody>
      </p:sp>
      <p:sp>
        <p:nvSpPr>
          <p:cNvPr id="29" name="TextBox 28"/>
          <p:cNvSpPr txBox="1"/>
          <p:nvPr/>
        </p:nvSpPr>
        <p:spPr>
          <a:xfrm>
            <a:off x="1981200" y="3352800"/>
            <a:ext cx="4419600" cy="830997"/>
          </a:xfrm>
          <a:prstGeom prst="rect">
            <a:avLst/>
          </a:prstGeom>
          <a:solidFill>
            <a:srgbClr val="800000"/>
          </a:solidFill>
          <a:effectLst>
            <a:softEdge rad="63500"/>
          </a:effectLst>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rPr>
              <a:t>12 of 22 verses</a:t>
            </a:r>
            <a:endParaRPr lang="en-US" sz="48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randombar(horizont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randombar(horizontal)">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cstate="print"/>
          <a:srcRect l="3895"/>
          <a:stretch>
            <a:fillRect/>
          </a:stretch>
        </p:blipFill>
        <p:spPr bwMode="auto">
          <a:xfrm>
            <a:off x="0" y="0"/>
            <a:ext cx="9399587" cy="7315200"/>
          </a:xfrm>
          <a:prstGeom prst="rect">
            <a:avLst/>
          </a:prstGeom>
          <a:noFill/>
          <a:ln w="9525">
            <a:noFill/>
            <a:miter lim="800000"/>
            <a:headEnd/>
            <a:tailEnd/>
          </a:ln>
          <a:effectLst/>
        </p:spPr>
      </p:pic>
      <p:sp>
        <p:nvSpPr>
          <p:cNvPr id="2" name="Title 1"/>
          <p:cNvSpPr>
            <a:spLocks noGrp="1"/>
          </p:cNvSpPr>
          <p:nvPr>
            <p:ph type="title"/>
          </p:nvPr>
        </p:nvSpPr>
        <p:spPr>
          <a:xfrm>
            <a:off x="0" y="274638"/>
            <a:ext cx="9144000" cy="1143000"/>
          </a:xfrm>
        </p:spPr>
        <p:txBody>
          <a:bodyPr/>
          <a:lstStyle/>
          <a:p>
            <a:r>
              <a:rPr lang="en-US" dirty="0" smtClean="0"/>
              <a:t>It’s BIBLICAL</a:t>
            </a:r>
            <a:endParaRPr lang="en-US" dirty="0"/>
          </a:p>
        </p:txBody>
      </p:sp>
      <p:sp>
        <p:nvSpPr>
          <p:cNvPr id="4" name="Rounded Rectangle 3"/>
          <p:cNvSpPr/>
          <p:nvPr/>
        </p:nvSpPr>
        <p:spPr>
          <a:xfrm>
            <a:off x="1143000" y="1524000"/>
            <a:ext cx="3048000"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7696200" cy="4525963"/>
          </a:xfrm>
        </p:spPr>
        <p:txBody>
          <a:bodyPr/>
          <a:lstStyle/>
          <a:p>
            <a:pPr marL="0" indent="0"/>
            <a:r>
              <a:rPr lang="en-US" baseline="30000" dirty="0" smtClean="0"/>
              <a:t>17</a:t>
            </a:r>
            <a:r>
              <a:rPr lang="en-US" dirty="0" smtClean="0"/>
              <a:t> " </a:t>
            </a:r>
            <a:r>
              <a:rPr lang="en-US" dirty="0" smtClean="0">
                <a:solidFill>
                  <a:schemeClr val="bg1"/>
                </a:solidFill>
                <a:effectLst/>
              </a:rPr>
              <a:t>'In the last days</a:t>
            </a:r>
            <a:r>
              <a:rPr lang="en-US" dirty="0" smtClean="0"/>
              <a:t>, God says, I will pour out my Spirit on all people. Your sons and daughters will prophesy, your young men will see visions, your old men will dream dreams.   </a:t>
            </a:r>
            <a:r>
              <a:rPr lang="en-US" baseline="30000" dirty="0" smtClean="0"/>
              <a:t>18</a:t>
            </a:r>
            <a:r>
              <a:rPr lang="en-US" dirty="0" smtClean="0"/>
              <a:t> Even on my servants, both men and women, I will pour out my Spirit in those days, and they will prophesy.</a:t>
            </a:r>
          </a:p>
          <a:p>
            <a:r>
              <a:rPr lang="en-US" dirty="0" smtClean="0"/>
              <a:t> </a:t>
            </a:r>
            <a:endParaRPr lang="en-US" dirty="0"/>
          </a:p>
        </p:txBody>
      </p:sp>
      <p:cxnSp>
        <p:nvCxnSpPr>
          <p:cNvPr id="8" name="Straight Connector 7"/>
          <p:cNvCxnSpPr/>
          <p:nvPr/>
        </p:nvCxnSpPr>
        <p:spPr>
          <a:xfrm>
            <a:off x="6096000" y="2209800"/>
            <a:ext cx="1905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 y="2819400"/>
            <a:ext cx="4648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657600" y="4953000"/>
            <a:ext cx="4191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5"/>
          <p:cNvPicPr>
            <a:picLocks noChangeAspect="1" noChangeArrowheads="1"/>
          </p:cNvPicPr>
          <p:nvPr/>
        </p:nvPicPr>
        <p:blipFill>
          <a:blip r:embed="rId3" cstate="print"/>
          <a:srcRect t="5699" r="13215"/>
          <a:stretch>
            <a:fillRect/>
          </a:stretch>
        </p:blipFill>
        <p:spPr bwMode="auto">
          <a:xfrm flipH="1">
            <a:off x="-304800" y="-228600"/>
            <a:ext cx="2971800" cy="340562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1701</TotalTime>
  <Words>2739</Words>
  <Application>Microsoft Office PowerPoint</Application>
  <PresentationFormat>On-screen Show (4:3)</PresentationFormat>
  <Paragraphs>252</Paragraphs>
  <Slides>40</Slides>
  <Notes>11</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Slide 1</vt:lpstr>
      <vt:lpstr>A Study  in the  Book of ACTS</vt:lpstr>
      <vt:lpstr>The PREACHING that  Makes a Difference</vt:lpstr>
      <vt:lpstr>It’s RELEVANT </vt:lpstr>
      <vt:lpstr>It’s RELEVANT </vt:lpstr>
      <vt:lpstr>It’s RELEVANT </vt:lpstr>
      <vt:lpstr>It’s BIBLICAL</vt:lpstr>
      <vt:lpstr>Slide 8</vt:lpstr>
      <vt:lpstr>It’s BIBLICAL</vt:lpstr>
      <vt:lpstr>It’s BIBLICAL</vt:lpstr>
      <vt:lpstr>It’s BIBLICAL</vt:lpstr>
      <vt:lpstr>It’s BIBLICAL</vt:lpstr>
      <vt:lpstr>It’s BIBLICAL</vt:lpstr>
      <vt:lpstr>It’s BIBLICAL</vt:lpstr>
      <vt:lpstr>It’s BIBLICAL</vt:lpstr>
      <vt:lpstr>It’s CHRIST-CENTERED</vt:lpstr>
      <vt:lpstr>It’s CHRIST-CENTERED</vt:lpstr>
      <vt:lpstr>It’s CHRIST-CENTERED</vt:lpstr>
      <vt:lpstr>It’s BIBLICAL</vt:lpstr>
      <vt:lpstr>It’s CHRIST-CENTERED</vt:lpstr>
      <vt:lpstr>It’s CHRIST-CENTERED</vt:lpstr>
      <vt:lpstr>It’s CHRIST-CENTERED</vt:lpstr>
      <vt:lpstr>It’s CHRIST-CENTERED</vt:lpstr>
      <vt:lpstr>It’s CHRIST-CENTERED</vt:lpstr>
      <vt:lpstr>It’s RELEVANT </vt:lpstr>
      <vt:lpstr>It’s BIBLICAL</vt:lpstr>
      <vt:lpstr>It’s CONVICTING</vt:lpstr>
      <vt:lpstr>It’s CONVICTING</vt:lpstr>
      <vt:lpstr>It’s CONVICTING</vt:lpstr>
      <vt:lpstr>It’s LIFE-CHANGING</vt:lpstr>
      <vt:lpstr>It’s LIFE-CHANGING</vt:lpstr>
      <vt:lpstr>It’s LIFE-CHANGING</vt:lpstr>
      <vt:lpstr>It’s LIFE-CHANGING</vt:lpstr>
      <vt:lpstr>It’s LIFE-CHANGING</vt:lpstr>
      <vt:lpstr>It’s LIFE-CHANGING</vt:lpstr>
      <vt:lpstr>It’s LIFE-CHANGING</vt:lpstr>
      <vt:lpstr>It’s LIFE-CHANGING</vt:lpstr>
      <vt:lpstr>It’s LIFE-CHANGING</vt:lpstr>
      <vt:lpstr>Preaching that makes a </vt:lpstr>
      <vt:lpstr>Let’s Pray.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DennisH</cp:lastModifiedBy>
  <cp:revision>176</cp:revision>
  <dcterms:created xsi:type="dcterms:W3CDTF">2011-01-24T03:40:40Z</dcterms:created>
  <dcterms:modified xsi:type="dcterms:W3CDTF">2011-10-10T02:55:23Z</dcterms:modified>
</cp:coreProperties>
</file>