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22" r:id="rId2"/>
    <p:sldId id="391"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8710" autoAdjust="0"/>
  </p:normalViewPr>
  <p:slideViewPr>
    <p:cSldViewPr>
      <p:cViewPr>
        <p:scale>
          <a:sx n="59" d="100"/>
          <a:sy n="59" d="100"/>
        </p:scale>
        <p:origin x="-1602" y="-78"/>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9/26/2011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Vacancy</a:t>
            </a:r>
            <a:r>
              <a:rPr lang="en-US" baseline="0" dirty="0" smtClean="0"/>
              <a:t> sign is a  free photo: http://www.sxc.hu/photo/470657</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from http://www.zonu.com/fullsize-en/2009-11-17-11125/Middle-East-seen-from-space.html</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Tongue of fire picture</a:t>
            </a:r>
            <a:r>
              <a:rPr lang="en-US" baseline="0" dirty="0" smtClean="0"/>
              <a:t> labeled for reuse at </a:t>
            </a:r>
            <a:r>
              <a:rPr lang="en-US" baseline="0" dirty="0" err="1" smtClean="0"/>
              <a:t>google</a:t>
            </a:r>
            <a:r>
              <a:rPr lang="en-US" baseline="0" dirty="0" smtClean="0"/>
              <a:t> and found at</a:t>
            </a:r>
            <a:r>
              <a:rPr lang="en-US" dirty="0" smtClean="0"/>
              <a:t>:</a:t>
            </a:r>
            <a:r>
              <a:rPr lang="en-US" baseline="0" dirty="0" smtClean="0"/>
              <a:t> http://www.adrian.vanbreda.org/art/Pentecost%202008d.jpg</a:t>
            </a:r>
          </a:p>
          <a:p>
            <a:r>
              <a:rPr lang="en-US" baseline="0" dirty="0" smtClean="0"/>
              <a:t>Head of man free from: http://upload.wikimedia.org/wikipedia/commons/9/92/Pantazis_Pericles_Old_man%27s_head.jpg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Pentecost picture</a:t>
            </a:r>
            <a:r>
              <a:rPr lang="en-US" baseline="0" dirty="0" smtClean="0"/>
              <a:t> found at</a:t>
            </a:r>
            <a:r>
              <a:rPr lang="en-US" dirty="0" smtClean="0"/>
              <a:t>:</a:t>
            </a:r>
            <a:r>
              <a:rPr lang="en-US" baseline="0" dirty="0" smtClean="0"/>
              <a:t> http://www.google.com/imgres?imgurl=http://jeremypryor.files.wordpress.com/2008/12/pentecost1.jpg&amp;imgrefurl=http://jeremypryor.wordpress.com/2008/12/08/bring-back-the-prayer-meeting/pentecost1/&amp;usg=__c4-_eydFSDSfZklvAmXLwMrUemI=&amp;h=480&amp;w=637&amp;sz=95&amp;hl=en&amp;start=43&amp;sig2=frR8afJbJ_EXfPJK8xN-5Q&amp;zoom=1&amp;tbnid=soez7qQSVPzwhM:&amp;tbnh=147&amp;tbnw=195&amp;ei=eldRTcPcOsOAlAfUtKiWCg&amp;prev=/images%3Fq%3Dpentecost%26um%3D1%26hl%3Den%26client%3Dfirefox-a%26rls%3Dorg.mozilla:en-US:official%26biw%3D1176%26bih%3D610%26tbs%3Disch:10%2C1294&amp;um=1&amp;itbs=1&amp;iact=hc&amp;vpx=349&amp;vpy=119&amp;dur=685&amp;hovh=147&amp;hovw=195&amp;tx=109&amp;ty=150&amp;oei=b1dRTY7TBoGdlgfhyISbCQ&amp;esq=3&amp;page=3&amp;ndsp=20&amp;ved=1t:429,r:15,s:43&amp;biw=1176&amp;bih=610</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Pentecost picture</a:t>
            </a:r>
            <a:r>
              <a:rPr lang="en-US" baseline="0" dirty="0" smtClean="0"/>
              <a:t> found at</a:t>
            </a:r>
            <a:r>
              <a:rPr lang="en-US" dirty="0" smtClean="0"/>
              <a:t>:</a:t>
            </a:r>
            <a:r>
              <a:rPr lang="en-US" baseline="0" dirty="0" smtClean="0"/>
              <a:t> http://www.google.com/imgres?imgurl=http://jeremypryor.files.wordpress.com/2008/12/pentecost1.jpg&amp;imgrefurl=http://jeremypryor.wordpress.com/2008/12/08/bring-back-the-prayer-meeting/pentecost1/&amp;usg=__c4-_eydFSDSfZklvAmXLwMrUemI=&amp;h=480&amp;w=637&amp;sz=95&amp;hl=en&amp;start=43&amp;sig2=frR8afJbJ_EXfPJK8xN-5Q&amp;zoom=1&amp;tbnid=soez7qQSVPzwhM:&amp;tbnh=147&amp;tbnw=195&amp;ei=eldRTcPcOsOAlAfUtKiWCg&amp;prev=/images%3Fq%3Dpentecost%26um%3D1%26hl%3Den%26client%3Dfirefox-a%26rls%3Dorg.mozilla:en-US:official%26biw%3D1176%26bih%3D610%26tbs%3Disch:10%2C1294&amp;um=1&amp;itbs=1&amp;iact=hc&amp;vpx=349&amp;vpy=119&amp;dur=685&amp;hovh=147&amp;hovw=195&amp;tx=109&amp;ty=150&amp;oei=b1dRTY7TBoGdlgfhyISbCQ&amp;esq=3&amp;page=3&amp;ndsp=20&amp;ved=1t:429,r:15,s:43&amp;biw=1176&amp;bih=610</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Pentecost picture</a:t>
            </a:r>
            <a:r>
              <a:rPr lang="en-US" baseline="0" dirty="0" smtClean="0"/>
              <a:t> found at</a:t>
            </a:r>
            <a:r>
              <a:rPr lang="en-US" dirty="0" smtClean="0"/>
              <a:t>:</a:t>
            </a:r>
            <a:r>
              <a:rPr lang="en-US" baseline="0" dirty="0" smtClean="0"/>
              <a:t> http://www.google.com/imgres?imgurl=http://jeremypryor.files.wordpress.com/2008/12/pentecost1.jpg&amp;imgrefurl=http://jeremypryor.wordpress.com/2008/12/08/bring-back-the-prayer-meeting/pentecost1/&amp;usg=__c4-_eydFSDSfZklvAmXLwMrUemI=&amp;h=480&amp;w=637&amp;sz=95&amp;hl=en&amp;start=43&amp;sig2=frR8afJbJ_EXfPJK8xN-5Q&amp;zoom=1&amp;tbnid=soez7qQSVPzwhM:&amp;tbnh=147&amp;tbnw=195&amp;ei=eldRTcPcOsOAlAfUtKiWCg&amp;prev=/images%3Fq%3Dpentecost%26um%3D1%26hl%3Den%26client%3Dfirefox-a%26rls%3Dorg.mozilla:en-US:official%26biw%3D1176%26bih%3D610%26tbs%3Disch:10%2C1294&amp;um=1&amp;itbs=1&amp;iact=hc&amp;vpx=349&amp;vpy=119&amp;dur=685&amp;hovh=147&amp;hovw=195&amp;tx=109&amp;ty=150&amp;oei=b1dRTY7TBoGdlgfhyISbCQ&amp;esq=3&amp;page=3&amp;ndsp=20&amp;ved=1t:429,r:15,s:43&amp;biw=1176&amp;bih=610</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statue : http://commons.wikimedia.org/wiki/File:Christ_Statue_over_La_Cumbre_-_Argentina.jpg</a:t>
            </a:r>
          </a:p>
          <a:p>
            <a:endParaRPr lang="en-US" dirty="0" smtClean="0"/>
          </a:p>
          <a:p>
            <a:r>
              <a:rPr lang="en-US" dirty="0" smtClean="0"/>
              <a:t>People: http://www.edwebproject.org/wsis03/geneva.html</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Bottle of wine free from: http://www.sxc.hu/browse.phtml?f=download&amp;id=1140342</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9/26/2011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9/26/2011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9/26/2011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9/26/2011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smtClean="0">
                <a:latin typeface="Arial" charset="0"/>
              </a:rPr>
              <a:t>ACTS </a:t>
            </a:r>
            <a:r>
              <a:rPr lang="en-US" sz="5400" b="1" smtClean="0">
                <a:latin typeface="Arial" charset="0"/>
              </a:rPr>
              <a:t>2:1-13</a:t>
            </a:r>
            <a:endParaRPr lang="en-US" sz="5400" b="1" dirty="0" smtClean="0">
              <a:latin typeface="Arial" charset="0"/>
            </a:endParaRP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b="36003"/>
          <a:stretch>
            <a:fillRect/>
          </a:stretch>
        </p:blipFill>
        <p:spPr bwMode="auto">
          <a:xfrm>
            <a:off x="3429000" y="1980406"/>
            <a:ext cx="5081587" cy="4877594"/>
          </a:xfrm>
          <a:prstGeom prst="rect">
            <a:avLst/>
          </a:prstGeom>
          <a:noFill/>
          <a:ln w="9525">
            <a:noFill/>
            <a:miter lim="800000"/>
            <a:headEnd/>
            <a:tailEnd/>
          </a:ln>
          <a:effectLst/>
        </p:spPr>
      </p:pic>
      <p:sp>
        <p:nvSpPr>
          <p:cNvPr id="9" name="Rounded Rectangle 8"/>
          <p:cNvSpPr/>
          <p:nvPr/>
        </p:nvSpPr>
        <p:spPr>
          <a:xfrm>
            <a:off x="1600200" y="1524000"/>
            <a:ext cx="1066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3352800" cy="4525963"/>
          </a:xfrm>
        </p:spPr>
        <p:txBody>
          <a:bodyPr/>
          <a:lstStyle/>
          <a:p>
            <a:pPr>
              <a:lnSpc>
                <a:spcPts val="3600"/>
              </a:lnSpc>
            </a:pPr>
            <a:r>
              <a:rPr lang="en-US" baseline="30000" dirty="0" smtClean="0"/>
              <a:t>3</a:t>
            </a:r>
            <a:r>
              <a:rPr lang="en-US" dirty="0" smtClean="0"/>
              <a:t> They </a:t>
            </a:r>
            <a:r>
              <a:rPr lang="en-US" dirty="0" smtClean="0">
                <a:solidFill>
                  <a:schemeClr val="bg1"/>
                </a:solidFill>
                <a:effectLst>
                  <a:outerShdw blurRad="38100" dist="38100" dir="2700000" algn="tl">
                    <a:srgbClr val="000000">
                      <a:alpha val="43137"/>
                    </a:srgbClr>
                  </a:outerShdw>
                </a:effectLst>
              </a:rPr>
              <a:t>saw</a:t>
            </a:r>
            <a:r>
              <a:rPr lang="en-US" dirty="0" smtClean="0">
                <a:solidFill>
                  <a:schemeClr val="bg1"/>
                </a:solidFill>
                <a:effectLst/>
              </a:rPr>
              <a:t> </a:t>
            </a:r>
            <a:r>
              <a:rPr lang="en-US" dirty="0" smtClean="0"/>
              <a:t>what seemed to be tongues of fire that separated and came to rest on each </a:t>
            </a:r>
            <a:br>
              <a:rPr lang="en-US" dirty="0" smtClean="0"/>
            </a:br>
            <a:r>
              <a:rPr lang="en-US" dirty="0" smtClean="0"/>
              <a:t>of them.</a:t>
            </a:r>
          </a:p>
        </p:txBody>
      </p:sp>
      <p:pic>
        <p:nvPicPr>
          <p:cNvPr id="1031" name="Picture 7"/>
          <p:cNvPicPr>
            <a:picLocks noChangeAspect="1" noChangeArrowheads="1"/>
          </p:cNvPicPr>
          <p:nvPr/>
        </p:nvPicPr>
        <p:blipFill>
          <a:blip r:embed="rId4" cstate="print"/>
          <a:srcRect/>
          <a:stretch>
            <a:fillRect/>
          </a:stretch>
        </p:blipFill>
        <p:spPr bwMode="auto">
          <a:xfrm rot="21138110" flipH="1">
            <a:off x="4493912" y="1209081"/>
            <a:ext cx="1143000" cy="23241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381000" y="1600200"/>
            <a:ext cx="7315200" cy="4525963"/>
          </a:xfrm>
        </p:spPr>
        <p:txBody>
          <a:bodyPr/>
          <a:lstStyle/>
          <a:p>
            <a:pPr>
              <a:lnSpc>
                <a:spcPts val="3600"/>
              </a:lnSpc>
            </a:pPr>
            <a:r>
              <a:rPr lang="en-US" dirty="0" smtClean="0"/>
              <a:t>Where does it say this is the “Baptism” of the Spirit? </a:t>
            </a:r>
            <a:br>
              <a:rPr lang="en-US" dirty="0" smtClean="0"/>
            </a:br>
            <a:r>
              <a:rPr lang="en-US" dirty="0" smtClean="0"/>
              <a:t> </a:t>
            </a:r>
            <a:br>
              <a:rPr lang="en-US" dirty="0" smtClean="0"/>
            </a:br>
            <a:endParaRPr lang="en-US" dirty="0" smtClean="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85800" y="3352800"/>
            <a:ext cx="28194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5800" y="3810000"/>
            <a:ext cx="63246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381000" y="1600200"/>
            <a:ext cx="7315200" cy="4525963"/>
          </a:xfrm>
        </p:spPr>
        <p:txBody>
          <a:bodyPr/>
          <a:lstStyle/>
          <a:p>
            <a:pPr>
              <a:lnSpc>
                <a:spcPts val="3600"/>
              </a:lnSpc>
            </a:pPr>
            <a:r>
              <a:rPr lang="en-US" dirty="0" smtClean="0"/>
              <a:t>Where does it say this is the “Baptism” of the Spirit? </a:t>
            </a:r>
            <a:br>
              <a:rPr lang="en-US" dirty="0" smtClean="0"/>
            </a:br>
            <a:r>
              <a:rPr lang="en-US" dirty="0" smtClean="0"/>
              <a:t> </a:t>
            </a:r>
            <a:br>
              <a:rPr lang="en-US" dirty="0" smtClean="0"/>
            </a:br>
            <a:r>
              <a:rPr lang="en-US" dirty="0" smtClean="0"/>
              <a:t>Act 11:15-16  "As I began to speak, </a:t>
            </a:r>
            <a:r>
              <a:rPr lang="en-US" dirty="0" smtClean="0">
                <a:solidFill>
                  <a:schemeClr val="bg1"/>
                </a:solidFill>
                <a:effectLst>
                  <a:outerShdw blurRad="38100" dist="38100" dir="2700000" algn="tl">
                    <a:srgbClr val="000000">
                      <a:alpha val="43137"/>
                    </a:srgbClr>
                  </a:outerShdw>
                </a:effectLst>
              </a:rPr>
              <a:t>the Holy Spirit </a:t>
            </a:r>
            <a:r>
              <a:rPr lang="en-US" dirty="0" smtClean="0"/>
              <a:t>came on them as he </a:t>
            </a:r>
            <a:r>
              <a:rPr lang="en-US" dirty="0" smtClean="0">
                <a:solidFill>
                  <a:schemeClr val="bg1"/>
                </a:solidFill>
                <a:effectLst>
                  <a:outerShdw blurRad="38100" dist="38100" dir="2700000" algn="tl">
                    <a:srgbClr val="000000">
                      <a:alpha val="43137"/>
                    </a:srgbClr>
                  </a:outerShdw>
                </a:effectLst>
              </a:rPr>
              <a:t>had come on us at the beginning</a:t>
            </a:r>
            <a:r>
              <a:rPr lang="en-US" dirty="0" smtClean="0"/>
              <a:t>.   </a:t>
            </a:r>
            <a:r>
              <a:rPr lang="en-US" baseline="30000" dirty="0" smtClean="0"/>
              <a:t>16</a:t>
            </a:r>
            <a:r>
              <a:rPr lang="en-US" dirty="0" smtClean="0"/>
              <a:t> Then I remembered what the Lord had said: 'John baptized with water, but you will be </a:t>
            </a:r>
            <a:r>
              <a:rPr lang="en-US" u="sng" dirty="0" smtClean="0"/>
              <a:t>baptized with the Holy Spirit.</a:t>
            </a:r>
            <a:r>
              <a:rPr lang="en-US" dirty="0" smtClean="0"/>
              <a:t>' </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381000" y="1600200"/>
            <a:ext cx="7620000" cy="4525963"/>
          </a:xfrm>
        </p:spPr>
        <p:txBody>
          <a:bodyPr/>
          <a:lstStyle/>
          <a:p>
            <a:pPr>
              <a:lnSpc>
                <a:spcPts val="3600"/>
              </a:lnSpc>
            </a:pPr>
            <a:r>
              <a:rPr lang="en-US" dirty="0" smtClean="0"/>
              <a:t>So what is this baptism of the Spirit? </a:t>
            </a:r>
          </a:p>
          <a:p>
            <a:pPr>
              <a:lnSpc>
                <a:spcPts val="3600"/>
              </a:lnSpc>
            </a:pPr>
            <a:r>
              <a:rPr lang="en-US" dirty="0" smtClean="0"/>
              <a:t>	It is the work of the Holy Spirit immersing the believer into the </a:t>
            </a:r>
            <a:br>
              <a:rPr lang="en-US" dirty="0" smtClean="0"/>
            </a:br>
            <a:r>
              <a:rPr lang="en-US" dirty="0" smtClean="0"/>
              <a:t>“body of Christ” which is the church!</a:t>
            </a:r>
            <a:r>
              <a:rPr lang="en-US" sz="900" dirty="0" smtClean="0"/>
              <a:t/>
            </a:r>
            <a:br>
              <a:rPr lang="en-US" sz="900" dirty="0" smtClean="0"/>
            </a:br>
            <a:endParaRPr lang="en-US" sz="900"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381000" y="1600200"/>
            <a:ext cx="7086600" cy="4525963"/>
          </a:xfrm>
        </p:spPr>
        <p:txBody>
          <a:bodyPr/>
          <a:lstStyle/>
          <a:p>
            <a:pPr>
              <a:lnSpc>
                <a:spcPts val="3600"/>
              </a:lnSpc>
            </a:pPr>
            <a:r>
              <a:rPr lang="en-US" dirty="0" smtClean="0"/>
              <a:t>So what is this baptism of the Spirit? </a:t>
            </a:r>
          </a:p>
          <a:p>
            <a:pPr>
              <a:lnSpc>
                <a:spcPts val="3600"/>
              </a:lnSpc>
            </a:pPr>
            <a:r>
              <a:rPr lang="en-US" dirty="0" smtClean="0"/>
              <a:t>	</a:t>
            </a:r>
            <a:endParaRPr lang="en-US" sz="900" dirty="0" smtClean="0"/>
          </a:p>
          <a:p>
            <a:pPr marL="0" indent="0">
              <a:lnSpc>
                <a:spcPts val="3600"/>
              </a:lnSpc>
            </a:pPr>
            <a:r>
              <a:rPr lang="en-US" sz="900" dirty="0" smtClean="0"/>
              <a:t> </a:t>
            </a:r>
            <a:r>
              <a:rPr lang="en-US" baseline="30000" dirty="0" smtClean="0"/>
              <a:t>22</a:t>
            </a:r>
            <a:r>
              <a:rPr lang="en-US" dirty="0" smtClean="0"/>
              <a:t> … God … appointed </a:t>
            </a:r>
            <a:br>
              <a:rPr lang="en-US" dirty="0" smtClean="0"/>
            </a:br>
            <a:r>
              <a:rPr lang="en-US" dirty="0" smtClean="0"/>
              <a:t>him [Christ] to be head </a:t>
            </a:r>
            <a:br>
              <a:rPr lang="en-US" dirty="0" smtClean="0"/>
            </a:br>
            <a:r>
              <a:rPr lang="en-US" dirty="0" smtClean="0"/>
              <a:t>over everything </a:t>
            </a:r>
            <a:br>
              <a:rPr lang="en-US" dirty="0" smtClean="0"/>
            </a:br>
            <a:r>
              <a:rPr lang="en-US" dirty="0" smtClean="0"/>
              <a:t>for the church,   </a:t>
            </a:r>
            <a:r>
              <a:rPr lang="en-US" baseline="30000" dirty="0" smtClean="0"/>
              <a:t>23</a:t>
            </a:r>
            <a:r>
              <a:rPr lang="en-US" dirty="0" smtClean="0"/>
              <a:t> </a:t>
            </a:r>
            <a:br>
              <a:rPr lang="en-US" dirty="0" smtClean="0"/>
            </a:br>
            <a:r>
              <a:rPr lang="en-US" dirty="0" smtClean="0"/>
              <a:t>which is his body,…. </a:t>
            </a:r>
            <a:br>
              <a:rPr lang="en-US" dirty="0" smtClean="0"/>
            </a:br>
            <a:r>
              <a:rPr lang="en-US" dirty="0" smtClean="0"/>
              <a:t>(Eph 1:22-23)</a:t>
            </a:r>
          </a:p>
        </p:txBody>
      </p:sp>
      <p:pic>
        <p:nvPicPr>
          <p:cNvPr id="3074" name="Picture 2"/>
          <p:cNvPicPr>
            <a:picLocks noChangeAspect="1" noChangeArrowheads="1"/>
          </p:cNvPicPr>
          <p:nvPr/>
        </p:nvPicPr>
        <p:blipFill>
          <a:blip r:embed="rId3" cstate="print"/>
          <a:srcRect r="31959"/>
          <a:stretch>
            <a:fillRect/>
          </a:stretch>
        </p:blipFill>
        <p:spPr bwMode="auto">
          <a:xfrm>
            <a:off x="4343400" y="1981200"/>
            <a:ext cx="4800600" cy="4876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172200" y="2186297"/>
            <a:ext cx="3505200" cy="471721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09600" y="4724400"/>
            <a:ext cx="1295400" cy="8382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381000" y="1600200"/>
            <a:ext cx="6858000" cy="4525963"/>
          </a:xfrm>
        </p:spPr>
        <p:txBody>
          <a:bodyPr/>
          <a:lstStyle/>
          <a:p>
            <a:pPr>
              <a:lnSpc>
                <a:spcPts val="3600"/>
              </a:lnSpc>
            </a:pPr>
            <a:r>
              <a:rPr lang="en-US" dirty="0" smtClean="0"/>
              <a:t>So what is this baptism of the Spirit? </a:t>
            </a:r>
          </a:p>
          <a:p>
            <a:pPr>
              <a:lnSpc>
                <a:spcPts val="3600"/>
              </a:lnSpc>
            </a:pPr>
            <a:r>
              <a:rPr lang="en-US" baseline="30000" dirty="0" smtClean="0"/>
              <a:t>12</a:t>
            </a:r>
            <a:r>
              <a:rPr lang="en-US" dirty="0" smtClean="0"/>
              <a:t> The body is a unit, though it is made up of many parts; and though all its parts are </a:t>
            </a:r>
            <a:br>
              <a:rPr lang="en-US" dirty="0" smtClean="0"/>
            </a:br>
            <a:r>
              <a:rPr lang="en-US" dirty="0" smtClean="0"/>
              <a:t>many, they form one </a:t>
            </a:r>
            <a:br>
              <a:rPr lang="en-US" dirty="0" smtClean="0"/>
            </a:br>
            <a:r>
              <a:rPr lang="en-US" dirty="0" smtClean="0"/>
              <a:t>body.  So it is with </a:t>
            </a:r>
            <a:br>
              <a:rPr lang="en-US" dirty="0" smtClean="0"/>
            </a:br>
            <a:r>
              <a:rPr lang="en-US" dirty="0" smtClean="0"/>
              <a:t>Christ.   </a:t>
            </a:r>
            <a:r>
              <a:rPr lang="en-US" baseline="30000" dirty="0" smtClean="0"/>
              <a:t>13</a:t>
            </a:r>
            <a:r>
              <a:rPr lang="en-US" dirty="0" smtClean="0"/>
              <a:t> For we </a:t>
            </a:r>
            <a:br>
              <a:rPr lang="en-US" dirty="0" smtClean="0"/>
            </a:br>
            <a:r>
              <a:rPr lang="en-US" dirty="0" smtClean="0">
                <a:solidFill>
                  <a:schemeClr val="bg1"/>
                </a:solidFill>
                <a:effectLst>
                  <a:outerShdw blurRad="38100" dist="38100" dir="2700000" algn="tl">
                    <a:srgbClr val="000000">
                      <a:alpha val="43137"/>
                    </a:srgbClr>
                  </a:outerShdw>
                </a:effectLst>
              </a:rPr>
              <a:t>were </a:t>
            </a:r>
            <a:r>
              <a:rPr lang="en-US" dirty="0" smtClean="0"/>
              <a:t>all baptized by one </a:t>
            </a:r>
            <a:br>
              <a:rPr lang="en-US" dirty="0" smtClean="0"/>
            </a:br>
            <a:r>
              <a:rPr lang="en-US" dirty="0" smtClean="0"/>
              <a:t>Spirit into one body-- </a:t>
            </a:r>
            <a:r>
              <a:rPr lang="en-US" sz="2800" dirty="0" smtClean="0"/>
              <a:t>1Co 12:12-14 </a:t>
            </a:r>
          </a:p>
        </p:txBody>
      </p:sp>
      <p:pic>
        <p:nvPicPr>
          <p:cNvPr id="8" name="Picture 2"/>
          <p:cNvPicPr>
            <a:picLocks noChangeAspect="1" noChangeArrowheads="1"/>
          </p:cNvPicPr>
          <p:nvPr/>
        </p:nvPicPr>
        <p:blipFill>
          <a:blip r:embed="rId3" cstate="print"/>
          <a:srcRect r="31959"/>
          <a:stretch>
            <a:fillRect/>
          </a:stretch>
        </p:blipFill>
        <p:spPr bwMode="auto">
          <a:xfrm>
            <a:off x="4343400" y="1981200"/>
            <a:ext cx="4800600" cy="4876800"/>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6172200" y="2186297"/>
            <a:ext cx="3505200" cy="4717213"/>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r="20513"/>
          <a:stretch>
            <a:fillRect/>
          </a:stretch>
        </p:blipFill>
        <p:spPr bwMode="auto">
          <a:xfrm>
            <a:off x="4419600" y="3124200"/>
            <a:ext cx="4724400" cy="3818203"/>
          </a:xfrm>
          <a:prstGeom prst="rect">
            <a:avLst/>
          </a:prstGeom>
          <a:noFill/>
          <a:ln w="9525">
            <a:noFill/>
            <a:miter lim="800000"/>
            <a:headEnd/>
            <a:tailEnd/>
          </a:ln>
          <a:effectLst/>
        </p:spPr>
      </p:pic>
      <p:grpSp>
        <p:nvGrpSpPr>
          <p:cNvPr id="4" name="Group 11"/>
          <p:cNvGrpSpPr/>
          <p:nvPr/>
        </p:nvGrpSpPr>
        <p:grpSpPr>
          <a:xfrm>
            <a:off x="50550" y="-163726"/>
            <a:ext cx="7346841" cy="5556429"/>
            <a:chOff x="50550" y="-163726"/>
            <a:chExt cx="7346841" cy="5556429"/>
          </a:xfrm>
        </p:grpSpPr>
        <p:sp>
          <p:nvSpPr>
            <p:cNvPr id="9" name="Explosion 2 8"/>
            <p:cNvSpPr/>
            <p:nvPr/>
          </p:nvSpPr>
          <p:spPr>
            <a:xfrm rot="161941">
              <a:off x="50550" y="-163726"/>
              <a:ext cx="7346841" cy="5556429"/>
            </a:xfrm>
            <a:prstGeom prst="irregularSeal2">
              <a:avLst/>
            </a:prstGeom>
            <a:solidFill>
              <a:srgbClr val="FFFF00"/>
            </a:solidFill>
            <a:ln w="38100">
              <a:solidFill>
                <a:srgbClr val="FF0000"/>
              </a:solidFill>
            </a:ln>
            <a:effectLst>
              <a:outerShdw blurRad="508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0839410">
              <a:off x="987546" y="1431990"/>
              <a:ext cx="5021499" cy="2739211"/>
            </a:xfrm>
            <a:prstGeom prst="rect">
              <a:avLst/>
            </a:prstGeom>
            <a:noFill/>
          </p:spPr>
          <p:txBody>
            <a:bodyPr wrap="square" rtlCol="0">
              <a:spAutoFit/>
            </a:bodyPr>
            <a:lstStyle/>
            <a:p>
              <a:pPr algn="ctr"/>
              <a:r>
                <a:rPr lang="en-US" sz="3600" b="1" dirty="0" smtClean="0"/>
                <a:t>And if anyone </a:t>
              </a:r>
              <a:br>
                <a:rPr lang="en-US" sz="3600" b="1" dirty="0" smtClean="0"/>
              </a:br>
              <a:r>
                <a:rPr lang="en-US" sz="3600" b="1" dirty="0" smtClean="0"/>
                <a:t>does not have the </a:t>
              </a:r>
              <a:br>
                <a:rPr lang="en-US" sz="3600" b="1" dirty="0" smtClean="0"/>
              </a:br>
              <a:r>
                <a:rPr lang="en-US" sz="3600" b="1" dirty="0" smtClean="0"/>
                <a:t>Spirit of Christ, he does not belong to Christ. </a:t>
              </a:r>
              <a:br>
                <a:rPr lang="en-US" sz="3600" b="1" dirty="0" smtClean="0"/>
              </a:br>
              <a:r>
                <a:rPr lang="en-US" sz="2800" b="1" dirty="0" smtClean="0"/>
                <a:t>(Rom 8:9)</a:t>
              </a:r>
              <a:endParaRPr lang="en-US" sz="2800" b="1" dirty="0"/>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randombar(horizontal)">
                                      <p:cBhvr>
                                        <p:cTn id="7" dur="500"/>
                                        <p:tgtEl>
                                          <p:spTgt spid="2053"/>
                                        </p:tgtEl>
                                      </p:cBhvr>
                                    </p:animEffect>
                                  </p:childTnLst>
                                </p:cTn>
                              </p:par>
                              <p:par>
                                <p:cTn id="8" presetID="14" presetClass="exit" presetSubtype="10" fill="hold" nodeType="withEffect">
                                  <p:stCondLst>
                                    <p:cond delay="0"/>
                                  </p:stCondLst>
                                  <p:childTnLst>
                                    <p:animEffect transition="out" filter="randombar(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524000"/>
            <a:ext cx="12954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Filling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a:t>
            </a:r>
            <a:r>
              <a:rPr lang="en-US" dirty="0" smtClean="0">
                <a:solidFill>
                  <a:schemeClr val="bg1"/>
                </a:solidFill>
                <a:effectLst>
                  <a:outerShdw blurRad="38100" dist="38100" dir="2700000" algn="tl">
                    <a:srgbClr val="000000">
                      <a:alpha val="43137"/>
                    </a:srgbClr>
                  </a:outerShdw>
                </a:effectLst>
              </a:rPr>
              <a:t>filled</a:t>
            </a:r>
            <a:r>
              <a:rPr lang="en-US" dirty="0" smtClean="0"/>
              <a:t> with the Holy Spirit </a:t>
            </a:r>
          </a:p>
          <a:p>
            <a:pPr>
              <a:lnSpc>
                <a:spcPts val="3600"/>
              </a:lnSpc>
            </a:pPr>
            <a:endParaRPr lang="en-US" dirty="0" smtClean="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5130382" y="838200"/>
            <a:ext cx="4013617" cy="6019800"/>
          </a:xfrm>
          <a:prstGeom prst="rect">
            <a:avLst/>
          </a:prstGeom>
          <a:noFill/>
          <a:ln w="9525">
            <a:noFill/>
            <a:miter lim="800000"/>
            <a:headEnd/>
            <a:tailEnd/>
          </a:ln>
          <a:effectLst/>
        </p:spPr>
      </p:pic>
      <p:sp>
        <p:nvSpPr>
          <p:cNvPr id="5" name="Rounded Rectangle 4"/>
          <p:cNvSpPr/>
          <p:nvPr/>
        </p:nvSpPr>
        <p:spPr>
          <a:xfrm>
            <a:off x="2209800" y="4038600"/>
            <a:ext cx="1828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657600" y="1524000"/>
            <a:ext cx="12954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Filling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a:t>
            </a:r>
            <a:r>
              <a:rPr lang="en-US" dirty="0" smtClean="0">
                <a:solidFill>
                  <a:schemeClr val="bg1"/>
                </a:solidFill>
                <a:effectLst>
                  <a:outerShdw blurRad="38100" dist="38100" dir="2700000" algn="tl">
                    <a:srgbClr val="000000">
                      <a:alpha val="43137"/>
                    </a:srgbClr>
                  </a:outerShdw>
                </a:effectLst>
              </a:rPr>
              <a:t>filled</a:t>
            </a:r>
            <a:r>
              <a:rPr lang="en-US" dirty="0" smtClean="0"/>
              <a:t> with the Holy Spirit </a:t>
            </a:r>
          </a:p>
          <a:p>
            <a:pPr>
              <a:lnSpc>
                <a:spcPts val="3600"/>
              </a:lnSpc>
            </a:pPr>
            <a:endParaRPr lang="en-US" dirty="0" smtClean="0"/>
          </a:p>
          <a:p>
            <a:pPr>
              <a:lnSpc>
                <a:spcPts val="3600"/>
              </a:lnSpc>
            </a:pPr>
            <a:r>
              <a:rPr lang="en-US" baseline="30000" dirty="0" smtClean="0"/>
              <a:t>18</a:t>
            </a:r>
            <a:r>
              <a:rPr lang="en-US" dirty="0" smtClean="0"/>
              <a:t> Do not get drunk on wine, </a:t>
            </a:r>
            <a:br>
              <a:rPr lang="en-US" dirty="0" smtClean="0"/>
            </a:br>
            <a:r>
              <a:rPr lang="en-US" dirty="0" smtClean="0"/>
              <a:t>which leads to debauchery. </a:t>
            </a:r>
            <a:br>
              <a:rPr lang="en-US" dirty="0" smtClean="0"/>
            </a:br>
            <a:r>
              <a:rPr lang="en-US" dirty="0" smtClean="0"/>
              <a:t>Instead, </a:t>
            </a:r>
            <a:r>
              <a:rPr lang="en-US" dirty="0" smtClean="0">
                <a:solidFill>
                  <a:schemeClr val="bg1"/>
                </a:solidFill>
                <a:effectLst>
                  <a:outerShdw blurRad="38100" dist="38100" dir="2700000" algn="tl">
                    <a:srgbClr val="000000">
                      <a:alpha val="43137"/>
                    </a:srgbClr>
                  </a:outerShdw>
                </a:effectLst>
              </a:rPr>
              <a:t>be filled </a:t>
            </a:r>
            <a:r>
              <a:rPr lang="en-US" dirty="0" smtClean="0"/>
              <a:t>with the </a:t>
            </a:r>
            <a:br>
              <a:rPr lang="en-US" dirty="0" smtClean="0"/>
            </a:br>
            <a:r>
              <a:rPr lang="en-US" dirty="0" smtClean="0"/>
              <a:t>Spirit. (Eph 5:18)</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524000"/>
            <a:ext cx="12954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Filling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a:t>
            </a:r>
            <a:r>
              <a:rPr lang="en-US" dirty="0" smtClean="0">
                <a:solidFill>
                  <a:schemeClr val="bg1"/>
                </a:solidFill>
                <a:effectLst>
                  <a:outerShdw blurRad="38100" dist="38100" dir="2700000" algn="tl">
                    <a:srgbClr val="000000">
                      <a:alpha val="43137"/>
                    </a:srgbClr>
                  </a:outerShdw>
                </a:effectLst>
              </a:rPr>
              <a:t>filled</a:t>
            </a:r>
            <a:r>
              <a:rPr lang="en-US" dirty="0" smtClean="0"/>
              <a:t> with the Holy Spirit </a:t>
            </a:r>
          </a:p>
        </p:txBody>
      </p:sp>
      <p:pic>
        <p:nvPicPr>
          <p:cNvPr id="4100" name="Picture 4"/>
          <p:cNvPicPr>
            <a:picLocks noChangeAspect="1" noChangeArrowheads="1"/>
          </p:cNvPicPr>
          <p:nvPr/>
        </p:nvPicPr>
        <p:blipFill>
          <a:blip r:embed="rId3" cstate="print"/>
          <a:srcRect/>
          <a:stretch>
            <a:fillRect/>
          </a:stretch>
        </p:blipFill>
        <p:spPr bwMode="auto">
          <a:xfrm>
            <a:off x="0" y="2696701"/>
            <a:ext cx="9144000" cy="4161299"/>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cstate="print"/>
          <a:srcRect/>
          <a:stretch>
            <a:fillRect/>
          </a:stretch>
        </p:blipFill>
        <p:spPr bwMode="auto">
          <a:xfrm>
            <a:off x="4495800" y="5029200"/>
            <a:ext cx="990600" cy="6223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randombar(horizontal)">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57200" y="3429000"/>
            <a:ext cx="4800600" cy="2819400"/>
          </a:xfrm>
          <a:prstGeom prst="wedgeRoundRectCallout">
            <a:avLst>
              <a:gd name="adj1" fmla="val 74519"/>
              <a:gd name="adj2" fmla="val -33157"/>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657600" y="1981200"/>
            <a:ext cx="19812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filled with the Holy Spirit and began </a:t>
            </a:r>
            <a:r>
              <a:rPr lang="en-US" dirty="0" smtClean="0">
                <a:solidFill>
                  <a:schemeClr val="bg1"/>
                </a:solidFill>
                <a:effectLst>
                  <a:outerShdw blurRad="38100" dist="38100" dir="2700000" algn="tl">
                    <a:srgbClr val="000000">
                      <a:alpha val="43137"/>
                    </a:srgbClr>
                  </a:outerShdw>
                </a:effectLst>
              </a:rPr>
              <a:t>to speak </a:t>
            </a:r>
            <a:r>
              <a:rPr lang="en-US" dirty="0" smtClean="0"/>
              <a:t>in other tongues as the Spirit enabled them.</a:t>
            </a:r>
          </a:p>
        </p:txBody>
      </p:sp>
      <p:sp>
        <p:nvSpPr>
          <p:cNvPr id="8" name="Rounded Rectangle 7"/>
          <p:cNvSpPr/>
          <p:nvPr/>
        </p:nvSpPr>
        <p:spPr>
          <a:xfrm>
            <a:off x="1447800" y="5257800"/>
            <a:ext cx="3352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3581400"/>
            <a:ext cx="4724400" cy="2308324"/>
          </a:xfrm>
          <a:prstGeom prst="rect">
            <a:avLst/>
          </a:prstGeom>
          <a:noFill/>
        </p:spPr>
        <p:txBody>
          <a:bodyPr wrap="square" rtlCol="0">
            <a:spAutoFit/>
          </a:bodyPr>
          <a:lstStyle/>
          <a:p>
            <a:r>
              <a:rPr lang="en-US" sz="3600" b="1" dirty="0" smtClean="0">
                <a:latin typeface="Arial Narrow" pitchFamily="34" charset="0"/>
              </a:rPr>
              <a:t>you will receive </a:t>
            </a:r>
            <a:r>
              <a:rPr lang="en-US" sz="3600" b="1" dirty="0" smtClean="0">
                <a:solidFill>
                  <a:schemeClr val="bg1"/>
                </a:solidFill>
                <a:effectLst>
                  <a:outerShdw blurRad="38100" dist="38100" dir="2700000" algn="tl">
                    <a:srgbClr val="000000">
                      <a:alpha val="43137"/>
                    </a:srgbClr>
                  </a:outerShdw>
                </a:effectLst>
                <a:latin typeface="Arial Narrow" pitchFamily="34" charset="0"/>
              </a:rPr>
              <a:t>power </a:t>
            </a:r>
            <a:r>
              <a:rPr lang="en-US" sz="3600" b="1" dirty="0" smtClean="0">
                <a:latin typeface="Arial Narrow" pitchFamily="34" charset="0"/>
              </a:rPr>
              <a:t>when the Holy Spirit comes on you; and you </a:t>
            </a:r>
            <a:br>
              <a:rPr lang="en-US" sz="3600" b="1" dirty="0" smtClean="0">
                <a:latin typeface="Arial Narrow" pitchFamily="34" charset="0"/>
              </a:rPr>
            </a:br>
            <a:r>
              <a:rPr lang="en-US" sz="3600" b="1" dirty="0" smtClean="0">
                <a:latin typeface="Arial Narrow" pitchFamily="34" charset="0"/>
              </a:rPr>
              <a:t>will </a:t>
            </a:r>
            <a:r>
              <a:rPr lang="en-US" sz="3600" b="1" dirty="0" smtClean="0">
                <a:solidFill>
                  <a:schemeClr val="bg1"/>
                </a:solidFill>
                <a:effectLst>
                  <a:outerShdw blurRad="38100" dist="38100" dir="2700000" algn="tl">
                    <a:srgbClr val="000000">
                      <a:alpha val="43137"/>
                    </a:srgbClr>
                  </a:outerShdw>
                </a:effectLst>
                <a:latin typeface="Arial Narrow" pitchFamily="34" charset="0"/>
              </a:rPr>
              <a:t>be my witnesses</a:t>
            </a:r>
            <a:endParaRPr lang="en-US" sz="3600" b="1" dirty="0">
              <a:latin typeface="Arial Narrow" pitchFamily="34" charset="0"/>
            </a:endParaRPr>
          </a:p>
        </p:txBody>
      </p:sp>
      <p:pic>
        <p:nvPicPr>
          <p:cNvPr id="4100" name="Picture 4"/>
          <p:cNvPicPr>
            <a:picLocks noChangeAspect="1" noChangeArrowheads="1"/>
          </p:cNvPicPr>
          <p:nvPr/>
        </p:nvPicPr>
        <p:blipFill>
          <a:blip r:embed="rId2" cstate="print"/>
          <a:srcRect r="9803" b="15018"/>
          <a:stretch>
            <a:fillRect/>
          </a:stretch>
        </p:blipFill>
        <p:spPr bwMode="auto">
          <a:xfrm>
            <a:off x="4572000" y="381000"/>
            <a:ext cx="4572000" cy="6477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randombar(horizontal)">
                                      <p:cBhvr>
                                        <p:cTn id="1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981200"/>
            <a:ext cx="19812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filled with the Holy Spirit and began </a:t>
            </a:r>
            <a:r>
              <a:rPr lang="en-US" dirty="0" smtClean="0">
                <a:solidFill>
                  <a:schemeClr val="bg1"/>
                </a:solidFill>
                <a:effectLst>
                  <a:outerShdw blurRad="38100" dist="38100" dir="2700000" algn="tl">
                    <a:srgbClr val="000000">
                      <a:alpha val="43137"/>
                    </a:srgbClr>
                  </a:outerShdw>
                </a:effectLst>
              </a:rPr>
              <a:t>to speak </a:t>
            </a:r>
            <a:r>
              <a:rPr lang="en-US" dirty="0" smtClean="0"/>
              <a:t>in other tongues as the Spirit enabled them.</a:t>
            </a:r>
          </a:p>
        </p:txBody>
      </p:sp>
      <p:sp>
        <p:nvSpPr>
          <p:cNvPr id="8" name="Rounded Rectangle 7"/>
          <p:cNvSpPr/>
          <p:nvPr/>
        </p:nvSpPr>
        <p:spPr>
          <a:xfrm>
            <a:off x="2514600" y="5257800"/>
            <a:ext cx="22860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304800" y="304800"/>
            <a:ext cx="4876800" cy="5943600"/>
          </a:xfrm>
          <a:prstGeom prst="wedgeRoundRectCallout">
            <a:avLst>
              <a:gd name="adj1" fmla="val 72620"/>
              <a:gd name="adj2" fmla="val 8502"/>
              <a:gd name="adj3" fmla="val 16667"/>
            </a:avLst>
          </a:prstGeom>
          <a:solidFill>
            <a:schemeClr val="accent1">
              <a:lumMod val="60000"/>
              <a:lumOff val="40000"/>
            </a:schemeClr>
          </a:solidFill>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2" cstate="print"/>
          <a:srcRect r="9803" b="15018"/>
          <a:stretch>
            <a:fillRect/>
          </a:stretch>
        </p:blipFill>
        <p:spPr bwMode="auto">
          <a:xfrm>
            <a:off x="4572000" y="381000"/>
            <a:ext cx="4572000" cy="6477000"/>
          </a:xfrm>
          <a:prstGeom prst="rect">
            <a:avLst/>
          </a:prstGeom>
          <a:noFill/>
          <a:ln w="9525">
            <a:noFill/>
            <a:miter lim="800000"/>
            <a:headEnd/>
            <a:tailEnd/>
          </a:ln>
          <a:effectLst/>
        </p:spPr>
      </p:pic>
      <p:sp>
        <p:nvSpPr>
          <p:cNvPr id="9" name="Rounded Rectangle 8"/>
          <p:cNvSpPr/>
          <p:nvPr/>
        </p:nvSpPr>
        <p:spPr>
          <a:xfrm>
            <a:off x="381000" y="3200400"/>
            <a:ext cx="4495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57200"/>
            <a:ext cx="5181600" cy="5632311"/>
          </a:xfrm>
          <a:prstGeom prst="rect">
            <a:avLst/>
          </a:prstGeom>
          <a:noFill/>
        </p:spPr>
        <p:txBody>
          <a:bodyPr wrap="square" rtlCol="0">
            <a:spAutoFit/>
          </a:bodyPr>
          <a:lstStyle/>
          <a:p>
            <a:r>
              <a:rPr lang="en-US" sz="3600" b="1" baseline="30000" dirty="0" smtClean="0">
                <a:latin typeface="Arial Narrow" pitchFamily="34" charset="0"/>
                <a:cs typeface="Arial" pitchFamily="34" charset="0"/>
              </a:rPr>
              <a:t>26</a:t>
            </a:r>
            <a:r>
              <a:rPr lang="en-US" sz="3600" b="1" dirty="0" smtClean="0">
                <a:latin typeface="Arial Narrow" pitchFamily="34" charset="0"/>
                <a:cs typeface="Arial" pitchFamily="34" charset="0"/>
              </a:rPr>
              <a:t> "When the Counselor comes, whom I will send </a:t>
            </a:r>
            <a:br>
              <a:rPr lang="en-US" sz="3600" b="1" dirty="0" smtClean="0">
                <a:latin typeface="Arial Narrow" pitchFamily="34" charset="0"/>
                <a:cs typeface="Arial" pitchFamily="34" charset="0"/>
              </a:rPr>
            </a:br>
            <a:r>
              <a:rPr lang="en-US" sz="3600" b="1" dirty="0" smtClean="0">
                <a:latin typeface="Arial Narrow" pitchFamily="34" charset="0"/>
                <a:cs typeface="Arial" pitchFamily="34" charset="0"/>
              </a:rPr>
              <a:t>to you from the Father, </a:t>
            </a:r>
            <a:br>
              <a:rPr lang="en-US" sz="3600" b="1" dirty="0" smtClean="0">
                <a:latin typeface="Arial Narrow" pitchFamily="34" charset="0"/>
                <a:cs typeface="Arial" pitchFamily="34" charset="0"/>
              </a:rPr>
            </a:br>
            <a:r>
              <a:rPr lang="en-US" sz="3600" b="1" dirty="0" smtClean="0">
                <a:latin typeface="Arial Narrow" pitchFamily="34" charset="0"/>
                <a:cs typeface="Arial" pitchFamily="34" charset="0"/>
              </a:rPr>
              <a:t>the Spirit of truth who </a:t>
            </a:r>
            <a:br>
              <a:rPr lang="en-US" sz="3600" b="1" dirty="0" smtClean="0">
                <a:latin typeface="Arial Narrow" pitchFamily="34" charset="0"/>
                <a:cs typeface="Arial" pitchFamily="34" charset="0"/>
              </a:rPr>
            </a:br>
            <a:r>
              <a:rPr lang="en-US" sz="3600" b="1" dirty="0" smtClean="0">
                <a:latin typeface="Arial Narrow" pitchFamily="34" charset="0"/>
                <a:cs typeface="Arial" pitchFamily="34" charset="0"/>
              </a:rPr>
              <a:t>goes out from the Father, </a:t>
            </a:r>
            <a:r>
              <a:rPr lang="en-US" sz="3600" b="1" dirty="0" smtClean="0">
                <a:solidFill>
                  <a:schemeClr val="bg1"/>
                </a:solidFill>
                <a:latin typeface="Arial Narrow" pitchFamily="34" charset="0"/>
                <a:cs typeface="Arial" pitchFamily="34" charset="0"/>
              </a:rPr>
              <a:t>he will testify about me.</a:t>
            </a:r>
          </a:p>
          <a:p>
            <a:r>
              <a:rPr lang="en-US" sz="3600" b="1" dirty="0" smtClean="0">
                <a:latin typeface="Arial Narrow" pitchFamily="34" charset="0"/>
                <a:cs typeface="Arial" pitchFamily="34" charset="0"/>
              </a:rPr>
              <a:t> </a:t>
            </a:r>
            <a:r>
              <a:rPr lang="en-US" sz="3600" b="1" baseline="30000" dirty="0" smtClean="0">
                <a:latin typeface="Arial Narrow" pitchFamily="34" charset="0"/>
                <a:cs typeface="Arial" pitchFamily="34" charset="0"/>
              </a:rPr>
              <a:t>27</a:t>
            </a:r>
            <a:r>
              <a:rPr lang="en-US" sz="3600" b="1" dirty="0" smtClean="0">
                <a:latin typeface="Arial Narrow" pitchFamily="34" charset="0"/>
                <a:cs typeface="Arial" pitchFamily="34" charset="0"/>
              </a:rPr>
              <a:t> And you also must testify, for you have been with me from the beginning. </a:t>
            </a:r>
            <a:r>
              <a:rPr lang="en-US" sz="2800" b="1" dirty="0" smtClean="0">
                <a:latin typeface="Arial Narrow" pitchFamily="34" charset="0"/>
                <a:cs typeface="Arial" pitchFamily="34" charset="0"/>
              </a:rPr>
              <a:t>(John15:26-27)</a:t>
            </a:r>
            <a:endParaRPr lang="en-US" sz="2800" b="1" dirty="0">
              <a:latin typeface="Arial Narrow"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1981200"/>
            <a:ext cx="19812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filled with the Holy Spirit and began </a:t>
            </a:r>
            <a:r>
              <a:rPr lang="en-US" dirty="0" smtClean="0">
                <a:solidFill>
                  <a:schemeClr val="bg1"/>
                </a:solidFill>
                <a:effectLst>
                  <a:outerShdw blurRad="38100" dist="38100" dir="2700000" algn="tl">
                    <a:srgbClr val="000000">
                      <a:alpha val="43137"/>
                    </a:srgbClr>
                  </a:outerShdw>
                </a:effectLst>
              </a:rPr>
              <a:t>to speak </a:t>
            </a:r>
            <a:r>
              <a:rPr lang="en-US" dirty="0" smtClean="0"/>
              <a:t>in other tongues as the Spirit enabled them.</a:t>
            </a:r>
          </a:p>
        </p:txBody>
      </p:sp>
      <p:sp>
        <p:nvSpPr>
          <p:cNvPr id="8" name="Rounded Rectangle 7"/>
          <p:cNvSpPr/>
          <p:nvPr/>
        </p:nvSpPr>
        <p:spPr>
          <a:xfrm>
            <a:off x="2514600" y="5257800"/>
            <a:ext cx="22860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304800" y="304800"/>
            <a:ext cx="4876800" cy="5943600"/>
          </a:xfrm>
          <a:prstGeom prst="wedgeRoundRectCallout">
            <a:avLst>
              <a:gd name="adj1" fmla="val 72620"/>
              <a:gd name="adj2" fmla="val 8502"/>
              <a:gd name="adj3" fmla="val 16667"/>
            </a:avLst>
          </a:prstGeom>
          <a:solidFill>
            <a:schemeClr val="accent1">
              <a:lumMod val="60000"/>
              <a:lumOff val="40000"/>
            </a:schemeClr>
          </a:solidFill>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2" cstate="print"/>
          <a:srcRect r="9803" b="15018"/>
          <a:stretch>
            <a:fillRect/>
          </a:stretch>
        </p:blipFill>
        <p:spPr bwMode="auto">
          <a:xfrm>
            <a:off x="4572000" y="381000"/>
            <a:ext cx="4572000" cy="6477000"/>
          </a:xfrm>
          <a:prstGeom prst="rect">
            <a:avLst/>
          </a:prstGeom>
          <a:noFill/>
          <a:ln w="9525">
            <a:noFill/>
            <a:miter lim="800000"/>
            <a:headEnd/>
            <a:tailEnd/>
          </a:ln>
          <a:effectLst/>
        </p:spPr>
      </p:pic>
      <p:sp>
        <p:nvSpPr>
          <p:cNvPr id="9" name="Rounded Rectangle 8"/>
          <p:cNvSpPr/>
          <p:nvPr/>
        </p:nvSpPr>
        <p:spPr>
          <a:xfrm>
            <a:off x="381000" y="4267200"/>
            <a:ext cx="15240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676400" y="3733800"/>
            <a:ext cx="2971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57200"/>
            <a:ext cx="5181600" cy="5632311"/>
          </a:xfrm>
          <a:prstGeom prst="rect">
            <a:avLst/>
          </a:prstGeom>
          <a:noFill/>
        </p:spPr>
        <p:txBody>
          <a:bodyPr wrap="square" rtlCol="0">
            <a:spAutoFit/>
          </a:bodyPr>
          <a:lstStyle/>
          <a:p>
            <a:r>
              <a:rPr lang="en-US" sz="3600" b="1" baseline="30000" dirty="0" smtClean="0">
                <a:latin typeface="Arial Narrow" pitchFamily="34" charset="0"/>
                <a:cs typeface="Arial" pitchFamily="34" charset="0"/>
              </a:rPr>
              <a:t>26</a:t>
            </a:r>
            <a:r>
              <a:rPr lang="en-US" sz="3600" b="1" dirty="0" smtClean="0">
                <a:latin typeface="Arial Narrow" pitchFamily="34" charset="0"/>
                <a:cs typeface="Arial" pitchFamily="34" charset="0"/>
              </a:rPr>
              <a:t> "When the Counselor comes, whom I will send </a:t>
            </a:r>
            <a:br>
              <a:rPr lang="en-US" sz="3600" b="1" dirty="0" smtClean="0">
                <a:latin typeface="Arial Narrow" pitchFamily="34" charset="0"/>
                <a:cs typeface="Arial" pitchFamily="34" charset="0"/>
              </a:rPr>
            </a:br>
            <a:r>
              <a:rPr lang="en-US" sz="3600" b="1" dirty="0" smtClean="0">
                <a:latin typeface="Arial Narrow" pitchFamily="34" charset="0"/>
                <a:cs typeface="Arial" pitchFamily="34" charset="0"/>
              </a:rPr>
              <a:t>to you from the Father, </a:t>
            </a:r>
            <a:br>
              <a:rPr lang="en-US" sz="3600" b="1" dirty="0" smtClean="0">
                <a:latin typeface="Arial Narrow" pitchFamily="34" charset="0"/>
                <a:cs typeface="Arial" pitchFamily="34" charset="0"/>
              </a:rPr>
            </a:br>
            <a:r>
              <a:rPr lang="en-US" sz="3600" b="1" dirty="0" smtClean="0">
                <a:latin typeface="Arial Narrow" pitchFamily="34" charset="0"/>
                <a:cs typeface="Arial" pitchFamily="34" charset="0"/>
              </a:rPr>
              <a:t>the Spirit of truth who </a:t>
            </a:r>
            <a:br>
              <a:rPr lang="en-US" sz="3600" b="1" dirty="0" smtClean="0">
                <a:latin typeface="Arial Narrow" pitchFamily="34" charset="0"/>
                <a:cs typeface="Arial" pitchFamily="34" charset="0"/>
              </a:rPr>
            </a:br>
            <a:r>
              <a:rPr lang="en-US" sz="3600" b="1" dirty="0" smtClean="0">
                <a:latin typeface="Arial Narrow" pitchFamily="34" charset="0"/>
                <a:cs typeface="Arial" pitchFamily="34" charset="0"/>
              </a:rPr>
              <a:t>goes out from the Father, he will testify about me.</a:t>
            </a:r>
          </a:p>
          <a:p>
            <a:r>
              <a:rPr lang="en-US" sz="3600" b="1" dirty="0" smtClean="0">
                <a:latin typeface="Arial Narrow" pitchFamily="34" charset="0"/>
                <a:cs typeface="Arial" pitchFamily="34" charset="0"/>
              </a:rPr>
              <a:t> </a:t>
            </a:r>
            <a:r>
              <a:rPr lang="en-US" sz="3600" b="1" baseline="30000" dirty="0" smtClean="0">
                <a:latin typeface="Arial Narrow" pitchFamily="34" charset="0"/>
                <a:cs typeface="Arial" pitchFamily="34" charset="0"/>
              </a:rPr>
              <a:t>27</a:t>
            </a:r>
            <a:r>
              <a:rPr lang="en-US" sz="3600" b="1" dirty="0" smtClean="0">
                <a:latin typeface="Arial Narrow" pitchFamily="34" charset="0"/>
                <a:cs typeface="Arial" pitchFamily="34" charset="0"/>
              </a:rPr>
              <a:t> And </a:t>
            </a:r>
            <a:r>
              <a:rPr lang="en-US" sz="3600" b="1" dirty="0" smtClean="0">
                <a:solidFill>
                  <a:schemeClr val="bg1"/>
                </a:solidFill>
                <a:latin typeface="Arial Narrow" pitchFamily="34" charset="0"/>
                <a:cs typeface="Arial" pitchFamily="34" charset="0"/>
              </a:rPr>
              <a:t>you also must testify, </a:t>
            </a:r>
            <a:r>
              <a:rPr lang="en-US" sz="3600" b="1" dirty="0" smtClean="0">
                <a:latin typeface="Arial Narrow" pitchFamily="34" charset="0"/>
                <a:cs typeface="Arial" pitchFamily="34" charset="0"/>
              </a:rPr>
              <a:t>for you have been with me from the beginning. </a:t>
            </a:r>
            <a:r>
              <a:rPr lang="en-US" sz="2800" b="1" dirty="0" smtClean="0">
                <a:latin typeface="Arial Narrow" pitchFamily="34" charset="0"/>
                <a:cs typeface="Arial" pitchFamily="34" charset="0"/>
              </a:rPr>
              <a:t>(John15:26-27)</a:t>
            </a:r>
            <a:endParaRPr lang="en-US" sz="2800" b="1" dirty="0">
              <a:latin typeface="Arial Narrow"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90800" y="1981200"/>
            <a:ext cx="2971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85800" y="2438400"/>
            <a:ext cx="1828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filled with the Holy Spirit and </a:t>
            </a:r>
            <a:r>
              <a:rPr lang="en-US" dirty="0" smtClean="0">
                <a:solidFill>
                  <a:schemeClr val="bg1"/>
                </a:solidFill>
                <a:effectLst>
                  <a:outerShdw blurRad="38100" dist="38100" dir="2700000" algn="tl">
                    <a:srgbClr val="000000">
                      <a:alpha val="43137"/>
                    </a:srgbClr>
                  </a:outerShdw>
                </a:effectLst>
              </a:rPr>
              <a:t>began to speak </a:t>
            </a:r>
            <a:r>
              <a:rPr lang="en-US" dirty="0" smtClean="0"/>
              <a:t>in </a:t>
            </a:r>
            <a:r>
              <a:rPr lang="en-US" dirty="0" smtClean="0">
                <a:effectLst>
                  <a:outerShdw blurRad="50800" dist="50800" dir="2760000" algn="ctr" rotWithShape="0">
                    <a:schemeClr val="bg1">
                      <a:alpha val="46000"/>
                    </a:schemeClr>
                  </a:outerShdw>
                </a:effectLst>
              </a:rPr>
              <a:t>other</a:t>
            </a:r>
            <a:r>
              <a:rPr lang="en-US" dirty="0" smtClean="0">
                <a:solidFill>
                  <a:schemeClr val="bg1"/>
                </a:solidFill>
                <a:effectLst>
                  <a:outerShdw blurRad="50800" dist="50800" dir="2760000" algn="ctr" rotWithShape="0">
                    <a:schemeClr val="bg1">
                      <a:alpha val="46000"/>
                    </a:schemeClr>
                  </a:outerShdw>
                </a:effectLst>
              </a:rPr>
              <a:t> </a:t>
            </a:r>
            <a:r>
              <a:rPr lang="en-US" dirty="0" smtClean="0">
                <a:solidFill>
                  <a:schemeClr val="bg1"/>
                </a:solidFill>
                <a:effectLst>
                  <a:outerShdw blurRad="38100" dist="38100" dir="2700000" algn="tl">
                    <a:srgbClr val="000000">
                      <a:alpha val="43137"/>
                    </a:srgbClr>
                  </a:outerShdw>
                </a:effectLst>
              </a:rPr>
              <a:t>tongues</a:t>
            </a:r>
            <a:r>
              <a:rPr lang="en-US" dirty="0" smtClean="0"/>
              <a:t> as the Spirit enabled them.</a:t>
            </a:r>
          </a:p>
        </p:txBody>
      </p:sp>
      <p:grpSp>
        <p:nvGrpSpPr>
          <p:cNvPr id="8" name="Group 7"/>
          <p:cNvGrpSpPr/>
          <p:nvPr/>
        </p:nvGrpSpPr>
        <p:grpSpPr>
          <a:xfrm>
            <a:off x="381000" y="3810000"/>
            <a:ext cx="5562600" cy="1981200"/>
            <a:chOff x="381000" y="3810000"/>
            <a:chExt cx="5562600" cy="1981200"/>
          </a:xfrm>
        </p:grpSpPr>
        <p:sp>
          <p:nvSpPr>
            <p:cNvPr id="13" name="Rounded Rectangular Callout 12"/>
            <p:cNvSpPr/>
            <p:nvPr/>
          </p:nvSpPr>
          <p:spPr>
            <a:xfrm>
              <a:off x="381000" y="3810000"/>
              <a:ext cx="5486400" cy="1981200"/>
            </a:xfrm>
            <a:prstGeom prst="wedgeRoundRectCallout">
              <a:avLst>
                <a:gd name="adj1" fmla="val -27823"/>
                <a:gd name="adj2" fmla="val -835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3886200"/>
              <a:ext cx="5486400" cy="1754326"/>
            </a:xfrm>
            <a:prstGeom prst="rect">
              <a:avLst/>
            </a:prstGeom>
            <a:noFill/>
          </p:spPr>
          <p:txBody>
            <a:bodyPr wrap="square" rtlCol="0">
              <a:spAutoFit/>
            </a:bodyPr>
            <a:lstStyle/>
            <a:p>
              <a:r>
                <a:rPr lang="en-US" sz="3600" b="1" dirty="0" err="1" smtClean="0">
                  <a:solidFill>
                    <a:schemeClr val="bg1"/>
                  </a:solidFill>
                  <a:effectLst>
                    <a:outerShdw blurRad="38100" dist="38100" dir="2700000" algn="tl">
                      <a:srgbClr val="000000">
                        <a:alpha val="43137"/>
                      </a:srgbClr>
                    </a:outerShdw>
                  </a:effectLst>
                  <a:latin typeface="Symbol" pitchFamily="18" charset="2"/>
                </a:rPr>
                <a:t>glwssai</a:t>
              </a:r>
              <a:r>
                <a:rPr lang="el-GR" sz="3600" b="1" dirty="0" smtClean="0">
                  <a:solidFill>
                    <a:schemeClr val="bg1"/>
                  </a:solidFill>
                  <a:effectLst>
                    <a:outerShdw blurRad="38100" dist="38100" dir="2700000" algn="tl">
                      <a:srgbClr val="000000">
                        <a:alpha val="43137"/>
                      </a:srgbClr>
                    </a:outerShdw>
                  </a:effectLst>
                </a:rPr>
                <a:t>ς </a:t>
              </a:r>
              <a:r>
                <a:rPr lang="en-US" sz="3600" b="1" dirty="0" smtClean="0">
                  <a:solidFill>
                    <a:schemeClr val="bg1"/>
                  </a:solidFill>
                  <a:effectLst>
                    <a:outerShdw blurRad="38100" dist="38100" dir="2700000" algn="tl">
                      <a:srgbClr val="000000">
                        <a:alpha val="43137"/>
                      </a:srgbClr>
                    </a:outerShdw>
                  </a:effectLst>
                </a:rPr>
                <a:t> -  Literally the organ “tongue.”  When used of speech, “language.”</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590800" y="1981200"/>
            <a:ext cx="2971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381000" y="3810000"/>
            <a:ext cx="5486400" cy="1981200"/>
          </a:xfrm>
          <a:prstGeom prst="wedgeRoundRectCallout">
            <a:avLst>
              <a:gd name="adj1" fmla="val -27823"/>
              <a:gd name="adj2" fmla="val -835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85800" y="2438400"/>
            <a:ext cx="18288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867400" y="1981200"/>
            <a:ext cx="12954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 </a:t>
            </a:r>
            <a:r>
              <a:rPr lang="en-US" baseline="30000" dirty="0" smtClean="0"/>
              <a:t>4</a:t>
            </a:r>
            <a:r>
              <a:rPr lang="en-US" dirty="0" smtClean="0"/>
              <a:t> All of them were filled with the Holy Spirit and </a:t>
            </a:r>
            <a:r>
              <a:rPr lang="en-US" dirty="0" smtClean="0">
                <a:solidFill>
                  <a:schemeClr val="bg1"/>
                </a:solidFill>
                <a:effectLst>
                  <a:outerShdw blurRad="38100" dist="38100" dir="2700000" algn="tl">
                    <a:srgbClr val="000000">
                      <a:alpha val="43137"/>
                    </a:srgbClr>
                  </a:outerShdw>
                </a:effectLst>
              </a:rPr>
              <a:t>began to speak </a:t>
            </a:r>
            <a:r>
              <a:rPr lang="en-US" dirty="0" smtClean="0"/>
              <a:t>in </a:t>
            </a:r>
            <a:r>
              <a:rPr lang="en-US" dirty="0" smtClean="0">
                <a:solidFill>
                  <a:schemeClr val="bg1"/>
                </a:solidFill>
                <a:effectLst>
                  <a:outerShdw blurRad="38100" dist="38100" dir="2700000" algn="tl">
                    <a:srgbClr val="000000">
                      <a:alpha val="43137"/>
                    </a:srgbClr>
                  </a:outerShdw>
                </a:effectLst>
              </a:rPr>
              <a:t>other tongues</a:t>
            </a:r>
            <a:r>
              <a:rPr lang="en-US" dirty="0" smtClean="0"/>
              <a:t> as the Spirit enabled them.</a:t>
            </a:r>
          </a:p>
        </p:txBody>
      </p:sp>
      <p:sp>
        <p:nvSpPr>
          <p:cNvPr id="12" name="TextBox 11"/>
          <p:cNvSpPr txBox="1"/>
          <p:nvPr/>
        </p:nvSpPr>
        <p:spPr>
          <a:xfrm>
            <a:off x="457200" y="3886200"/>
            <a:ext cx="5486400" cy="1754326"/>
          </a:xfrm>
          <a:prstGeom prst="rect">
            <a:avLst/>
          </a:prstGeom>
          <a:noFill/>
        </p:spPr>
        <p:txBody>
          <a:bodyPr wrap="square" rtlCol="0">
            <a:spAutoFit/>
          </a:bodyPr>
          <a:lstStyle/>
          <a:p>
            <a:r>
              <a:rPr lang="en-US" sz="3600" b="1" dirty="0" err="1" smtClean="0">
                <a:solidFill>
                  <a:schemeClr val="bg1"/>
                </a:solidFill>
                <a:effectLst>
                  <a:outerShdw blurRad="38100" dist="38100" dir="2700000" algn="tl">
                    <a:srgbClr val="000000">
                      <a:alpha val="43137"/>
                    </a:srgbClr>
                  </a:outerShdw>
                </a:effectLst>
                <a:latin typeface="Symbol" pitchFamily="18" charset="2"/>
              </a:rPr>
              <a:t>glwssai</a:t>
            </a:r>
            <a:r>
              <a:rPr lang="el-GR" sz="3600" b="1" dirty="0" smtClean="0">
                <a:solidFill>
                  <a:schemeClr val="bg1"/>
                </a:solidFill>
                <a:effectLst>
                  <a:outerShdw blurRad="38100" dist="38100" dir="2700000" algn="tl">
                    <a:srgbClr val="000000">
                      <a:alpha val="43137"/>
                    </a:srgbClr>
                  </a:outerShdw>
                </a:effectLst>
              </a:rPr>
              <a:t>ς </a:t>
            </a:r>
            <a:r>
              <a:rPr lang="en-US" sz="3600" b="1" dirty="0" smtClean="0">
                <a:solidFill>
                  <a:schemeClr val="bg1"/>
                </a:solidFill>
                <a:effectLst>
                  <a:outerShdw blurRad="38100" dist="38100" dir="2700000" algn="tl">
                    <a:srgbClr val="000000">
                      <a:alpha val="43137"/>
                    </a:srgbClr>
                  </a:outerShdw>
                </a:effectLst>
              </a:rPr>
              <a:t> -  Literally the organ “tongue.”  When used of speech, “language.”</a:t>
            </a:r>
          </a:p>
        </p:txBody>
      </p:sp>
      <p:sp>
        <p:nvSpPr>
          <p:cNvPr id="11" name="Rounded Rectangular Callout 10"/>
          <p:cNvSpPr/>
          <p:nvPr/>
        </p:nvSpPr>
        <p:spPr>
          <a:xfrm>
            <a:off x="6172200" y="3352800"/>
            <a:ext cx="2667000" cy="2971800"/>
          </a:xfrm>
          <a:prstGeom prst="wedgeRoundRectCallout">
            <a:avLst>
              <a:gd name="adj1" fmla="val -32109"/>
              <a:gd name="adj2" fmla="val -790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72200" y="3429000"/>
            <a:ext cx="2590800" cy="2862322"/>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“other”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 Literally, “other of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a different kind.”</a:t>
            </a:r>
            <a:endParaRPr lang="en-US" sz="3600" dirty="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71800" y="2667000"/>
            <a:ext cx="44958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The Audience--</a:t>
            </a:r>
          </a:p>
          <a:p>
            <a:r>
              <a:rPr lang="en-US" dirty="0" smtClean="0"/>
              <a:t>  </a:t>
            </a:r>
            <a:r>
              <a:rPr lang="en-US" baseline="30000" dirty="0" smtClean="0"/>
              <a:t>5</a:t>
            </a:r>
            <a:r>
              <a:rPr lang="en-US" dirty="0" smtClean="0"/>
              <a:t> Now there were staying in Jerusalem God-fearing </a:t>
            </a:r>
            <a:r>
              <a:rPr lang="en-US" dirty="0" smtClean="0">
                <a:solidFill>
                  <a:schemeClr val="bg1"/>
                </a:solidFill>
                <a:effectLst>
                  <a:outerShdw blurRad="38100" dist="38100" dir="2700000" algn="tl">
                    <a:srgbClr val="000000">
                      <a:alpha val="43137"/>
                    </a:srgbClr>
                  </a:outerShdw>
                </a:effectLst>
              </a:rPr>
              <a:t>Jews from every nation </a:t>
            </a:r>
            <a:r>
              <a:rPr lang="en-US" dirty="0" smtClean="0"/>
              <a:t>under heaven.</a:t>
            </a: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52600" y="3810000"/>
            <a:ext cx="30480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The Audience--</a:t>
            </a:r>
          </a:p>
          <a:p>
            <a:r>
              <a:rPr lang="en-US" dirty="0" smtClean="0"/>
              <a:t>  </a:t>
            </a:r>
            <a:r>
              <a:rPr lang="en-US" baseline="30000" dirty="0" smtClean="0"/>
              <a:t>6</a:t>
            </a:r>
            <a:r>
              <a:rPr lang="en-US" dirty="0" smtClean="0"/>
              <a:t> When they heard this sound, a crowd came together in bewilderment, because each one heard them speaking in his </a:t>
            </a:r>
            <a:r>
              <a:rPr lang="en-US" dirty="0" smtClean="0">
                <a:solidFill>
                  <a:schemeClr val="bg1"/>
                </a:solidFill>
                <a:effectLst>
                  <a:outerShdw blurRad="38100" dist="38100" dir="2700000" algn="tl">
                    <a:srgbClr val="000000">
                      <a:alpha val="43137"/>
                    </a:srgbClr>
                  </a:outerShdw>
                </a:effectLst>
              </a:rPr>
              <a:t>own language</a:t>
            </a:r>
            <a:r>
              <a:rPr lang="en-US" dirty="0" smtClean="0"/>
              <a:t>.</a:t>
            </a:r>
          </a:p>
          <a:p>
            <a:endParaRPr lang="en-US" dirty="0" smtClean="0"/>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81000" y="2743200"/>
            <a:ext cx="7086600" cy="3886200"/>
          </a:xfrm>
          <a:prstGeom prst="rect">
            <a:avLst/>
          </a:prstGeom>
          <a:noFill/>
          <a:ln w="9525">
            <a:noFill/>
            <a:miter lim="800000"/>
            <a:headEnd/>
            <a:tailEnd/>
          </a:ln>
          <a:effectLst>
            <a:outerShdw blurRad="50800" dist="152400" dir="2700000" algn="tl" rotWithShape="0">
              <a:prstClr val="black">
                <a:alpha val="40000"/>
              </a:prstClr>
            </a:outerShdw>
          </a:effectLst>
        </p:spPr>
      </p:pic>
      <p:sp>
        <p:nvSpPr>
          <p:cNvPr id="4" name="Rounded Rectangle 3"/>
          <p:cNvSpPr/>
          <p:nvPr/>
        </p:nvSpPr>
        <p:spPr>
          <a:xfrm>
            <a:off x="2743200" y="4419600"/>
            <a:ext cx="42672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The Audience—</a:t>
            </a:r>
          </a:p>
          <a:p>
            <a:r>
              <a:rPr lang="en-US" dirty="0" smtClean="0"/>
              <a:t> </a:t>
            </a:r>
            <a:r>
              <a:rPr lang="en-US" baseline="30000" dirty="0" smtClean="0"/>
              <a:t>7</a:t>
            </a:r>
            <a:r>
              <a:rPr lang="en-US" dirty="0" smtClean="0"/>
              <a:t> Utterly amazed, they asked: </a:t>
            </a:r>
            <a:br>
              <a:rPr lang="en-US" dirty="0" smtClean="0"/>
            </a:br>
            <a:r>
              <a:rPr lang="en-US" dirty="0" smtClean="0">
                <a:solidFill>
                  <a:schemeClr val="bg1"/>
                </a:solidFill>
                <a:effectLst>
                  <a:outerShdw blurRad="38100" dist="38100" dir="2700000" algn="tl">
                    <a:srgbClr val="000000">
                      <a:alpha val="43137"/>
                    </a:srgbClr>
                  </a:outerShdw>
                </a:effectLst>
              </a:rPr>
              <a:t>"Are not all these men who are speaking Galileans?</a:t>
            </a:r>
          </a:p>
          <a:p>
            <a:r>
              <a:rPr lang="en-US" dirty="0" smtClean="0">
                <a:solidFill>
                  <a:schemeClr val="bg1"/>
                </a:solidFill>
                <a:effectLst>
                  <a:outerShdw blurRad="38100" dist="38100" dir="2700000" algn="tl">
                    <a:srgbClr val="000000">
                      <a:alpha val="43137"/>
                    </a:srgbClr>
                  </a:outerShdw>
                </a:effectLst>
              </a:rPr>
              <a:t> </a:t>
            </a:r>
            <a:r>
              <a:rPr lang="en-US" baseline="30000" dirty="0" smtClean="0">
                <a:solidFill>
                  <a:schemeClr val="bg1"/>
                </a:solidFill>
                <a:effectLst>
                  <a:outerShdw blurRad="38100" dist="38100" dir="2700000" algn="tl">
                    <a:srgbClr val="000000">
                      <a:alpha val="43137"/>
                    </a:srgbClr>
                  </a:outerShdw>
                </a:effectLst>
              </a:rPr>
              <a:t>8</a:t>
            </a:r>
            <a:r>
              <a:rPr lang="en-US" dirty="0" smtClean="0">
                <a:solidFill>
                  <a:schemeClr val="bg1"/>
                </a:solidFill>
                <a:effectLst>
                  <a:outerShdw blurRad="38100" dist="38100" dir="2700000" algn="tl">
                    <a:srgbClr val="000000">
                      <a:alpha val="43137"/>
                    </a:srgbClr>
                  </a:outerShdw>
                </a:effectLst>
              </a:rPr>
              <a:t> Then how is it that each of us hears them in his own native language?</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lum bright="-19000"/>
          </a:blip>
          <a:srcRect/>
          <a:stretch>
            <a:fillRect/>
          </a:stretch>
        </p:blipFill>
        <p:spPr bwMode="auto">
          <a:xfrm>
            <a:off x="0" y="1622023"/>
            <a:ext cx="9144000" cy="5235977"/>
          </a:xfrm>
          <a:prstGeom prst="rect">
            <a:avLst/>
          </a:prstGeom>
          <a:noFill/>
          <a:ln w="9525">
            <a:noFill/>
            <a:miter lim="800000"/>
            <a:headEnd/>
            <a:tailEnd/>
          </a:ln>
          <a:effectLst/>
        </p:spPr>
      </p:pic>
      <p:sp>
        <p:nvSpPr>
          <p:cNvPr id="27" name="Oval 26"/>
          <p:cNvSpPr/>
          <p:nvPr/>
        </p:nvSpPr>
        <p:spPr>
          <a:xfrm>
            <a:off x="-609600" y="1981200"/>
            <a:ext cx="9982200" cy="4876800"/>
          </a:xfrm>
          <a:prstGeom prst="ellips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The Audience—    </a:t>
            </a:r>
            <a:br>
              <a:rPr lang="en-US" dirty="0" smtClean="0"/>
            </a:br>
            <a:r>
              <a:rPr lang="en-US" dirty="0" smtClean="0"/>
              <a:t>, </a:t>
            </a:r>
            <a:endParaRPr lang="en-US" sz="4000" dirty="0"/>
          </a:p>
        </p:txBody>
      </p:sp>
      <p:sp>
        <p:nvSpPr>
          <p:cNvPr id="7" name="5-Point Star 6"/>
          <p:cNvSpPr/>
          <p:nvPr/>
        </p:nvSpPr>
        <p:spPr>
          <a:xfrm>
            <a:off x="4953000" y="5181600"/>
            <a:ext cx="228600" cy="2286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TextBox 8"/>
          <p:cNvSpPr txBox="1"/>
          <p:nvPr/>
        </p:nvSpPr>
        <p:spPr>
          <a:xfrm>
            <a:off x="6858000" y="3163669"/>
            <a:ext cx="2057400" cy="584775"/>
          </a:xfrm>
          <a:prstGeom prst="rect">
            <a:avLst/>
          </a:prstGeom>
          <a:noFill/>
        </p:spPr>
        <p:txBody>
          <a:bodyPr wrap="square" rtlCol="0">
            <a:spAutoFit/>
          </a:bodyPr>
          <a:lstStyle/>
          <a:p>
            <a:r>
              <a:rPr lang="en-US" sz="3200" b="1" dirty="0" err="1" smtClean="0">
                <a:solidFill>
                  <a:schemeClr val="bg1"/>
                </a:solidFill>
                <a:effectLst>
                  <a:outerShdw blurRad="38100" dist="38100" dir="2700000" algn="tl">
                    <a:srgbClr val="000000">
                      <a:alpha val="43137"/>
                    </a:srgbClr>
                  </a:outerShdw>
                </a:effectLst>
              </a:rPr>
              <a:t>Parthians</a:t>
            </a:r>
            <a:endParaRPr lang="en-US" sz="32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467600" y="3657600"/>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Medes</a:t>
            </a:r>
            <a:endParaRPr lang="en-US" sz="32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7924800" y="4114800"/>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Elam</a:t>
            </a:r>
            <a:endParaRPr lang="en-US" sz="3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rot="2158279">
            <a:off x="5924395" y="4279691"/>
            <a:ext cx="3086408"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Mesopotamia</a:t>
            </a:r>
            <a:endParaRPr lang="en-US" sz="32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4495800" y="5257800"/>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Judea</a:t>
            </a:r>
            <a:endParaRPr lang="en-US" sz="32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4343400" y="3225327"/>
            <a:ext cx="2590800" cy="508473"/>
          </a:xfrm>
          <a:prstGeom prst="rect">
            <a:avLst/>
          </a:prstGeom>
          <a:noFill/>
        </p:spPr>
        <p:txBody>
          <a:bodyPr wrap="square" rtlCol="0">
            <a:spAutoFit/>
          </a:bodyPr>
          <a:lstStyle/>
          <a:p>
            <a:pPr>
              <a:lnSpc>
                <a:spcPts val="3200"/>
              </a:lnSpc>
            </a:pPr>
            <a:r>
              <a:rPr lang="en-US" sz="3200" b="1" dirty="0" smtClean="0">
                <a:solidFill>
                  <a:schemeClr val="bg1"/>
                </a:solidFill>
                <a:effectLst>
                  <a:outerShdw blurRad="38100" dist="38100" dir="2700000" algn="tl">
                    <a:srgbClr val="000000">
                      <a:alpha val="43137"/>
                    </a:srgbClr>
                  </a:outerShdw>
                </a:effectLst>
              </a:rPr>
              <a:t>Cappadocia</a:t>
            </a:r>
            <a:endParaRPr lang="en-US" sz="32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572000" y="2844225"/>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Pontus</a:t>
            </a:r>
            <a:endParaRPr lang="en-US" sz="32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3048000" y="3136612"/>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Asia</a:t>
            </a:r>
            <a:endParaRPr lang="en-US" sz="3200" b="1"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2971800" y="3429000"/>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Phrygia</a:t>
            </a:r>
            <a:endParaRPr lang="en-US" sz="3200" b="1"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3276600" y="3733800"/>
            <a:ext cx="2057400" cy="584775"/>
          </a:xfrm>
          <a:prstGeom prst="rect">
            <a:avLst/>
          </a:prstGeom>
          <a:noFill/>
        </p:spPr>
        <p:txBody>
          <a:bodyPr wrap="square" rtlCol="0">
            <a:spAutoFit/>
          </a:bodyPr>
          <a:lstStyle/>
          <a:p>
            <a:r>
              <a:rPr lang="en-US" sz="3200" b="1" dirty="0" err="1" smtClean="0">
                <a:solidFill>
                  <a:schemeClr val="bg1"/>
                </a:solidFill>
                <a:effectLst>
                  <a:outerShdw blurRad="38100" dist="38100" dir="2700000" algn="tl">
                    <a:srgbClr val="000000">
                      <a:alpha val="43137"/>
                    </a:srgbClr>
                  </a:outerShdw>
                </a:effectLst>
              </a:rPr>
              <a:t>Pamphylia</a:t>
            </a:r>
            <a:endParaRPr lang="en-US" sz="3200" b="1"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3124200" y="5867400"/>
            <a:ext cx="2057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Egypt</a:t>
            </a:r>
            <a:endParaRPr lang="en-US" sz="3200" b="1"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1524000" y="5943600"/>
            <a:ext cx="12192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Libya</a:t>
            </a:r>
            <a:endParaRPr lang="en-US" sz="3200" b="1" dirty="0">
              <a:solidFill>
                <a:schemeClr val="bg1"/>
              </a:solidFill>
              <a:effectLst>
                <a:outerShdw blurRad="38100" dist="38100" dir="2700000" algn="tl">
                  <a:srgbClr val="000000">
                    <a:alpha val="43137"/>
                  </a:srgbClr>
                </a:outerShdw>
              </a:effectLst>
            </a:endParaRPr>
          </a:p>
        </p:txBody>
      </p:sp>
      <p:sp>
        <p:nvSpPr>
          <p:cNvPr id="22" name="TextBox 21"/>
          <p:cNvSpPr txBox="1"/>
          <p:nvPr/>
        </p:nvSpPr>
        <p:spPr>
          <a:xfrm>
            <a:off x="0" y="5029200"/>
            <a:ext cx="1676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Cyrene</a:t>
            </a:r>
            <a:endParaRPr lang="en-US" sz="3200" b="1" dirty="0">
              <a:solidFill>
                <a:schemeClr val="bg1"/>
              </a:solidFill>
              <a:effectLst>
                <a:outerShdw blurRad="38100" dist="38100" dir="2700000" algn="tl">
                  <a:srgbClr val="000000">
                    <a:alpha val="43137"/>
                  </a:srgbClr>
                </a:outerShdw>
              </a:effectLst>
            </a:endParaRPr>
          </a:p>
        </p:txBody>
      </p:sp>
      <p:sp>
        <p:nvSpPr>
          <p:cNvPr id="23" name="TextBox 22"/>
          <p:cNvSpPr txBox="1"/>
          <p:nvPr/>
        </p:nvSpPr>
        <p:spPr>
          <a:xfrm>
            <a:off x="228600" y="2844225"/>
            <a:ext cx="12192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
        <p:nvSpPr>
          <p:cNvPr id="24" name="TextBox 23"/>
          <p:cNvSpPr txBox="1"/>
          <p:nvPr/>
        </p:nvSpPr>
        <p:spPr>
          <a:xfrm>
            <a:off x="2133600" y="4343400"/>
            <a:ext cx="12192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25" name="TextBox 24"/>
          <p:cNvSpPr txBox="1"/>
          <p:nvPr/>
        </p:nvSpPr>
        <p:spPr>
          <a:xfrm>
            <a:off x="6477000" y="5867400"/>
            <a:ext cx="17526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Arabia</a:t>
            </a:r>
            <a:endParaRPr lang="en-US" sz="3200" b="1" dirty="0">
              <a:solidFill>
                <a:schemeClr val="bg1"/>
              </a:solidFill>
              <a:effectLst>
                <a:outerShdw blurRad="38100" dist="38100" dir="2700000" algn="tl">
                  <a:srgbClr val="000000">
                    <a:alpha val="43137"/>
                  </a:srgbClr>
                </a:outerShdw>
              </a:effectLst>
            </a:endParaRPr>
          </a:p>
        </p:txBody>
      </p:sp>
      <p:sp>
        <p:nvSpPr>
          <p:cNvPr id="26" name="Oval 25"/>
          <p:cNvSpPr/>
          <p:nvPr/>
        </p:nvSpPr>
        <p:spPr>
          <a:xfrm>
            <a:off x="4648200" y="4876800"/>
            <a:ext cx="685800" cy="685800"/>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randombar(horizontal)">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randombar(horizont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randombar(horizontal)">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randombar(horizontal)">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randombar(horizontal)">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randombar(horizontal)">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animBg="1"/>
      <p:bldP spid="9" grpId="0"/>
      <p:bldP spid="10" grpId="0"/>
      <p:bldP spid="11" grpId="0"/>
      <p:bldP spid="12" grpId="0"/>
      <p:bldP spid="13" grpId="0"/>
      <p:bldP spid="14" grpId="0"/>
      <p:bldP spid="15" grpId="0"/>
      <p:bldP spid="16" grpId="0"/>
      <p:bldP spid="17" grpId="0"/>
      <p:bldP spid="19" grpId="0"/>
      <p:bldP spid="20" grpId="0"/>
      <p:bldP spid="21" grpId="0"/>
      <p:bldP spid="22" grpId="0"/>
      <p:bldP spid="23" grpId="0"/>
      <p:bldP spid="24" grpId="0"/>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4600" y="2667000"/>
            <a:ext cx="34290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The Audience—</a:t>
            </a:r>
          </a:p>
          <a:p>
            <a:r>
              <a:rPr lang="en-US" dirty="0" smtClean="0"/>
              <a:t> … we hear them declaring the wonders of God in </a:t>
            </a:r>
            <a:r>
              <a:rPr lang="en-US" dirty="0" smtClean="0">
                <a:solidFill>
                  <a:schemeClr val="bg1"/>
                </a:solidFill>
                <a:effectLst>
                  <a:outerShdw blurRad="38100" dist="38100" dir="2700000" algn="tl">
                    <a:srgbClr val="000000">
                      <a:alpha val="43137"/>
                    </a:srgbClr>
                  </a:outerShdw>
                </a:effectLst>
              </a:rPr>
              <a:t>our own tongues</a:t>
            </a:r>
            <a:r>
              <a:rPr lang="en-US" dirty="0" smtClean="0"/>
              <a:t>!”</a:t>
            </a:r>
          </a:p>
        </p:txBody>
      </p:sp>
      <p:sp>
        <p:nvSpPr>
          <p:cNvPr id="5" name="Horizontal Scroll 4"/>
          <p:cNvSpPr/>
          <p:nvPr/>
        </p:nvSpPr>
        <p:spPr>
          <a:xfrm>
            <a:off x="990600" y="3276600"/>
            <a:ext cx="7059706" cy="3200400"/>
          </a:xfrm>
          <a:prstGeom prst="horizont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7800" y="4038600"/>
            <a:ext cx="6400801" cy="1754326"/>
          </a:xfrm>
          <a:prstGeom prst="rect">
            <a:avLst/>
          </a:prstGeom>
          <a:noFill/>
        </p:spPr>
        <p:txBody>
          <a:bodyPr wrap="square" rtlCol="0">
            <a:spAutoFit/>
          </a:bodyPr>
          <a:lstStyle/>
          <a:p>
            <a:pPr algn="ctr"/>
            <a:r>
              <a:rPr lang="en-US" sz="3200" b="1" dirty="0" smtClean="0">
                <a:solidFill>
                  <a:schemeClr val="bg1"/>
                </a:solidFill>
              </a:rPr>
              <a:t> </a:t>
            </a:r>
            <a:r>
              <a:rPr lang="en-US" sz="3600" b="1" baseline="30000" dirty="0" smtClean="0">
                <a:effectLst>
                  <a:outerShdw blurRad="38100" dist="38100" dir="2700000" algn="tl">
                    <a:srgbClr val="000000">
                      <a:alpha val="43137"/>
                    </a:srgbClr>
                  </a:outerShdw>
                </a:effectLst>
              </a:rPr>
              <a:t>22</a:t>
            </a:r>
            <a:r>
              <a:rPr lang="en-US" sz="3600" b="1" dirty="0" smtClean="0">
                <a:effectLst>
                  <a:outerShdw blurRad="38100" dist="38100" dir="2700000" algn="tl">
                    <a:srgbClr val="000000">
                      <a:alpha val="43137"/>
                    </a:srgbClr>
                  </a:outerShdw>
                </a:effectLst>
              </a:rPr>
              <a:t> Tongues, then, are a sign, not for believers but for unbelievers;  (1Co 14:22)</a:t>
            </a:r>
            <a:endParaRPr lang="en-US" sz="36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4600" y="3886200"/>
            <a:ext cx="40386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dirty="0" smtClean="0"/>
              <a:t>The Audience—</a:t>
            </a:r>
          </a:p>
          <a:p>
            <a:r>
              <a:rPr lang="en-US" dirty="0" smtClean="0"/>
              <a:t> … we hear them declaring the wonders of God </a:t>
            </a:r>
            <a:r>
              <a:rPr lang="en-US" dirty="0" smtClean="0">
                <a:effectLst>
                  <a:outerShdw blurRad="50800" dist="50800" dir="2700000" algn="ctr" rotWithShape="0">
                    <a:schemeClr val="bg1">
                      <a:alpha val="44000"/>
                    </a:schemeClr>
                  </a:outerShdw>
                </a:effectLst>
              </a:rPr>
              <a:t>in our own tongues</a:t>
            </a:r>
            <a:r>
              <a:rPr lang="en-US" dirty="0" smtClean="0"/>
              <a:t>!"</a:t>
            </a:r>
          </a:p>
          <a:p>
            <a:r>
              <a:rPr lang="en-US" dirty="0" smtClean="0"/>
              <a:t> </a:t>
            </a:r>
            <a:r>
              <a:rPr lang="en-US" baseline="30000" dirty="0" smtClean="0"/>
              <a:t>12</a:t>
            </a:r>
            <a:r>
              <a:rPr lang="en-US" dirty="0" smtClean="0"/>
              <a:t> Amazed and perplexed, they asked one another, "</a:t>
            </a:r>
            <a:r>
              <a:rPr lang="en-US" dirty="0" smtClean="0">
                <a:solidFill>
                  <a:schemeClr val="bg1"/>
                </a:solidFill>
                <a:effectLst>
                  <a:outerShdw blurRad="38100" dist="38100" dir="2700000" algn="tl">
                    <a:srgbClr val="000000">
                      <a:alpha val="43137"/>
                    </a:srgbClr>
                  </a:outerShdw>
                </a:effectLst>
              </a:rPr>
              <a:t>What does this mean</a:t>
            </a:r>
            <a:r>
              <a:rPr lang="en-US" dirty="0" smtClean="0"/>
              <a:t>?"</a:t>
            </a:r>
          </a:p>
          <a:p>
            <a:r>
              <a:rPr lang="en-US" dirty="0" smtClean="0"/>
              <a:t> </a:t>
            </a:r>
          </a:p>
        </p:txBody>
      </p:sp>
      <p:grpSp>
        <p:nvGrpSpPr>
          <p:cNvPr id="5" name="Group 7"/>
          <p:cNvGrpSpPr/>
          <p:nvPr/>
        </p:nvGrpSpPr>
        <p:grpSpPr>
          <a:xfrm>
            <a:off x="1219200" y="4495800"/>
            <a:ext cx="6248400" cy="2133600"/>
            <a:chOff x="1219200" y="4495800"/>
            <a:chExt cx="6248400" cy="2133600"/>
          </a:xfrm>
        </p:grpSpPr>
        <p:sp>
          <p:nvSpPr>
            <p:cNvPr id="6" name="Explosion 1 5"/>
            <p:cNvSpPr/>
            <p:nvPr/>
          </p:nvSpPr>
          <p:spPr>
            <a:xfrm>
              <a:off x="1219200" y="4495800"/>
              <a:ext cx="6248400" cy="2133600"/>
            </a:xfrm>
            <a:prstGeom prst="irregularSeal1">
              <a:avLst/>
            </a:prstGeom>
            <a:solidFill>
              <a:schemeClr val="accent4">
                <a:lumMod val="75000"/>
              </a:schemeClr>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7" name="TextBox 6"/>
            <p:cNvSpPr txBox="1"/>
            <p:nvPr/>
          </p:nvSpPr>
          <p:spPr>
            <a:xfrm>
              <a:off x="2971800" y="5029200"/>
              <a:ext cx="2884636" cy="1015663"/>
            </a:xfrm>
            <a:prstGeom prst="rect">
              <a:avLst/>
            </a:prstGeom>
            <a:noFill/>
            <a:ln>
              <a:noFill/>
            </a:ln>
          </p:spPr>
          <p:txBody>
            <a:bodyPr wrap="none" rtlCol="0">
              <a:spAutoFit/>
            </a:bodyPr>
            <a:lstStyle/>
            <a:p>
              <a:r>
                <a:rPr lang="en-US" sz="6000" b="1" dirty="0" smtClean="0">
                  <a:solidFill>
                    <a:srgbClr val="FFFF00"/>
                  </a:solidFill>
                  <a:effectLst>
                    <a:outerShdw blurRad="38100" dist="38100" dir="2700000" algn="tl">
                      <a:srgbClr val="000000">
                        <a:alpha val="43137"/>
                      </a:srgbClr>
                    </a:outerShdw>
                  </a:effectLst>
                </a:rPr>
                <a:t>SEEKERS</a:t>
              </a:r>
              <a:endParaRPr lang="en-US" sz="6000" b="1" dirty="0">
                <a:solidFill>
                  <a:srgbClr val="FFFF00"/>
                </a:solidFill>
                <a:effectLst>
                  <a:outerShdw blurRad="38100" dist="38100" dir="2700000" algn="tl">
                    <a:srgbClr val="000000">
                      <a:alpha val="43137"/>
                    </a:srgbClr>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600200"/>
          </a:xfrm>
        </p:spPr>
        <p:txBody>
          <a:bodyPr/>
          <a:lstStyle/>
          <a:p>
            <a:r>
              <a:rPr lang="en-US" dirty="0" smtClean="0"/>
              <a:t>The POWER that </a:t>
            </a:r>
            <a:br>
              <a:rPr lang="en-US" dirty="0" smtClean="0"/>
            </a:br>
            <a:r>
              <a:rPr lang="en-US" dirty="0" smtClean="0"/>
              <a:t>Makes a Difference</a:t>
            </a:r>
            <a:br>
              <a:rPr lang="en-US" dirty="0" smtClean="0"/>
            </a:br>
            <a:endParaRPr lang="en-US" dirty="0"/>
          </a:p>
        </p:txBody>
      </p:sp>
      <p:sp>
        <p:nvSpPr>
          <p:cNvPr id="3" name="TextBox 2"/>
          <p:cNvSpPr txBox="1"/>
          <p:nvPr/>
        </p:nvSpPr>
        <p:spPr>
          <a:xfrm>
            <a:off x="1828800" y="3810000"/>
            <a:ext cx="5517857" cy="769441"/>
          </a:xfrm>
          <a:prstGeom prst="rect">
            <a:avLst/>
          </a:prstGeom>
          <a:noFill/>
        </p:spPr>
        <p:txBody>
          <a:bodyPr wrap="none" rtlCol="0">
            <a:spAutoFit/>
          </a:bodyPr>
          <a:lstStyle/>
          <a:p>
            <a:r>
              <a:rPr lang="en-US" sz="4400" dirty="0" smtClean="0">
                <a:effectLst>
                  <a:outerShdw blurRad="50800" dist="50800" dir="2700000" algn="ctr" rotWithShape="0">
                    <a:schemeClr val="tx1">
                      <a:alpha val="45000"/>
                    </a:schemeClr>
                  </a:outerShdw>
                </a:effectLst>
                <a:latin typeface="Arial Black" pitchFamily="34" charset="0"/>
                <a:cs typeface="Arial" pitchFamily="34" charset="0"/>
              </a:rPr>
              <a:t>is the Holy Spirit!</a:t>
            </a:r>
            <a:endParaRPr lang="en-US" sz="4400" dirty="0">
              <a:effectLst>
                <a:outerShdw blurRad="50800" dist="50800" dir="2700000" algn="ctr" rotWithShape="0">
                  <a:schemeClr val="tx1">
                    <a:alpha val="45000"/>
                  </a:schemeClr>
                </a:outerShdw>
              </a:effectLst>
              <a:latin typeface="Arial Black" pitchFamily="34" charset="0"/>
              <a:cs typeface="Arial"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33800" y="4572000"/>
            <a:ext cx="37338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Speaking</a:t>
            </a:r>
            <a:endParaRPr lang="en-US" dirty="0"/>
          </a:p>
        </p:txBody>
      </p:sp>
      <p:sp>
        <p:nvSpPr>
          <p:cNvPr id="3" name="Content Placeholder 2"/>
          <p:cNvSpPr>
            <a:spLocks noGrp="1"/>
          </p:cNvSpPr>
          <p:nvPr>
            <p:ph idx="1"/>
          </p:nvPr>
        </p:nvSpPr>
        <p:spPr>
          <a:xfrm>
            <a:off x="457200" y="1600200"/>
            <a:ext cx="7696200" cy="4525963"/>
          </a:xfrm>
          <a:effectLst>
            <a:outerShdw blurRad="50800" dist="50800" dir="2700000" algn="ctr" rotWithShape="0">
              <a:schemeClr val="bg1">
                <a:alpha val="42000"/>
              </a:schemeClr>
            </a:outerShdw>
          </a:effectLst>
        </p:spPr>
        <p:txBody>
          <a:bodyPr/>
          <a:lstStyle/>
          <a:p>
            <a:pPr>
              <a:lnSpc>
                <a:spcPts val="3600"/>
              </a:lnSpc>
            </a:pPr>
            <a:r>
              <a:rPr lang="en-US" dirty="0" smtClean="0"/>
              <a:t>The Audience—</a:t>
            </a:r>
          </a:p>
          <a:p>
            <a:r>
              <a:rPr lang="en-US" dirty="0" smtClean="0"/>
              <a:t> … we hear them declaring the wonders of God </a:t>
            </a:r>
            <a:r>
              <a:rPr lang="en-US" dirty="0" smtClean="0">
                <a:effectLst>
                  <a:outerShdw blurRad="50800" dist="50800" dir="2700000" algn="ctr" rotWithShape="0">
                    <a:schemeClr val="bg1">
                      <a:alpha val="44000"/>
                    </a:schemeClr>
                  </a:outerShdw>
                </a:effectLst>
              </a:rPr>
              <a:t>in our own tongues</a:t>
            </a:r>
            <a:r>
              <a:rPr lang="en-US" dirty="0" smtClean="0"/>
              <a:t>!"</a:t>
            </a:r>
          </a:p>
          <a:p>
            <a:r>
              <a:rPr lang="en-US" dirty="0" smtClean="0"/>
              <a:t> </a:t>
            </a:r>
            <a:r>
              <a:rPr lang="en-US" baseline="30000" dirty="0" smtClean="0"/>
              <a:t>12</a:t>
            </a:r>
            <a:r>
              <a:rPr lang="en-US" dirty="0" smtClean="0"/>
              <a:t> Amazed and perplexed, they asked one another, "</a:t>
            </a:r>
            <a:r>
              <a:rPr lang="en-US" dirty="0" smtClean="0">
                <a:effectLst/>
              </a:rPr>
              <a:t>What does this mean</a:t>
            </a:r>
            <a:r>
              <a:rPr lang="en-US" dirty="0" smtClean="0"/>
              <a:t>?"</a:t>
            </a:r>
          </a:p>
          <a:p>
            <a:r>
              <a:rPr lang="en-US" dirty="0" smtClean="0"/>
              <a:t> </a:t>
            </a:r>
            <a:r>
              <a:rPr lang="en-US" baseline="30000" dirty="0" smtClean="0"/>
              <a:t>13</a:t>
            </a:r>
            <a:r>
              <a:rPr lang="en-US" dirty="0" smtClean="0"/>
              <a:t> Some, however</a:t>
            </a:r>
            <a:r>
              <a:rPr lang="en-US" dirty="0" smtClean="0">
                <a:effectLst>
                  <a:outerShdw blurRad="38100" dist="38100" dir="2700000" algn="tl">
                    <a:srgbClr val="000000">
                      <a:alpha val="43137"/>
                    </a:srgbClr>
                  </a:outerShdw>
                </a:effectLst>
              </a:rPr>
              <a:t>,</a:t>
            </a:r>
            <a:r>
              <a:rPr lang="en-US" dirty="0" smtClean="0">
                <a:solidFill>
                  <a:schemeClr val="bg1"/>
                </a:solidFill>
                <a:effectLst>
                  <a:outerShdw blurRad="38100" dist="38100" dir="2700000" algn="tl">
                    <a:srgbClr val="000000">
                      <a:alpha val="43137"/>
                    </a:srgbClr>
                  </a:outerShdw>
                </a:effectLst>
              </a:rPr>
              <a:t> made fun of them </a:t>
            </a:r>
            <a:r>
              <a:rPr lang="en-US" dirty="0" smtClean="0"/>
              <a:t>and said, "They have had too much wine. "</a:t>
            </a:r>
          </a:p>
          <a:p>
            <a:r>
              <a:rPr lang="en-US" dirty="0" smtClean="0"/>
              <a:t> </a:t>
            </a:r>
          </a:p>
        </p:txBody>
      </p:sp>
      <p:grpSp>
        <p:nvGrpSpPr>
          <p:cNvPr id="7" name="Group 7"/>
          <p:cNvGrpSpPr/>
          <p:nvPr/>
        </p:nvGrpSpPr>
        <p:grpSpPr>
          <a:xfrm>
            <a:off x="1524000" y="2286000"/>
            <a:ext cx="5943600" cy="2133600"/>
            <a:chOff x="1524000" y="2286000"/>
            <a:chExt cx="5943600" cy="2133600"/>
          </a:xfrm>
          <a:effectLst>
            <a:outerShdw blurRad="50800" dist="127000" dir="2700000" algn="tl" rotWithShape="0">
              <a:prstClr val="black">
                <a:alpha val="40000"/>
              </a:prstClr>
            </a:outerShdw>
          </a:effectLst>
        </p:grpSpPr>
        <p:sp>
          <p:nvSpPr>
            <p:cNvPr id="6" name="Explosion 2 5"/>
            <p:cNvSpPr/>
            <p:nvPr/>
          </p:nvSpPr>
          <p:spPr>
            <a:xfrm>
              <a:off x="1524000" y="2286000"/>
              <a:ext cx="5943600" cy="2133600"/>
            </a:xfrm>
            <a:prstGeom prst="irregularSeal2">
              <a:avLst/>
            </a:prstGeom>
            <a:solidFill>
              <a:schemeClr val="accent4">
                <a:lumMod val="7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1071804">
              <a:off x="2590800" y="2921168"/>
              <a:ext cx="3371949" cy="1015663"/>
            </a:xfrm>
            <a:prstGeom prst="rect">
              <a:avLst/>
            </a:prstGeom>
            <a:noFill/>
          </p:spPr>
          <p:txBody>
            <a:bodyPr wrap="none" rtlCol="0">
              <a:spAutoFit/>
            </a:bodyPr>
            <a:lstStyle/>
            <a:p>
              <a:r>
                <a:rPr lang="en-US" sz="6000" b="1" dirty="0" smtClean="0">
                  <a:solidFill>
                    <a:srgbClr val="FFFF00"/>
                  </a:solidFill>
                  <a:effectLst>
                    <a:outerShdw blurRad="38100" dist="38100" dir="2700000" algn="tl">
                      <a:srgbClr val="000000">
                        <a:alpha val="43137"/>
                      </a:srgbClr>
                    </a:outerShdw>
                  </a:effectLst>
                </a:rPr>
                <a:t>MOCKERS</a:t>
              </a:r>
              <a:endParaRPr lang="en-US" sz="6000" b="1" dirty="0">
                <a:solidFill>
                  <a:srgbClr val="FFFF00"/>
                </a:solidFill>
                <a:effectLst>
                  <a:outerShdw blurRad="38100" dist="38100" dir="2700000" algn="tl">
                    <a:srgbClr val="000000">
                      <a:alpha val="43137"/>
                    </a:srgbClr>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4735513" y="1600200"/>
            <a:ext cx="3798887" cy="609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4800600" y="2819400"/>
            <a:ext cx="3798887" cy="3200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That brings us to YOU!</a:t>
            </a:r>
            <a:endParaRPr lang="en-US" dirty="0"/>
          </a:p>
        </p:txBody>
      </p:sp>
      <p:sp>
        <p:nvSpPr>
          <p:cNvPr id="3" name="Content Placeholder 2"/>
          <p:cNvSpPr>
            <a:spLocks noGrp="1"/>
          </p:cNvSpPr>
          <p:nvPr>
            <p:ph idx="1"/>
          </p:nvPr>
        </p:nvSpPr>
        <p:spPr>
          <a:xfrm>
            <a:off x="304800" y="1600200"/>
            <a:ext cx="8915400" cy="4525963"/>
          </a:xfrm>
        </p:spPr>
        <p:txBody>
          <a:bodyPr/>
          <a:lstStyle/>
          <a:p>
            <a:r>
              <a:rPr lang="en-US" dirty="0" smtClean="0"/>
              <a:t>Do you want POWER to Make a Difference?</a:t>
            </a:r>
          </a:p>
          <a:p>
            <a:pPr marL="0" indent="0"/>
            <a:r>
              <a:rPr lang="en-US" dirty="0" smtClean="0"/>
              <a:t>Then: </a:t>
            </a:r>
          </a:p>
          <a:p>
            <a:pPr marL="0" indent="0"/>
            <a:r>
              <a:rPr lang="en-US" dirty="0" smtClean="0"/>
              <a:t>1)  Accept Christ to be baptized by the Spirit </a:t>
            </a:r>
            <a:br>
              <a:rPr lang="en-US" dirty="0" smtClean="0"/>
            </a:br>
            <a:r>
              <a:rPr lang="en-US" dirty="0" smtClean="0"/>
              <a:t>     into the body of Christ –the church!</a:t>
            </a:r>
          </a:p>
          <a:p>
            <a:pPr marL="457200" indent="-457200"/>
            <a:r>
              <a:rPr lang="en-US" dirty="0" smtClean="0"/>
              <a:t>2) Give the Spirit the keys to every room in </a:t>
            </a:r>
            <a:br>
              <a:rPr lang="en-US" dirty="0" smtClean="0"/>
            </a:br>
            <a:r>
              <a:rPr lang="en-US" dirty="0" smtClean="0"/>
              <a:t>your life—”Be filled with the Spirit.” </a:t>
            </a:r>
          </a:p>
          <a:p>
            <a:r>
              <a:rPr lang="en-US" dirty="0" smtClean="0"/>
              <a:t>3) Speak!  Tell others what you know!</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dirty="0" smtClean="0"/>
              <a:t> 1:4  "Do not leave Jerusalem, but wait for the gift my Father promised, which you have heard me speak about.</a:t>
            </a:r>
          </a:p>
          <a:p>
            <a:pPr marL="0" indent="0"/>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dirty="0" smtClean="0"/>
              <a:t> 1:4  "Do not leave Jerusalem, but wait for the gift my Father promised, which you have heard me speak about.</a:t>
            </a:r>
          </a:p>
          <a:p>
            <a:pPr marL="0" indent="0"/>
            <a:r>
              <a:rPr lang="en-US" dirty="0" smtClean="0"/>
              <a:t> </a:t>
            </a:r>
            <a:r>
              <a:rPr lang="en-US" baseline="30000" dirty="0" smtClean="0"/>
              <a:t>5</a:t>
            </a:r>
            <a:r>
              <a:rPr lang="en-US" dirty="0" smtClean="0"/>
              <a:t> For John baptized </a:t>
            </a:r>
            <a:br>
              <a:rPr lang="en-US" dirty="0" smtClean="0"/>
            </a:br>
            <a:r>
              <a:rPr lang="en-US" dirty="0" smtClean="0"/>
              <a:t>with water, </a:t>
            </a:r>
            <a:endParaRPr lang="en-US" dirty="0"/>
          </a:p>
        </p:txBody>
      </p:sp>
      <p:sp>
        <p:nvSpPr>
          <p:cNvPr id="6" name="TextBox 5"/>
          <p:cNvSpPr txBox="1"/>
          <p:nvPr/>
        </p:nvSpPr>
        <p:spPr>
          <a:xfrm>
            <a:off x="4343400" y="4826675"/>
            <a:ext cx="4572000" cy="2031325"/>
          </a:xfrm>
          <a:prstGeom prst="rect">
            <a:avLst/>
          </a:prstGeom>
          <a:noFill/>
        </p:spPr>
        <p:txBody>
          <a:bodyPr wrap="square" rtlCol="0">
            <a:spAutoFit/>
          </a:bodyPr>
          <a:lstStyle/>
          <a:p>
            <a:r>
              <a:rPr lang="en-US" sz="3600" b="1" dirty="0" smtClean="0">
                <a:solidFill>
                  <a:schemeClr val="accent1">
                    <a:lumMod val="50000"/>
                  </a:schemeClr>
                </a:solidFill>
                <a:effectLst>
                  <a:outerShdw blurRad="50800" dist="50800" dir="2520000" algn="ctr" rotWithShape="0">
                    <a:schemeClr val="bg1">
                      <a:alpha val="51000"/>
                    </a:schemeClr>
                  </a:outerShdw>
                </a:effectLst>
                <a:latin typeface="Arial Narrow" pitchFamily="34" charset="0"/>
              </a:rPr>
              <a:t>but in a few days you will be baptized with </a:t>
            </a:r>
            <a:br>
              <a:rPr lang="en-US" sz="3600" b="1" dirty="0" smtClean="0">
                <a:solidFill>
                  <a:schemeClr val="accent1">
                    <a:lumMod val="50000"/>
                  </a:schemeClr>
                </a:solidFill>
                <a:effectLst>
                  <a:outerShdw blurRad="50800" dist="50800" dir="2520000" algn="ctr" rotWithShape="0">
                    <a:schemeClr val="bg1">
                      <a:alpha val="51000"/>
                    </a:schemeClr>
                  </a:outerShdw>
                </a:effectLst>
                <a:latin typeface="Arial Narrow" pitchFamily="34" charset="0"/>
              </a:rPr>
            </a:br>
            <a:r>
              <a:rPr lang="en-US" sz="3600" b="1" dirty="0" smtClean="0">
                <a:solidFill>
                  <a:schemeClr val="accent1">
                    <a:lumMod val="50000"/>
                  </a:schemeClr>
                </a:solidFill>
                <a:effectLst>
                  <a:outerShdw blurRad="50800" dist="50800" dir="2520000" algn="ctr" rotWithShape="0">
                    <a:schemeClr val="bg1">
                      <a:alpha val="51000"/>
                    </a:schemeClr>
                  </a:outerShdw>
                </a:effectLst>
                <a:latin typeface="Arial Narrow" pitchFamily="34" charset="0"/>
              </a:rPr>
              <a:t>the Holy Spirit.”</a:t>
            </a:r>
          </a:p>
          <a:p>
            <a:endParaRPr lang="en-US" dirty="0"/>
          </a:p>
        </p:txBody>
      </p:sp>
      <p:pic>
        <p:nvPicPr>
          <p:cNvPr id="2050" name="Picture 2"/>
          <p:cNvPicPr>
            <a:picLocks noChangeAspect="1" noChangeArrowheads="1"/>
          </p:cNvPicPr>
          <p:nvPr/>
        </p:nvPicPr>
        <p:blipFill>
          <a:blip r:embed="rId2" cstate="print"/>
          <a:srcRect b="24059"/>
          <a:stretch>
            <a:fillRect/>
          </a:stretch>
        </p:blipFill>
        <p:spPr bwMode="auto">
          <a:xfrm>
            <a:off x="0" y="4416106"/>
            <a:ext cx="4419600" cy="2441894"/>
          </a:xfrm>
          <a:prstGeom prst="rect">
            <a:avLst/>
          </a:prstGeom>
          <a:noFill/>
          <a:ln w="9525">
            <a:noFill/>
            <a:miter lim="800000"/>
            <a:headEnd/>
            <a:tailEnd/>
          </a:ln>
          <a:effectLst/>
        </p:spPr>
      </p:pic>
      <p:pic>
        <p:nvPicPr>
          <p:cNvPr id="12" name="Picture 5"/>
          <p:cNvPicPr>
            <a:picLocks noChangeAspect="1" noChangeArrowheads="1"/>
          </p:cNvPicPr>
          <p:nvPr/>
        </p:nvPicPr>
        <p:blipFill>
          <a:blip r:embed="rId3" cstate="print"/>
          <a:srcRect t="5699" r="13215"/>
          <a:stretch>
            <a:fillRect/>
          </a:stretch>
        </p:blipFill>
        <p:spPr bwMode="auto">
          <a:xfrm>
            <a:off x="3962400" y="0"/>
            <a:ext cx="5181600" cy="50434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2209800"/>
            <a:ext cx="15240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dirty="0" smtClean="0"/>
              <a:t>1:8 But you will receive </a:t>
            </a:r>
            <a:br>
              <a:rPr lang="en-US" dirty="0" smtClean="0"/>
            </a:br>
            <a:r>
              <a:rPr lang="en-US" dirty="0" smtClean="0">
                <a:solidFill>
                  <a:schemeClr val="bg1"/>
                </a:solidFill>
                <a:effectLst>
                  <a:outerShdw blurRad="38100" dist="38100" dir="2700000" algn="tl">
                    <a:srgbClr val="000000">
                      <a:alpha val="43137"/>
                    </a:srgbClr>
                  </a:outerShdw>
                </a:effectLst>
              </a:rPr>
              <a:t>power </a:t>
            </a:r>
            <a:r>
              <a:rPr lang="en-US" dirty="0" smtClean="0"/>
              <a:t>when the </a:t>
            </a:r>
            <a:br>
              <a:rPr lang="en-US" dirty="0" smtClean="0"/>
            </a:br>
            <a:r>
              <a:rPr lang="en-US" dirty="0" smtClean="0"/>
              <a:t>Holy Spirit comes </a:t>
            </a:r>
            <a:br>
              <a:rPr lang="en-US" dirty="0" smtClean="0"/>
            </a:br>
            <a:r>
              <a:rPr lang="en-US" dirty="0" smtClean="0"/>
              <a:t>on you; and you </a:t>
            </a:r>
            <a:br>
              <a:rPr lang="en-US" dirty="0" smtClean="0"/>
            </a:br>
            <a:r>
              <a:rPr lang="en-US" dirty="0" smtClean="0"/>
              <a:t>will be my witnesses </a:t>
            </a:r>
            <a:br>
              <a:rPr lang="en-US" dirty="0" smtClean="0"/>
            </a:br>
            <a:r>
              <a:rPr lang="en-US" dirty="0" smtClean="0"/>
              <a:t>in Jerusalem, and in </a:t>
            </a:r>
            <a:br>
              <a:rPr lang="en-US" dirty="0" smtClean="0"/>
            </a:br>
            <a:r>
              <a:rPr lang="en-US" dirty="0" smtClean="0"/>
              <a:t>all Judea and Samaria, and to the ends of the earth.”</a:t>
            </a:r>
            <a:endParaRPr lang="en-US" dirty="0"/>
          </a:p>
        </p:txBody>
      </p:sp>
      <p:pic>
        <p:nvPicPr>
          <p:cNvPr id="2053" name="Picture 5"/>
          <p:cNvPicPr>
            <a:picLocks noChangeAspect="1" noChangeArrowheads="1"/>
          </p:cNvPicPr>
          <p:nvPr/>
        </p:nvPicPr>
        <p:blipFill>
          <a:blip r:embed="rId2" cstate="print"/>
          <a:srcRect t="5699" r="13215"/>
          <a:stretch>
            <a:fillRect/>
          </a:stretch>
        </p:blipFill>
        <p:spPr bwMode="auto">
          <a:xfrm>
            <a:off x="3962400" y="0"/>
            <a:ext cx="5181600" cy="50434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066800" y="3733800"/>
            <a:ext cx="3429000" cy="8382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 y="2209800"/>
            <a:ext cx="15240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7696200" cy="4525963"/>
          </a:xfrm>
        </p:spPr>
        <p:txBody>
          <a:bodyPr/>
          <a:lstStyle/>
          <a:p>
            <a:pPr marL="0" indent="0"/>
            <a:r>
              <a:rPr lang="en-US" dirty="0" smtClean="0"/>
              <a:t>1:8 But you will receive </a:t>
            </a:r>
            <a:br>
              <a:rPr lang="en-US" dirty="0" smtClean="0"/>
            </a:br>
            <a:r>
              <a:rPr lang="en-US" dirty="0" smtClean="0">
                <a:solidFill>
                  <a:schemeClr val="bg1"/>
                </a:solidFill>
                <a:effectLst>
                  <a:outerShdw blurRad="38100" dist="38100" dir="2700000" algn="tl">
                    <a:srgbClr val="000000">
                      <a:alpha val="43137"/>
                    </a:srgbClr>
                  </a:outerShdw>
                </a:effectLst>
              </a:rPr>
              <a:t>power </a:t>
            </a:r>
            <a:r>
              <a:rPr lang="en-US" dirty="0" smtClean="0"/>
              <a:t>when the </a:t>
            </a:r>
            <a:br>
              <a:rPr lang="en-US" dirty="0" smtClean="0"/>
            </a:br>
            <a:r>
              <a:rPr lang="en-US" dirty="0" smtClean="0"/>
              <a:t>Holy Spirit comes </a:t>
            </a:r>
            <a:br>
              <a:rPr lang="en-US" dirty="0" smtClean="0"/>
            </a:br>
            <a:r>
              <a:rPr lang="en-US" dirty="0" smtClean="0"/>
              <a:t>on you; and you </a:t>
            </a:r>
            <a:br>
              <a:rPr lang="en-US" dirty="0" smtClean="0"/>
            </a:br>
            <a:r>
              <a:rPr lang="en-US" dirty="0" smtClean="0"/>
              <a:t>will </a:t>
            </a:r>
            <a:r>
              <a:rPr lang="en-US" dirty="0" smtClean="0">
                <a:solidFill>
                  <a:schemeClr val="bg1"/>
                </a:solidFill>
                <a:effectLst>
                  <a:outerShdw blurRad="38100" dist="38100" dir="2700000" algn="tl">
                    <a:srgbClr val="000000">
                      <a:alpha val="43137"/>
                    </a:srgbClr>
                  </a:outerShdw>
                </a:effectLst>
              </a:rPr>
              <a:t>be my witnesses </a:t>
            </a:r>
            <a:r>
              <a:rPr lang="en-US" dirty="0" smtClean="0"/>
              <a:t/>
            </a:r>
            <a:br>
              <a:rPr lang="en-US" dirty="0" smtClean="0"/>
            </a:br>
            <a:r>
              <a:rPr lang="en-US" dirty="0" smtClean="0"/>
              <a:t>in Jerusalem, and in </a:t>
            </a:r>
            <a:br>
              <a:rPr lang="en-US" dirty="0" smtClean="0"/>
            </a:br>
            <a:r>
              <a:rPr lang="en-US" dirty="0" smtClean="0"/>
              <a:t>all Judea and Samaria, and to the ends of the earth.”</a:t>
            </a:r>
            <a:endParaRPr lang="en-US" dirty="0"/>
          </a:p>
        </p:txBody>
      </p:sp>
      <p:pic>
        <p:nvPicPr>
          <p:cNvPr id="2053" name="Picture 5"/>
          <p:cNvPicPr>
            <a:picLocks noChangeAspect="1" noChangeArrowheads="1"/>
          </p:cNvPicPr>
          <p:nvPr/>
        </p:nvPicPr>
        <p:blipFill>
          <a:blip r:embed="rId2" cstate="print"/>
          <a:srcRect t="5699" r="13215"/>
          <a:stretch>
            <a:fillRect/>
          </a:stretch>
        </p:blipFill>
        <p:spPr bwMode="auto">
          <a:xfrm>
            <a:off x="3962400" y="0"/>
            <a:ext cx="5181600" cy="5043488"/>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76200" y="2508091"/>
            <a:ext cx="1371600" cy="4349909"/>
            <a:chOff x="76200" y="2508091"/>
            <a:chExt cx="1371600" cy="4349909"/>
          </a:xfrm>
        </p:grpSpPr>
        <p:sp>
          <p:nvSpPr>
            <p:cNvPr id="25" name="Rectangle 24"/>
            <p:cNvSpPr/>
            <p:nvPr/>
          </p:nvSpPr>
          <p:spPr>
            <a:xfrm>
              <a:off x="76200" y="2514600"/>
              <a:ext cx="1371600" cy="426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6200" y="2508091"/>
              <a:ext cx="601447" cy="4349909"/>
            </a:xfrm>
            <a:prstGeom prst="rect">
              <a:avLst/>
            </a:prstGeom>
            <a:noFill/>
          </p:spPr>
          <p:txBody>
            <a:bodyPr wrap="square" rtlCol="0">
              <a:spAutoFit/>
            </a:bodyPr>
            <a:lstStyle/>
            <a:p>
              <a:pPr algn="ctr">
                <a:lnSpc>
                  <a:spcPts val="4000"/>
                </a:lnSpc>
              </a:pPr>
              <a:r>
                <a:rPr lang="en-US" sz="4000" b="1" dirty="0" smtClean="0">
                  <a:solidFill>
                    <a:schemeClr val="bg1"/>
                  </a:solidFill>
                  <a:effectLst>
                    <a:outerShdw blurRad="38100" dist="38100" dir="2700000" algn="tl">
                      <a:srgbClr val="000000">
                        <a:alpha val="43137"/>
                      </a:srgbClr>
                    </a:outerShdw>
                  </a:effectLst>
                </a:rPr>
                <a:t>F</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E</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A</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S</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T</a:t>
              </a:r>
              <a:br>
                <a:rPr lang="en-US" sz="4000" b="1" dirty="0" smtClean="0">
                  <a:solidFill>
                    <a:schemeClr val="bg1"/>
                  </a:solidFill>
                  <a:effectLst>
                    <a:outerShdw blurRad="38100" dist="38100" dir="2700000" algn="tl">
                      <a:srgbClr val="000000">
                        <a:alpha val="43137"/>
                      </a:srgbClr>
                    </a:outerShdw>
                  </a:effectLst>
                </a:rPr>
              </a:br>
              <a:endParaRPr lang="en-US" sz="4000" b="1" dirty="0" smtClean="0">
                <a:solidFill>
                  <a:schemeClr val="bg1"/>
                </a:solidFill>
                <a:effectLst>
                  <a:outerShdw blurRad="38100" dist="38100" dir="2700000" algn="tl">
                    <a:srgbClr val="000000">
                      <a:alpha val="43137"/>
                    </a:srgbClr>
                  </a:outerShdw>
                </a:effectLst>
              </a:endParaRPr>
            </a:p>
            <a:p>
              <a:pPr algn="ctr">
                <a:lnSpc>
                  <a:spcPts val="4600"/>
                </a:lnSpc>
              </a:pPr>
              <a:r>
                <a:rPr lang="en-US" sz="4000" b="1" dirty="0" smtClean="0">
                  <a:solidFill>
                    <a:schemeClr val="bg1"/>
                  </a:solidFill>
                  <a:effectLst>
                    <a:outerShdw blurRad="38100" dist="38100" dir="2700000" algn="tl">
                      <a:srgbClr val="000000">
                        <a:alpha val="43137"/>
                      </a:srgbClr>
                    </a:outerShdw>
                  </a:effectLst>
                </a:rPr>
                <a:t>O</a:t>
              </a:r>
            </a:p>
            <a:p>
              <a:pPr algn="ctr">
                <a:lnSpc>
                  <a:spcPts val="4600"/>
                </a:lnSpc>
              </a:pPr>
              <a:r>
                <a:rPr lang="en-US" sz="4000" b="1" dirty="0" smtClean="0">
                  <a:solidFill>
                    <a:schemeClr val="bg1"/>
                  </a:solidFill>
                  <a:effectLst>
                    <a:outerShdw blurRad="38100" dist="38100" dir="2700000" algn="tl">
                      <a:srgbClr val="000000">
                        <a:alpha val="43137"/>
                      </a:srgbClr>
                    </a:outerShdw>
                  </a:effectLst>
                </a:rPr>
                <a:t>F</a:t>
              </a:r>
              <a:endParaRPr lang="en-US" sz="4000" b="1"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a:off x="609600" y="2585780"/>
              <a:ext cx="838200" cy="4196020"/>
            </a:xfrm>
            <a:prstGeom prst="rect">
              <a:avLst/>
            </a:prstGeom>
            <a:noFill/>
          </p:spPr>
          <p:txBody>
            <a:bodyPr wrap="square" rtlCol="0">
              <a:spAutoFit/>
            </a:bodyPr>
            <a:lstStyle/>
            <a:p>
              <a:pPr algn="ctr">
                <a:lnSpc>
                  <a:spcPts val="4000"/>
                </a:lnSpc>
              </a:pPr>
              <a:r>
                <a:rPr lang="en-US" sz="4000" b="1" dirty="0" smtClean="0">
                  <a:solidFill>
                    <a:schemeClr val="bg1"/>
                  </a:solidFill>
                  <a:effectLst>
                    <a:outerShdw blurRad="38100" dist="38100" dir="2700000" algn="tl">
                      <a:srgbClr val="000000">
                        <a:alpha val="43137"/>
                      </a:srgbClr>
                    </a:outerShdw>
                  </a:effectLst>
                </a:rPr>
                <a:t>1</a:t>
              </a:r>
              <a:r>
                <a:rPr lang="en-US" sz="4000" b="1" baseline="30000" dirty="0" smtClean="0">
                  <a:solidFill>
                    <a:schemeClr val="bg1"/>
                  </a:solidFill>
                  <a:effectLst>
                    <a:outerShdw blurRad="38100" dist="38100" dir="2700000" algn="tl">
                      <a:srgbClr val="000000">
                        <a:alpha val="43137"/>
                      </a:srgbClr>
                    </a:outerShdw>
                  </a:effectLst>
                </a:rPr>
                <a:t>st</a:t>
              </a:r>
              <a:br>
                <a:rPr lang="en-US" sz="4000" b="1" baseline="30000" dirty="0" smtClean="0">
                  <a:solidFill>
                    <a:schemeClr val="bg1"/>
                  </a:solidFill>
                  <a:effectLst>
                    <a:outerShdw blurRad="38100" dist="38100" dir="2700000" algn="tl">
                      <a:srgbClr val="000000">
                        <a:alpha val="43137"/>
                      </a:srgbClr>
                    </a:outerShdw>
                  </a:effectLst>
                </a:rPr>
              </a:br>
              <a:endParaRPr lang="en-US" sz="4000" b="1" dirty="0" smtClean="0">
                <a:solidFill>
                  <a:schemeClr val="bg1"/>
                </a:solidFill>
                <a:effectLst>
                  <a:outerShdw blurRad="38100" dist="38100" dir="2700000" algn="tl">
                    <a:srgbClr val="000000">
                      <a:alpha val="43137"/>
                    </a:srgbClr>
                  </a:outerShdw>
                </a:effectLst>
              </a:endParaRPr>
            </a:p>
            <a:p>
              <a:pPr algn="ctr">
                <a:lnSpc>
                  <a:spcPts val="4000"/>
                </a:lnSpc>
              </a:pPr>
              <a:r>
                <a:rPr lang="en-US" sz="4000" b="1" dirty="0" smtClean="0">
                  <a:solidFill>
                    <a:schemeClr val="bg1"/>
                  </a:solidFill>
                  <a:effectLst>
                    <a:outerShdw blurRad="38100" dist="38100" dir="2700000" algn="tl">
                      <a:srgbClr val="000000">
                        <a:alpha val="43137"/>
                      </a:srgbClr>
                    </a:outerShdw>
                  </a:effectLst>
                </a:rPr>
                <a:t>F</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R</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U</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I</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T</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S</a:t>
              </a:r>
            </a:p>
          </p:txBody>
        </p:sp>
      </p:grpSp>
      <p:pic>
        <p:nvPicPr>
          <p:cNvPr id="1026" name="Picture 2"/>
          <p:cNvPicPr>
            <a:picLocks noChangeAspect="1" noChangeArrowheads="1"/>
          </p:cNvPicPr>
          <p:nvPr/>
        </p:nvPicPr>
        <p:blipFill>
          <a:blip r:embed="rId2" cstate="print"/>
          <a:srcRect l="25000"/>
          <a:stretch>
            <a:fillRect/>
          </a:stretch>
        </p:blipFill>
        <p:spPr bwMode="auto">
          <a:xfrm>
            <a:off x="0" y="2438400"/>
            <a:ext cx="2743200" cy="35251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3505201" y="2590800"/>
            <a:ext cx="2438399" cy="3864212"/>
          </a:xfrm>
          <a:prstGeom prst="rect">
            <a:avLst/>
          </a:prstGeom>
          <a:noFill/>
          <a:ln w="9525">
            <a:noFill/>
            <a:miter lim="800000"/>
            <a:headEnd/>
            <a:tailEnd/>
          </a:ln>
          <a:effectLst/>
        </p:spPr>
      </p:pic>
      <p:sp>
        <p:nvSpPr>
          <p:cNvPr id="9" name="Rounded Rectangle 8"/>
          <p:cNvSpPr/>
          <p:nvPr/>
        </p:nvSpPr>
        <p:spPr>
          <a:xfrm>
            <a:off x="838200" y="1524000"/>
            <a:ext cx="6172200" cy="6858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baseline="30000" dirty="0" smtClean="0"/>
              <a:t>2:1</a:t>
            </a:r>
            <a:r>
              <a:rPr lang="en-US" dirty="0" smtClean="0"/>
              <a:t> </a:t>
            </a:r>
            <a:r>
              <a:rPr lang="en-US" dirty="0" smtClean="0">
                <a:solidFill>
                  <a:schemeClr val="bg1"/>
                </a:solidFill>
                <a:effectLst/>
              </a:rPr>
              <a:t>When</a:t>
            </a:r>
            <a:r>
              <a:rPr lang="en-US" dirty="0" smtClean="0"/>
              <a:t> </a:t>
            </a:r>
            <a:r>
              <a:rPr lang="en-US" dirty="0" smtClean="0">
                <a:solidFill>
                  <a:schemeClr val="bg1"/>
                </a:solidFill>
                <a:effectLst>
                  <a:outerShdw blurRad="38100" dist="38100" dir="2700000" algn="tl">
                    <a:srgbClr val="000000">
                      <a:alpha val="43137"/>
                    </a:srgbClr>
                  </a:outerShdw>
                </a:effectLst>
              </a:rPr>
              <a:t>the day of Pentecost came</a:t>
            </a:r>
            <a:r>
              <a:rPr lang="en-US" dirty="0" smtClean="0"/>
              <a:t>, they were all together in one place.</a:t>
            </a:r>
          </a:p>
          <a:p>
            <a:pPr>
              <a:lnSpc>
                <a:spcPts val="3600"/>
              </a:lnSpc>
            </a:pPr>
            <a:r>
              <a:rPr lang="en-US" dirty="0" smtClean="0"/>
              <a:t> </a:t>
            </a:r>
          </a:p>
        </p:txBody>
      </p:sp>
      <p:grpSp>
        <p:nvGrpSpPr>
          <p:cNvPr id="5" name="Group 10"/>
          <p:cNvGrpSpPr/>
          <p:nvPr/>
        </p:nvGrpSpPr>
        <p:grpSpPr>
          <a:xfrm>
            <a:off x="2133600" y="3048000"/>
            <a:ext cx="1600200" cy="3124200"/>
            <a:chOff x="2362200" y="3048000"/>
            <a:chExt cx="1676400" cy="3124200"/>
          </a:xfrm>
        </p:grpSpPr>
        <p:sp>
          <p:nvSpPr>
            <p:cNvPr id="7" name="Right Arrow 6"/>
            <p:cNvSpPr/>
            <p:nvPr/>
          </p:nvSpPr>
          <p:spPr>
            <a:xfrm>
              <a:off x="2362200" y="3048000"/>
              <a:ext cx="1676400" cy="3124200"/>
            </a:xfrm>
            <a:prstGeom prst="rightArrow">
              <a:avLst>
                <a:gd name="adj1" fmla="val 61563"/>
                <a:gd name="adj2" fmla="val 50000"/>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2200" y="3733800"/>
              <a:ext cx="1341457" cy="1569660"/>
            </a:xfrm>
            <a:prstGeom prst="rect">
              <a:avLst/>
            </a:prstGeom>
            <a:noFill/>
          </p:spPr>
          <p:txBody>
            <a:bodyPr wrap="none" rtlCol="0">
              <a:spAutoFit/>
            </a:bodyPr>
            <a:lstStyle/>
            <a:p>
              <a:pPr algn="ctr"/>
              <a:r>
                <a:rPr lang="en-US" sz="4800" b="1" dirty="0" smtClean="0">
                  <a:solidFill>
                    <a:schemeClr val="bg1"/>
                  </a:solidFill>
                </a:rPr>
                <a:t>40</a:t>
              </a:r>
              <a:br>
                <a:rPr lang="en-US" sz="4800" b="1" dirty="0" smtClean="0">
                  <a:solidFill>
                    <a:schemeClr val="bg1"/>
                  </a:solidFill>
                </a:rPr>
              </a:br>
              <a:r>
                <a:rPr lang="en-US" sz="4800" b="1" dirty="0" smtClean="0">
                  <a:solidFill>
                    <a:schemeClr val="bg1"/>
                  </a:solidFill>
                </a:rPr>
                <a:t>days</a:t>
              </a:r>
              <a:endParaRPr lang="en-US" sz="4800" b="1" dirty="0">
                <a:solidFill>
                  <a:schemeClr val="bg1"/>
                </a:solidFill>
              </a:endParaRPr>
            </a:p>
          </p:txBody>
        </p:sp>
      </p:grpSp>
      <p:grpSp>
        <p:nvGrpSpPr>
          <p:cNvPr id="6" name="Group 14"/>
          <p:cNvGrpSpPr/>
          <p:nvPr/>
        </p:nvGrpSpPr>
        <p:grpSpPr>
          <a:xfrm>
            <a:off x="5715000" y="3048000"/>
            <a:ext cx="1630688" cy="3124200"/>
            <a:chOff x="2330261" y="3048000"/>
            <a:chExt cx="1708340" cy="3124200"/>
          </a:xfrm>
        </p:grpSpPr>
        <p:sp>
          <p:nvSpPr>
            <p:cNvPr id="16" name="Right Arrow 15"/>
            <p:cNvSpPr/>
            <p:nvPr/>
          </p:nvSpPr>
          <p:spPr>
            <a:xfrm>
              <a:off x="2362201" y="3048000"/>
              <a:ext cx="1676400" cy="3124200"/>
            </a:xfrm>
            <a:prstGeom prst="rightArrow">
              <a:avLst>
                <a:gd name="adj1" fmla="val 61563"/>
                <a:gd name="adj2" fmla="val 50000"/>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30261" y="3733800"/>
              <a:ext cx="1405336" cy="1569660"/>
            </a:xfrm>
            <a:prstGeom prst="rect">
              <a:avLst/>
            </a:prstGeom>
            <a:noFill/>
          </p:spPr>
          <p:txBody>
            <a:bodyPr wrap="none" rtlCol="0">
              <a:spAutoFit/>
            </a:bodyPr>
            <a:lstStyle/>
            <a:p>
              <a:pPr algn="ctr"/>
              <a:r>
                <a:rPr lang="en-US" sz="4800" b="1" dirty="0" smtClean="0">
                  <a:solidFill>
                    <a:schemeClr val="bg1"/>
                  </a:solidFill>
                </a:rPr>
                <a:t>10</a:t>
              </a:r>
              <a:br>
                <a:rPr lang="en-US" sz="4800" b="1" dirty="0" smtClean="0">
                  <a:solidFill>
                    <a:schemeClr val="bg1"/>
                  </a:solidFill>
                </a:rPr>
              </a:br>
              <a:r>
                <a:rPr lang="en-US" sz="4800" b="1" dirty="0" smtClean="0">
                  <a:solidFill>
                    <a:schemeClr val="bg1"/>
                  </a:solidFill>
                </a:rPr>
                <a:t>days</a:t>
              </a:r>
              <a:endParaRPr lang="en-US" sz="4800" b="1" dirty="0">
                <a:solidFill>
                  <a:schemeClr val="bg1"/>
                </a:solidFill>
              </a:endParaRPr>
            </a:p>
          </p:txBody>
        </p:sp>
      </p:grpSp>
      <p:grpSp>
        <p:nvGrpSpPr>
          <p:cNvPr id="11" name="Group 28"/>
          <p:cNvGrpSpPr/>
          <p:nvPr/>
        </p:nvGrpSpPr>
        <p:grpSpPr>
          <a:xfrm>
            <a:off x="7467600" y="2508091"/>
            <a:ext cx="1371600" cy="4349909"/>
            <a:chOff x="7467600" y="2508091"/>
            <a:chExt cx="1371600" cy="4349909"/>
          </a:xfrm>
        </p:grpSpPr>
        <p:sp>
          <p:nvSpPr>
            <p:cNvPr id="21" name="Rectangle 20"/>
            <p:cNvSpPr/>
            <p:nvPr/>
          </p:nvSpPr>
          <p:spPr>
            <a:xfrm>
              <a:off x="7467600" y="2514599"/>
              <a:ext cx="1371600" cy="4260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7600" y="2508091"/>
              <a:ext cx="601447" cy="4349909"/>
            </a:xfrm>
            <a:prstGeom prst="rect">
              <a:avLst/>
            </a:prstGeom>
            <a:noFill/>
          </p:spPr>
          <p:txBody>
            <a:bodyPr wrap="square" rtlCol="0">
              <a:spAutoFit/>
            </a:bodyPr>
            <a:lstStyle/>
            <a:p>
              <a:pPr algn="ctr">
                <a:lnSpc>
                  <a:spcPts val="4000"/>
                </a:lnSpc>
              </a:pPr>
              <a:r>
                <a:rPr lang="en-US" sz="4000" b="1" dirty="0" smtClean="0">
                  <a:solidFill>
                    <a:schemeClr val="bg1"/>
                  </a:solidFill>
                  <a:effectLst>
                    <a:outerShdw blurRad="38100" dist="38100" dir="2700000" algn="tl">
                      <a:srgbClr val="000000">
                        <a:alpha val="43137"/>
                      </a:srgbClr>
                    </a:outerShdw>
                  </a:effectLst>
                </a:rPr>
                <a:t>F</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E</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A</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S</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T</a:t>
              </a:r>
              <a:br>
                <a:rPr lang="en-US" sz="4000" b="1" dirty="0" smtClean="0">
                  <a:solidFill>
                    <a:schemeClr val="bg1"/>
                  </a:solidFill>
                  <a:effectLst>
                    <a:outerShdw blurRad="38100" dist="38100" dir="2700000" algn="tl">
                      <a:srgbClr val="000000">
                        <a:alpha val="43137"/>
                      </a:srgbClr>
                    </a:outerShdw>
                  </a:effectLst>
                </a:rPr>
              </a:br>
              <a:endParaRPr lang="en-US" sz="4000" b="1" dirty="0" smtClean="0">
                <a:solidFill>
                  <a:schemeClr val="bg1"/>
                </a:solidFill>
                <a:effectLst>
                  <a:outerShdw blurRad="38100" dist="38100" dir="2700000" algn="tl">
                    <a:srgbClr val="000000">
                      <a:alpha val="43137"/>
                    </a:srgbClr>
                  </a:outerShdw>
                </a:effectLst>
              </a:endParaRPr>
            </a:p>
            <a:p>
              <a:pPr algn="ctr">
                <a:lnSpc>
                  <a:spcPts val="4600"/>
                </a:lnSpc>
              </a:pPr>
              <a:r>
                <a:rPr lang="en-US" sz="4000" b="1" dirty="0" smtClean="0">
                  <a:solidFill>
                    <a:schemeClr val="bg1"/>
                  </a:solidFill>
                  <a:effectLst>
                    <a:outerShdw blurRad="38100" dist="38100" dir="2700000" algn="tl">
                      <a:srgbClr val="000000">
                        <a:alpha val="43137"/>
                      </a:srgbClr>
                    </a:outerShdw>
                  </a:effectLst>
                </a:rPr>
                <a:t>O</a:t>
              </a:r>
            </a:p>
            <a:p>
              <a:pPr algn="ctr">
                <a:lnSpc>
                  <a:spcPts val="4600"/>
                </a:lnSpc>
              </a:pPr>
              <a:r>
                <a:rPr lang="en-US" sz="4000" b="1" dirty="0" smtClean="0">
                  <a:solidFill>
                    <a:schemeClr val="bg1"/>
                  </a:solidFill>
                  <a:effectLst>
                    <a:outerShdw blurRad="38100" dist="38100" dir="2700000" algn="tl">
                      <a:srgbClr val="000000">
                        <a:alpha val="43137"/>
                      </a:srgbClr>
                    </a:outerShdw>
                  </a:effectLst>
                </a:rPr>
                <a:t>F</a:t>
              </a:r>
              <a:endParaRPr lang="en-US" sz="4000" b="1"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8077200" y="3346291"/>
              <a:ext cx="762000" cy="2691378"/>
            </a:xfrm>
            <a:prstGeom prst="rect">
              <a:avLst/>
            </a:prstGeom>
            <a:noFill/>
          </p:spPr>
          <p:txBody>
            <a:bodyPr wrap="square" rtlCol="0">
              <a:spAutoFit/>
            </a:bodyPr>
            <a:lstStyle/>
            <a:p>
              <a:pPr algn="ctr">
                <a:lnSpc>
                  <a:spcPts val="4000"/>
                </a:lnSpc>
              </a:pPr>
              <a:r>
                <a:rPr lang="en-US" sz="4000" b="1" dirty="0" smtClean="0">
                  <a:solidFill>
                    <a:schemeClr val="bg1"/>
                  </a:solidFill>
                  <a:effectLst>
                    <a:outerShdw blurRad="38100" dist="38100" dir="2700000" algn="tl">
                      <a:srgbClr val="000000">
                        <a:alpha val="43137"/>
                      </a:srgbClr>
                    </a:outerShdw>
                  </a:effectLst>
                </a:rPr>
                <a:t>W</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E</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E</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K</a:t>
              </a:r>
            </a:p>
            <a:p>
              <a:pPr algn="ctr">
                <a:lnSpc>
                  <a:spcPts val="4000"/>
                </a:lnSpc>
              </a:pPr>
              <a:r>
                <a:rPr lang="en-US" sz="4000" b="1" dirty="0" smtClean="0">
                  <a:solidFill>
                    <a:schemeClr val="bg1"/>
                  </a:solidFill>
                  <a:effectLst>
                    <a:outerShdw blurRad="38100" dist="38100" dir="2700000" algn="tl">
                      <a:srgbClr val="000000">
                        <a:alpha val="43137"/>
                      </a:srgbClr>
                    </a:outerShdw>
                  </a:effectLst>
                </a:rPr>
                <a:t>S</a:t>
              </a:r>
              <a:endParaRPr lang="en-US" sz="4000" b="1" dirty="0">
                <a:solidFill>
                  <a:schemeClr val="bg1"/>
                </a:solidFill>
                <a:effectLst>
                  <a:outerShdw blurRad="38100" dist="38100" dir="2700000" algn="tl">
                    <a:srgbClr val="000000">
                      <a:alpha val="43137"/>
                    </a:srgbClr>
                  </a:outerShdw>
                </a:effectLst>
              </a:endParaRPr>
            </a:p>
          </p:txBody>
        </p:sp>
      </p:grpSp>
      <p:grpSp>
        <p:nvGrpSpPr>
          <p:cNvPr id="12" name="Group 23"/>
          <p:cNvGrpSpPr/>
          <p:nvPr/>
        </p:nvGrpSpPr>
        <p:grpSpPr>
          <a:xfrm>
            <a:off x="1828800" y="5867400"/>
            <a:ext cx="5486400" cy="990600"/>
            <a:chOff x="1981200" y="5867400"/>
            <a:chExt cx="5486400" cy="990600"/>
          </a:xfrm>
        </p:grpSpPr>
        <p:sp>
          <p:nvSpPr>
            <p:cNvPr id="23" name="Right Arrow 22"/>
            <p:cNvSpPr/>
            <p:nvPr/>
          </p:nvSpPr>
          <p:spPr>
            <a:xfrm>
              <a:off x="2057400" y="5867400"/>
              <a:ext cx="54102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81200" y="6019800"/>
              <a:ext cx="5394747" cy="646331"/>
            </a:xfrm>
            <a:prstGeom prst="rect">
              <a:avLst/>
            </a:prstGeom>
            <a:noFill/>
          </p:spPr>
          <p:txBody>
            <a:bodyPr wrap="none" rtlCol="0">
              <a:spAutoFit/>
            </a:bodyPr>
            <a:lstStyle/>
            <a:p>
              <a:r>
                <a:rPr lang="en-US" sz="3600" b="1" dirty="0" smtClean="0">
                  <a:solidFill>
                    <a:schemeClr val="bg1"/>
                  </a:solidFill>
                  <a:effectLst>
                    <a:outerShdw blurRad="38100" dist="38100" dir="2700000" algn="tl">
                      <a:srgbClr val="000000">
                        <a:alpha val="43137"/>
                      </a:srgbClr>
                    </a:outerShdw>
                  </a:effectLst>
                </a:rPr>
                <a:t>“Pentecost” means 50 days</a:t>
              </a:r>
              <a:endParaRPr lang="en-US" sz="3600" b="1" dirty="0">
                <a:solidFill>
                  <a:schemeClr val="bg1"/>
                </a:solidFill>
                <a:effectLst>
                  <a:outerShdw blurRad="38100" dist="38100" dir="2700000" algn="tl">
                    <a:srgbClr val="000000">
                      <a:alpha val="43137"/>
                    </a:srgbClr>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par>
                                <p:cTn id="22" presetID="14" presetClass="exit" presetSubtype="10" fill="hold" nodeType="withEffect">
                                  <p:stCondLst>
                                    <p:cond delay="0"/>
                                  </p:stCondLst>
                                  <p:childTnLst>
                                    <p:animEffect transition="out" filter="randombar(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t="5699" r="13215"/>
          <a:stretch>
            <a:fillRect/>
          </a:stretch>
        </p:blipFill>
        <p:spPr bwMode="auto">
          <a:xfrm>
            <a:off x="3962400" y="0"/>
            <a:ext cx="5181600" cy="5043488"/>
          </a:xfrm>
          <a:prstGeom prst="rect">
            <a:avLst/>
          </a:prstGeom>
          <a:noFill/>
          <a:ln w="9525">
            <a:noFill/>
            <a:miter lim="800000"/>
            <a:headEnd/>
            <a:tailEnd/>
          </a:ln>
          <a:effectLst/>
        </p:spPr>
      </p:pic>
      <p:sp>
        <p:nvSpPr>
          <p:cNvPr id="9" name="Rounded Rectangle 8"/>
          <p:cNvSpPr/>
          <p:nvPr/>
        </p:nvSpPr>
        <p:spPr>
          <a:xfrm>
            <a:off x="2819400" y="2514600"/>
            <a:ext cx="1447800" cy="762000"/>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Power of Spirit Baptism</a:t>
            </a:r>
            <a:endParaRPr lang="en-US" dirty="0"/>
          </a:p>
        </p:txBody>
      </p:sp>
      <p:sp>
        <p:nvSpPr>
          <p:cNvPr id="3" name="Content Placeholder 2"/>
          <p:cNvSpPr>
            <a:spLocks noGrp="1"/>
          </p:cNvSpPr>
          <p:nvPr>
            <p:ph idx="1"/>
          </p:nvPr>
        </p:nvSpPr>
        <p:spPr>
          <a:xfrm>
            <a:off x="457200" y="1600200"/>
            <a:ext cx="7696200" cy="4525963"/>
          </a:xfrm>
        </p:spPr>
        <p:txBody>
          <a:bodyPr/>
          <a:lstStyle/>
          <a:p>
            <a:pPr>
              <a:lnSpc>
                <a:spcPts val="3600"/>
              </a:lnSpc>
            </a:pPr>
            <a:r>
              <a:rPr lang="en-US" baseline="30000" dirty="0" smtClean="0"/>
              <a:t>2:1</a:t>
            </a:r>
            <a:r>
              <a:rPr lang="en-US" dirty="0" smtClean="0"/>
              <a:t> </a:t>
            </a:r>
            <a:r>
              <a:rPr lang="en-US" dirty="0" smtClean="0">
                <a:effectLst/>
              </a:rPr>
              <a:t>When</a:t>
            </a:r>
            <a:r>
              <a:rPr lang="en-US" dirty="0" smtClean="0"/>
              <a:t> the day of Pentecost came, they were all together in one place.</a:t>
            </a:r>
          </a:p>
          <a:p>
            <a:pPr>
              <a:lnSpc>
                <a:spcPts val="3600"/>
              </a:lnSpc>
            </a:pPr>
            <a:r>
              <a:rPr lang="en-US" dirty="0" smtClean="0"/>
              <a:t> </a:t>
            </a:r>
            <a:r>
              <a:rPr lang="en-US" baseline="30000" dirty="0" smtClean="0"/>
              <a:t>2</a:t>
            </a:r>
            <a:r>
              <a:rPr lang="en-US" dirty="0" smtClean="0"/>
              <a:t> Suddenly a </a:t>
            </a:r>
            <a:r>
              <a:rPr lang="en-US" dirty="0" smtClean="0">
                <a:solidFill>
                  <a:schemeClr val="bg1"/>
                </a:solidFill>
                <a:effectLst>
                  <a:outerShdw blurRad="38100" dist="38100" dir="2700000" algn="tl">
                    <a:srgbClr val="000000">
                      <a:alpha val="43137"/>
                    </a:srgbClr>
                  </a:outerShdw>
                </a:effectLst>
              </a:rPr>
              <a:t>sound </a:t>
            </a:r>
            <a:r>
              <a:rPr lang="en-US" dirty="0" smtClean="0"/>
              <a:t>like the blowing of a violent wind came from heaven and filled the whole house where they were sitting.</a:t>
            </a:r>
          </a:p>
          <a:p>
            <a:pPr>
              <a:lnSpc>
                <a:spcPts val="3600"/>
              </a:lnSpc>
            </a:pPr>
            <a:r>
              <a:rPr lang="en-US" dirty="0" smtClean="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1563</TotalTime>
  <Words>1821</Words>
  <Application>Microsoft Office PowerPoint</Application>
  <PresentationFormat>On-screen Show (4:3)</PresentationFormat>
  <Paragraphs>212</Paragraphs>
  <Slides>32</Slides>
  <Notes>12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A Study  in the  Book of ACTS</vt:lpstr>
      <vt:lpstr>The POWER that  Makes a Difference </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Baptism</vt:lpstr>
      <vt:lpstr>The Power of Spirit Filling</vt:lpstr>
      <vt:lpstr>The Power of Spirit Filling</vt:lpstr>
      <vt:lpstr>The Power of Spirit Filling</vt:lpstr>
      <vt:lpstr>The Power of Spirit Speaking</vt:lpstr>
      <vt:lpstr>The Power of Spirit Speaking</vt:lpstr>
      <vt:lpstr>The Power of Spirit Speaking</vt:lpstr>
      <vt:lpstr>The Power of Spirit Speaking</vt:lpstr>
      <vt:lpstr>The Power of Spirit Speaking</vt:lpstr>
      <vt:lpstr>The Power of Spirit Speaking</vt:lpstr>
      <vt:lpstr>The Power of Spirit Speaking</vt:lpstr>
      <vt:lpstr>The Power of Spirit Speaking</vt:lpstr>
      <vt:lpstr>The Power of Spirit Speaking</vt:lpstr>
      <vt:lpstr>The Power of Spirit Speaking</vt:lpstr>
      <vt:lpstr>The Power of Spirit Speaking</vt:lpstr>
      <vt:lpstr>The Power of Spirit Speaking</vt:lpstr>
      <vt:lpstr>That brings us to YOU!</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154</cp:revision>
  <dcterms:created xsi:type="dcterms:W3CDTF">2011-01-24T03:40:40Z</dcterms:created>
  <dcterms:modified xsi:type="dcterms:W3CDTF">2011-09-26T14:48:31Z</dcterms:modified>
</cp:coreProperties>
</file>