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5" r:id="rId2"/>
    <p:sldId id="256" r:id="rId3"/>
    <p:sldId id="304" r:id="rId4"/>
    <p:sldId id="301" r:id="rId5"/>
    <p:sldId id="302" r:id="rId6"/>
    <p:sldId id="303" r:id="rId7"/>
    <p:sldId id="314" r:id="rId8"/>
    <p:sldId id="315" r:id="rId9"/>
    <p:sldId id="316" r:id="rId10"/>
    <p:sldId id="317" r:id="rId11"/>
    <p:sldId id="318" r:id="rId12"/>
    <p:sldId id="319" r:id="rId13"/>
    <p:sldId id="320" r:id="rId14"/>
    <p:sldId id="321" r:id="rId15"/>
    <p:sldId id="322" r:id="rId16"/>
    <p:sldId id="323" r:id="rId17"/>
    <p:sldId id="324" r:id="rId18"/>
    <p:sldId id="305" r:id="rId19"/>
    <p:sldId id="306" r:id="rId20"/>
    <p:sldId id="307" r:id="rId21"/>
    <p:sldId id="308" r:id="rId22"/>
    <p:sldId id="309" r:id="rId23"/>
    <p:sldId id="310" r:id="rId24"/>
    <p:sldId id="311" r:id="rId25"/>
    <p:sldId id="312" r:id="rId26"/>
    <p:sldId id="313" r:id="rId27"/>
    <p:sldId id="27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6542" autoAdjust="0"/>
  </p:normalViewPr>
  <p:slideViewPr>
    <p:cSldViewPr>
      <p:cViewPr>
        <p:scale>
          <a:sx n="64" d="100"/>
          <a:sy n="64" d="100"/>
        </p:scale>
        <p:origin x="-1482" y="42"/>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10/15/2011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Praying</a:t>
            </a:r>
            <a:r>
              <a:rPr lang="en-US" baseline="0" dirty="0" smtClean="0"/>
              <a:t> hands = FREE = </a:t>
            </a:r>
            <a:r>
              <a:rPr lang="en-US" baseline="0" smtClean="0"/>
              <a:t>www.sxc.com image: </a:t>
            </a:r>
            <a:r>
              <a:rPr lang="en-US" baseline="0" dirty="0" smtClean="0"/>
              <a:t>159064_5896</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FEET</a:t>
            </a:r>
            <a:r>
              <a:rPr lang="en-US" baseline="0" dirty="0" smtClean="0"/>
              <a:t> = FREE for reuse from =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Hebrew Writing</a:t>
            </a:r>
            <a:r>
              <a:rPr lang="en-US" baseline="0" dirty="0" smtClean="0"/>
              <a:t> = FREE </a:t>
            </a:r>
            <a:r>
              <a:rPr lang="en-US" baseline="0" smtClean="0"/>
              <a:t>for reuse from http://upload.wikimedia.org/wikipedia/commons/b/b9/Targum.jpg</a:t>
            </a:r>
            <a:endParaRPr lang="en-US"/>
          </a:p>
        </p:txBody>
      </p:sp>
      <p:sp>
        <p:nvSpPr>
          <p:cNvPr id="4" name="Slide Number Placeholder 3"/>
          <p:cNvSpPr>
            <a:spLocks noGrp="1"/>
          </p:cNvSpPr>
          <p:nvPr>
            <p:ph type="sldNum" sz="quarter" idx="10"/>
          </p:nvPr>
        </p:nvSpPr>
        <p:spPr/>
        <p:txBody>
          <a:bodyPr/>
          <a:lstStyle/>
          <a:p>
            <a:fld id="{72B63B3C-BA92-42AB-A3F7-86BCF211F693}"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Sign free from = http://www.sxc.hu/photo/770389</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Stones = FREE for use</a:t>
            </a:r>
            <a:r>
              <a:rPr lang="en-US" baseline="0" dirty="0" smtClean="0"/>
              <a:t> </a:t>
            </a:r>
            <a:r>
              <a:rPr lang="en-US" baseline="0" smtClean="0"/>
              <a:t>with credit to http://www.flickr.com/photos/taunaki/4382105528/sizes/l/in/photostream/</a:t>
            </a:r>
            <a:endParaRPr lang="en-US"/>
          </a:p>
        </p:txBody>
      </p:sp>
      <p:sp>
        <p:nvSpPr>
          <p:cNvPr id="4" name="Slide Number Placeholder 3"/>
          <p:cNvSpPr>
            <a:spLocks noGrp="1"/>
          </p:cNvSpPr>
          <p:nvPr>
            <p:ph type="sldNum" sz="quarter" idx="10"/>
          </p:nvPr>
        </p:nvSpPr>
        <p:spPr/>
        <p:txBody>
          <a:bodyPr/>
          <a:lstStyle/>
          <a:p>
            <a:fld id="{72B63B3C-BA92-42AB-A3F7-86BCF211F693}" type="slidenum">
              <a:rPr lang="en-US" smtClean="0"/>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a:t>
            </a:r>
            <a:r>
              <a:rPr lang="en-US" baseline="0" dirty="0" smtClean="0"/>
              <a:t> Supper = Free = from http://upload.wikimedia.org/wikipedia/commons/4/44/La_C%C3%A8ne.JPG</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10/15/2011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6" name="Rectangle 6"/>
          <p:cNvSpPr>
            <a:spLocks noChangeArrowheads="1"/>
          </p:cNvSpPr>
          <p:nvPr/>
        </p:nvSpPr>
        <p:spPr bwMode="auto">
          <a:xfrm>
            <a:off x="1905000" y="4572000"/>
            <a:ext cx="5334000" cy="1538883"/>
          </a:xfrm>
          <a:prstGeom prst="rect">
            <a:avLst/>
          </a:prstGeom>
          <a:noFill/>
          <a:ln w="9525">
            <a:noFill/>
            <a:miter lim="800000"/>
            <a:headEnd/>
            <a:tailEnd/>
          </a:ln>
          <a:effectLst/>
        </p:spPr>
        <p:txBody>
          <a:bodyPr wrap="square">
            <a:spAutoFit/>
          </a:bodyPr>
          <a:lstStyle/>
          <a:p>
            <a:pPr algn="ctr"/>
            <a:r>
              <a:rPr lang="en-US" sz="5400" b="1" dirty="0" smtClean="0">
                <a:latin typeface="Arial" charset="0"/>
              </a:rPr>
              <a:t>ACTS 1:12-26</a:t>
            </a: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62400" y="1981200"/>
            <a:ext cx="13716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effectLst/>
              </a:rPr>
              <a:t>John</a:t>
            </a:r>
            <a:r>
              <a:rPr lang="en-US" dirty="0" smtClean="0"/>
              <a:t>, </a:t>
            </a:r>
            <a:r>
              <a:rPr lang="en-US" dirty="0" smtClean="0">
                <a:effectLst/>
              </a:rPr>
              <a:t>James </a:t>
            </a:r>
            <a:r>
              <a:rPr lang="en-US" dirty="0" smtClean="0"/>
              <a:t>and </a:t>
            </a:r>
            <a:r>
              <a:rPr lang="en-US" dirty="0" smtClean="0">
                <a:effectLst/>
              </a:rPr>
              <a:t>Andrew</a:t>
            </a:r>
            <a:r>
              <a:rPr lang="en-US" dirty="0" smtClean="0"/>
              <a:t>; </a:t>
            </a:r>
            <a:r>
              <a:rPr lang="en-US" dirty="0" smtClean="0">
                <a:solidFill>
                  <a:schemeClr val="bg1"/>
                </a:solidFill>
                <a:effectLst>
                  <a:outerShdw blurRad="38100" dist="38100" dir="2700000" algn="tl">
                    <a:srgbClr val="000000">
                      <a:alpha val="43137"/>
                    </a:srgbClr>
                  </a:outerShdw>
                </a:effectLst>
              </a:rPr>
              <a:t>Philip</a:t>
            </a:r>
            <a:r>
              <a:rPr lang="en-US" dirty="0" smtClean="0"/>
              <a:t> and Thomas, Bartholomew and Matthew; James son of </a:t>
            </a:r>
            <a:r>
              <a:rPr lang="en-US" dirty="0" err="1" smtClean="0"/>
              <a:t>Alphaeus</a:t>
            </a:r>
            <a:r>
              <a:rPr lang="en-US" dirty="0" smtClean="0"/>
              <a:t> and Simon 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5410200" y="4572000"/>
            <a:ext cx="1171575" cy="117157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43600" y="1981200"/>
            <a:ext cx="16764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effectLst/>
              </a:rPr>
              <a:t>John</a:t>
            </a:r>
            <a:r>
              <a:rPr lang="en-US" dirty="0" smtClean="0"/>
              <a:t>, </a:t>
            </a:r>
            <a:r>
              <a:rPr lang="en-US" dirty="0" smtClean="0">
                <a:effectLst/>
              </a:rPr>
              <a:t>James </a:t>
            </a:r>
            <a:r>
              <a:rPr lang="en-US" dirty="0" smtClean="0"/>
              <a:t>and </a:t>
            </a:r>
            <a:r>
              <a:rPr lang="en-US" dirty="0" smtClean="0">
                <a:effectLst/>
              </a:rPr>
              <a:t>Andrew</a:t>
            </a:r>
            <a:r>
              <a:rPr lang="en-US" dirty="0" smtClean="0"/>
              <a:t>; </a:t>
            </a:r>
            <a:r>
              <a:rPr lang="en-US" dirty="0" smtClean="0">
                <a:effectLst/>
              </a:rPr>
              <a:t>Philip</a:t>
            </a:r>
            <a:r>
              <a:rPr lang="en-US" dirty="0" smtClean="0"/>
              <a:t> and </a:t>
            </a:r>
            <a:r>
              <a:rPr lang="en-US" dirty="0" smtClean="0">
                <a:solidFill>
                  <a:schemeClr val="bg1"/>
                </a:solidFill>
                <a:effectLst>
                  <a:outerShdw blurRad="38100" dist="38100" dir="2700000" algn="tl">
                    <a:srgbClr val="000000">
                      <a:alpha val="43137"/>
                    </a:srgbClr>
                  </a:outerShdw>
                </a:effectLst>
              </a:rPr>
              <a:t>Thomas</a:t>
            </a:r>
            <a:r>
              <a:rPr lang="en-US" dirty="0" smtClean="0"/>
              <a:t>, Bartholomew and Matthew; James son of </a:t>
            </a:r>
            <a:r>
              <a:rPr lang="en-US" dirty="0" err="1" smtClean="0"/>
              <a:t>Alphaeus</a:t>
            </a:r>
            <a:r>
              <a:rPr lang="en-US" dirty="0" smtClean="0"/>
              <a:t> and Simon 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4724400" y="4695825"/>
            <a:ext cx="1171575" cy="117157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2514600"/>
            <a:ext cx="27432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effectLst/>
              </a:rPr>
              <a:t>John</a:t>
            </a:r>
            <a:r>
              <a:rPr lang="en-US" dirty="0" smtClean="0"/>
              <a:t>, </a:t>
            </a:r>
            <a:r>
              <a:rPr lang="en-US" dirty="0" smtClean="0">
                <a:effectLst/>
              </a:rPr>
              <a:t>James </a:t>
            </a:r>
            <a:r>
              <a:rPr lang="en-US" dirty="0" smtClean="0"/>
              <a:t>and </a:t>
            </a:r>
            <a:r>
              <a:rPr lang="en-US" dirty="0" smtClean="0">
                <a:effectLst/>
              </a:rPr>
              <a:t>Andrew</a:t>
            </a:r>
            <a:r>
              <a:rPr lang="en-US" dirty="0" smtClean="0"/>
              <a:t>; </a:t>
            </a:r>
            <a:r>
              <a:rPr lang="en-US" dirty="0" smtClean="0">
                <a:effectLst/>
              </a:rPr>
              <a:t>Philip</a:t>
            </a:r>
            <a:r>
              <a:rPr lang="en-US" dirty="0" smtClean="0"/>
              <a:t> and </a:t>
            </a:r>
            <a:r>
              <a:rPr lang="en-US" dirty="0" smtClean="0">
                <a:effectLst/>
              </a:rPr>
              <a:t>Thomas</a:t>
            </a:r>
            <a:r>
              <a:rPr lang="en-US" dirty="0" smtClean="0"/>
              <a:t>, </a:t>
            </a:r>
            <a:r>
              <a:rPr lang="en-US" dirty="0" smtClean="0">
                <a:solidFill>
                  <a:schemeClr val="bg1"/>
                </a:solidFill>
                <a:effectLst>
                  <a:outerShdw blurRad="38100" dist="38100" dir="2700000" algn="tl">
                    <a:srgbClr val="000000">
                      <a:alpha val="43137"/>
                    </a:srgbClr>
                  </a:outerShdw>
                </a:effectLst>
              </a:rPr>
              <a:t>Bartholomew </a:t>
            </a:r>
            <a:r>
              <a:rPr lang="en-US" dirty="0" smtClean="0"/>
              <a:t>and Matthew; James son of </a:t>
            </a:r>
            <a:r>
              <a:rPr lang="en-US" dirty="0" err="1" smtClean="0"/>
              <a:t>Alphaeus</a:t>
            </a:r>
            <a:r>
              <a:rPr lang="en-US" dirty="0" smtClean="0"/>
              <a:t> and Simon 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228600" y="4619625"/>
            <a:ext cx="1171575" cy="117157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81400" y="2514600"/>
            <a:ext cx="19050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effectLst/>
              </a:rPr>
              <a:t>John</a:t>
            </a:r>
            <a:r>
              <a:rPr lang="en-US" dirty="0" smtClean="0"/>
              <a:t>, </a:t>
            </a:r>
            <a:r>
              <a:rPr lang="en-US" dirty="0" smtClean="0">
                <a:effectLst/>
              </a:rPr>
              <a:t>James </a:t>
            </a:r>
            <a:r>
              <a:rPr lang="en-US" dirty="0" smtClean="0"/>
              <a:t>and </a:t>
            </a:r>
            <a:r>
              <a:rPr lang="en-US" dirty="0" smtClean="0">
                <a:effectLst/>
              </a:rPr>
              <a:t>Andrew</a:t>
            </a:r>
            <a:r>
              <a:rPr lang="en-US" dirty="0" smtClean="0"/>
              <a:t>; </a:t>
            </a:r>
            <a:r>
              <a:rPr lang="en-US" dirty="0" smtClean="0">
                <a:effectLst/>
              </a:rPr>
              <a:t>Philip</a:t>
            </a:r>
            <a:r>
              <a:rPr lang="en-US" dirty="0" smtClean="0"/>
              <a:t> and </a:t>
            </a:r>
            <a:r>
              <a:rPr lang="en-US" dirty="0" smtClean="0">
                <a:effectLst/>
              </a:rPr>
              <a:t>Thomas</a:t>
            </a:r>
            <a:r>
              <a:rPr lang="en-US" dirty="0" smtClean="0"/>
              <a:t>, </a:t>
            </a:r>
            <a:r>
              <a:rPr lang="en-US" dirty="0" smtClean="0">
                <a:effectLst/>
              </a:rPr>
              <a:t>Bartholomew</a:t>
            </a:r>
            <a:r>
              <a:rPr lang="en-US" dirty="0" smtClean="0">
                <a:solidFill>
                  <a:schemeClr val="bg1"/>
                </a:solidFill>
                <a:effectLst>
                  <a:outerShdw blurRad="38100" dist="38100" dir="2700000" algn="tl">
                    <a:srgbClr val="000000">
                      <a:alpha val="43137"/>
                    </a:srgbClr>
                  </a:outerShdw>
                </a:effectLst>
              </a:rPr>
              <a:t> </a:t>
            </a:r>
            <a:r>
              <a:rPr lang="en-US" dirty="0" smtClean="0"/>
              <a:t>and </a:t>
            </a:r>
            <a:r>
              <a:rPr lang="en-US" dirty="0" smtClean="0">
                <a:solidFill>
                  <a:schemeClr val="bg1"/>
                </a:solidFill>
                <a:effectLst>
                  <a:outerShdw blurRad="38100" dist="38100" dir="2700000" algn="tl">
                    <a:srgbClr val="000000">
                      <a:alpha val="43137"/>
                    </a:srgbClr>
                  </a:outerShdw>
                </a:effectLst>
              </a:rPr>
              <a:t>Matthew</a:t>
            </a:r>
            <a:r>
              <a:rPr lang="en-US" dirty="0" smtClean="0"/>
              <a:t>; James son of </a:t>
            </a:r>
            <a:r>
              <a:rPr lang="en-US" dirty="0" err="1" smtClean="0"/>
              <a:t>Alphaeus</a:t>
            </a:r>
            <a:r>
              <a:rPr lang="en-US" dirty="0" smtClean="0"/>
              <a:t> and Simon 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7086600" y="4724400"/>
            <a:ext cx="1171575" cy="117157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10200" y="2514600"/>
            <a:ext cx="1447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effectLst/>
              </a:rPr>
              <a:t>John</a:t>
            </a:r>
            <a:r>
              <a:rPr lang="en-US" dirty="0" smtClean="0"/>
              <a:t>, </a:t>
            </a:r>
            <a:r>
              <a:rPr lang="en-US" dirty="0" smtClean="0">
                <a:effectLst/>
              </a:rPr>
              <a:t>James </a:t>
            </a:r>
            <a:r>
              <a:rPr lang="en-US" dirty="0" smtClean="0"/>
              <a:t>and </a:t>
            </a:r>
            <a:r>
              <a:rPr lang="en-US" dirty="0" smtClean="0">
                <a:effectLst/>
              </a:rPr>
              <a:t>Andrew</a:t>
            </a:r>
            <a:r>
              <a:rPr lang="en-US" dirty="0" smtClean="0"/>
              <a:t>; </a:t>
            </a:r>
            <a:r>
              <a:rPr lang="en-US" dirty="0" smtClean="0">
                <a:effectLst/>
              </a:rPr>
              <a:t>Philip</a:t>
            </a:r>
            <a:r>
              <a:rPr lang="en-US" dirty="0" smtClean="0"/>
              <a:t> and </a:t>
            </a:r>
            <a:r>
              <a:rPr lang="en-US" dirty="0" smtClean="0">
                <a:effectLst/>
              </a:rPr>
              <a:t>Thomas</a:t>
            </a:r>
            <a:r>
              <a:rPr lang="en-US" dirty="0" smtClean="0"/>
              <a:t>, </a:t>
            </a:r>
            <a:r>
              <a:rPr lang="en-US" dirty="0" smtClean="0">
                <a:effectLst/>
              </a:rPr>
              <a:t>Bartholomew</a:t>
            </a:r>
            <a:r>
              <a:rPr lang="en-US" dirty="0" smtClean="0">
                <a:solidFill>
                  <a:schemeClr val="bg1"/>
                </a:solidFill>
                <a:effectLst>
                  <a:outerShdw blurRad="38100" dist="38100" dir="2700000" algn="tl">
                    <a:srgbClr val="000000">
                      <a:alpha val="43137"/>
                    </a:srgbClr>
                  </a:outerShdw>
                </a:effectLst>
              </a:rPr>
              <a:t> </a:t>
            </a:r>
            <a:r>
              <a:rPr lang="en-US" dirty="0" smtClean="0">
                <a:effectLst/>
              </a:rPr>
              <a:t>and Matthew</a:t>
            </a:r>
            <a:r>
              <a:rPr lang="en-US" dirty="0" smtClean="0"/>
              <a:t>; </a:t>
            </a:r>
            <a:r>
              <a:rPr lang="en-US" dirty="0" smtClean="0">
                <a:solidFill>
                  <a:schemeClr val="bg1"/>
                </a:solidFill>
                <a:effectLst>
                  <a:outerShdw blurRad="38100" dist="38100" dir="2700000" algn="tl">
                    <a:srgbClr val="000000">
                      <a:alpha val="43137"/>
                    </a:srgbClr>
                  </a:outerShdw>
                </a:effectLst>
              </a:rPr>
              <a:t>James</a:t>
            </a:r>
            <a:r>
              <a:rPr lang="en-US" dirty="0" smtClean="0"/>
              <a:t> son of </a:t>
            </a:r>
            <a:r>
              <a:rPr lang="en-US" dirty="0" err="1" smtClean="0"/>
              <a:t>Alphaeus</a:t>
            </a:r>
            <a:r>
              <a:rPr lang="en-US" dirty="0" smtClean="0"/>
              <a:t> and Simon 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228600" y="4724400"/>
            <a:ext cx="1171575" cy="117157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71800" y="3048000"/>
            <a:ext cx="1447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effectLst/>
              </a:rPr>
              <a:t>John</a:t>
            </a:r>
            <a:r>
              <a:rPr lang="en-US" dirty="0" smtClean="0"/>
              <a:t>, </a:t>
            </a:r>
            <a:r>
              <a:rPr lang="en-US" dirty="0" smtClean="0">
                <a:effectLst/>
              </a:rPr>
              <a:t>James </a:t>
            </a:r>
            <a:r>
              <a:rPr lang="en-US" dirty="0" smtClean="0"/>
              <a:t>and </a:t>
            </a:r>
            <a:r>
              <a:rPr lang="en-US" dirty="0" smtClean="0">
                <a:effectLst/>
              </a:rPr>
              <a:t>Andrew</a:t>
            </a:r>
            <a:r>
              <a:rPr lang="en-US" dirty="0" smtClean="0"/>
              <a:t>; </a:t>
            </a:r>
            <a:r>
              <a:rPr lang="en-US" dirty="0" smtClean="0">
                <a:effectLst/>
              </a:rPr>
              <a:t>Philip</a:t>
            </a:r>
            <a:r>
              <a:rPr lang="en-US" dirty="0" smtClean="0"/>
              <a:t> and </a:t>
            </a:r>
            <a:r>
              <a:rPr lang="en-US" dirty="0" smtClean="0">
                <a:effectLst/>
              </a:rPr>
              <a:t>Thomas</a:t>
            </a:r>
            <a:r>
              <a:rPr lang="en-US" dirty="0" smtClean="0"/>
              <a:t>, </a:t>
            </a:r>
            <a:r>
              <a:rPr lang="en-US" dirty="0" smtClean="0">
                <a:effectLst/>
              </a:rPr>
              <a:t>Bartholomew</a:t>
            </a:r>
            <a:r>
              <a:rPr lang="en-US" dirty="0" smtClean="0">
                <a:solidFill>
                  <a:schemeClr val="bg1"/>
                </a:solidFill>
                <a:effectLst>
                  <a:outerShdw blurRad="38100" dist="38100" dir="2700000" algn="tl">
                    <a:srgbClr val="000000">
                      <a:alpha val="43137"/>
                    </a:srgbClr>
                  </a:outerShdw>
                </a:effectLst>
              </a:rPr>
              <a:t> </a:t>
            </a:r>
            <a:r>
              <a:rPr lang="en-US" dirty="0" smtClean="0">
                <a:effectLst/>
              </a:rPr>
              <a:t>and Matthew</a:t>
            </a:r>
            <a:r>
              <a:rPr lang="en-US" dirty="0" smtClean="0"/>
              <a:t>; </a:t>
            </a:r>
            <a:r>
              <a:rPr lang="en-US" dirty="0" smtClean="0">
                <a:effectLst/>
              </a:rPr>
              <a:t>James</a:t>
            </a:r>
            <a:r>
              <a:rPr lang="en-US" dirty="0" smtClean="0"/>
              <a:t> son of </a:t>
            </a:r>
            <a:r>
              <a:rPr lang="en-US" dirty="0" err="1" smtClean="0"/>
              <a:t>Alphaeus</a:t>
            </a:r>
            <a:r>
              <a:rPr lang="en-US" dirty="0" smtClean="0"/>
              <a:t> and </a:t>
            </a:r>
            <a:r>
              <a:rPr lang="en-US" dirty="0" smtClean="0">
                <a:solidFill>
                  <a:schemeClr val="bg1"/>
                </a:solidFill>
                <a:effectLst>
                  <a:outerShdw blurRad="38100" dist="38100" dir="2700000" algn="tl">
                    <a:srgbClr val="000000">
                      <a:alpha val="43137"/>
                    </a:srgbClr>
                  </a:outerShdw>
                </a:effectLst>
              </a:rPr>
              <a:t>Simon </a:t>
            </a:r>
            <a:r>
              <a:rPr lang="en-US" dirty="0" smtClean="0"/>
              <a:t>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8305800" y="4800600"/>
            <a:ext cx="1171575" cy="117157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3581400"/>
            <a:ext cx="1447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effectLst/>
              </a:rPr>
              <a:t>John</a:t>
            </a:r>
            <a:r>
              <a:rPr lang="en-US" dirty="0" smtClean="0"/>
              <a:t>, </a:t>
            </a:r>
            <a:r>
              <a:rPr lang="en-US" dirty="0" smtClean="0">
                <a:effectLst/>
              </a:rPr>
              <a:t>James </a:t>
            </a:r>
            <a:r>
              <a:rPr lang="en-US" dirty="0" smtClean="0"/>
              <a:t>and </a:t>
            </a:r>
            <a:r>
              <a:rPr lang="en-US" dirty="0" smtClean="0">
                <a:effectLst/>
              </a:rPr>
              <a:t>Andrew</a:t>
            </a:r>
            <a:r>
              <a:rPr lang="en-US" dirty="0" smtClean="0"/>
              <a:t>; </a:t>
            </a:r>
            <a:r>
              <a:rPr lang="en-US" dirty="0" smtClean="0">
                <a:effectLst/>
              </a:rPr>
              <a:t>Philip</a:t>
            </a:r>
            <a:r>
              <a:rPr lang="en-US" dirty="0" smtClean="0"/>
              <a:t> and </a:t>
            </a:r>
            <a:r>
              <a:rPr lang="en-US" dirty="0" smtClean="0">
                <a:effectLst/>
              </a:rPr>
              <a:t>Thomas</a:t>
            </a:r>
            <a:r>
              <a:rPr lang="en-US" dirty="0" smtClean="0"/>
              <a:t>, </a:t>
            </a:r>
            <a:r>
              <a:rPr lang="en-US" dirty="0" smtClean="0">
                <a:effectLst/>
              </a:rPr>
              <a:t>Bartholomew</a:t>
            </a:r>
            <a:r>
              <a:rPr lang="en-US" dirty="0" smtClean="0">
                <a:solidFill>
                  <a:schemeClr val="bg1"/>
                </a:solidFill>
                <a:effectLst>
                  <a:outerShdw blurRad="38100" dist="38100" dir="2700000" algn="tl">
                    <a:srgbClr val="000000">
                      <a:alpha val="43137"/>
                    </a:srgbClr>
                  </a:outerShdw>
                </a:effectLst>
              </a:rPr>
              <a:t> </a:t>
            </a:r>
            <a:r>
              <a:rPr lang="en-US" dirty="0" smtClean="0">
                <a:effectLst/>
              </a:rPr>
              <a:t>and Matthew</a:t>
            </a:r>
            <a:r>
              <a:rPr lang="en-US" dirty="0" smtClean="0"/>
              <a:t>; </a:t>
            </a:r>
            <a:r>
              <a:rPr lang="en-US" dirty="0" smtClean="0">
                <a:effectLst/>
              </a:rPr>
              <a:t>James</a:t>
            </a:r>
            <a:r>
              <a:rPr lang="en-US" dirty="0" smtClean="0"/>
              <a:t> son of </a:t>
            </a:r>
            <a:r>
              <a:rPr lang="en-US" dirty="0" err="1" smtClean="0"/>
              <a:t>Alphaeus</a:t>
            </a:r>
            <a:r>
              <a:rPr lang="en-US" dirty="0" smtClean="0"/>
              <a:t> and </a:t>
            </a:r>
            <a:r>
              <a:rPr lang="en-US" dirty="0" smtClean="0">
                <a:effectLst/>
              </a:rPr>
              <a:t>Simon</a:t>
            </a:r>
            <a:r>
              <a:rPr lang="en-US" dirty="0" smtClean="0">
                <a:solidFill>
                  <a:schemeClr val="bg1"/>
                </a:solidFill>
                <a:effectLst>
                  <a:outerShdw blurRad="38100" dist="38100" dir="2700000" algn="tl">
                    <a:srgbClr val="000000">
                      <a:alpha val="43137"/>
                    </a:srgbClr>
                  </a:outerShdw>
                </a:effectLst>
              </a:rPr>
              <a:t> </a:t>
            </a:r>
            <a:r>
              <a:rPr lang="en-US" dirty="0" smtClean="0"/>
              <a:t>the Zealot, and </a:t>
            </a:r>
            <a:r>
              <a:rPr lang="en-US" dirty="0" smtClean="0">
                <a:solidFill>
                  <a:schemeClr val="bg1"/>
                </a:solidFill>
                <a:effectLst>
                  <a:outerShdw blurRad="38100" dist="38100" dir="2700000" algn="tl">
                    <a:srgbClr val="000000">
                      <a:alpha val="43137"/>
                    </a:srgbClr>
                  </a:outerShdw>
                </a:effectLst>
              </a:rPr>
              <a:t>Judas</a:t>
            </a:r>
            <a:r>
              <a:rPr lang="en-US" dirty="0" smtClean="0">
                <a:effectLst>
                  <a:outerShdw blurRad="38100" dist="38100" dir="2700000" algn="tl">
                    <a:srgbClr val="000000">
                      <a:alpha val="43137"/>
                    </a:srgbClr>
                  </a:outerShdw>
                </a:effectLst>
              </a:rPr>
              <a:t> </a:t>
            </a:r>
            <a:r>
              <a:rPr lang="en-US" dirty="0" smtClean="0"/>
              <a:t>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7772400" y="4800600"/>
            <a:ext cx="1171575" cy="1171575"/>
          </a:xfrm>
          <a:prstGeom prst="rect">
            <a:avLst/>
          </a:prstGeom>
          <a:noFill/>
          <a:ln w="9525">
            <a:noFill/>
            <a:miter lim="800000"/>
            <a:headEnd/>
            <a:tailEnd/>
          </a:ln>
          <a:effectLst/>
        </p:spPr>
      </p:pic>
      <p:cxnSp>
        <p:nvCxnSpPr>
          <p:cNvPr id="9" name="Straight Arrow Connector 8"/>
          <p:cNvCxnSpPr/>
          <p:nvPr/>
        </p:nvCxnSpPr>
        <p:spPr>
          <a:xfrm>
            <a:off x="1752600" y="4191000"/>
            <a:ext cx="6096000" cy="9906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sp>
        <p:nvSpPr>
          <p:cNvPr id="8" name="Rectangle 7"/>
          <p:cNvSpPr/>
          <p:nvPr/>
        </p:nvSpPr>
        <p:spPr>
          <a:xfrm>
            <a:off x="4343400" y="3657600"/>
            <a:ext cx="1447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3581400"/>
            <a:ext cx="1447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effectLst/>
              </a:rPr>
              <a:t>John</a:t>
            </a:r>
            <a:r>
              <a:rPr lang="en-US" dirty="0" smtClean="0"/>
              <a:t>, </a:t>
            </a:r>
            <a:r>
              <a:rPr lang="en-US" dirty="0" smtClean="0">
                <a:effectLst/>
              </a:rPr>
              <a:t>James </a:t>
            </a:r>
            <a:r>
              <a:rPr lang="en-US" dirty="0" smtClean="0"/>
              <a:t>and </a:t>
            </a:r>
            <a:r>
              <a:rPr lang="en-US" dirty="0" smtClean="0">
                <a:effectLst/>
              </a:rPr>
              <a:t>Andrew</a:t>
            </a:r>
            <a:r>
              <a:rPr lang="en-US" dirty="0" smtClean="0"/>
              <a:t>; </a:t>
            </a:r>
            <a:r>
              <a:rPr lang="en-US" dirty="0" smtClean="0">
                <a:effectLst/>
              </a:rPr>
              <a:t>Philip</a:t>
            </a:r>
            <a:r>
              <a:rPr lang="en-US" dirty="0" smtClean="0"/>
              <a:t> and </a:t>
            </a:r>
            <a:r>
              <a:rPr lang="en-US" dirty="0" smtClean="0">
                <a:effectLst/>
              </a:rPr>
              <a:t>Thomas</a:t>
            </a:r>
            <a:r>
              <a:rPr lang="en-US" dirty="0" smtClean="0"/>
              <a:t>, </a:t>
            </a:r>
            <a:r>
              <a:rPr lang="en-US" dirty="0" smtClean="0">
                <a:effectLst/>
              </a:rPr>
              <a:t>Bartholomew</a:t>
            </a:r>
            <a:r>
              <a:rPr lang="en-US" dirty="0" smtClean="0">
                <a:solidFill>
                  <a:schemeClr val="bg1"/>
                </a:solidFill>
                <a:effectLst>
                  <a:outerShdw blurRad="38100" dist="38100" dir="2700000" algn="tl">
                    <a:srgbClr val="000000">
                      <a:alpha val="43137"/>
                    </a:srgbClr>
                  </a:outerShdw>
                </a:effectLst>
              </a:rPr>
              <a:t> </a:t>
            </a:r>
            <a:r>
              <a:rPr lang="en-US" dirty="0" smtClean="0">
                <a:effectLst/>
              </a:rPr>
              <a:t>and Matthew</a:t>
            </a:r>
            <a:r>
              <a:rPr lang="en-US" dirty="0" smtClean="0"/>
              <a:t>; </a:t>
            </a:r>
            <a:r>
              <a:rPr lang="en-US" dirty="0" smtClean="0">
                <a:effectLst/>
              </a:rPr>
              <a:t>James</a:t>
            </a:r>
            <a:r>
              <a:rPr lang="en-US" dirty="0" smtClean="0"/>
              <a:t> son of </a:t>
            </a:r>
            <a:r>
              <a:rPr lang="en-US" dirty="0" err="1" smtClean="0"/>
              <a:t>Alphaeus</a:t>
            </a:r>
            <a:r>
              <a:rPr lang="en-US" dirty="0" smtClean="0"/>
              <a:t> and </a:t>
            </a:r>
            <a:r>
              <a:rPr lang="en-US" dirty="0" smtClean="0">
                <a:effectLst/>
              </a:rPr>
              <a:t>Simon</a:t>
            </a:r>
            <a:r>
              <a:rPr lang="en-US" dirty="0" smtClean="0">
                <a:solidFill>
                  <a:schemeClr val="bg1"/>
                </a:solidFill>
                <a:effectLst>
                  <a:outerShdw blurRad="38100" dist="38100" dir="2700000" algn="tl">
                    <a:srgbClr val="000000">
                      <a:alpha val="43137"/>
                    </a:srgbClr>
                  </a:outerShdw>
                </a:effectLst>
              </a:rPr>
              <a:t> </a:t>
            </a:r>
            <a:r>
              <a:rPr lang="en-US" dirty="0" smtClean="0"/>
              <a:t>the Zealot, and </a:t>
            </a:r>
            <a:r>
              <a:rPr lang="en-US" dirty="0" smtClean="0">
                <a:solidFill>
                  <a:schemeClr val="bg1"/>
                </a:solidFill>
                <a:effectLst>
                  <a:outerShdw blurRad="38100" dist="38100" dir="2700000" algn="tl">
                    <a:srgbClr val="000000">
                      <a:alpha val="43137"/>
                    </a:srgbClr>
                  </a:outerShdw>
                </a:effectLst>
              </a:rPr>
              <a:t>Judas</a:t>
            </a:r>
            <a:r>
              <a:rPr lang="en-US" dirty="0" smtClean="0">
                <a:effectLst>
                  <a:outerShdw blurRad="38100" dist="38100" dir="2700000" algn="tl">
                    <a:srgbClr val="000000">
                      <a:alpha val="43137"/>
                    </a:srgbClr>
                  </a:outerShdw>
                </a:effectLst>
              </a:rPr>
              <a:t> </a:t>
            </a:r>
            <a:r>
              <a:rPr lang="en-US" dirty="0" smtClean="0"/>
              <a:t>son of James. (</a:t>
            </a:r>
            <a:r>
              <a:rPr lang="en-US" dirty="0" smtClean="0">
                <a:solidFill>
                  <a:schemeClr val="bg1"/>
                </a:solidFill>
                <a:effectLst>
                  <a:outerShdw blurRad="38100" dist="38100" dir="2700000" algn="tl">
                    <a:srgbClr val="000000">
                      <a:alpha val="43137"/>
                    </a:srgbClr>
                  </a:outerShdw>
                </a:effectLst>
              </a:rPr>
              <a:t>Judas</a:t>
            </a:r>
            <a:r>
              <a:rPr lang="en-US" dirty="0" smtClean="0"/>
              <a:t> Iscariot)</a:t>
            </a:r>
            <a:endParaRPr lang="en-US" dirty="0"/>
          </a:p>
        </p:txBody>
      </p:sp>
      <p:pic>
        <p:nvPicPr>
          <p:cNvPr id="2051" name="Picture 3"/>
          <p:cNvPicPr>
            <a:picLocks noChangeAspect="1" noChangeArrowheads="1"/>
          </p:cNvPicPr>
          <p:nvPr/>
        </p:nvPicPr>
        <p:blipFill>
          <a:blip r:embed="rId4" cstate="print"/>
          <a:srcRect/>
          <a:stretch>
            <a:fillRect/>
          </a:stretch>
        </p:blipFill>
        <p:spPr bwMode="auto">
          <a:xfrm>
            <a:off x="7772400" y="4800600"/>
            <a:ext cx="1171575" cy="1171575"/>
          </a:xfrm>
          <a:prstGeom prst="rect">
            <a:avLst/>
          </a:prstGeom>
          <a:noFill/>
          <a:ln w="9525">
            <a:noFill/>
            <a:miter lim="800000"/>
            <a:headEnd/>
            <a:tailEnd/>
          </a:ln>
          <a:effectLst/>
        </p:spPr>
      </p:pic>
      <p:cxnSp>
        <p:nvCxnSpPr>
          <p:cNvPr id="9" name="Straight Arrow Connector 8"/>
          <p:cNvCxnSpPr/>
          <p:nvPr/>
        </p:nvCxnSpPr>
        <p:spPr>
          <a:xfrm>
            <a:off x="1752600" y="4191000"/>
            <a:ext cx="6096000" cy="9906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4" cstate="print"/>
          <a:srcRect/>
          <a:stretch>
            <a:fillRect/>
          </a:stretch>
        </p:blipFill>
        <p:spPr bwMode="auto">
          <a:xfrm>
            <a:off x="1524000" y="5029200"/>
            <a:ext cx="1171575" cy="1171575"/>
          </a:xfrm>
          <a:prstGeom prst="rect">
            <a:avLst/>
          </a:prstGeom>
          <a:noFill/>
          <a:ln w="9525">
            <a:noFill/>
            <a:miter lim="800000"/>
            <a:headEnd/>
            <a:tailEnd/>
          </a:ln>
          <a:effectLst/>
        </p:spPr>
      </p:pic>
      <p:cxnSp>
        <p:nvCxnSpPr>
          <p:cNvPr id="11" name="Straight Arrow Connector 10"/>
          <p:cNvCxnSpPr/>
          <p:nvPr/>
        </p:nvCxnSpPr>
        <p:spPr>
          <a:xfrm rot="10800000" flipV="1">
            <a:off x="2438400" y="4191000"/>
            <a:ext cx="2057400" cy="11430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0" y="4495800"/>
            <a:ext cx="1752600" cy="1938992"/>
          </a:xfrm>
          <a:prstGeom prst="rect">
            <a:avLst/>
          </a:prstGeom>
          <a:noFill/>
        </p:spPr>
        <p:txBody>
          <a:bodyPr wrap="square" rtlCol="0">
            <a:spAutoFit/>
          </a:bodyPr>
          <a:lstStyle/>
          <a:p>
            <a:r>
              <a:rPr lang="en-US" sz="12000" dirty="0" smtClean="0">
                <a:solidFill>
                  <a:schemeClr val="bg1"/>
                </a:solidFill>
                <a:effectLst>
                  <a:outerShdw blurRad="38100" dist="38100" dir="2700000" algn="tl">
                    <a:srgbClr val="000000">
                      <a:alpha val="43137"/>
                    </a:srgbClr>
                  </a:outerShdw>
                </a:effectLst>
                <a:latin typeface="Comic Sans MS" pitchFamily="66" charset="0"/>
              </a:rPr>
              <a:t>x</a:t>
            </a:r>
            <a:endParaRPr lang="en-US" sz="12000"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971800" y="2085454"/>
            <a:ext cx="6172200" cy="477254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PRAY TOGETHER</a:t>
            </a:r>
            <a:endParaRPr lang="en-US" dirty="0"/>
          </a:p>
        </p:txBody>
      </p:sp>
      <p:sp>
        <p:nvSpPr>
          <p:cNvPr id="5" name="Rectangle 4"/>
          <p:cNvSpPr/>
          <p:nvPr/>
        </p:nvSpPr>
        <p:spPr>
          <a:xfrm>
            <a:off x="3581400" y="1524000"/>
            <a:ext cx="1828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 y="2133600"/>
            <a:ext cx="16764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lstStyle/>
          <a:p>
            <a:r>
              <a:rPr lang="en-US" dirty="0" smtClean="0"/>
              <a:t> </a:t>
            </a:r>
            <a:r>
              <a:rPr lang="en-US" baseline="30000" dirty="0" smtClean="0"/>
              <a:t>14</a:t>
            </a:r>
            <a:r>
              <a:rPr lang="en-US" dirty="0" smtClean="0"/>
              <a:t> They all joined </a:t>
            </a:r>
            <a:r>
              <a:rPr lang="en-US" dirty="0" smtClean="0">
                <a:solidFill>
                  <a:schemeClr val="bg1"/>
                </a:solidFill>
                <a:effectLst>
                  <a:outerShdw blurRad="38100" dist="38100" dir="2700000" algn="tl">
                    <a:srgbClr val="000000">
                      <a:alpha val="43137"/>
                    </a:srgbClr>
                  </a:outerShdw>
                </a:effectLst>
              </a:rPr>
              <a:t>together</a:t>
            </a:r>
            <a:r>
              <a:rPr lang="en-US" dirty="0" smtClean="0">
                <a:effectLst>
                  <a:outerShdw blurRad="38100" dist="38100" dir="2700000" algn="tl">
                    <a:srgbClr val="000000">
                      <a:alpha val="43137"/>
                    </a:srgbClr>
                  </a:outerShdw>
                </a:effectLst>
              </a:rPr>
              <a:t> </a:t>
            </a:r>
            <a:r>
              <a:rPr lang="en-US" dirty="0" smtClean="0"/>
              <a:t>constantly in </a:t>
            </a:r>
            <a:r>
              <a:rPr lang="en-US" dirty="0" smtClean="0">
                <a:solidFill>
                  <a:schemeClr val="bg1"/>
                </a:solidFill>
                <a:effectLst>
                  <a:outerShdw blurRad="38100" dist="38100" dir="2700000" algn="tl">
                    <a:srgbClr val="000000">
                      <a:alpha val="43137"/>
                    </a:srgbClr>
                  </a:outerShdw>
                </a:effectLst>
              </a:rPr>
              <a:t>prayer,</a:t>
            </a:r>
            <a:r>
              <a:rPr lang="en-US" dirty="0" smtClean="0"/>
              <a:t> along with the women and Mary the mother of Jesus, and with his brothers. </a:t>
            </a:r>
            <a:endParaRPr lang="en-US" dirty="0"/>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 STAND </a:t>
            </a:r>
            <a:endParaRPr lang="en-US" dirty="0"/>
          </a:p>
        </p:txBody>
      </p:sp>
      <p:sp>
        <p:nvSpPr>
          <p:cNvPr id="5" name="Rectangle 4"/>
          <p:cNvSpPr/>
          <p:nvPr/>
        </p:nvSpPr>
        <p:spPr>
          <a:xfrm>
            <a:off x="4495800" y="1600200"/>
            <a:ext cx="19050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lstStyle/>
          <a:p>
            <a:r>
              <a:rPr lang="en-US" dirty="0" smtClean="0"/>
              <a:t>  </a:t>
            </a:r>
            <a:r>
              <a:rPr lang="en-US" baseline="30000" dirty="0" smtClean="0"/>
              <a:t>15</a:t>
            </a:r>
            <a:r>
              <a:rPr lang="en-US" dirty="0" smtClean="0"/>
              <a:t> In those days Peter </a:t>
            </a:r>
            <a:r>
              <a:rPr lang="en-US" dirty="0" smtClean="0">
                <a:solidFill>
                  <a:schemeClr val="bg1"/>
                </a:solidFill>
                <a:effectLst>
                  <a:outerShdw blurRad="38100" dist="38100" dir="2700000" algn="tl">
                    <a:srgbClr val="000000">
                      <a:alpha val="43137"/>
                    </a:srgbClr>
                  </a:outerShdw>
                </a:effectLst>
              </a:rPr>
              <a:t>stood up </a:t>
            </a:r>
            <a:r>
              <a:rPr lang="en-US" dirty="0" smtClean="0"/>
              <a:t>among the believers (a group numbering about a hundred and twenty)</a:t>
            </a:r>
            <a:endParaRPr lang="en-US" dirty="0"/>
          </a:p>
        </p:txBody>
      </p:sp>
      <p:pic>
        <p:nvPicPr>
          <p:cNvPr id="7" name="Picture 2"/>
          <p:cNvPicPr>
            <a:picLocks noChangeAspect="1" noChangeArrowheads="1"/>
          </p:cNvPicPr>
          <p:nvPr/>
        </p:nvPicPr>
        <p:blipFill>
          <a:blip r:embed="rId3" cstate="print"/>
          <a:srcRect l="7499" r="15263" b="35420"/>
          <a:stretch>
            <a:fillRect/>
          </a:stretch>
        </p:blipFill>
        <p:spPr bwMode="auto">
          <a:xfrm>
            <a:off x="0" y="2895600"/>
            <a:ext cx="7848600" cy="3962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61913" y="4800600"/>
            <a:ext cx="9205913" cy="2057400"/>
          </a:xfrm>
          <a:prstGeom prst="rect">
            <a:avLst/>
          </a:prstGeom>
          <a:noFill/>
          <a:ln w="9525">
            <a:noFill/>
            <a:miter lim="800000"/>
            <a:headEnd/>
            <a:tailEnd/>
          </a:ln>
          <a:effectLst/>
        </p:spPr>
      </p:pic>
      <p:sp>
        <p:nvSpPr>
          <p:cNvPr id="4" name="Rectangle 3"/>
          <p:cNvSpPr/>
          <p:nvPr/>
        </p:nvSpPr>
        <p:spPr>
          <a:xfrm>
            <a:off x="4648200" y="1524000"/>
            <a:ext cx="26670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LIVE BY THE SCRIPTURES</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4000"/>
              </a:lnSpc>
            </a:pPr>
            <a:r>
              <a:rPr lang="en-US" dirty="0" smtClean="0"/>
              <a:t>  </a:t>
            </a:r>
            <a:r>
              <a:rPr lang="en-US" baseline="30000" dirty="0" smtClean="0"/>
              <a:t>16</a:t>
            </a:r>
            <a:r>
              <a:rPr lang="en-US" dirty="0" smtClean="0"/>
              <a:t> and said, "Brothers, </a:t>
            </a:r>
            <a:r>
              <a:rPr lang="en-US" dirty="0" smtClean="0">
                <a:solidFill>
                  <a:schemeClr val="bg1"/>
                </a:solidFill>
                <a:effectLst>
                  <a:outerShdw blurRad="38100" dist="38100" dir="2700000" algn="tl">
                    <a:srgbClr val="000000">
                      <a:alpha val="43137"/>
                    </a:srgbClr>
                  </a:outerShdw>
                </a:effectLst>
              </a:rPr>
              <a:t>the Scripture </a:t>
            </a:r>
            <a:r>
              <a:rPr lang="en-US" dirty="0" smtClean="0"/>
              <a:t>had to be fulfilled which the Holy Spirit spoke long ago through the mouth of David concerning Judas, who served as guide for those who arrested Jesus--</a:t>
            </a:r>
          </a:p>
          <a:p>
            <a:pPr>
              <a:lnSpc>
                <a:spcPts val="4000"/>
              </a:lnSpc>
            </a:pPr>
            <a:r>
              <a:rPr lang="en-US" dirty="0" smtClean="0"/>
              <a:t> </a:t>
            </a:r>
            <a:r>
              <a:rPr lang="en-US" baseline="30000" dirty="0" smtClean="0"/>
              <a:t>17</a:t>
            </a:r>
            <a:r>
              <a:rPr lang="en-US" dirty="0" smtClean="0"/>
              <a:t> he was one of our number and shared in this ministry.”</a:t>
            </a:r>
            <a:endParaRPr lang="en-US" dirty="0"/>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61913" y="4800600"/>
            <a:ext cx="9205913" cy="2057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LIVE BY THE SCRIPTURES</a:t>
            </a:r>
            <a:endParaRPr lang="en-US" dirty="0"/>
          </a:p>
        </p:txBody>
      </p:sp>
      <p:sp>
        <p:nvSpPr>
          <p:cNvPr id="3" name="Content Placeholder 2"/>
          <p:cNvSpPr>
            <a:spLocks noGrp="1"/>
          </p:cNvSpPr>
          <p:nvPr>
            <p:ph idx="1"/>
          </p:nvPr>
        </p:nvSpPr>
        <p:spPr>
          <a:xfrm>
            <a:off x="457200" y="1600200"/>
            <a:ext cx="7696200" cy="4525963"/>
          </a:xfrm>
        </p:spPr>
        <p:txBody>
          <a:bodyPr/>
          <a:lstStyle/>
          <a:p>
            <a:r>
              <a:rPr lang="en-US" baseline="30000" dirty="0" smtClean="0"/>
              <a:t>18</a:t>
            </a:r>
            <a:r>
              <a:rPr lang="en-US" dirty="0" smtClean="0"/>
              <a:t> (With the reward he got for his wickedness, Judas bought a field; there he fell headlong, his body burst open and all his intestines spilled out.</a:t>
            </a:r>
          </a:p>
          <a:p>
            <a:r>
              <a:rPr lang="en-US" dirty="0" smtClean="0"/>
              <a:t> </a:t>
            </a:r>
            <a:r>
              <a:rPr lang="en-US" baseline="30000" dirty="0" smtClean="0"/>
              <a:t>19</a:t>
            </a:r>
            <a:r>
              <a:rPr lang="en-US" dirty="0" smtClean="0"/>
              <a:t> Everyone in Jerusalem heard about this, so they called that field in their language </a:t>
            </a:r>
            <a:r>
              <a:rPr lang="en-US" dirty="0" err="1" smtClean="0"/>
              <a:t>Akeldama</a:t>
            </a:r>
            <a:r>
              <a:rPr lang="en-US" dirty="0" smtClean="0"/>
              <a:t>, that is, Field of Blood.)</a:t>
            </a:r>
            <a:endParaRPr lang="en-US" dirty="0"/>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61913" y="4800600"/>
            <a:ext cx="9205913" cy="2057400"/>
          </a:xfrm>
          <a:prstGeom prst="rect">
            <a:avLst/>
          </a:prstGeom>
          <a:noFill/>
          <a:ln w="9525">
            <a:noFill/>
            <a:miter lim="800000"/>
            <a:headEnd/>
            <a:tailEnd/>
          </a:ln>
          <a:effectLst/>
        </p:spPr>
      </p:pic>
      <p:sp>
        <p:nvSpPr>
          <p:cNvPr id="5" name="Rectangle 4"/>
          <p:cNvSpPr/>
          <p:nvPr/>
        </p:nvSpPr>
        <p:spPr>
          <a:xfrm>
            <a:off x="762000" y="2057400"/>
            <a:ext cx="31242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962400" y="1524000"/>
            <a:ext cx="24384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LIVE BY THE SCRIPTURES</a:t>
            </a:r>
            <a:endParaRPr lang="en-US" dirty="0"/>
          </a:p>
        </p:txBody>
      </p:sp>
      <p:sp>
        <p:nvSpPr>
          <p:cNvPr id="3" name="Content Placeholder 2"/>
          <p:cNvSpPr>
            <a:spLocks noGrp="1"/>
          </p:cNvSpPr>
          <p:nvPr>
            <p:ph idx="1"/>
          </p:nvPr>
        </p:nvSpPr>
        <p:spPr>
          <a:xfrm>
            <a:off x="457200" y="1600200"/>
            <a:ext cx="7696200" cy="4525963"/>
          </a:xfrm>
        </p:spPr>
        <p:txBody>
          <a:bodyPr/>
          <a:lstStyle/>
          <a:p>
            <a:pPr>
              <a:tabLst>
                <a:tab pos="860425" algn="l"/>
              </a:tabLst>
            </a:pPr>
            <a:r>
              <a:rPr lang="en-US" baseline="30000" dirty="0" smtClean="0"/>
              <a:t>20</a:t>
            </a:r>
            <a:r>
              <a:rPr lang="en-US" dirty="0" smtClean="0"/>
              <a:t> "For," said Peter, "</a:t>
            </a:r>
            <a:r>
              <a:rPr lang="en-US" dirty="0" smtClean="0">
                <a:solidFill>
                  <a:schemeClr val="bg1"/>
                </a:solidFill>
                <a:effectLst>
                  <a:outerShdw blurRad="38100" dist="38100" dir="2700000" algn="tl">
                    <a:srgbClr val="000000">
                      <a:alpha val="43137"/>
                    </a:srgbClr>
                  </a:outerShdw>
                </a:effectLst>
              </a:rPr>
              <a:t>it is written </a:t>
            </a:r>
            <a:r>
              <a:rPr lang="en-US" dirty="0" smtClean="0"/>
              <a:t>in the </a:t>
            </a:r>
            <a:r>
              <a:rPr lang="en-US" dirty="0" smtClean="0">
                <a:solidFill>
                  <a:schemeClr val="bg1"/>
                </a:solidFill>
                <a:effectLst>
                  <a:outerShdw blurRad="38100" dist="38100" dir="2700000" algn="tl">
                    <a:srgbClr val="000000">
                      <a:alpha val="43137"/>
                    </a:srgbClr>
                  </a:outerShdw>
                </a:effectLst>
              </a:rPr>
              <a:t>book of Psalms</a:t>
            </a:r>
            <a:r>
              <a:rPr lang="en-US" dirty="0" smtClean="0"/>
              <a:t>, </a:t>
            </a:r>
            <a:br>
              <a:rPr lang="en-US" dirty="0" smtClean="0"/>
            </a:br>
            <a:r>
              <a:rPr lang="en-US" dirty="0" smtClean="0"/>
              <a:t>	'May his place be deserted; </a:t>
            </a:r>
            <a:br>
              <a:rPr lang="en-US" dirty="0" smtClean="0"/>
            </a:br>
            <a:r>
              <a:rPr lang="en-US" dirty="0" smtClean="0"/>
              <a:t>	let there be no one to dwell in it,' </a:t>
            </a:r>
            <a:br>
              <a:rPr lang="en-US" dirty="0" smtClean="0"/>
            </a:br>
            <a:r>
              <a:rPr lang="en-US" dirty="0" smtClean="0"/>
              <a:t>			and, </a:t>
            </a:r>
            <a:br>
              <a:rPr lang="en-US" dirty="0" smtClean="0"/>
            </a:br>
            <a:r>
              <a:rPr lang="en-US" dirty="0" smtClean="0"/>
              <a:t>	'May another take his place of 	leadership.’ " </a:t>
            </a:r>
            <a:endParaRPr lang="en-US" dirty="0"/>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2133600"/>
            <a:ext cx="43434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Value Commitment</a:t>
            </a:r>
            <a:endParaRPr lang="en-US" dirty="0"/>
          </a:p>
        </p:txBody>
      </p:sp>
      <p:sp>
        <p:nvSpPr>
          <p:cNvPr id="3" name="Content Placeholder 2"/>
          <p:cNvSpPr>
            <a:spLocks noGrp="1"/>
          </p:cNvSpPr>
          <p:nvPr>
            <p:ph idx="1"/>
          </p:nvPr>
        </p:nvSpPr>
        <p:spPr>
          <a:xfrm>
            <a:off x="457200" y="1600200"/>
            <a:ext cx="7924800" cy="4525963"/>
          </a:xfrm>
        </p:spPr>
        <p:txBody>
          <a:bodyPr/>
          <a:lstStyle/>
          <a:p>
            <a:r>
              <a:rPr lang="en-US" baseline="30000" dirty="0" smtClean="0"/>
              <a:t>21</a:t>
            </a:r>
            <a:r>
              <a:rPr lang="en-US" dirty="0" smtClean="0"/>
              <a:t> Therefore it is necessary to choose one of the men </a:t>
            </a:r>
            <a:r>
              <a:rPr lang="en-US" dirty="0" smtClean="0">
                <a:solidFill>
                  <a:schemeClr val="bg1"/>
                </a:solidFill>
                <a:effectLst>
                  <a:outerShdw blurRad="38100" dist="38100" dir="2700000" algn="tl">
                    <a:srgbClr val="000000">
                      <a:alpha val="43137"/>
                    </a:srgbClr>
                  </a:outerShdw>
                </a:effectLst>
              </a:rPr>
              <a:t>who have been with us </a:t>
            </a:r>
            <a:r>
              <a:rPr lang="en-US" dirty="0" smtClean="0"/>
              <a:t>the whole time the Lord Jesus went in and out among us,</a:t>
            </a:r>
          </a:p>
          <a:p>
            <a:r>
              <a:rPr lang="en-US" dirty="0" smtClean="0"/>
              <a:t> </a:t>
            </a:r>
            <a:r>
              <a:rPr lang="en-US" baseline="30000" dirty="0" smtClean="0"/>
              <a:t>22</a:t>
            </a:r>
            <a:r>
              <a:rPr lang="en-US" dirty="0" smtClean="0"/>
              <a:t> beginning from John's baptism to the time when Jesus was taken up from us. For one of these must become a witness with us of his resurrection."</a:t>
            </a:r>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3200400"/>
            <a:ext cx="25146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86200" y="3733800"/>
            <a:ext cx="19050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Depend on God’s Direction</a:t>
            </a:r>
            <a:endParaRPr lang="en-US" dirty="0"/>
          </a:p>
        </p:txBody>
      </p:sp>
      <p:sp>
        <p:nvSpPr>
          <p:cNvPr id="3" name="Content Placeholder 2"/>
          <p:cNvSpPr>
            <a:spLocks noGrp="1"/>
          </p:cNvSpPr>
          <p:nvPr>
            <p:ph idx="1"/>
          </p:nvPr>
        </p:nvSpPr>
        <p:spPr>
          <a:xfrm>
            <a:off x="457200" y="1447800"/>
            <a:ext cx="7924800" cy="4678363"/>
          </a:xfrm>
        </p:spPr>
        <p:txBody>
          <a:bodyPr/>
          <a:lstStyle/>
          <a:p>
            <a:r>
              <a:rPr lang="en-US" dirty="0" smtClean="0"/>
              <a:t> </a:t>
            </a:r>
            <a:r>
              <a:rPr lang="en-US" baseline="30000" dirty="0" smtClean="0"/>
              <a:t>23</a:t>
            </a:r>
            <a:r>
              <a:rPr lang="en-US" dirty="0" smtClean="0"/>
              <a:t> So they proposed two men: Joseph called </a:t>
            </a:r>
            <a:r>
              <a:rPr lang="en-US" dirty="0" err="1" smtClean="0"/>
              <a:t>Barsabbas</a:t>
            </a:r>
            <a:r>
              <a:rPr lang="en-US" dirty="0" smtClean="0"/>
              <a:t> (also known as Justus) and Matthias.</a:t>
            </a:r>
          </a:p>
          <a:p>
            <a:r>
              <a:rPr lang="en-US" dirty="0" smtClean="0"/>
              <a:t> </a:t>
            </a:r>
            <a:r>
              <a:rPr lang="en-US" baseline="30000" dirty="0" smtClean="0"/>
              <a:t>24</a:t>
            </a:r>
            <a:r>
              <a:rPr lang="en-US" dirty="0" smtClean="0"/>
              <a:t> Then </a:t>
            </a:r>
            <a:r>
              <a:rPr lang="en-US" dirty="0" smtClean="0">
                <a:solidFill>
                  <a:schemeClr val="bg1"/>
                </a:solidFill>
                <a:effectLst>
                  <a:outerShdw blurRad="38100" dist="38100" dir="2700000" algn="tl">
                    <a:srgbClr val="000000">
                      <a:alpha val="43137"/>
                    </a:srgbClr>
                  </a:outerShdw>
                </a:effectLst>
              </a:rPr>
              <a:t>they prayed</a:t>
            </a:r>
            <a:r>
              <a:rPr lang="en-US" dirty="0" smtClean="0"/>
              <a:t>, "Lord, you know everyone's heart. </a:t>
            </a:r>
            <a:r>
              <a:rPr lang="en-US" dirty="0" smtClean="0">
                <a:solidFill>
                  <a:schemeClr val="bg1"/>
                </a:solidFill>
                <a:effectLst>
                  <a:outerShdw blurRad="38100" dist="38100" dir="2700000" algn="tl">
                    <a:srgbClr val="000000">
                      <a:alpha val="43137"/>
                    </a:srgbClr>
                  </a:outerShdw>
                </a:effectLst>
              </a:rPr>
              <a:t>Show us </a:t>
            </a:r>
            <a:r>
              <a:rPr lang="en-US" dirty="0" smtClean="0"/>
              <a:t>which </a:t>
            </a:r>
            <a:br>
              <a:rPr lang="en-US" dirty="0" smtClean="0"/>
            </a:br>
            <a:r>
              <a:rPr lang="en-US" dirty="0" smtClean="0"/>
              <a:t>of these two you have chosen  </a:t>
            </a:r>
          </a:p>
          <a:p>
            <a:r>
              <a:rPr lang="en-US" baseline="30000" dirty="0" smtClean="0"/>
              <a:t>25</a:t>
            </a:r>
            <a:r>
              <a:rPr lang="en-US" dirty="0" smtClean="0"/>
              <a:t> to take over this apostolic </a:t>
            </a:r>
            <a:br>
              <a:rPr lang="en-US" dirty="0" smtClean="0"/>
            </a:br>
            <a:r>
              <a:rPr lang="en-US" dirty="0" smtClean="0"/>
              <a:t>ministry, which Judas left to go </a:t>
            </a:r>
            <a:br>
              <a:rPr lang="en-US" dirty="0" smtClean="0"/>
            </a:br>
            <a:r>
              <a:rPr lang="en-US" dirty="0" smtClean="0"/>
              <a:t>where he belongs."</a:t>
            </a:r>
          </a:p>
          <a:p>
            <a:r>
              <a:rPr lang="en-US" dirty="0" smtClean="0"/>
              <a:t> </a:t>
            </a:r>
          </a:p>
        </p:txBody>
      </p:sp>
      <p:pic>
        <p:nvPicPr>
          <p:cNvPr id="5124" name="Picture 4"/>
          <p:cNvPicPr>
            <a:picLocks noChangeAspect="1" noChangeArrowheads="1"/>
          </p:cNvPicPr>
          <p:nvPr/>
        </p:nvPicPr>
        <p:blipFill>
          <a:blip r:embed="rId3" cstate="print"/>
          <a:srcRect/>
          <a:stretch>
            <a:fillRect/>
          </a:stretch>
        </p:blipFill>
        <p:spPr bwMode="auto">
          <a:xfrm>
            <a:off x="6378575" y="3770313"/>
            <a:ext cx="2841625" cy="308768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1600200"/>
            <a:ext cx="1828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Depend on God’s Direction</a:t>
            </a:r>
            <a:endParaRPr lang="en-US" dirty="0"/>
          </a:p>
        </p:txBody>
      </p:sp>
      <p:sp>
        <p:nvSpPr>
          <p:cNvPr id="3" name="Content Placeholder 2"/>
          <p:cNvSpPr>
            <a:spLocks noGrp="1"/>
          </p:cNvSpPr>
          <p:nvPr>
            <p:ph idx="1"/>
          </p:nvPr>
        </p:nvSpPr>
        <p:spPr>
          <a:xfrm>
            <a:off x="457200" y="1600200"/>
            <a:ext cx="7924800" cy="4525963"/>
          </a:xfrm>
        </p:spPr>
        <p:txBody>
          <a:bodyPr/>
          <a:lstStyle/>
          <a:p>
            <a:r>
              <a:rPr lang="en-US" baseline="30000" dirty="0" smtClean="0"/>
              <a:t>26</a:t>
            </a:r>
            <a:r>
              <a:rPr lang="en-US" dirty="0" smtClean="0"/>
              <a:t> Then they </a:t>
            </a:r>
            <a:r>
              <a:rPr lang="en-US" dirty="0" smtClean="0">
                <a:solidFill>
                  <a:schemeClr val="bg1"/>
                </a:solidFill>
                <a:effectLst>
                  <a:outerShdw blurRad="38100" dist="38100" dir="2700000" algn="tl">
                    <a:srgbClr val="000000">
                      <a:alpha val="43137"/>
                    </a:srgbClr>
                  </a:outerShdw>
                </a:effectLst>
              </a:rPr>
              <a:t>cast lots</a:t>
            </a:r>
            <a:r>
              <a:rPr lang="en-US" dirty="0" smtClean="0"/>
              <a:t>, and the lot fell to Matthias; so he was added to the eleven apostles</a:t>
            </a:r>
          </a:p>
        </p:txBody>
      </p:sp>
      <p:pic>
        <p:nvPicPr>
          <p:cNvPr id="9" name="Picture 3"/>
          <p:cNvPicPr>
            <a:picLocks noChangeAspect="1" noChangeArrowheads="1"/>
          </p:cNvPicPr>
          <p:nvPr/>
        </p:nvPicPr>
        <p:blipFill>
          <a:blip r:embed="rId3" cstate="print"/>
          <a:srcRect/>
          <a:stretch>
            <a:fillRect/>
          </a:stretch>
        </p:blipFill>
        <p:spPr bwMode="auto">
          <a:xfrm>
            <a:off x="4164869" y="4315996"/>
            <a:ext cx="3082228" cy="1955170"/>
          </a:xfrm>
          <a:prstGeom prst="rect">
            <a:avLst/>
          </a:prstGeom>
          <a:noFill/>
          <a:ln w="9525">
            <a:noFill/>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1371601" y="3495086"/>
            <a:ext cx="3048000" cy="191165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447800"/>
            <a:ext cx="8229600" cy="4678363"/>
          </a:xfrm>
        </p:spPr>
        <p:txBody>
          <a:bodyPr/>
          <a:lstStyle/>
          <a:p>
            <a:r>
              <a:rPr lang="en-US" dirty="0" smtClean="0">
                <a:latin typeface="Arial" pitchFamily="34" charset="0"/>
                <a:cs typeface="Arial" pitchFamily="34" charset="0"/>
              </a:rPr>
              <a:t>Disciples who make a difference:</a:t>
            </a:r>
          </a:p>
          <a:p>
            <a:pPr>
              <a:lnSpc>
                <a:spcPts val="3800"/>
              </a:lnSpc>
              <a:buFont typeface="Arial" pitchFamily="34" charset="0"/>
              <a:buChar char="•"/>
            </a:pPr>
            <a:r>
              <a:rPr lang="en-US" u="sng" dirty="0" smtClean="0"/>
              <a:t>FOLLOW</a:t>
            </a:r>
            <a:r>
              <a:rPr lang="en-US" dirty="0" smtClean="0"/>
              <a:t> of the Lord’s Will</a:t>
            </a:r>
          </a:p>
          <a:p>
            <a:pPr>
              <a:lnSpc>
                <a:spcPts val="3800"/>
              </a:lnSpc>
              <a:buFont typeface="Arial" pitchFamily="34" charset="0"/>
              <a:buChar char="•"/>
            </a:pPr>
            <a:r>
              <a:rPr lang="en-US" dirty="0" smtClean="0"/>
              <a:t>Have a </a:t>
            </a:r>
            <a:r>
              <a:rPr lang="en-US" u="sng" dirty="0" smtClean="0"/>
              <a:t>VARIOUS</a:t>
            </a:r>
            <a:r>
              <a:rPr lang="en-US" dirty="0" smtClean="0"/>
              <a:t> Background</a:t>
            </a:r>
          </a:p>
          <a:p>
            <a:pPr>
              <a:lnSpc>
                <a:spcPts val="3800"/>
              </a:lnSpc>
              <a:buFont typeface="Arial" pitchFamily="34" charset="0"/>
              <a:buChar char="•"/>
            </a:pPr>
            <a:r>
              <a:rPr lang="en-US" u="sng" dirty="0" smtClean="0"/>
              <a:t>PRAY</a:t>
            </a:r>
            <a:r>
              <a:rPr lang="en-US" dirty="0" smtClean="0"/>
              <a:t> together</a:t>
            </a:r>
          </a:p>
          <a:p>
            <a:pPr>
              <a:lnSpc>
                <a:spcPts val="3800"/>
              </a:lnSpc>
              <a:buFont typeface="Arial" pitchFamily="34" charset="0"/>
              <a:buChar char="•"/>
            </a:pPr>
            <a:r>
              <a:rPr lang="en-US" dirty="0" smtClean="0"/>
              <a:t>Take a </a:t>
            </a:r>
            <a:r>
              <a:rPr lang="en-US" u="sng" dirty="0" smtClean="0"/>
              <a:t>STAND</a:t>
            </a:r>
          </a:p>
          <a:p>
            <a:pPr>
              <a:lnSpc>
                <a:spcPts val="3800"/>
              </a:lnSpc>
              <a:buFont typeface="Arial" pitchFamily="34" charset="0"/>
              <a:buChar char="•"/>
            </a:pPr>
            <a:r>
              <a:rPr lang="en-US" dirty="0" smtClean="0"/>
              <a:t>Live by the </a:t>
            </a:r>
            <a:r>
              <a:rPr lang="en-US" u="sng" dirty="0" smtClean="0"/>
              <a:t>SCRIPTURES</a:t>
            </a:r>
          </a:p>
          <a:p>
            <a:pPr>
              <a:lnSpc>
                <a:spcPts val="3800"/>
              </a:lnSpc>
              <a:buFont typeface="Arial" pitchFamily="34" charset="0"/>
              <a:buChar char="•"/>
            </a:pPr>
            <a:r>
              <a:rPr lang="en-US" dirty="0" smtClean="0"/>
              <a:t>Value </a:t>
            </a:r>
            <a:r>
              <a:rPr lang="en-US" u="sng" dirty="0" smtClean="0"/>
              <a:t>COMMITMENT</a:t>
            </a:r>
          </a:p>
          <a:p>
            <a:pPr>
              <a:lnSpc>
                <a:spcPts val="3800"/>
              </a:lnSpc>
              <a:buFont typeface="Arial" pitchFamily="34" charset="0"/>
              <a:buChar char="•"/>
            </a:pPr>
            <a:r>
              <a:rPr lang="en-US" dirty="0" smtClean="0"/>
              <a:t>Depend on God’s </a:t>
            </a:r>
            <a:r>
              <a:rPr lang="en-US" u="sng" dirty="0" smtClean="0"/>
              <a:t>DIRECTION</a:t>
            </a:r>
            <a:r>
              <a:rPr lang="en-US" dirty="0" smtClean="0"/>
              <a:t/>
            </a:r>
            <a:br>
              <a:rPr lang="en-US" dirty="0" smtClean="0"/>
            </a:b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up)">
                                      <p:cBhvr>
                                        <p:cTn id="11" dur="500"/>
                                        <p:tgtEl>
                                          <p:spTgt spid="3">
                                            <p:txEl>
                                              <p:pRg st="2" end="2"/>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up)">
                                      <p:cBhvr>
                                        <p:cTn id="15" dur="500"/>
                                        <p:tgtEl>
                                          <p:spTgt spid="3">
                                            <p:txEl>
                                              <p:pRg st="3" end="3"/>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500"/>
                                        <p:tgtEl>
                                          <p:spTgt spid="3">
                                            <p:txEl>
                                              <p:pRg st="4" end="4"/>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up)">
                                      <p:cBhvr>
                                        <p:cTn id="23" dur="500"/>
                                        <p:tgtEl>
                                          <p:spTgt spid="3">
                                            <p:txEl>
                                              <p:pRg st="5" end="5"/>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up)">
                                      <p:cBhvr>
                                        <p:cTn id="27" dur="500"/>
                                        <p:tgtEl>
                                          <p:spTgt spid="3">
                                            <p:txEl>
                                              <p:pRg st="6" end="6"/>
                                            </p:txEl>
                                          </p:spTgt>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up)">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52400"/>
            <a:ext cx="41910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smtClean="0"/>
              <a:t>The Disciples Who </a:t>
            </a:r>
            <a:br>
              <a:rPr lang="en-US" dirty="0" smtClean="0"/>
            </a:br>
            <a:r>
              <a:rPr lang="en-US" dirty="0" smtClean="0"/>
              <a:t>Make a Difference:</a:t>
            </a:r>
            <a:endParaRPr lang="en-US"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THE LORD’S WILL</a:t>
            </a:r>
            <a:endParaRPr lang="en-US" dirty="0"/>
          </a:p>
        </p:txBody>
      </p:sp>
      <p:sp>
        <p:nvSpPr>
          <p:cNvPr id="3" name="Content Placeholder 2"/>
          <p:cNvSpPr>
            <a:spLocks noGrp="1"/>
          </p:cNvSpPr>
          <p:nvPr>
            <p:ph idx="1"/>
          </p:nvPr>
        </p:nvSpPr>
        <p:spPr>
          <a:xfrm>
            <a:off x="457200" y="1600200"/>
            <a:ext cx="7696200" cy="4525963"/>
          </a:xfrm>
        </p:spPr>
        <p:txBody>
          <a:bodyPr/>
          <a:lstStyle/>
          <a:p>
            <a:r>
              <a:rPr lang="en-US" dirty="0" smtClean="0"/>
              <a:t> </a:t>
            </a:r>
            <a:r>
              <a:rPr lang="en-US" baseline="30000" dirty="0" smtClean="0"/>
              <a:t>12</a:t>
            </a:r>
            <a:r>
              <a:rPr lang="en-US" dirty="0" smtClean="0"/>
              <a:t> Then they returned to Jerusalem from the hill called the Mount of Olives, a Sabbath day's walk from the city. </a:t>
            </a:r>
            <a:endParaRPr lang="en-US" dirty="0"/>
          </a:p>
        </p:txBody>
      </p:sp>
      <p:pic>
        <p:nvPicPr>
          <p:cNvPr id="4" name="Picture 7"/>
          <p:cNvPicPr>
            <a:picLocks noChangeAspect="1" noChangeArrowheads="1"/>
          </p:cNvPicPr>
          <p:nvPr/>
        </p:nvPicPr>
        <p:blipFill>
          <a:blip r:embed="rId2" cstate="print"/>
          <a:srcRect b="4415"/>
          <a:stretch>
            <a:fillRect/>
          </a:stretch>
        </p:blipFill>
        <p:spPr bwMode="auto">
          <a:xfrm>
            <a:off x="533400" y="3558266"/>
            <a:ext cx="7467600" cy="3299734"/>
          </a:xfrm>
          <a:prstGeom prst="rect">
            <a:avLst/>
          </a:prstGeom>
          <a:noFill/>
          <a:ln w="9525">
            <a:noFill/>
            <a:miter lim="800000"/>
            <a:headEnd/>
            <a:tailEnd/>
          </a:ln>
          <a:effectLst/>
        </p:spPr>
      </p:pic>
      <p:sp>
        <p:nvSpPr>
          <p:cNvPr id="5" name="5-Point Star 4"/>
          <p:cNvSpPr/>
          <p:nvPr/>
        </p:nvSpPr>
        <p:spPr>
          <a:xfrm>
            <a:off x="4495800" y="5486400"/>
            <a:ext cx="381000" cy="3810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4243388"/>
            <a:ext cx="9205913" cy="2614612"/>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When they arrived, they went upstairs to the room where they were staying. </a:t>
            </a:r>
            <a:endParaRPr lang="en-US" dirty="0"/>
          </a:p>
        </p:txBody>
      </p:sp>
      <p:pic>
        <p:nvPicPr>
          <p:cNvPr id="4" name="Picture 2"/>
          <p:cNvPicPr>
            <a:picLocks noChangeAspect="1" noChangeArrowheads="1"/>
          </p:cNvPicPr>
          <p:nvPr/>
        </p:nvPicPr>
        <p:blipFill>
          <a:blip r:embed="rId4" cstate="print"/>
          <a:srcRect l="10553" r="5024"/>
          <a:stretch>
            <a:fillRect/>
          </a:stretch>
        </p:blipFill>
        <p:spPr bwMode="auto">
          <a:xfrm>
            <a:off x="0" y="4267200"/>
            <a:ext cx="9144000" cy="25907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Peter, John, James and Andrew; Philip and Thomas, Bartholomew and Matthew; James son of </a:t>
            </a:r>
            <a:r>
              <a:rPr lang="en-US" dirty="0" err="1" smtClean="0"/>
              <a:t>Alphaeus</a:t>
            </a:r>
            <a:r>
              <a:rPr lang="en-US" dirty="0" smtClean="0"/>
              <a:t> and Simon 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53000" y="1371600"/>
            <a:ext cx="1447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solidFill>
                  <a:schemeClr val="bg1"/>
                </a:solidFill>
                <a:effectLst/>
              </a:rPr>
              <a:t>Peter</a:t>
            </a:r>
            <a:r>
              <a:rPr lang="en-US" dirty="0" smtClean="0"/>
              <a:t>, John, James and Andrew; Philip and Thomas, Bartholomew and Matthew; James son of </a:t>
            </a:r>
            <a:r>
              <a:rPr lang="en-US" dirty="0" err="1" smtClean="0"/>
              <a:t>Alphaeus</a:t>
            </a:r>
            <a:r>
              <a:rPr lang="en-US" dirty="0" smtClean="0"/>
              <a:t> and Simon 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1800225" y="4876800"/>
            <a:ext cx="1171575" cy="117157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981200"/>
            <a:ext cx="1447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0" y="1371600"/>
            <a:ext cx="14478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solidFill>
                  <a:schemeClr val="bg1"/>
                </a:solidFill>
                <a:effectLst>
                  <a:outerShdw blurRad="38100" dist="38100" dir="2700000" algn="tl">
                    <a:srgbClr val="000000">
                      <a:alpha val="43137"/>
                    </a:srgbClr>
                  </a:outerShdw>
                </a:effectLst>
              </a:rPr>
              <a:t>John</a:t>
            </a:r>
            <a:r>
              <a:rPr lang="en-US" dirty="0" smtClean="0"/>
              <a:t>, </a:t>
            </a:r>
            <a:r>
              <a:rPr lang="en-US" dirty="0" smtClean="0">
                <a:solidFill>
                  <a:schemeClr val="bg1"/>
                </a:solidFill>
                <a:effectLst>
                  <a:outerShdw blurRad="38100" dist="38100" dir="2700000" algn="tl">
                    <a:srgbClr val="000000">
                      <a:alpha val="43137"/>
                    </a:srgbClr>
                  </a:outerShdw>
                </a:effectLst>
              </a:rPr>
              <a:t>James</a:t>
            </a:r>
            <a:r>
              <a:rPr lang="en-US" dirty="0" smtClean="0"/>
              <a:t> and Andrew; Philip and Thomas, Bartholomew and Matthew; James son of </a:t>
            </a:r>
            <a:r>
              <a:rPr lang="en-US" dirty="0" err="1" smtClean="0"/>
              <a:t>Alphaeus</a:t>
            </a:r>
            <a:r>
              <a:rPr lang="en-US" dirty="0" smtClean="0"/>
              <a:t> and Simon 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2209800" y="4876800"/>
            <a:ext cx="1171575" cy="1171575"/>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5029200" y="4800600"/>
            <a:ext cx="1171575" cy="117157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38400" y="1981200"/>
            <a:ext cx="1600200" cy="7620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VARIETY OF BACKGROUNDS</a:t>
            </a:r>
            <a:endParaRPr lang="en-US" dirty="0"/>
          </a:p>
        </p:txBody>
      </p:sp>
      <p:sp>
        <p:nvSpPr>
          <p:cNvPr id="3" name="Content Placeholder 2"/>
          <p:cNvSpPr>
            <a:spLocks noGrp="1"/>
          </p:cNvSpPr>
          <p:nvPr>
            <p:ph idx="1"/>
          </p:nvPr>
        </p:nvSpPr>
        <p:spPr>
          <a:xfrm>
            <a:off x="457200" y="1447800"/>
            <a:ext cx="7696200" cy="4678363"/>
          </a:xfrm>
        </p:spPr>
        <p:txBody>
          <a:bodyPr/>
          <a:lstStyle/>
          <a:p>
            <a:pPr marL="0" indent="0"/>
            <a:r>
              <a:rPr lang="en-US" dirty="0" smtClean="0"/>
              <a:t>  </a:t>
            </a:r>
            <a:r>
              <a:rPr lang="en-US" baseline="30000" dirty="0" smtClean="0"/>
              <a:t>13</a:t>
            </a:r>
            <a:r>
              <a:rPr lang="en-US" dirty="0" smtClean="0"/>
              <a:t> …Those present were </a:t>
            </a:r>
            <a:r>
              <a:rPr lang="en-US" dirty="0" smtClean="0">
                <a:effectLst/>
              </a:rPr>
              <a:t>Peter</a:t>
            </a:r>
            <a:r>
              <a:rPr lang="en-US" dirty="0" smtClean="0"/>
              <a:t>, </a:t>
            </a:r>
            <a:r>
              <a:rPr lang="en-US" dirty="0" smtClean="0">
                <a:effectLst>
                  <a:outerShdw blurRad="38100" dist="38100" dir="2700000" algn="tl">
                    <a:srgbClr val="000000">
                      <a:alpha val="43137"/>
                    </a:srgbClr>
                  </a:outerShdw>
                </a:effectLst>
              </a:rPr>
              <a:t>John</a:t>
            </a:r>
            <a:r>
              <a:rPr lang="en-US" dirty="0" smtClean="0"/>
              <a:t>, </a:t>
            </a:r>
            <a:r>
              <a:rPr lang="en-US" dirty="0" smtClean="0">
                <a:effectLst>
                  <a:outerShdw blurRad="38100" dist="38100" dir="2700000" algn="tl">
                    <a:srgbClr val="000000">
                      <a:alpha val="43137"/>
                    </a:srgbClr>
                  </a:outerShdw>
                </a:effectLst>
              </a:rPr>
              <a:t>James</a:t>
            </a:r>
            <a:r>
              <a:rPr lang="en-US" dirty="0" smtClean="0"/>
              <a:t> and </a:t>
            </a:r>
            <a:r>
              <a:rPr lang="en-US" dirty="0" smtClean="0">
                <a:solidFill>
                  <a:schemeClr val="bg1"/>
                </a:solidFill>
                <a:effectLst>
                  <a:outerShdw blurRad="38100" dist="38100" dir="2700000" algn="tl">
                    <a:srgbClr val="000000">
                      <a:alpha val="43137"/>
                    </a:srgbClr>
                  </a:outerShdw>
                </a:effectLst>
              </a:rPr>
              <a:t>Andrew</a:t>
            </a:r>
            <a:r>
              <a:rPr lang="en-US" dirty="0" smtClean="0"/>
              <a:t>; Philip and Thomas, Bartholomew and Matthew; James son of </a:t>
            </a:r>
            <a:r>
              <a:rPr lang="en-US" dirty="0" err="1" smtClean="0"/>
              <a:t>Alphaeus</a:t>
            </a:r>
            <a:r>
              <a:rPr lang="en-US" dirty="0" smtClean="0"/>
              <a:t> and Simon the Zealot, and Judas son of James. </a:t>
            </a:r>
            <a:endParaRPr lang="en-US" dirty="0"/>
          </a:p>
        </p:txBody>
      </p:sp>
      <p:pic>
        <p:nvPicPr>
          <p:cNvPr id="4"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685800" y="4724400"/>
            <a:ext cx="1171575" cy="117157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1569</TotalTime>
  <Words>1836</Words>
  <Application>Microsoft Office PowerPoint</Application>
  <PresentationFormat>On-screen Show (4:3)</PresentationFormat>
  <Paragraphs>148</Paragraphs>
  <Slides>27</Slides>
  <Notes>20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Slide 1</vt:lpstr>
      <vt:lpstr>A Study  in the  Book of ACTS</vt:lpstr>
      <vt:lpstr>The Disciples Who  Make a Difference:</vt:lpstr>
      <vt:lpstr>FOLLOW THE LORD’S WILL</vt:lpstr>
      <vt:lpstr>VARIETY OF BACKGROUNDS</vt:lpstr>
      <vt:lpstr>VARIETY OF BACKGROUNDS</vt:lpstr>
      <vt:lpstr>VARIETY OF BACKGROUNDS</vt:lpstr>
      <vt:lpstr>VARIETY OF BACKGROUNDS</vt:lpstr>
      <vt:lpstr>VARIETY OF BACKGROUNDS</vt:lpstr>
      <vt:lpstr>VARIETY OF BACKGROUNDS</vt:lpstr>
      <vt:lpstr>VARIETY OF BACKGROUNDS</vt:lpstr>
      <vt:lpstr>VARIETY OF BACKGROUNDS</vt:lpstr>
      <vt:lpstr>VARIETY OF BACKGROUNDS</vt:lpstr>
      <vt:lpstr>VARIETY OF BACKGROUNDS</vt:lpstr>
      <vt:lpstr>VARIETY OF BACKGROUNDS</vt:lpstr>
      <vt:lpstr>VARIETY OF BACKGROUNDS</vt:lpstr>
      <vt:lpstr>VARIETY OF BACKGROUNDS</vt:lpstr>
      <vt:lpstr>PRAY TOGETHER</vt:lpstr>
      <vt:lpstr>TAKE A STAND </vt:lpstr>
      <vt:lpstr>LIVE BY THE SCRIPTURES</vt:lpstr>
      <vt:lpstr>LIVE BY THE SCRIPTURES</vt:lpstr>
      <vt:lpstr>LIVE BY THE SCRIPTURES</vt:lpstr>
      <vt:lpstr>Value Commitment</vt:lpstr>
      <vt:lpstr>Depend on God’s Direction</vt:lpstr>
      <vt:lpstr>Depend on God’s Direction</vt:lpstr>
      <vt:lpstr>Conclusion:</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160</cp:revision>
  <dcterms:created xsi:type="dcterms:W3CDTF">2011-01-24T03:40:40Z</dcterms:created>
  <dcterms:modified xsi:type="dcterms:W3CDTF">2011-10-15T19:41:45Z</dcterms:modified>
</cp:coreProperties>
</file>