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68" r:id="rId3"/>
    <p:sldId id="369" r:id="rId4"/>
    <p:sldId id="370" r:id="rId5"/>
    <p:sldId id="371" r:id="rId6"/>
    <p:sldId id="372" r:id="rId7"/>
    <p:sldId id="427" r:id="rId8"/>
    <p:sldId id="428" r:id="rId9"/>
    <p:sldId id="429" r:id="rId10"/>
    <p:sldId id="373" r:id="rId11"/>
    <p:sldId id="430" r:id="rId12"/>
    <p:sldId id="374" r:id="rId13"/>
    <p:sldId id="431" r:id="rId14"/>
    <p:sldId id="432" r:id="rId15"/>
    <p:sldId id="433" r:id="rId16"/>
    <p:sldId id="434" r:id="rId17"/>
    <p:sldId id="435" r:id="rId18"/>
    <p:sldId id="375" r:id="rId19"/>
    <p:sldId id="377" r:id="rId20"/>
    <p:sldId id="426" r:id="rId21"/>
    <p:sldId id="423" r:id="rId22"/>
    <p:sldId id="424" r:id="rId23"/>
    <p:sldId id="425" r:id="rId24"/>
    <p:sldId id="378" r:id="rId25"/>
    <p:sldId id="418" r:id="rId26"/>
    <p:sldId id="380" r:id="rId27"/>
    <p:sldId id="436" r:id="rId28"/>
    <p:sldId id="382" r:id="rId29"/>
    <p:sldId id="381" r:id="rId30"/>
    <p:sldId id="383" r:id="rId31"/>
    <p:sldId id="384" r:id="rId32"/>
    <p:sldId id="385" r:id="rId33"/>
    <p:sldId id="419" r:id="rId34"/>
    <p:sldId id="420" r:id="rId35"/>
    <p:sldId id="421" r:id="rId36"/>
    <p:sldId id="422" r:id="rId37"/>
    <p:sldId id="3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pos="37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003A07"/>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77" autoAdjust="0"/>
    <p:restoredTop sz="67925" autoAdjust="0"/>
  </p:normalViewPr>
  <p:slideViewPr>
    <p:cSldViewPr showGuides="1">
      <p:cViewPr varScale="1">
        <p:scale>
          <a:sx n="55" d="100"/>
          <a:sy n="55" d="100"/>
        </p:scale>
        <p:origin x="1133" y="48"/>
      </p:cViewPr>
      <p:guideLst>
        <p:guide orient="horz" pos="1200"/>
        <p:guide pos="377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22BE0-AC3D-44FB-AE3E-EFE668D7A15F}" type="datetimeFigureOut">
              <a:rPr lang="en-US" smtClean="0"/>
              <a:pPr/>
              <a:t>5/13/2021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63EB78-6143-4E1D-BC5F-22713F04D786}" type="slidenum">
              <a:rPr lang="en-US" smtClean="0"/>
              <a:pPr/>
              <a:t>‹#›</a:t>
            </a:fld>
            <a:endParaRPr lang="en-US"/>
          </a:p>
        </p:txBody>
      </p:sp>
    </p:spTree>
    <p:extLst>
      <p:ext uri="{BB962C8B-B14F-4D97-AF65-F5344CB8AC3E}">
        <p14:creationId xmlns:p14="http://schemas.microsoft.com/office/powerpoint/2010/main" val="3102512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ommons.wikimedia.org/wiki/File:Safe_icon.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ommons.wikimedia.org/wiki/File:Safe_icon.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lexrex/63744965/sizes/z/in/photostre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lexrex/63744965/sizes/z/in/photostrea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lexrex/63744965/sizes/z/in/photostrea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lickr.com/photos/lexrex/63744965/sizes/z/in/photostrea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lexrex/63744965/sizes/z/in/photostre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ommons.wikimedia.org/wiki/File:Sobiepan_Good_Samaritan.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ommons.wikimedia.org/wiki/File:Sobiepan_Good_Samaritan.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lickr.com/photos/robertschrader/8023718020/sizes/h/in/photostrea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lickr.com/photos/8765199@N07/2578187756/sizes/l/in/photostrea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lickr.com/photos/eddypedro/9659086460/sizes/z/in/photostrea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lickr.com/photos/jayneandd/4450623309/sizes/l/in/photostrea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generationbass/541509928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robertschrader/8023718020/sizes/h/in/photostrea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lickr.com/photos/robertschrader/8023718020/sizes/h/in/photostrea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robertschrader/8023718020/sizes/h/in/photostre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lickr.com/photos/robertschrader/8023718020/sizes/h/in/photostrea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stained glass = FREE = </a:t>
            </a:r>
            <a:r>
              <a:rPr lang="en-US"/>
              <a:t>from https://upload.wikimedia.org/wikipedia/commons/2/26/Wallace_Monument_20080505_Stained_glass_William_Wallace.jpg</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1</a:t>
            </a:fld>
            <a:endParaRPr lang="en-US"/>
          </a:p>
        </p:txBody>
      </p:sp>
    </p:spTree>
    <p:extLst>
      <p:ext uri="{BB962C8B-B14F-4D97-AF65-F5344CB8AC3E}">
        <p14:creationId xmlns:p14="http://schemas.microsoft.com/office/powerpoint/2010/main" val="9355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Safe = FREE = from </a:t>
            </a:r>
            <a:r>
              <a:rPr lang="en-US" dirty="0">
                <a:hlinkClick r:id="rId3"/>
              </a:rPr>
              <a:t>http://commons.wikimedia.org/wiki/File:Safe_icon.jpg</a:t>
            </a:r>
            <a:endParaRPr lang="en-US" dirty="0"/>
          </a:p>
          <a:p>
            <a:endParaRPr lang="en-US" dirty="0"/>
          </a:p>
          <a:p>
            <a:r>
              <a:rPr lang="en-US" dirty="0"/>
              <a:t>Keep = secure it,</a:t>
            </a:r>
            <a:r>
              <a:rPr lang="en-US" baseline="0" dirty="0"/>
              <a:t> make it safe, don’t loose it, put it in a safe.  Protect this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10</a:t>
            </a:fld>
            <a:endParaRPr lang="en-US"/>
          </a:p>
        </p:txBody>
      </p:sp>
    </p:spTree>
    <p:extLst>
      <p:ext uri="{BB962C8B-B14F-4D97-AF65-F5344CB8AC3E}">
        <p14:creationId xmlns:p14="http://schemas.microsoft.com/office/powerpoint/2010/main" val="415427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Safe = FREE = from </a:t>
            </a:r>
            <a:r>
              <a:rPr lang="en-US" dirty="0">
                <a:hlinkClick r:id="rId3"/>
              </a:rPr>
              <a:t>http://commons.wikimedia.org/wiki/File:Safe_icon.jpg</a:t>
            </a:r>
            <a:endParaRPr lang="en-US" dirty="0"/>
          </a:p>
          <a:p>
            <a:endParaRPr lang="en-US" dirty="0"/>
          </a:p>
          <a:p>
            <a:r>
              <a:rPr lang="en-US" dirty="0"/>
              <a:t>Keep = secure it,</a:t>
            </a:r>
            <a:r>
              <a:rPr lang="en-US" baseline="0" dirty="0"/>
              <a:t> make it safe, don’t loose it, put it in a safe.  </a:t>
            </a:r>
            <a:r>
              <a:rPr lang="en-US" baseline="0"/>
              <a:t>Protect this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11</a:t>
            </a:fld>
            <a:endParaRPr lang="en-US"/>
          </a:p>
        </p:txBody>
      </p:sp>
    </p:spTree>
    <p:extLst>
      <p:ext uri="{BB962C8B-B14F-4D97-AF65-F5344CB8AC3E}">
        <p14:creationId xmlns:p14="http://schemas.microsoft.com/office/powerpoint/2010/main" val="55753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mind blowing as it</a:t>
            </a:r>
            <a:r>
              <a:rPr lang="en-US" baseline="0" dirty="0"/>
              <a:t> may seem—God is not like us at all. </a:t>
            </a:r>
          </a:p>
          <a:p>
            <a:endParaRPr lang="en-US" baseline="0" dirty="0"/>
          </a:p>
          <a:p>
            <a:r>
              <a:rPr lang="en-US" baseline="0"/>
              <a:t>His is the </a:t>
            </a:r>
            <a:r>
              <a:rPr lang="en-US" baseline="0" dirty="0"/>
              <a:t>creator God—we are creatures</a:t>
            </a:r>
          </a:p>
          <a:p>
            <a:r>
              <a:rPr lang="en-US" baseline="0" dirty="0"/>
              <a:t>He is Most High Ruler – we are lowly creatures</a:t>
            </a:r>
          </a:p>
          <a:p>
            <a:r>
              <a:rPr lang="en-US" baseline="0" dirty="0"/>
              <a:t>He rules over everything—we only think we rule over something</a:t>
            </a:r>
          </a:p>
          <a:p>
            <a:r>
              <a:rPr lang="en-US" baseline="0" dirty="0"/>
              <a:t>He never dies—we have an appointment with death</a:t>
            </a:r>
          </a:p>
          <a:p>
            <a:r>
              <a:rPr lang="en-US" baseline="0" dirty="0"/>
              <a:t>He lives in an effulgence of glory—we love darkness rather than light</a:t>
            </a:r>
          </a:p>
          <a:p>
            <a:r>
              <a:rPr lang="en-US" baseline="0" dirty="0"/>
              <a:t>He is invisible—we only think we are—there is nothing hidden from his sight.  </a:t>
            </a:r>
          </a:p>
          <a:p>
            <a:r>
              <a:rPr lang="en-US" baseline="0" dirty="0"/>
              <a:t>He is worthy of honor forever—we are a fleeting vapor </a:t>
            </a:r>
          </a:p>
          <a:p>
            <a:endParaRPr lang="en-US" baseline="0" dirty="0"/>
          </a:p>
          <a:p>
            <a:r>
              <a:rPr lang="en-US" baseline="0" dirty="0"/>
              <a:t>Here’s the problem—we think we are bigger than we really are, and think is smaller that He really is. </a:t>
            </a:r>
          </a:p>
          <a:p>
            <a:endParaRPr lang="en-US" baseline="0" dirty="0"/>
          </a:p>
          <a:p>
            <a:r>
              <a:rPr lang="en-US" baseline="0" dirty="0"/>
              <a:t>We need to acknowledge Him—there is no one else like Him.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17</a:t>
            </a:fld>
            <a:endParaRPr lang="en-US"/>
          </a:p>
        </p:txBody>
      </p:sp>
    </p:spTree>
    <p:extLst>
      <p:ext uri="{BB962C8B-B14F-4D97-AF65-F5344CB8AC3E}">
        <p14:creationId xmlns:p14="http://schemas.microsoft.com/office/powerpoint/2010/main" val="352310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Hope = FREE = from </a:t>
            </a:r>
            <a:r>
              <a:rPr lang="en-US" dirty="0">
                <a:hlinkClick r:id="rId3"/>
              </a:rPr>
              <a:t>http://www.flickr.com/photos/lexrex/63744965/sizes/z/in/photostream/</a:t>
            </a:r>
            <a:endParaRPr lang="en-US" dirty="0"/>
          </a:p>
          <a:p>
            <a:endParaRPr lang="en-US" dirty="0"/>
          </a:p>
          <a:p>
            <a:endParaRPr lang="en-US" dirty="0"/>
          </a:p>
          <a:p>
            <a:r>
              <a:rPr lang="en-US" dirty="0" err="1"/>
              <a:t>Accumalte</a:t>
            </a:r>
            <a:r>
              <a:rPr lang="en-US" dirty="0"/>
              <a:t> wealth = not to get wealth,</a:t>
            </a:r>
            <a:r>
              <a:rPr lang="en-US" baseline="0" dirty="0"/>
              <a:t> but expects us to accumulate wealth.  I’ve been in 3</a:t>
            </a:r>
            <a:r>
              <a:rPr lang="en-US" baseline="30000" dirty="0"/>
              <a:t>rd</a:t>
            </a:r>
            <a:r>
              <a:rPr lang="en-US" baseline="0" dirty="0"/>
              <a:t> world nations—everyone here is wealthier.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19</a:t>
            </a:fld>
            <a:endParaRPr lang="en-US"/>
          </a:p>
        </p:txBody>
      </p:sp>
    </p:spTree>
    <p:extLst>
      <p:ext uri="{BB962C8B-B14F-4D97-AF65-F5344CB8AC3E}">
        <p14:creationId xmlns:p14="http://schemas.microsoft.com/office/powerpoint/2010/main" val="206701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Hope = FREE = from </a:t>
            </a:r>
            <a:r>
              <a:rPr lang="en-US" dirty="0">
                <a:hlinkClick r:id="rId3"/>
              </a:rPr>
              <a:t>http://www.flickr.com/photos/lexrex/63744965/sizes/z/in/photostream/</a:t>
            </a:r>
            <a:endParaRPr lang="en-US" dirty="0"/>
          </a:p>
          <a:p>
            <a:endParaRPr lang="en-US" dirty="0"/>
          </a:p>
          <a:p>
            <a:r>
              <a:rPr lang="en-US" dirty="0"/>
              <a:t>You are wealthy.</a:t>
            </a:r>
            <a:r>
              <a:rPr lang="en-US" baseline="0" dirty="0"/>
              <a:t>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20</a:t>
            </a:fld>
            <a:endParaRPr lang="en-US"/>
          </a:p>
        </p:txBody>
      </p:sp>
    </p:spTree>
    <p:extLst>
      <p:ext uri="{BB962C8B-B14F-4D97-AF65-F5344CB8AC3E}">
        <p14:creationId xmlns:p14="http://schemas.microsoft.com/office/powerpoint/2010/main" val="3009439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Hope = FREE = from </a:t>
            </a:r>
            <a:r>
              <a:rPr lang="en-US" dirty="0">
                <a:hlinkClick r:id="rId3"/>
              </a:rPr>
              <a:t>http://www.flickr.com/photos/lexrex/63744965/sizes/z/in/photostream/</a:t>
            </a:r>
            <a:endParaRPr lang="en-US" dirty="0"/>
          </a:p>
          <a:p>
            <a:endParaRPr lang="en-US" dirty="0"/>
          </a:p>
          <a:p>
            <a:r>
              <a:rPr lang="en-US" dirty="0"/>
              <a:t>I should not be arrogant in my wealth—in fact, I was shamed by the Philippines pastor who ministered</a:t>
            </a:r>
            <a:r>
              <a:rPr lang="en-US" baseline="0" dirty="0"/>
              <a:t> to his church with far less resources than i did.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21</a:t>
            </a:fld>
            <a:endParaRPr lang="en-US"/>
          </a:p>
        </p:txBody>
      </p:sp>
    </p:spTree>
    <p:extLst>
      <p:ext uri="{BB962C8B-B14F-4D97-AF65-F5344CB8AC3E}">
        <p14:creationId xmlns:p14="http://schemas.microsoft.com/office/powerpoint/2010/main" val="1351171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Hope = FREE = from </a:t>
            </a:r>
            <a:r>
              <a:rPr lang="en-US" dirty="0">
                <a:hlinkClick r:id="rId3"/>
              </a:rPr>
              <a:t>http://www.flickr.com/photos/lexrex/63744965/sizes/z/in/photostream/</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22</a:t>
            </a:fld>
            <a:endParaRPr lang="en-US"/>
          </a:p>
        </p:txBody>
      </p:sp>
    </p:spTree>
    <p:extLst>
      <p:ext uri="{BB962C8B-B14F-4D97-AF65-F5344CB8AC3E}">
        <p14:creationId xmlns:p14="http://schemas.microsoft.com/office/powerpoint/2010/main" val="55608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Hope = FREE = from </a:t>
            </a:r>
            <a:r>
              <a:rPr lang="en-US" dirty="0">
                <a:hlinkClick r:id="rId3"/>
              </a:rPr>
              <a:t>http://www.flickr.com/photos/lexrex/63744965/sizes/z/in/photostream/</a:t>
            </a:r>
            <a:endParaRPr lang="en-US" dirty="0"/>
          </a:p>
          <a:p>
            <a:endParaRPr lang="en-US" dirty="0"/>
          </a:p>
          <a:p>
            <a:r>
              <a:rPr lang="en-US" sz="1200" b="1" i="0" kern="1200" dirty="0">
                <a:solidFill>
                  <a:schemeClr val="tx1"/>
                </a:solidFill>
                <a:effectLst/>
                <a:latin typeface="+mn-lt"/>
                <a:ea typeface="+mn-ea"/>
                <a:cs typeface="+mn-cs"/>
              </a:rPr>
              <a:t>Q. 1. What is the chief end of man?</a:t>
            </a:r>
            <a:br>
              <a:rPr lang="en-US" dirty="0"/>
            </a:br>
            <a:r>
              <a:rPr lang="en-US" sz="1200" b="0" i="0" kern="1200" dirty="0">
                <a:solidFill>
                  <a:schemeClr val="tx1"/>
                </a:solidFill>
                <a:effectLst/>
                <a:latin typeface="+mn-lt"/>
                <a:ea typeface="+mn-ea"/>
                <a:cs typeface="+mn-cs"/>
              </a:rPr>
              <a:t>A. Man’s chief end is to glorify God, and to enjoy him forever.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God wants us to enjoy</a:t>
            </a:r>
            <a:r>
              <a:rPr lang="en-US" sz="1200" b="0" i="0" kern="1200" baseline="0" dirty="0">
                <a:solidFill>
                  <a:schemeClr val="tx1"/>
                </a:solidFill>
                <a:effectLst/>
                <a:latin typeface="+mn-lt"/>
                <a:ea typeface="+mn-ea"/>
                <a:cs typeface="+mn-cs"/>
              </a:rPr>
              <a:t> all that He provides us.  He wants to bless us – not curse us!</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23</a:t>
            </a:fld>
            <a:endParaRPr lang="en-US"/>
          </a:p>
        </p:txBody>
      </p:sp>
    </p:spTree>
    <p:extLst>
      <p:ext uri="{BB962C8B-B14F-4D97-AF65-F5344CB8AC3E}">
        <p14:creationId xmlns:p14="http://schemas.microsoft.com/office/powerpoint/2010/main" val="21911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Good Samaritan = FREE = from </a:t>
            </a:r>
            <a:r>
              <a:rPr lang="en-US" dirty="0">
                <a:hlinkClick r:id="rId3"/>
              </a:rPr>
              <a:t>http://commons.wikimedia.org/wiki/File:Sobiepan_Good_Samaritan.jpg</a:t>
            </a:r>
            <a:endParaRPr lang="en-US" dirty="0"/>
          </a:p>
          <a:p>
            <a:endParaRPr lang="en-US" dirty="0"/>
          </a:p>
          <a:p>
            <a:r>
              <a:rPr lang="en-US" dirty="0"/>
              <a:t>Often the people</a:t>
            </a:r>
            <a:r>
              <a:rPr lang="en-US" baseline="0" dirty="0"/>
              <a:t> who you expect to be there are the last to do so.  The Samaritan –was least expected.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24</a:t>
            </a:fld>
            <a:endParaRPr lang="en-US"/>
          </a:p>
        </p:txBody>
      </p:sp>
    </p:spTree>
    <p:extLst>
      <p:ext uri="{BB962C8B-B14F-4D97-AF65-F5344CB8AC3E}">
        <p14:creationId xmlns:p14="http://schemas.microsoft.com/office/powerpoint/2010/main" val="2483208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Good Samaritan = FREE = from </a:t>
            </a:r>
            <a:r>
              <a:rPr lang="en-US" dirty="0">
                <a:hlinkClick r:id="rId3"/>
              </a:rPr>
              <a:t>http://commons.wikimedia.org/wiki/File:Sobiepan_Good_Samaritan.jpg</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25</a:t>
            </a:fld>
            <a:endParaRPr lang="en-US"/>
          </a:p>
        </p:txBody>
      </p:sp>
    </p:spTree>
    <p:extLst>
      <p:ext uri="{BB962C8B-B14F-4D97-AF65-F5344CB8AC3E}">
        <p14:creationId xmlns:p14="http://schemas.microsoft.com/office/powerpoint/2010/main" val="67027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 of God = FREE = </a:t>
            </a:r>
            <a:r>
              <a:rPr lang="en-US" dirty="0" err="1"/>
              <a:t>BiblePoint</a:t>
            </a:r>
            <a:endParaRPr lang="en-US" dirty="0"/>
          </a:p>
          <a:p>
            <a:endParaRPr lang="en-US" dirty="0"/>
          </a:p>
          <a:p>
            <a:r>
              <a:rPr lang="en-US" dirty="0"/>
              <a:t>There are over</a:t>
            </a:r>
            <a:r>
              <a:rPr lang="en-US" baseline="0" dirty="0"/>
              <a:t> 80 references to “man of God” in the NIV Bible.  But only refers to a handful of people:  Moses the man of God;  Elijah, the great prophet was a man of God; King David was a man of God;  other prophets are called “man of God.”  </a:t>
            </a:r>
          </a:p>
          <a:p>
            <a:endParaRPr lang="en-US" baseline="0" dirty="0"/>
          </a:p>
          <a:p>
            <a:r>
              <a:rPr lang="en-US" baseline="0"/>
              <a:t>Now Paul </a:t>
            </a:r>
            <a:r>
              <a:rPr lang="en-US" baseline="0" dirty="0"/>
              <a:t>calls Timothy was a “man of God.”  </a:t>
            </a:r>
          </a:p>
          <a:p>
            <a:endParaRPr lang="en-US" baseline="0" dirty="0"/>
          </a:p>
          <a:p>
            <a:r>
              <a:rPr lang="en-US" baseline="0" dirty="0"/>
              <a:t>You must spend time with God to be a man or woman of God.  Spending time in the Bible, prayer, witness, and with God’s people.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a:t>
            </a:fld>
            <a:endParaRPr lang="en-US"/>
          </a:p>
        </p:txBody>
      </p:sp>
    </p:spTree>
    <p:extLst>
      <p:ext uri="{BB962C8B-B14F-4D97-AF65-F5344CB8AC3E}">
        <p14:creationId xmlns:p14="http://schemas.microsoft.com/office/powerpoint/2010/main" val="350594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Treasures</a:t>
            </a:r>
            <a:r>
              <a:rPr lang="en-US" baseline="0" dirty="0"/>
              <a:t> = FREE </a:t>
            </a:r>
            <a:r>
              <a:rPr lang="en-US" baseline="0"/>
              <a:t>= http://blog.truffleshuffle.co.uk/wp-content/uploads/2017/01/treasure.jpg</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26</a:t>
            </a:fld>
            <a:endParaRPr lang="en-US"/>
          </a:p>
        </p:txBody>
      </p:sp>
    </p:spTree>
    <p:extLst>
      <p:ext uri="{BB962C8B-B14F-4D97-AF65-F5344CB8AC3E}">
        <p14:creationId xmlns:p14="http://schemas.microsoft.com/office/powerpoint/2010/main" val="137919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Treasures</a:t>
            </a:r>
            <a:r>
              <a:rPr lang="en-US" baseline="0" dirty="0"/>
              <a:t> = FREE = http://blog.truffleshuffle.co.uk/wp-content/uploads/2017/01/treasure.jpg</a:t>
            </a:r>
          </a:p>
          <a:p>
            <a:r>
              <a:rPr lang="en-US" sz="1200" b="0" i="0" kern="1200" dirty="0">
                <a:solidFill>
                  <a:schemeClr val="tx1"/>
                </a:solidFill>
                <a:effectLst/>
                <a:latin typeface="+mn-lt"/>
                <a:ea typeface="+mn-ea"/>
                <a:cs typeface="+mn-cs"/>
              </a:rPr>
              <a:t>There once was a rich man who was near death. He was very grieved because he had worked so hard for his money and he wanted to be able to take it with him to heaven. So he began to pray that he might be able to take some of his wealth with him.</a:t>
            </a:r>
          </a:p>
          <a:p>
            <a:r>
              <a:rPr lang="en-US" sz="1200" b="0" i="0" kern="1200" dirty="0">
                <a:solidFill>
                  <a:schemeClr val="tx1"/>
                </a:solidFill>
                <a:effectLst/>
                <a:latin typeface="+mn-lt"/>
                <a:ea typeface="+mn-ea"/>
                <a:cs typeface="+mn-cs"/>
              </a:rPr>
              <a:t>An angel hears his plea and appears to him. "Sorry, but you can't take your wealth with you."</a:t>
            </a:r>
          </a:p>
          <a:p>
            <a:r>
              <a:rPr lang="en-US" sz="1200" b="0" i="0" kern="1200" dirty="0">
                <a:solidFill>
                  <a:schemeClr val="tx1"/>
                </a:solidFill>
                <a:effectLst/>
                <a:latin typeface="+mn-lt"/>
                <a:ea typeface="+mn-ea"/>
                <a:cs typeface="+mn-cs"/>
              </a:rPr>
              <a:t>The man implores the angel to speak to God to see if He might bend the rules. The man continues to pray that his wealth could FOLLOW him. The angel reappears and informs the man that God has decided to allow him to take one suitcase with him. Overjoyed, the man gathers his largest suitcase and fills it with pure gold bars and places it beside his bed.</a:t>
            </a:r>
          </a:p>
          <a:p>
            <a:r>
              <a:rPr lang="en-US" sz="1200" b="0" i="0" kern="1200" dirty="0">
                <a:solidFill>
                  <a:schemeClr val="tx1"/>
                </a:solidFill>
                <a:effectLst/>
                <a:latin typeface="+mn-lt"/>
                <a:ea typeface="+mn-ea"/>
                <a:cs typeface="+mn-cs"/>
              </a:rPr>
              <a:t>Soon afterward the man dies and shows up at the Gates of Heaven to greet St. Peter. St. Peter, seeing the suitcase says, "Hold on, you can't bring that in here!"</a:t>
            </a:r>
          </a:p>
          <a:p>
            <a:r>
              <a:rPr lang="en-US" sz="1200" b="0" i="0" kern="1200" dirty="0">
                <a:solidFill>
                  <a:schemeClr val="tx1"/>
                </a:solidFill>
                <a:effectLst/>
                <a:latin typeface="+mn-lt"/>
                <a:ea typeface="+mn-ea"/>
                <a:cs typeface="+mn-cs"/>
              </a:rPr>
              <a:t>But, the man explains to St. Peter that he has permission and asks him to verify his story with the Lord. Sure enough, St. Peter checks and comes back saying, "You're right. You are allowed one suitcase, but I'm supposed to check its contents before letting it through."</a:t>
            </a:r>
          </a:p>
          <a:p>
            <a:r>
              <a:rPr lang="en-US" sz="1200" b="0" i="0" kern="1200" dirty="0">
                <a:solidFill>
                  <a:schemeClr val="tx1"/>
                </a:solidFill>
                <a:effectLst/>
                <a:latin typeface="+mn-lt"/>
                <a:ea typeface="+mn-ea"/>
                <a:cs typeface="+mn-cs"/>
              </a:rPr>
              <a:t>St. Peter opens the suitcase to inspect the worldly items that the man found too precious to leave behind and exclaims, "You brought pavement?!!!"</a:t>
            </a:r>
          </a:p>
          <a:p>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27</a:t>
            </a:fld>
            <a:endParaRPr lang="en-US"/>
          </a:p>
        </p:txBody>
      </p:sp>
    </p:spTree>
    <p:extLst>
      <p:ext uri="{BB962C8B-B14F-4D97-AF65-F5344CB8AC3E}">
        <p14:creationId xmlns:p14="http://schemas.microsoft.com/office/powerpoint/2010/main" val="314037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Grab</a:t>
            </a:r>
            <a:r>
              <a:rPr lang="en-US" baseline="0" dirty="0"/>
              <a:t> = FREE = from </a:t>
            </a:r>
            <a:r>
              <a:rPr lang="en-US" dirty="0">
                <a:hlinkClick r:id="rId3"/>
              </a:rPr>
              <a:t>http://www.flickr.com/photos/robertschrader/8023718020/sizes/h/in/photostream/</a:t>
            </a:r>
            <a:endParaRPr lang="en-US" dirty="0"/>
          </a:p>
          <a:p>
            <a:endParaRPr lang="en-US" dirty="0"/>
          </a:p>
          <a:p>
            <a:r>
              <a:rPr lang="en-US" dirty="0"/>
              <a:t>Invest in what really matters—life—”Church Life!</a:t>
            </a:r>
          </a:p>
        </p:txBody>
      </p:sp>
      <p:sp>
        <p:nvSpPr>
          <p:cNvPr id="4" name="Slide Number Placeholder 3"/>
          <p:cNvSpPr>
            <a:spLocks noGrp="1"/>
          </p:cNvSpPr>
          <p:nvPr>
            <p:ph type="sldNum" sz="quarter" idx="10"/>
          </p:nvPr>
        </p:nvSpPr>
        <p:spPr/>
        <p:txBody>
          <a:bodyPr/>
          <a:lstStyle/>
          <a:p>
            <a:fld id="{D663EB78-6143-4E1D-BC5F-22713F04D786}" type="slidenum">
              <a:rPr lang="en-US" smtClean="0"/>
              <a:pPr/>
              <a:t>28</a:t>
            </a:fld>
            <a:endParaRPr lang="en-US"/>
          </a:p>
        </p:txBody>
      </p:sp>
    </p:spTree>
    <p:extLst>
      <p:ext uri="{BB962C8B-B14F-4D97-AF65-F5344CB8AC3E}">
        <p14:creationId xmlns:p14="http://schemas.microsoft.com/office/powerpoint/2010/main" val="871174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Knight = FREE = from</a:t>
            </a:r>
            <a:r>
              <a:rPr lang="en-US" baseline="0" dirty="0"/>
              <a:t> </a:t>
            </a:r>
            <a:r>
              <a:rPr lang="en-US" dirty="0">
                <a:hlinkClick r:id="rId3"/>
              </a:rPr>
              <a:t>http://www.flickr.com/photos/8765199@N07/2578187756/sizes/l/in/photostream/</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30</a:t>
            </a:fld>
            <a:endParaRPr lang="en-US"/>
          </a:p>
        </p:txBody>
      </p:sp>
    </p:spTree>
    <p:extLst>
      <p:ext uri="{BB962C8B-B14F-4D97-AF65-F5344CB8AC3E}">
        <p14:creationId xmlns:p14="http://schemas.microsoft.com/office/powerpoint/2010/main" val="2372037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 and Lila</a:t>
            </a:r>
            <a:r>
              <a:rPr lang="en-US" baseline="0" dirty="0"/>
              <a:t> Neal – invested in my ministry when a college and seminary student.  Investing in the </a:t>
            </a:r>
            <a:r>
              <a:rPr lang="en-US" baseline="0"/>
              <a:t>younger generation to pass it on. </a:t>
            </a:r>
          </a:p>
          <a:p>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36</a:t>
            </a:fld>
            <a:endParaRPr lang="en-US"/>
          </a:p>
        </p:txBody>
      </p:sp>
    </p:spTree>
    <p:extLst>
      <p:ext uri="{BB962C8B-B14F-4D97-AF65-F5344CB8AC3E}">
        <p14:creationId xmlns:p14="http://schemas.microsoft.com/office/powerpoint/2010/main" val="69696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Flee = FREE = from </a:t>
            </a:r>
            <a:r>
              <a:rPr lang="en-US" dirty="0">
                <a:hlinkClick r:id="rId3"/>
              </a:rPr>
              <a:t>http://www.flickr.com/photos/eddypedro/9659086460/sizes/z/in/photostream/</a:t>
            </a:r>
            <a:endParaRPr lang="en-US" dirty="0"/>
          </a:p>
          <a:p>
            <a:endParaRPr lang="en-US" dirty="0"/>
          </a:p>
          <a:p>
            <a:r>
              <a:rPr lang="en-US" dirty="0"/>
              <a:t>Sometime running away is a sign of weakness—but here it is a sign of strength. </a:t>
            </a:r>
          </a:p>
          <a:p>
            <a:r>
              <a:rPr lang="en-US"/>
              <a:t>Kenny </a:t>
            </a:r>
            <a:r>
              <a:rPr lang="en-US" dirty="0"/>
              <a:t>Rogers put it this</a:t>
            </a:r>
            <a:r>
              <a:rPr lang="en-US" baseline="0" dirty="0"/>
              <a:t> way:  </a:t>
            </a:r>
            <a:r>
              <a:rPr lang="en-US" dirty="0"/>
              <a:t>You got to know when</a:t>
            </a:r>
            <a:r>
              <a:rPr lang="en-US" baseline="0" dirty="0"/>
              <a:t> to hold ‘</a:t>
            </a:r>
            <a:r>
              <a:rPr lang="en-US" baseline="0" dirty="0" err="1"/>
              <a:t>em</a:t>
            </a:r>
            <a:r>
              <a:rPr lang="en-US" baseline="0" dirty="0"/>
              <a:t>, know when to fold ‘</a:t>
            </a:r>
            <a:r>
              <a:rPr lang="en-US" baseline="0" dirty="0" err="1"/>
              <a:t>em</a:t>
            </a:r>
            <a:r>
              <a:rPr lang="en-US" baseline="0" dirty="0"/>
              <a:t> know hen to walk away and know when to run.  </a:t>
            </a:r>
          </a:p>
          <a:p>
            <a:endParaRPr lang="en-US" baseline="0" dirty="0"/>
          </a:p>
          <a:p>
            <a:r>
              <a:rPr lang="en-US" baseline="0" dirty="0"/>
              <a:t>The proverbs puts it like this ...</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Do not answer a fool according to his folly, or you will be like him yourself.</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Answer a fool according to his folly, or he will be wise in his own eyes. (Pro 26:4-5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You have to know when it right to flee ... And from what to flee ...</a:t>
            </a:r>
            <a:endParaRPr lang="en-US" baseline="0" dirty="0"/>
          </a:p>
          <a:p>
            <a:br>
              <a:rPr lang="en-US" dirty="0"/>
            </a:br>
            <a:r>
              <a:rPr lang="en-US" dirty="0"/>
              <a:t>Flee from the Prosperity gospel.  (using religion</a:t>
            </a:r>
            <a:r>
              <a:rPr lang="en-US" baseline="0" dirty="0"/>
              <a:t> to get rich).  </a:t>
            </a:r>
            <a:br>
              <a:rPr lang="en-US" baseline="0" dirty="0"/>
            </a:br>
            <a:r>
              <a:rPr lang="en-US" baseline="0" dirty="0"/>
              <a:t>Man of God is not about $, he is about souls, salvation, etc. </a:t>
            </a:r>
            <a:br>
              <a:rPr lang="en-US" baseline="0" dirty="0"/>
            </a:br>
            <a:br>
              <a:rPr lang="en-US" baseline="0" dirty="0"/>
            </a:br>
            <a:r>
              <a:rPr lang="en-US" baseline="0" dirty="0"/>
              <a:t>From being a Charlatan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3</a:t>
            </a:fld>
            <a:endParaRPr lang="en-US"/>
          </a:p>
        </p:txBody>
      </p:sp>
    </p:spTree>
    <p:extLst>
      <p:ext uri="{BB962C8B-B14F-4D97-AF65-F5344CB8AC3E}">
        <p14:creationId xmlns:p14="http://schemas.microsoft.com/office/powerpoint/2010/main" val="407318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Finish line = FREE = from</a:t>
            </a:r>
            <a:r>
              <a:rPr lang="en-US" baseline="0" dirty="0"/>
              <a:t> </a:t>
            </a:r>
            <a:r>
              <a:rPr lang="en-US" dirty="0">
                <a:hlinkClick r:id="rId3"/>
              </a:rPr>
              <a:t>http://www.flickr.com/photos/jayneandd/4450623309/sizes/l/in/photostream/</a:t>
            </a:r>
            <a:endParaRPr lang="en-US" dirty="0"/>
          </a:p>
          <a:p>
            <a:endParaRPr lang="en-US" dirty="0"/>
          </a:p>
          <a:p>
            <a:r>
              <a:rPr lang="en-US" dirty="0"/>
              <a:t>Pursues what is “right” </a:t>
            </a:r>
          </a:p>
          <a:p>
            <a:r>
              <a:rPr lang="en-US" dirty="0"/>
              <a:t>Pursues what is like “God”</a:t>
            </a:r>
          </a:p>
          <a:p>
            <a:r>
              <a:rPr lang="en-US" dirty="0"/>
              <a:t>Pursues</a:t>
            </a:r>
            <a:r>
              <a:rPr lang="en-US" baseline="0" dirty="0"/>
              <a:t> what is “</a:t>
            </a:r>
            <a:r>
              <a:rPr lang="en-US" baseline="0" dirty="0" err="1"/>
              <a:t>truthworhy</a:t>
            </a:r>
            <a:r>
              <a:rPr lang="en-US" baseline="0" dirty="0"/>
              <a:t>”</a:t>
            </a:r>
          </a:p>
          <a:p>
            <a:r>
              <a:rPr lang="en-US" baseline="0" dirty="0"/>
              <a:t>Pursues what is true “love” = seeking another’s highest good</a:t>
            </a:r>
          </a:p>
          <a:p>
            <a:r>
              <a:rPr lang="en-US" baseline="0" dirty="0"/>
              <a:t>Pursues to the end</a:t>
            </a:r>
          </a:p>
          <a:p>
            <a:r>
              <a:rPr lang="en-US" baseline="0" dirty="0"/>
              <a:t>Pursues what is “gentle”</a:t>
            </a:r>
          </a:p>
          <a:p>
            <a:endParaRPr lang="en-US" baseline="0" dirty="0"/>
          </a:p>
          <a:p>
            <a:r>
              <a:rPr lang="en-US" baseline="0" dirty="0"/>
              <a:t>It’s not about the money!!!!</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4</a:t>
            </a:fld>
            <a:endParaRPr lang="en-US"/>
          </a:p>
        </p:txBody>
      </p:sp>
    </p:spTree>
    <p:extLst>
      <p:ext uri="{BB962C8B-B14F-4D97-AF65-F5344CB8AC3E}">
        <p14:creationId xmlns:p14="http://schemas.microsoft.com/office/powerpoint/2010/main" val="235619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Boxing gloves = FREE = </a:t>
            </a:r>
            <a:r>
              <a:rPr lang="en-US" dirty="0">
                <a:hlinkClick r:id="rId3"/>
              </a:rPr>
              <a:t>http://www.flickr.com/photos/generationbass/5415099282/</a:t>
            </a:r>
            <a:endParaRPr lang="en-US" dirty="0"/>
          </a:p>
          <a:p>
            <a:endParaRPr lang="en-US" dirty="0"/>
          </a:p>
          <a:p>
            <a:r>
              <a:rPr lang="en-US" dirty="0"/>
              <a:t>Literally,</a:t>
            </a:r>
            <a:r>
              <a:rPr lang="en-US" baseline="0" dirty="0"/>
              <a:t> “keep on fighting”  (present tense imperative)</a:t>
            </a:r>
            <a:endParaRPr lang="en-US" dirty="0"/>
          </a:p>
          <a:p>
            <a:endParaRPr lang="en-US" dirty="0"/>
          </a:p>
          <a:p>
            <a:r>
              <a:rPr lang="en-US" dirty="0"/>
              <a:t>He puts up a fight –a good one  for “the faith.”  The teachings</a:t>
            </a:r>
            <a:r>
              <a:rPr lang="en-US" baseline="0" dirty="0"/>
              <a:t> of Jesus and the Bible. </a:t>
            </a:r>
            <a:r>
              <a:rPr lang="en-US" dirty="0"/>
              <a:t> We battle like Jesus who clobbered his adversaries, Satan,</a:t>
            </a:r>
            <a:r>
              <a:rPr lang="en-US" baseline="0" dirty="0"/>
              <a:t> Scribes, Pharisees, Sadducees with the Bible.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5</a:t>
            </a:fld>
            <a:endParaRPr lang="en-US"/>
          </a:p>
        </p:txBody>
      </p:sp>
    </p:spTree>
    <p:extLst>
      <p:ext uri="{BB962C8B-B14F-4D97-AF65-F5344CB8AC3E}">
        <p14:creationId xmlns:p14="http://schemas.microsoft.com/office/powerpoint/2010/main" val="415574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Grab</a:t>
            </a:r>
            <a:r>
              <a:rPr lang="en-US" baseline="0" dirty="0"/>
              <a:t> = FREE = from </a:t>
            </a:r>
            <a:r>
              <a:rPr lang="en-US" dirty="0">
                <a:hlinkClick r:id="rId3"/>
              </a:rPr>
              <a:t>http://www.flickr.com/photos/robertschrader/8023718020/sizes/h/in/photostream/</a:t>
            </a:r>
            <a:endParaRPr lang="en-US" dirty="0"/>
          </a:p>
          <a:p>
            <a:endParaRPr lang="en-US" dirty="0"/>
          </a:p>
          <a:p>
            <a:r>
              <a:rPr lang="en-US" dirty="0"/>
              <a:t>You receive</a:t>
            </a:r>
            <a:r>
              <a:rPr lang="en-US" baseline="0" dirty="0"/>
              <a:t> eternal life at the moment you placed faith in Christ. You already have eternal life, so what does it mean to “take hold of it?”  I suggest it means that you appropriate the life that is coming in eternity, now!  So take hold of it now—live like it now.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6</a:t>
            </a:fld>
            <a:endParaRPr lang="en-US"/>
          </a:p>
        </p:txBody>
      </p:sp>
    </p:spTree>
    <p:extLst>
      <p:ext uri="{BB962C8B-B14F-4D97-AF65-F5344CB8AC3E}">
        <p14:creationId xmlns:p14="http://schemas.microsoft.com/office/powerpoint/2010/main" val="304028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Grab</a:t>
            </a:r>
            <a:r>
              <a:rPr lang="en-US" baseline="0" dirty="0"/>
              <a:t> = FREE = from </a:t>
            </a:r>
            <a:r>
              <a:rPr lang="en-US" dirty="0">
                <a:hlinkClick r:id="rId3"/>
              </a:rPr>
              <a:t>http://www.flickr.com/photos/robertschrader/8023718020/sizes/h/in/photostream/</a:t>
            </a:r>
            <a:endParaRPr lang="en-US" dirty="0"/>
          </a:p>
          <a:p>
            <a:endParaRPr lang="en-US" dirty="0"/>
          </a:p>
          <a:p>
            <a:r>
              <a:rPr lang="en-US" dirty="0"/>
              <a:t>You receive</a:t>
            </a:r>
            <a:r>
              <a:rPr lang="en-US" baseline="0" dirty="0"/>
              <a:t> it a moment you placed faith in Christ. You already have eternal life, so what does it mean to “take hold of it?”  I suggest it means that you appropriate the life that is coming in eternity, </a:t>
            </a:r>
            <a:r>
              <a:rPr lang="en-US" baseline="0"/>
              <a:t>now!  So </a:t>
            </a:r>
            <a:r>
              <a:rPr lang="en-US" baseline="0" dirty="0"/>
              <a:t>now take hold of it now—live like it.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7</a:t>
            </a:fld>
            <a:endParaRPr lang="en-US"/>
          </a:p>
        </p:txBody>
      </p:sp>
    </p:spTree>
    <p:extLst>
      <p:ext uri="{BB962C8B-B14F-4D97-AF65-F5344CB8AC3E}">
        <p14:creationId xmlns:p14="http://schemas.microsoft.com/office/powerpoint/2010/main" val="406481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Grab</a:t>
            </a:r>
            <a:r>
              <a:rPr lang="en-US" baseline="0" dirty="0"/>
              <a:t> = FREE = from </a:t>
            </a:r>
            <a:r>
              <a:rPr lang="en-US" dirty="0">
                <a:hlinkClick r:id="rId3"/>
              </a:rPr>
              <a:t>http://www.flickr.com/photos/robertschrader/8023718020/sizes/h/in/photostream/</a:t>
            </a:r>
            <a:endParaRPr lang="en-US" dirty="0"/>
          </a:p>
          <a:p>
            <a:endParaRPr lang="en-US" dirty="0"/>
          </a:p>
          <a:p>
            <a:r>
              <a:rPr lang="en-US" dirty="0"/>
              <a:t>You receive</a:t>
            </a:r>
            <a:r>
              <a:rPr lang="en-US" baseline="0" dirty="0"/>
              <a:t> it a moment you placed faith in Christ. You already have eternal life, so what does it mean to “take hold of it?”  I suggest it means that you appropriate the life that is coming in eternity, </a:t>
            </a:r>
            <a:r>
              <a:rPr lang="en-US" baseline="0"/>
              <a:t>now!  So </a:t>
            </a:r>
            <a:r>
              <a:rPr lang="en-US" baseline="0" dirty="0"/>
              <a:t>now take hold of it now—live like it.  </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8</a:t>
            </a:fld>
            <a:endParaRPr lang="en-US"/>
          </a:p>
        </p:txBody>
      </p:sp>
    </p:spTree>
    <p:extLst>
      <p:ext uri="{BB962C8B-B14F-4D97-AF65-F5344CB8AC3E}">
        <p14:creationId xmlns:p14="http://schemas.microsoft.com/office/powerpoint/2010/main" val="332769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Grab</a:t>
            </a:r>
            <a:r>
              <a:rPr lang="en-US" baseline="0" dirty="0"/>
              <a:t> = FREE = from </a:t>
            </a:r>
            <a:r>
              <a:rPr lang="en-US" dirty="0">
                <a:hlinkClick r:id="rId3"/>
              </a:rPr>
              <a:t>http://www.flickr.com/photos/robertschrader/8023718020/sizes/h/in/photostream/</a:t>
            </a:r>
            <a:endParaRPr lang="en-US" dirty="0"/>
          </a:p>
          <a:p>
            <a:endParaRPr lang="en-US" dirty="0"/>
          </a:p>
          <a:p>
            <a:r>
              <a:rPr lang="en-US" dirty="0"/>
              <a:t>Jesus</a:t>
            </a:r>
            <a:r>
              <a:rPr lang="en-US" baseline="0" dirty="0"/>
              <a:t> made a good confession: </a:t>
            </a:r>
          </a:p>
          <a:p>
            <a:endParaRPr lang="en-US" baseline="0" dirty="0"/>
          </a:p>
          <a:p>
            <a:pPr rtl="0"/>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Pilate then went back inside the palace, summoned Jesus and asked him, "Are you the king of the Jews?"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34</a:t>
            </a:r>
            <a:r>
              <a:rPr lang="en-US" sz="1200" b="0" i="0" u="none" strike="noStrike" kern="1200" baseline="0" dirty="0">
                <a:solidFill>
                  <a:schemeClr val="tx1"/>
                </a:solidFill>
                <a:latin typeface="+mn-lt"/>
                <a:ea typeface="+mn-ea"/>
                <a:cs typeface="+mn-cs"/>
              </a:rPr>
              <a:t> "Is that your own idea," Jesus asked, "or did others talk to you about 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35</a:t>
            </a:r>
            <a:r>
              <a:rPr lang="en-US" sz="1200" b="0" i="0" u="none" strike="noStrike" kern="1200" baseline="0" dirty="0">
                <a:solidFill>
                  <a:schemeClr val="tx1"/>
                </a:solidFill>
                <a:latin typeface="+mn-lt"/>
                <a:ea typeface="+mn-ea"/>
                <a:cs typeface="+mn-cs"/>
              </a:rPr>
              <a:t> "Am I a Jew?" Pilate replied. "It was your people and your chief priests who handed you over to me. What is it you have done?"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36</a:t>
            </a:r>
            <a:r>
              <a:rPr lang="en-US" sz="1200" b="0" i="0" u="none" strike="noStrike" kern="1200" baseline="0" dirty="0">
                <a:solidFill>
                  <a:schemeClr val="tx1"/>
                </a:solidFill>
                <a:latin typeface="+mn-lt"/>
                <a:ea typeface="+mn-ea"/>
                <a:cs typeface="+mn-cs"/>
              </a:rPr>
              <a:t> Jesus said, "My kingdom is not of this world. If it were, my servants would fight to prevent my arrest by the Jews. But now my kingdom is from another place." (Joh 18:33-36 NIV)</a:t>
            </a:r>
            <a:endParaRPr lang="en-US" baseline="0" dirty="0"/>
          </a:p>
          <a:p>
            <a:endParaRPr lang="en-US" baseline="0" dirty="0"/>
          </a:p>
          <a:p>
            <a:r>
              <a:rPr lang="en-US" sz="1200" b="0" i="0" u="none" strike="noStrike" kern="1200" baseline="30000" dirty="0">
                <a:solidFill>
                  <a:schemeClr val="tx1"/>
                </a:solidFill>
                <a:latin typeface="+mn-lt"/>
                <a:ea typeface="+mn-ea"/>
                <a:cs typeface="+mn-cs"/>
              </a:rPr>
              <a:t>37</a:t>
            </a:r>
            <a:r>
              <a:rPr lang="en-US" sz="1200" b="0" i="0" u="none" strike="noStrike" kern="1200" baseline="0" dirty="0">
                <a:solidFill>
                  <a:schemeClr val="tx1"/>
                </a:solidFill>
                <a:latin typeface="+mn-lt"/>
                <a:ea typeface="+mn-ea"/>
                <a:cs typeface="+mn-cs"/>
              </a:rPr>
              <a:t> "You are a king, then!" said Pilate. Jesus answered, "</a:t>
            </a:r>
            <a:r>
              <a:rPr lang="en-US" sz="1200" b="1" i="0" u="none" strike="noStrike" kern="1200" baseline="0" dirty="0">
                <a:solidFill>
                  <a:schemeClr val="tx1"/>
                </a:solidFill>
                <a:latin typeface="+mn-lt"/>
                <a:ea typeface="+mn-ea"/>
                <a:cs typeface="+mn-cs"/>
              </a:rPr>
              <a:t>You are right in saying I am a king. In fact, for this reason I was born, </a:t>
            </a:r>
            <a:r>
              <a:rPr lang="en-US" sz="1200" b="0" i="0" u="none" strike="noStrike" kern="1200" baseline="0" dirty="0">
                <a:solidFill>
                  <a:schemeClr val="tx1"/>
                </a:solidFill>
                <a:latin typeface="+mn-lt"/>
                <a:ea typeface="+mn-ea"/>
                <a:cs typeface="+mn-cs"/>
              </a:rPr>
              <a:t>and for this I came into the world, to testify to the truth. Everyone on the side of truth listens to me." (Joh 18:37 NIV)</a:t>
            </a:r>
            <a:endParaRPr lang="en-US" dirty="0"/>
          </a:p>
        </p:txBody>
      </p:sp>
      <p:sp>
        <p:nvSpPr>
          <p:cNvPr id="4" name="Slide Number Placeholder 3"/>
          <p:cNvSpPr>
            <a:spLocks noGrp="1"/>
          </p:cNvSpPr>
          <p:nvPr>
            <p:ph type="sldNum" sz="quarter" idx="10"/>
          </p:nvPr>
        </p:nvSpPr>
        <p:spPr/>
        <p:txBody>
          <a:bodyPr/>
          <a:lstStyle/>
          <a:p>
            <a:fld id="{D663EB78-6143-4E1D-BC5F-22713F04D786}" type="slidenum">
              <a:rPr lang="en-US" smtClean="0"/>
              <a:pPr/>
              <a:t>9</a:t>
            </a:fld>
            <a:endParaRPr lang="en-US"/>
          </a:p>
        </p:txBody>
      </p:sp>
    </p:spTree>
    <p:extLst>
      <p:ext uri="{BB962C8B-B14F-4D97-AF65-F5344CB8AC3E}">
        <p14:creationId xmlns:p14="http://schemas.microsoft.com/office/powerpoint/2010/main" val="34791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7A0000">
              <a:alpha val="43922"/>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Vertical Text Placeholder 2"/>
          <p:cNvSpPr>
            <a:spLocks noGrp="1"/>
          </p:cNvSpPr>
          <p:nvPr>
            <p:ph type="body" orient="vert" idx="1"/>
          </p:nvPr>
        </p:nvSpPr>
        <p:spPr>
          <a:xfrm rot="16200000">
            <a:off x="2984498" y="-1968502"/>
            <a:ext cx="6324601" cy="10871201"/>
          </a:xfrm>
        </p:spPr>
        <p:txBody>
          <a:bodyPr vert="eaVert">
            <a:normAutofit/>
          </a:bodyPr>
          <a:lstStyle>
            <a:lvl1pPr marL="0" indent="0">
              <a:buNone/>
              <a:defRPr sz="3600" b="1">
                <a:solidFill>
                  <a:schemeClr val="bg1"/>
                </a:solidFill>
                <a:latin typeface="Arial Narrow" pitchFamily="34" charset="0"/>
              </a:defRPr>
            </a:lvl1pPr>
            <a:lvl2pPr>
              <a:buNone/>
              <a:defRPr sz="3600" b="1">
                <a:solidFill>
                  <a:schemeClr val="bg1"/>
                </a:solidFill>
                <a:latin typeface="Arial Narrow" pitchFamily="34" charset="0"/>
              </a:defRPr>
            </a:lvl2pPr>
            <a:lvl3pPr>
              <a:buNone/>
              <a:defRPr sz="3600" b="1">
                <a:solidFill>
                  <a:schemeClr val="bg1"/>
                </a:solidFill>
                <a:latin typeface="Arial Narrow" pitchFamily="34" charset="0"/>
              </a:defRPr>
            </a:lvl3pPr>
            <a:lvl4pPr>
              <a:buNone/>
              <a:defRPr sz="3600" b="1">
                <a:solidFill>
                  <a:schemeClr val="bg1"/>
                </a:solidFill>
                <a:latin typeface="Arial Narrow" pitchFamily="34" charset="0"/>
              </a:defRPr>
            </a:lvl4pPr>
            <a:lvl5pPr>
              <a:buNone/>
              <a:defRPr sz="3600" b="1">
                <a:solidFill>
                  <a:schemeClr val="bg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lvl1pPr>
              <a:defRPr sz="5400" b="0">
                <a:solidFill>
                  <a:schemeClr val="bg1"/>
                </a:solidFill>
                <a:effectLst>
                  <a:outerShdw blurRad="38100" dist="38100" dir="2700000" algn="tl">
                    <a:srgbClr val="000000">
                      <a:alpha val="43137"/>
                    </a:srgbClr>
                  </a:outerShdw>
                </a:effectLst>
                <a:latin typeface="Elephant" pitchFamily="18" charset="0"/>
              </a:defRPr>
            </a:lvl1pPr>
          </a:lstStyle>
          <a:p>
            <a:r>
              <a:rPr lang="en-US" dirty="0"/>
              <a:t>Click to edit Master title style</a:t>
            </a:r>
          </a:p>
        </p:txBody>
      </p:sp>
      <p:sp>
        <p:nvSpPr>
          <p:cNvPr id="3" name="Content Placeholder 2"/>
          <p:cNvSpPr>
            <a:spLocks noGrp="1"/>
          </p:cNvSpPr>
          <p:nvPr>
            <p:ph idx="1"/>
          </p:nvPr>
        </p:nvSpPr>
        <p:spPr>
          <a:xfrm>
            <a:off x="711200" y="1371601"/>
            <a:ext cx="10363200" cy="4754563"/>
          </a:xfrm>
        </p:spPr>
        <p:txBody>
          <a:bodyPr>
            <a:normAutofit/>
          </a:bodyPr>
          <a:lstStyle>
            <a:lvl1pPr>
              <a:buNone/>
              <a:defRPr sz="4000" b="1">
                <a:solidFill>
                  <a:schemeClr val="bg1"/>
                </a:solidFill>
                <a:effectLst>
                  <a:outerShdw blurRad="38100" dist="38100" dir="2700000" algn="tl">
                    <a:srgbClr val="000000">
                      <a:alpha val="43137"/>
                    </a:srgbClr>
                  </a:outerShdw>
                </a:effectLst>
                <a:latin typeface="Arial Narrow" pitchFamily="34" charset="0"/>
              </a:defRPr>
            </a:lvl1pPr>
            <a:lvl2pPr>
              <a:buNone/>
              <a:defRPr sz="4000" b="1">
                <a:solidFill>
                  <a:schemeClr val="bg1"/>
                </a:solidFill>
                <a:effectLst>
                  <a:outerShdw blurRad="38100" dist="38100" dir="2700000" algn="tl">
                    <a:srgbClr val="000000">
                      <a:alpha val="43137"/>
                    </a:srgbClr>
                  </a:outerShdw>
                </a:effectLst>
                <a:latin typeface="Arial Narrow" pitchFamily="34" charset="0"/>
              </a:defRPr>
            </a:lvl2pPr>
            <a:lvl3pPr>
              <a:buNone/>
              <a:defRPr sz="4000" b="1">
                <a:solidFill>
                  <a:schemeClr val="bg1"/>
                </a:solidFill>
                <a:effectLst>
                  <a:outerShdw blurRad="38100" dist="38100" dir="2700000" algn="tl">
                    <a:srgbClr val="000000">
                      <a:alpha val="43137"/>
                    </a:srgbClr>
                  </a:outerShdw>
                </a:effectLst>
                <a:latin typeface="Arial Narrow" pitchFamily="34" charset="0"/>
              </a:defRPr>
            </a:lvl3pPr>
            <a:lvl4pPr>
              <a:buNone/>
              <a:defRPr sz="4000" b="1">
                <a:solidFill>
                  <a:schemeClr val="bg1"/>
                </a:solidFill>
                <a:effectLst>
                  <a:outerShdw blurRad="38100" dist="38100" dir="2700000" algn="tl">
                    <a:srgbClr val="000000">
                      <a:alpha val="43137"/>
                    </a:srgbClr>
                  </a:outerShdw>
                </a:effectLst>
                <a:latin typeface="Arial Narrow" pitchFamily="34" charset="0"/>
              </a:defRPr>
            </a:lvl4pPr>
            <a:lvl5pPr>
              <a:buNone/>
              <a:defRPr sz="4000" b="1">
                <a:solidFill>
                  <a:schemeClr val="bg1"/>
                </a:solidFill>
                <a:effectLst>
                  <a:outerShdw blurRad="38100" dist="38100" dir="2700000" algn="tl">
                    <a:srgbClr val="000000">
                      <a:alpha val="43137"/>
                    </a:srgbClr>
                  </a:outerShdw>
                </a:effectLst>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defRPr sz="4000" b="0">
                <a:solidFill>
                  <a:schemeClr val="bg1"/>
                </a:solidFill>
                <a:effectLst>
                  <a:outerShdw blurRad="38100" dist="38100" dir="2700000" algn="tl">
                    <a:srgbClr val="000000">
                      <a:alpha val="43137"/>
                    </a:srgbClr>
                  </a:outerShdw>
                </a:effectLst>
                <a:latin typeface="Elephant" pitchFamily="18" charset="0"/>
              </a:defRPr>
            </a:lvl1pPr>
          </a:lstStyle>
          <a:p>
            <a:r>
              <a:rPr lang="en-US" dirty="0"/>
              <a:t>Click to edit Master title style</a:t>
            </a:r>
          </a:p>
        </p:txBody>
      </p:sp>
      <p:sp>
        <p:nvSpPr>
          <p:cNvPr id="3" name="Content Placeholder 2"/>
          <p:cNvSpPr>
            <a:spLocks noGrp="1"/>
          </p:cNvSpPr>
          <p:nvPr>
            <p:ph idx="1"/>
          </p:nvPr>
        </p:nvSpPr>
        <p:spPr>
          <a:xfrm>
            <a:off x="711200" y="1371601"/>
            <a:ext cx="10363200" cy="4754563"/>
          </a:xfrm>
        </p:spPr>
        <p:txBody>
          <a:bodyPr>
            <a:normAutofit/>
          </a:bodyPr>
          <a:lstStyle>
            <a:lvl1pPr>
              <a:buNone/>
              <a:defRPr sz="3200" b="1">
                <a:solidFill>
                  <a:schemeClr val="bg1"/>
                </a:solidFill>
                <a:effectLst>
                  <a:outerShdw blurRad="38100" dist="38100" dir="2700000" algn="tl">
                    <a:srgbClr val="000000">
                      <a:alpha val="43137"/>
                    </a:srgbClr>
                  </a:outerShdw>
                </a:effectLst>
                <a:latin typeface="Arial Narrow" pitchFamily="34" charset="0"/>
              </a:defRPr>
            </a:lvl1pPr>
            <a:lvl2pPr>
              <a:buNone/>
              <a:defRPr sz="3200" b="1">
                <a:solidFill>
                  <a:schemeClr val="bg1"/>
                </a:solidFill>
                <a:effectLst>
                  <a:outerShdw blurRad="38100" dist="38100" dir="2700000" algn="tl">
                    <a:srgbClr val="000000">
                      <a:alpha val="43137"/>
                    </a:srgbClr>
                  </a:outerShdw>
                </a:effectLst>
                <a:latin typeface="Arial Narrow" pitchFamily="34" charset="0"/>
              </a:defRPr>
            </a:lvl2pPr>
            <a:lvl3pPr>
              <a:buNone/>
              <a:defRPr sz="3200" b="1">
                <a:solidFill>
                  <a:schemeClr val="bg1"/>
                </a:solidFill>
                <a:effectLst>
                  <a:outerShdw blurRad="38100" dist="38100" dir="2700000" algn="tl">
                    <a:srgbClr val="000000">
                      <a:alpha val="43137"/>
                    </a:srgbClr>
                  </a:outerShdw>
                </a:effectLst>
                <a:latin typeface="Arial Narrow" pitchFamily="34" charset="0"/>
              </a:defRPr>
            </a:lvl3pPr>
            <a:lvl4pPr>
              <a:buNone/>
              <a:defRPr sz="3200" b="1">
                <a:solidFill>
                  <a:schemeClr val="bg1"/>
                </a:solidFill>
                <a:effectLst>
                  <a:outerShdw blurRad="38100" dist="38100" dir="2700000" algn="tl">
                    <a:srgbClr val="000000">
                      <a:alpha val="43137"/>
                    </a:srgbClr>
                  </a:outerShdw>
                </a:effectLst>
                <a:latin typeface="Arial Narrow" pitchFamily="34" charset="0"/>
              </a:defRPr>
            </a:lvl4pPr>
            <a:lvl5pPr>
              <a:buNone/>
              <a:defRPr sz="3200" b="1">
                <a:solidFill>
                  <a:schemeClr val="bg1"/>
                </a:solidFill>
                <a:effectLst>
                  <a:outerShdw blurRad="38100" dist="38100" dir="2700000" algn="tl">
                    <a:srgbClr val="000000">
                      <a:alpha val="43137"/>
                    </a:srgbClr>
                  </a:outerShdw>
                </a:effectLst>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ED49ED-5FC2-4740-9A07-21A498923045}" type="datetimeFigureOut">
              <a:rPr lang="en-US" smtClean="0"/>
              <a:pPr/>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D5AF4A-13DB-4C19-AF9F-76DE146EB70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4"/>
          <a:srcRect t="5278"/>
          <a:stretch/>
        </p:blipFill>
        <p:spPr>
          <a:xfrm>
            <a:off x="8589818" y="19878"/>
            <a:ext cx="3581400" cy="6838122"/>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D49ED-5FC2-4740-9A07-21A498923045}" type="datetimeFigureOut">
              <a:rPr lang="en-US" smtClean="0"/>
              <a:pPr/>
              <a:t>5/13/2021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5AF4A-13DB-4C19-AF9F-76DE146EB7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Elephant" pitchFamily="18"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2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2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2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2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156FCD6-904D-4630-9AE3-3D2E876A1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313" y="660574"/>
            <a:ext cx="5328374" cy="4317651"/>
          </a:xfrm>
          <a:prstGeom prst="rect">
            <a:avLst/>
          </a:prstGeom>
        </p:spPr>
      </p:pic>
      <p:sp>
        <p:nvSpPr>
          <p:cNvPr id="3" name="Subtitle 2"/>
          <p:cNvSpPr>
            <a:spLocks noGrp="1"/>
          </p:cNvSpPr>
          <p:nvPr>
            <p:ph type="subTitle" idx="1"/>
          </p:nvPr>
        </p:nvSpPr>
        <p:spPr>
          <a:xfrm>
            <a:off x="2209800" y="5410200"/>
            <a:ext cx="4114800" cy="990600"/>
          </a:xfrm>
        </p:spPr>
        <p:txBody>
          <a:bodyPr>
            <a:normAutofit/>
          </a:bodyPr>
          <a:lstStyle/>
          <a:p>
            <a:r>
              <a:rPr lang="en-US" sz="4000" dirty="0">
                <a:solidFill>
                  <a:schemeClr val="bg1"/>
                </a:solidFill>
                <a:latin typeface="Elephant" pitchFamily="18" charset="0"/>
              </a:rPr>
              <a:t>INVOLVES…</a:t>
            </a:r>
          </a:p>
        </p:txBody>
      </p:sp>
      <p:pic>
        <p:nvPicPr>
          <p:cNvPr id="4" name="Picture 3"/>
          <p:cNvPicPr>
            <a:picLocks noChangeAspect="1"/>
          </p:cNvPicPr>
          <p:nvPr/>
        </p:nvPicPr>
        <p:blipFill rotWithShape="1">
          <a:blip r:embed="rId4"/>
          <a:srcRect t="5278"/>
          <a:stretch/>
        </p:blipFill>
        <p:spPr>
          <a:xfrm>
            <a:off x="8610600" y="0"/>
            <a:ext cx="3581400" cy="68381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5- </a:t>
            </a:r>
            <a:r>
              <a:rPr lang="en-US" u="sng" dirty="0">
                <a:solidFill>
                  <a:srgbClr val="FFFF00"/>
                </a:solidFill>
              </a:rPr>
              <a:t>Kee</a:t>
            </a:r>
            <a:r>
              <a:rPr lang="en-US" dirty="0">
                <a:solidFill>
                  <a:srgbClr val="FFFF00"/>
                </a:solidFill>
              </a:rPr>
              <a:t>p</a:t>
            </a:r>
            <a:r>
              <a:rPr lang="en-US" u="sng" dirty="0">
                <a:solidFill>
                  <a:srgbClr val="FFFF00"/>
                </a:solidFill>
              </a:rPr>
              <a:t>s</a:t>
            </a:r>
            <a:r>
              <a:rPr lang="en-US" dirty="0"/>
              <a:t> … 6:13-14</a:t>
            </a:r>
          </a:p>
        </p:txBody>
      </p:sp>
      <p:sp>
        <p:nvSpPr>
          <p:cNvPr id="3" name="Content Placeholder 2"/>
          <p:cNvSpPr>
            <a:spLocks noGrp="1"/>
          </p:cNvSpPr>
          <p:nvPr>
            <p:ph idx="1"/>
          </p:nvPr>
        </p:nvSpPr>
        <p:spPr>
          <a:xfrm>
            <a:off x="533400" y="1371601"/>
            <a:ext cx="8509000" cy="4754563"/>
          </a:xfrm>
        </p:spPr>
        <p:txBody>
          <a:bodyPr/>
          <a:lstStyle/>
          <a:p>
            <a:pPr marL="0" indent="0"/>
            <a:r>
              <a:rPr lang="en-US" baseline="30000" dirty="0"/>
              <a:t>13</a:t>
            </a:r>
            <a:r>
              <a:rPr lang="en-US" dirty="0"/>
              <a:t>… I charge you </a:t>
            </a:r>
            <a:r>
              <a:rPr lang="en-US" baseline="30000" dirty="0"/>
              <a:t>14</a:t>
            </a:r>
            <a:r>
              <a:rPr lang="en-US" dirty="0"/>
              <a:t> to </a:t>
            </a:r>
            <a:r>
              <a:rPr lang="en-US" u="sng" dirty="0">
                <a:solidFill>
                  <a:srgbClr val="FFFF00"/>
                </a:solidFill>
              </a:rPr>
              <a:t>keep</a:t>
            </a:r>
            <a:r>
              <a:rPr lang="en-US" dirty="0"/>
              <a:t> </a:t>
            </a:r>
            <a:r>
              <a:rPr lang="en-US" dirty="0">
                <a:solidFill>
                  <a:srgbClr val="FFFF00"/>
                </a:solidFill>
              </a:rPr>
              <a:t>this command </a:t>
            </a:r>
            <a:r>
              <a:rPr lang="en-US" dirty="0"/>
              <a:t>without spot or blame until the appearing    </a:t>
            </a:r>
            <a:br>
              <a:rPr lang="en-US" dirty="0"/>
            </a:br>
            <a:r>
              <a:rPr lang="en-US" dirty="0"/>
              <a:t>                          of our Lord Jesus Christ,</a:t>
            </a:r>
          </a:p>
          <a:p>
            <a:pPr marL="0" indent="0"/>
            <a:r>
              <a:rPr lang="en-US" dirty="0"/>
              <a:t> </a:t>
            </a:r>
          </a:p>
        </p:txBody>
      </p:sp>
      <p:pic>
        <p:nvPicPr>
          <p:cNvPr id="24579" name="Picture 3"/>
          <p:cNvPicPr>
            <a:picLocks noChangeAspect="1" noChangeArrowheads="1"/>
          </p:cNvPicPr>
          <p:nvPr/>
        </p:nvPicPr>
        <p:blipFill>
          <a:blip r:embed="rId3" cstate="print"/>
          <a:srcRect/>
          <a:stretch>
            <a:fillRect/>
          </a:stretch>
        </p:blipFill>
        <p:spPr bwMode="auto">
          <a:xfrm>
            <a:off x="228600" y="2743200"/>
            <a:ext cx="3603008" cy="4191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77200" y="0"/>
            <a:ext cx="4777942" cy="6858000"/>
          </a:xfrm>
          <a:prstGeom prst="rect">
            <a:avLst/>
          </a:prstGeom>
        </p:spPr>
      </p:pic>
      <p:sp>
        <p:nvSpPr>
          <p:cNvPr id="2" name="Title 1"/>
          <p:cNvSpPr>
            <a:spLocks noGrp="1"/>
          </p:cNvSpPr>
          <p:nvPr>
            <p:ph type="title"/>
          </p:nvPr>
        </p:nvSpPr>
        <p:spPr/>
        <p:txBody>
          <a:bodyPr/>
          <a:lstStyle/>
          <a:p>
            <a:pPr algn="l"/>
            <a:r>
              <a:rPr lang="en-US" dirty="0"/>
              <a:t>5- </a:t>
            </a:r>
            <a:r>
              <a:rPr lang="en-US" u="sng" dirty="0">
                <a:solidFill>
                  <a:srgbClr val="FFFF00"/>
                </a:solidFill>
              </a:rPr>
              <a:t>Kee</a:t>
            </a:r>
            <a:r>
              <a:rPr lang="en-US" dirty="0">
                <a:solidFill>
                  <a:srgbClr val="FFFF00"/>
                </a:solidFill>
              </a:rPr>
              <a:t>p</a:t>
            </a:r>
            <a:r>
              <a:rPr lang="en-US" u="sng" dirty="0">
                <a:solidFill>
                  <a:srgbClr val="FFFF00"/>
                </a:solidFill>
              </a:rPr>
              <a:t>s</a:t>
            </a:r>
            <a:r>
              <a:rPr lang="en-US" dirty="0"/>
              <a:t> … 6:13-14</a:t>
            </a:r>
          </a:p>
        </p:txBody>
      </p:sp>
      <p:sp>
        <p:nvSpPr>
          <p:cNvPr id="3" name="Content Placeholder 2"/>
          <p:cNvSpPr>
            <a:spLocks noGrp="1"/>
          </p:cNvSpPr>
          <p:nvPr>
            <p:ph idx="1"/>
          </p:nvPr>
        </p:nvSpPr>
        <p:spPr>
          <a:xfrm>
            <a:off x="533400" y="1371601"/>
            <a:ext cx="8509000" cy="4754563"/>
          </a:xfrm>
        </p:spPr>
        <p:txBody>
          <a:bodyPr/>
          <a:lstStyle/>
          <a:p>
            <a:pPr marL="0" indent="0"/>
            <a:r>
              <a:rPr lang="en-US" baseline="30000" dirty="0"/>
              <a:t>13</a:t>
            </a:r>
            <a:r>
              <a:rPr lang="en-US" dirty="0"/>
              <a:t>… I charge you </a:t>
            </a:r>
            <a:r>
              <a:rPr lang="en-US" baseline="30000" dirty="0"/>
              <a:t>14</a:t>
            </a:r>
            <a:r>
              <a:rPr lang="en-US" dirty="0"/>
              <a:t> to </a:t>
            </a:r>
            <a:r>
              <a:rPr lang="en-US" u="sng" dirty="0">
                <a:solidFill>
                  <a:srgbClr val="FFFF00"/>
                </a:solidFill>
              </a:rPr>
              <a:t>keep</a:t>
            </a:r>
            <a:r>
              <a:rPr lang="en-US" dirty="0"/>
              <a:t> </a:t>
            </a:r>
            <a:r>
              <a:rPr lang="en-US" dirty="0">
                <a:solidFill>
                  <a:srgbClr val="FFFF00"/>
                </a:solidFill>
              </a:rPr>
              <a:t>this command </a:t>
            </a:r>
            <a:r>
              <a:rPr lang="en-US" dirty="0"/>
              <a:t>without spot or blame </a:t>
            </a:r>
            <a:r>
              <a:rPr lang="en-US" u="sng" dirty="0">
                <a:solidFill>
                  <a:srgbClr val="FFFF00"/>
                </a:solidFill>
              </a:rPr>
              <a:t>until</a:t>
            </a:r>
            <a:r>
              <a:rPr lang="en-US" dirty="0">
                <a:solidFill>
                  <a:srgbClr val="FFFF00"/>
                </a:solidFill>
              </a:rPr>
              <a:t> </a:t>
            </a:r>
            <a:r>
              <a:rPr lang="en-US" u="sng" dirty="0">
                <a:solidFill>
                  <a:srgbClr val="FFFF00"/>
                </a:solidFill>
              </a:rPr>
              <a:t>the</a:t>
            </a:r>
            <a:r>
              <a:rPr lang="en-US" dirty="0">
                <a:solidFill>
                  <a:srgbClr val="FFFF00"/>
                </a:solidFill>
              </a:rPr>
              <a:t> </a:t>
            </a:r>
            <a:r>
              <a:rPr lang="en-US" u="sng" dirty="0">
                <a:solidFill>
                  <a:srgbClr val="FFFF00"/>
                </a:solidFill>
              </a:rPr>
              <a:t>a</a:t>
            </a:r>
            <a:r>
              <a:rPr lang="en-US" dirty="0">
                <a:solidFill>
                  <a:srgbClr val="FFFF00"/>
                </a:solidFill>
              </a:rPr>
              <a:t>pp</a:t>
            </a:r>
            <a:r>
              <a:rPr lang="en-US" u="sng" dirty="0">
                <a:solidFill>
                  <a:srgbClr val="FFFF00"/>
                </a:solidFill>
              </a:rPr>
              <a:t>earin</a:t>
            </a:r>
            <a:r>
              <a:rPr lang="en-US" dirty="0">
                <a:solidFill>
                  <a:srgbClr val="FFFF00"/>
                </a:solidFill>
              </a:rPr>
              <a:t>g                       </a:t>
            </a:r>
            <a:br>
              <a:rPr lang="en-US" dirty="0">
                <a:solidFill>
                  <a:srgbClr val="FFFF00"/>
                </a:solidFill>
              </a:rPr>
            </a:br>
            <a:r>
              <a:rPr lang="en-US" dirty="0">
                <a:solidFill>
                  <a:srgbClr val="FFFF00"/>
                </a:solidFill>
              </a:rPr>
              <a:t>                          of our Lord Jesus Christ</a:t>
            </a:r>
            <a:r>
              <a:rPr lang="en-US" dirty="0"/>
              <a:t>,</a:t>
            </a:r>
          </a:p>
          <a:p>
            <a:pPr marL="0" indent="0"/>
            <a:r>
              <a:rPr lang="en-US" dirty="0"/>
              <a:t> </a:t>
            </a:r>
          </a:p>
        </p:txBody>
      </p:sp>
      <p:pic>
        <p:nvPicPr>
          <p:cNvPr id="6" name="Picture 3"/>
          <p:cNvPicPr>
            <a:picLocks noChangeAspect="1" noChangeArrowheads="1"/>
          </p:cNvPicPr>
          <p:nvPr/>
        </p:nvPicPr>
        <p:blipFill>
          <a:blip r:embed="rId4" cstate="print"/>
          <a:srcRect/>
          <a:stretch>
            <a:fillRect/>
          </a:stretch>
        </p:blipFill>
        <p:spPr bwMode="auto">
          <a:xfrm>
            <a:off x="228600" y="2743200"/>
            <a:ext cx="3603008" cy="4191000"/>
          </a:xfrm>
          <a:prstGeom prst="rect">
            <a:avLst/>
          </a:prstGeom>
          <a:noFill/>
          <a:ln w="9525">
            <a:noFill/>
            <a:miter lim="800000"/>
            <a:headEnd/>
            <a:tailEnd/>
          </a:ln>
          <a:effectLst/>
        </p:spPr>
      </p:pic>
    </p:spTree>
    <p:extLst>
      <p:ext uri="{BB962C8B-B14F-4D97-AF65-F5344CB8AC3E}">
        <p14:creationId xmlns:p14="http://schemas.microsoft.com/office/powerpoint/2010/main" val="2597926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a:t>
            </a:r>
            <a:r>
              <a:rPr lang="en-US" dirty="0">
                <a:solidFill>
                  <a:srgbClr val="FFFF00"/>
                </a:solidFill>
              </a:rPr>
              <a:t>God</a:t>
            </a:r>
            <a:r>
              <a:rPr lang="en-US" dirty="0"/>
              <a:t> will bring about in his own time--</a:t>
            </a:r>
            <a:r>
              <a:rPr lang="en-US" dirty="0">
                <a:solidFill>
                  <a:srgbClr val="FFFF00"/>
                </a:solidFill>
              </a:rPr>
              <a:t>God</a:t>
            </a:r>
            <a:r>
              <a:rPr lang="en-US" dirty="0"/>
              <a:t>, the blessed and only Ruler, the King of kings and Lord of lords, </a:t>
            </a:r>
            <a:r>
              <a:rPr lang="en-US" baseline="30000" dirty="0"/>
              <a:t>16</a:t>
            </a:r>
            <a:r>
              <a:rPr lang="en-US" dirty="0"/>
              <a:t> who alone is immortal and who lives </a:t>
            </a:r>
            <a:br>
              <a:rPr lang="en-US" dirty="0"/>
            </a:br>
            <a:r>
              <a:rPr lang="en-US" dirty="0"/>
              <a:t>in unapproachable light, whom no </a:t>
            </a:r>
            <a:br>
              <a:rPr lang="en-US" dirty="0"/>
            </a:br>
            <a:r>
              <a:rPr lang="en-US" dirty="0"/>
              <a:t>one has seen or can see. To him be honor and might forever. Amen.</a:t>
            </a:r>
          </a:p>
          <a:p>
            <a:pPr marL="0" indent="0"/>
            <a:r>
              <a:rPr lang="en-US"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God will bring about in his own time--</a:t>
            </a:r>
            <a:r>
              <a:rPr lang="en-US" dirty="0">
                <a:solidFill>
                  <a:srgbClr val="FFFF00"/>
                </a:solidFill>
              </a:rPr>
              <a:t>God</a:t>
            </a:r>
            <a:r>
              <a:rPr lang="en-US" dirty="0"/>
              <a:t>, the blessed and </a:t>
            </a:r>
            <a:r>
              <a:rPr lang="en-US" dirty="0">
                <a:solidFill>
                  <a:srgbClr val="FFFF00"/>
                </a:solidFill>
                <a:effectLst>
                  <a:glow rad="127000">
                    <a:srgbClr val="C00000"/>
                  </a:glow>
                  <a:outerShdw blurRad="38100" dist="38100" dir="2700000" algn="tl">
                    <a:srgbClr val="000000">
                      <a:alpha val="43137"/>
                    </a:srgbClr>
                  </a:outerShdw>
                </a:effectLst>
              </a:rPr>
              <a:t>only Ruler</a:t>
            </a:r>
            <a:r>
              <a:rPr lang="en-US" dirty="0"/>
              <a:t>, the King of kings and Lord of lords, </a:t>
            </a:r>
            <a:r>
              <a:rPr lang="en-US" baseline="30000" dirty="0"/>
              <a:t>16</a:t>
            </a:r>
            <a:r>
              <a:rPr lang="en-US" dirty="0"/>
              <a:t> who alone is immortal and who lives </a:t>
            </a:r>
            <a:br>
              <a:rPr lang="en-US" dirty="0"/>
            </a:br>
            <a:r>
              <a:rPr lang="en-US" dirty="0"/>
              <a:t>in unapproachable light, whom no </a:t>
            </a:r>
            <a:br>
              <a:rPr lang="en-US" dirty="0"/>
            </a:br>
            <a:r>
              <a:rPr lang="en-US" dirty="0"/>
              <a:t>one has seen or can see. To him be honor and might forever. Amen.</a:t>
            </a:r>
          </a:p>
          <a:p>
            <a:pPr marL="0" indent="0"/>
            <a:r>
              <a:rPr lang="en-US" dirty="0"/>
              <a:t> </a:t>
            </a:r>
          </a:p>
        </p:txBody>
      </p:sp>
    </p:spTree>
    <p:extLst>
      <p:ext uri="{BB962C8B-B14F-4D97-AF65-F5344CB8AC3E}">
        <p14:creationId xmlns:p14="http://schemas.microsoft.com/office/powerpoint/2010/main" val="2454273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God will bring about in his own time--</a:t>
            </a:r>
            <a:r>
              <a:rPr lang="en-US" dirty="0">
                <a:solidFill>
                  <a:srgbClr val="FFFF00"/>
                </a:solidFill>
              </a:rPr>
              <a:t>God</a:t>
            </a:r>
            <a:r>
              <a:rPr lang="en-US" dirty="0"/>
              <a:t>, the blessed and </a:t>
            </a:r>
            <a:r>
              <a:rPr lang="en-US" dirty="0">
                <a:solidFill>
                  <a:srgbClr val="FFFF00"/>
                </a:solidFill>
                <a:effectLst>
                  <a:glow rad="127000">
                    <a:srgbClr val="C00000">
                      <a:alpha val="5000"/>
                    </a:srgbClr>
                  </a:glow>
                  <a:outerShdw blurRad="38100" dist="38100" dir="2700000" algn="tl">
                    <a:srgbClr val="000000">
                      <a:alpha val="43137"/>
                    </a:srgbClr>
                  </a:outerShdw>
                </a:effectLst>
              </a:rPr>
              <a:t>only Ruler</a:t>
            </a:r>
            <a:r>
              <a:rPr lang="en-US" dirty="0"/>
              <a:t>, the </a:t>
            </a:r>
            <a:r>
              <a:rPr lang="en-US" dirty="0">
                <a:solidFill>
                  <a:srgbClr val="FFFF00"/>
                </a:solidFill>
                <a:effectLst>
                  <a:glow rad="127000">
                    <a:srgbClr val="C00000"/>
                  </a:glow>
                  <a:outerShdw blurRad="38100" dist="38100" dir="2700000" algn="tl">
                    <a:srgbClr val="000000">
                      <a:alpha val="43137"/>
                    </a:srgbClr>
                  </a:outerShdw>
                </a:effectLst>
              </a:rPr>
              <a:t>King of kings </a:t>
            </a:r>
            <a:r>
              <a:rPr lang="en-US" dirty="0"/>
              <a:t>and </a:t>
            </a:r>
            <a:r>
              <a:rPr lang="en-US" dirty="0">
                <a:solidFill>
                  <a:srgbClr val="FFFF00"/>
                </a:solidFill>
                <a:effectLst>
                  <a:glow rad="127000">
                    <a:srgbClr val="C00000"/>
                  </a:glow>
                  <a:outerShdw blurRad="38100" dist="38100" dir="2700000" algn="tl">
                    <a:srgbClr val="000000">
                      <a:alpha val="43137"/>
                    </a:srgbClr>
                  </a:outerShdw>
                </a:effectLst>
              </a:rPr>
              <a:t>Lord of lords</a:t>
            </a:r>
            <a:r>
              <a:rPr lang="en-US" dirty="0"/>
              <a:t>, </a:t>
            </a:r>
            <a:r>
              <a:rPr lang="en-US" baseline="30000" dirty="0"/>
              <a:t>16</a:t>
            </a:r>
            <a:r>
              <a:rPr lang="en-US" dirty="0"/>
              <a:t> who alone is immortal and who lives </a:t>
            </a:r>
            <a:br>
              <a:rPr lang="en-US" dirty="0"/>
            </a:br>
            <a:r>
              <a:rPr lang="en-US" dirty="0"/>
              <a:t>in unapproachable light, whom no </a:t>
            </a:r>
            <a:br>
              <a:rPr lang="en-US" dirty="0"/>
            </a:br>
            <a:r>
              <a:rPr lang="en-US" dirty="0"/>
              <a:t>one has seen or can see. To him be honor and might forever. Amen.</a:t>
            </a:r>
          </a:p>
          <a:p>
            <a:pPr marL="0" indent="0"/>
            <a:r>
              <a:rPr lang="en-US" dirty="0"/>
              <a:t> </a:t>
            </a:r>
          </a:p>
        </p:txBody>
      </p:sp>
    </p:spTree>
    <p:extLst>
      <p:ext uri="{BB962C8B-B14F-4D97-AF65-F5344CB8AC3E}">
        <p14:creationId xmlns:p14="http://schemas.microsoft.com/office/powerpoint/2010/main" val="13991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God will bring about in his own time--</a:t>
            </a:r>
            <a:r>
              <a:rPr lang="en-US" dirty="0">
                <a:solidFill>
                  <a:srgbClr val="FFFF00"/>
                </a:solidFill>
              </a:rPr>
              <a:t>God</a:t>
            </a:r>
            <a:r>
              <a:rPr lang="en-US" dirty="0"/>
              <a:t>, the blessed and </a:t>
            </a:r>
            <a:r>
              <a:rPr lang="en-US" dirty="0">
                <a:effectLst>
                  <a:glow rad="127000">
                    <a:srgbClr val="C00000">
                      <a:alpha val="5000"/>
                    </a:srgbClr>
                  </a:glow>
                  <a:outerShdw blurRad="38100" dist="38100" dir="2700000" algn="tl">
                    <a:srgbClr val="000000">
                      <a:alpha val="43137"/>
                    </a:srgbClr>
                  </a:outerShdw>
                </a:effectLst>
              </a:rPr>
              <a:t>only Ruler</a:t>
            </a:r>
            <a:r>
              <a:rPr lang="en-US" dirty="0"/>
              <a:t>, the </a:t>
            </a:r>
            <a:r>
              <a:rPr lang="en-US" dirty="0">
                <a:solidFill>
                  <a:srgbClr val="FFFF00"/>
                </a:solidFill>
                <a:effectLst>
                  <a:glow rad="127000">
                    <a:srgbClr val="C00000">
                      <a:alpha val="2000"/>
                    </a:srgbClr>
                  </a:glow>
                  <a:outerShdw blurRad="38100" dist="38100" dir="2700000" algn="tl">
                    <a:srgbClr val="000000">
                      <a:alpha val="43137"/>
                    </a:srgbClr>
                  </a:outerShdw>
                </a:effectLst>
              </a:rPr>
              <a:t>King of kings </a:t>
            </a:r>
            <a:r>
              <a:rPr lang="en-US" dirty="0"/>
              <a:t>and </a:t>
            </a:r>
            <a:r>
              <a:rPr lang="en-US" dirty="0">
                <a:solidFill>
                  <a:srgbClr val="FFFF00"/>
                </a:solidFill>
                <a:effectLst>
                  <a:glow rad="127000">
                    <a:srgbClr val="C00000">
                      <a:alpha val="0"/>
                    </a:srgbClr>
                  </a:glow>
                  <a:outerShdw blurRad="38100" dist="38100" dir="2700000" algn="tl">
                    <a:srgbClr val="000000">
                      <a:alpha val="43137"/>
                    </a:srgbClr>
                  </a:outerShdw>
                </a:effectLst>
              </a:rPr>
              <a:t>Lord of lords</a:t>
            </a:r>
            <a:r>
              <a:rPr lang="en-US" dirty="0"/>
              <a:t>, </a:t>
            </a:r>
            <a:r>
              <a:rPr lang="en-US" baseline="30000" dirty="0"/>
              <a:t>16</a:t>
            </a:r>
            <a:r>
              <a:rPr lang="en-US" dirty="0"/>
              <a:t> who alone is </a:t>
            </a:r>
            <a:r>
              <a:rPr lang="en-US" dirty="0">
                <a:solidFill>
                  <a:srgbClr val="FFFF00"/>
                </a:solidFill>
                <a:effectLst>
                  <a:glow rad="127000">
                    <a:srgbClr val="C00000"/>
                  </a:glow>
                  <a:outerShdw blurRad="38100" dist="38100" dir="2700000" algn="tl">
                    <a:srgbClr val="000000">
                      <a:alpha val="43137"/>
                    </a:srgbClr>
                  </a:outerShdw>
                </a:effectLst>
              </a:rPr>
              <a:t>immortal</a:t>
            </a:r>
            <a:r>
              <a:rPr lang="en-US" dirty="0">
                <a:effectLst>
                  <a:glow rad="127000">
                    <a:srgbClr val="C00000"/>
                  </a:glow>
                  <a:outerShdw blurRad="38100" dist="38100" dir="2700000" algn="tl">
                    <a:srgbClr val="000000">
                      <a:alpha val="43137"/>
                    </a:srgbClr>
                  </a:outerShdw>
                </a:effectLst>
              </a:rPr>
              <a:t> </a:t>
            </a:r>
            <a:r>
              <a:rPr lang="en-US" dirty="0"/>
              <a:t>and who lives </a:t>
            </a:r>
            <a:br>
              <a:rPr lang="en-US" dirty="0"/>
            </a:br>
            <a:r>
              <a:rPr lang="en-US" dirty="0"/>
              <a:t>in unapproachable light, whom no </a:t>
            </a:r>
            <a:br>
              <a:rPr lang="en-US" dirty="0"/>
            </a:br>
            <a:r>
              <a:rPr lang="en-US" dirty="0"/>
              <a:t>one has seen or can see. To him be honor and might forever. Amen.</a:t>
            </a:r>
          </a:p>
          <a:p>
            <a:pPr marL="0" indent="0"/>
            <a:r>
              <a:rPr lang="en-US" dirty="0"/>
              <a:t> </a:t>
            </a:r>
          </a:p>
        </p:txBody>
      </p:sp>
    </p:spTree>
    <p:extLst>
      <p:ext uri="{BB962C8B-B14F-4D97-AF65-F5344CB8AC3E}">
        <p14:creationId xmlns:p14="http://schemas.microsoft.com/office/powerpoint/2010/main" val="273062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God will bring about in his own time--</a:t>
            </a:r>
            <a:r>
              <a:rPr lang="en-US" dirty="0">
                <a:solidFill>
                  <a:srgbClr val="FFFF00"/>
                </a:solidFill>
              </a:rPr>
              <a:t>God</a:t>
            </a:r>
            <a:r>
              <a:rPr lang="en-US" dirty="0"/>
              <a:t>, the blessed and </a:t>
            </a:r>
            <a:r>
              <a:rPr lang="en-US" dirty="0">
                <a:solidFill>
                  <a:srgbClr val="FFFF00"/>
                </a:solidFill>
                <a:effectLst>
                  <a:glow rad="127000">
                    <a:srgbClr val="C00000">
                      <a:alpha val="5000"/>
                    </a:srgbClr>
                  </a:glow>
                  <a:outerShdw blurRad="38100" dist="38100" dir="2700000" algn="tl">
                    <a:srgbClr val="000000">
                      <a:alpha val="43137"/>
                    </a:srgbClr>
                  </a:outerShdw>
                </a:effectLst>
              </a:rPr>
              <a:t>only Ruler</a:t>
            </a:r>
            <a:r>
              <a:rPr lang="en-US" dirty="0"/>
              <a:t>, the </a:t>
            </a:r>
            <a:r>
              <a:rPr lang="en-US" dirty="0">
                <a:solidFill>
                  <a:srgbClr val="FFFF00"/>
                </a:solidFill>
                <a:effectLst>
                  <a:glow rad="127000">
                    <a:srgbClr val="C00000">
                      <a:alpha val="2000"/>
                    </a:srgbClr>
                  </a:glow>
                  <a:outerShdw blurRad="38100" dist="38100" dir="2700000" algn="tl">
                    <a:srgbClr val="000000">
                      <a:alpha val="43137"/>
                    </a:srgbClr>
                  </a:outerShdw>
                </a:effectLst>
              </a:rPr>
              <a:t>King of kings </a:t>
            </a:r>
            <a:r>
              <a:rPr lang="en-US" dirty="0"/>
              <a:t>and </a:t>
            </a:r>
            <a:r>
              <a:rPr lang="en-US" dirty="0">
                <a:solidFill>
                  <a:srgbClr val="FFFF00"/>
                </a:solidFill>
                <a:effectLst>
                  <a:glow rad="127000">
                    <a:srgbClr val="C00000">
                      <a:alpha val="0"/>
                    </a:srgbClr>
                  </a:glow>
                  <a:outerShdw blurRad="38100" dist="38100" dir="2700000" algn="tl">
                    <a:srgbClr val="000000">
                      <a:alpha val="43137"/>
                    </a:srgbClr>
                  </a:outerShdw>
                </a:effectLst>
              </a:rPr>
              <a:t>Lord of lords</a:t>
            </a:r>
            <a:r>
              <a:rPr lang="en-US" dirty="0"/>
              <a:t>, </a:t>
            </a:r>
            <a:r>
              <a:rPr lang="en-US" baseline="30000" dirty="0"/>
              <a:t>16</a:t>
            </a:r>
            <a:r>
              <a:rPr lang="en-US" dirty="0"/>
              <a:t> who alone is </a:t>
            </a:r>
            <a:r>
              <a:rPr lang="en-US" dirty="0">
                <a:solidFill>
                  <a:srgbClr val="FFFF00"/>
                </a:solidFill>
                <a:effectLst>
                  <a:glow rad="127000">
                    <a:srgbClr val="C00000">
                      <a:alpha val="0"/>
                    </a:srgbClr>
                  </a:glow>
                  <a:outerShdw blurRad="38100" dist="38100" dir="2700000" algn="tl">
                    <a:srgbClr val="000000">
                      <a:alpha val="43137"/>
                    </a:srgbClr>
                  </a:outerShdw>
                </a:effectLst>
              </a:rPr>
              <a:t>immortal</a:t>
            </a:r>
            <a:r>
              <a:rPr lang="en-US" dirty="0">
                <a:effectLst>
                  <a:glow rad="127000">
                    <a:srgbClr val="C00000">
                      <a:alpha val="0"/>
                    </a:srgbClr>
                  </a:glow>
                  <a:outerShdw blurRad="38100" dist="38100" dir="2700000" algn="tl">
                    <a:srgbClr val="000000">
                      <a:alpha val="43137"/>
                    </a:srgbClr>
                  </a:outerShdw>
                </a:effectLst>
              </a:rPr>
              <a:t> </a:t>
            </a:r>
            <a:r>
              <a:rPr lang="en-US" dirty="0"/>
              <a:t>and who </a:t>
            </a:r>
            <a:r>
              <a:rPr lang="en-US" dirty="0">
                <a:solidFill>
                  <a:srgbClr val="FFFF00"/>
                </a:solidFill>
                <a:effectLst>
                  <a:glow rad="127000">
                    <a:srgbClr val="C00000"/>
                  </a:glow>
                  <a:outerShdw blurRad="38100" dist="38100" dir="2700000" algn="tl">
                    <a:srgbClr val="000000">
                      <a:alpha val="43137"/>
                    </a:srgbClr>
                  </a:outerShdw>
                </a:effectLst>
              </a:rPr>
              <a:t>lives</a:t>
            </a:r>
            <a:r>
              <a:rPr lang="en-US" dirty="0">
                <a:effectLst>
                  <a:glow rad="127000">
                    <a:srgbClr val="C00000"/>
                  </a:glow>
                  <a:outerShdw blurRad="38100" dist="38100" dir="2700000" algn="tl">
                    <a:srgbClr val="000000">
                      <a:alpha val="43137"/>
                    </a:srgbClr>
                  </a:outerShdw>
                </a:effectLst>
              </a:rPr>
              <a:t> </a:t>
            </a:r>
            <a:br>
              <a:rPr lang="en-US" dirty="0"/>
            </a:br>
            <a:r>
              <a:rPr lang="en-US" dirty="0">
                <a:solidFill>
                  <a:srgbClr val="FFFF00"/>
                </a:solidFill>
                <a:effectLst>
                  <a:glow rad="127000">
                    <a:srgbClr val="C00000"/>
                  </a:glow>
                  <a:outerShdw blurRad="38100" dist="38100" dir="2700000" algn="tl">
                    <a:srgbClr val="000000">
                      <a:alpha val="43137"/>
                    </a:srgbClr>
                  </a:outerShdw>
                </a:effectLst>
              </a:rPr>
              <a:t>in unapproachable light</a:t>
            </a:r>
            <a:r>
              <a:rPr lang="en-US" dirty="0"/>
              <a:t>, whom no </a:t>
            </a:r>
            <a:br>
              <a:rPr lang="en-US" dirty="0"/>
            </a:br>
            <a:r>
              <a:rPr lang="en-US" dirty="0"/>
              <a:t>one has seen or can see. To him be honor and might forever. Amen.</a:t>
            </a:r>
          </a:p>
          <a:p>
            <a:pPr marL="0" indent="0"/>
            <a:r>
              <a:rPr lang="en-US" dirty="0"/>
              <a:t> </a:t>
            </a:r>
          </a:p>
        </p:txBody>
      </p:sp>
    </p:spTree>
    <p:extLst>
      <p:ext uri="{BB962C8B-B14F-4D97-AF65-F5344CB8AC3E}">
        <p14:creationId xmlns:p14="http://schemas.microsoft.com/office/powerpoint/2010/main" val="120528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8305800" y="3425612"/>
            <a:ext cx="3886200" cy="3247178"/>
          </a:xfrm>
          <a:prstGeom prst="rect">
            <a:avLst/>
          </a:prstGeom>
          <a:noFill/>
          <a:ln w="9525">
            <a:noFill/>
            <a:miter lim="800000"/>
            <a:headEnd/>
            <a:tailEnd/>
          </a:ln>
          <a:effectLst>
            <a:glow rad="254000">
              <a:schemeClr val="bg1">
                <a:alpha val="42000"/>
              </a:schemeClr>
            </a:glow>
            <a:outerShdw blurRad="50800" dist="203200" dir="2700000" algn="ctr" rotWithShape="0">
              <a:schemeClr val="tx1">
                <a:alpha val="41000"/>
              </a:schemeClr>
            </a:outerShdw>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Acknowled</a:t>
            </a:r>
            <a:r>
              <a:rPr lang="en-US" dirty="0">
                <a:solidFill>
                  <a:srgbClr val="FFFF00"/>
                </a:solidFill>
              </a:rPr>
              <a:t>g</a:t>
            </a:r>
            <a:r>
              <a:rPr lang="en-US" u="sng" dirty="0">
                <a:solidFill>
                  <a:srgbClr val="FFFF00"/>
                </a:solidFill>
              </a:rPr>
              <a:t>es</a:t>
            </a:r>
            <a:r>
              <a:rPr lang="en-US" dirty="0"/>
              <a:t> … 6:15-16</a:t>
            </a:r>
          </a:p>
        </p:txBody>
      </p:sp>
      <p:sp>
        <p:nvSpPr>
          <p:cNvPr id="3" name="Content Placeholder 2"/>
          <p:cNvSpPr>
            <a:spLocks noGrp="1"/>
          </p:cNvSpPr>
          <p:nvPr>
            <p:ph idx="1"/>
          </p:nvPr>
        </p:nvSpPr>
        <p:spPr>
          <a:xfrm>
            <a:off x="711200" y="1371601"/>
            <a:ext cx="8356600" cy="4754563"/>
          </a:xfrm>
        </p:spPr>
        <p:txBody>
          <a:bodyPr/>
          <a:lstStyle/>
          <a:p>
            <a:pPr marL="0" indent="0"/>
            <a:r>
              <a:rPr lang="en-US" baseline="30000" dirty="0"/>
              <a:t>15</a:t>
            </a:r>
            <a:r>
              <a:rPr lang="en-US" dirty="0"/>
              <a:t> which God will bring about in his own time--</a:t>
            </a:r>
            <a:r>
              <a:rPr lang="en-US" dirty="0">
                <a:solidFill>
                  <a:srgbClr val="FFFF00"/>
                </a:solidFill>
              </a:rPr>
              <a:t>God</a:t>
            </a:r>
            <a:r>
              <a:rPr lang="en-US" dirty="0"/>
              <a:t>, the blessed and </a:t>
            </a:r>
            <a:r>
              <a:rPr lang="en-US" dirty="0">
                <a:solidFill>
                  <a:srgbClr val="FFFF00"/>
                </a:solidFill>
                <a:effectLst>
                  <a:glow rad="127000">
                    <a:srgbClr val="C00000">
                      <a:alpha val="5000"/>
                    </a:srgbClr>
                  </a:glow>
                  <a:outerShdw blurRad="38100" dist="38100" dir="2700000" algn="tl">
                    <a:srgbClr val="000000">
                      <a:alpha val="43137"/>
                    </a:srgbClr>
                  </a:outerShdw>
                </a:effectLst>
              </a:rPr>
              <a:t>only Ruler</a:t>
            </a:r>
            <a:r>
              <a:rPr lang="en-US" dirty="0"/>
              <a:t>, the </a:t>
            </a:r>
            <a:r>
              <a:rPr lang="en-US" dirty="0">
                <a:solidFill>
                  <a:srgbClr val="FFFF00"/>
                </a:solidFill>
                <a:effectLst>
                  <a:glow rad="127000">
                    <a:srgbClr val="C00000">
                      <a:alpha val="2000"/>
                    </a:srgbClr>
                  </a:glow>
                  <a:outerShdw blurRad="38100" dist="38100" dir="2700000" algn="tl">
                    <a:srgbClr val="000000">
                      <a:alpha val="43137"/>
                    </a:srgbClr>
                  </a:outerShdw>
                </a:effectLst>
              </a:rPr>
              <a:t>King of kings </a:t>
            </a:r>
            <a:r>
              <a:rPr lang="en-US" dirty="0"/>
              <a:t>and </a:t>
            </a:r>
            <a:r>
              <a:rPr lang="en-US" dirty="0">
                <a:solidFill>
                  <a:srgbClr val="FFFF00"/>
                </a:solidFill>
                <a:effectLst>
                  <a:glow rad="127000">
                    <a:srgbClr val="C00000">
                      <a:alpha val="0"/>
                    </a:srgbClr>
                  </a:glow>
                  <a:outerShdw blurRad="38100" dist="38100" dir="2700000" algn="tl">
                    <a:srgbClr val="000000">
                      <a:alpha val="43137"/>
                    </a:srgbClr>
                  </a:outerShdw>
                </a:effectLst>
              </a:rPr>
              <a:t>Lord of lords</a:t>
            </a:r>
            <a:r>
              <a:rPr lang="en-US" dirty="0"/>
              <a:t>, </a:t>
            </a:r>
            <a:r>
              <a:rPr lang="en-US" baseline="30000" dirty="0"/>
              <a:t>16</a:t>
            </a:r>
            <a:r>
              <a:rPr lang="en-US" dirty="0"/>
              <a:t> who alone is </a:t>
            </a:r>
            <a:r>
              <a:rPr lang="en-US" dirty="0">
                <a:solidFill>
                  <a:srgbClr val="FFFF00"/>
                </a:solidFill>
                <a:effectLst>
                  <a:glow rad="127000">
                    <a:srgbClr val="C00000">
                      <a:alpha val="0"/>
                    </a:srgbClr>
                  </a:glow>
                  <a:outerShdw blurRad="38100" dist="38100" dir="2700000" algn="tl">
                    <a:srgbClr val="000000">
                      <a:alpha val="43137"/>
                    </a:srgbClr>
                  </a:outerShdw>
                </a:effectLst>
              </a:rPr>
              <a:t>immortal</a:t>
            </a:r>
            <a:r>
              <a:rPr lang="en-US" dirty="0">
                <a:effectLst>
                  <a:glow rad="127000">
                    <a:srgbClr val="C00000">
                      <a:alpha val="0"/>
                    </a:srgbClr>
                  </a:glow>
                  <a:outerShdw blurRad="38100" dist="38100" dir="2700000" algn="tl">
                    <a:srgbClr val="000000">
                      <a:alpha val="43137"/>
                    </a:srgbClr>
                  </a:outerShdw>
                </a:effectLst>
              </a:rPr>
              <a:t> </a:t>
            </a:r>
            <a:r>
              <a:rPr lang="en-US" dirty="0"/>
              <a:t>and who </a:t>
            </a:r>
            <a:r>
              <a:rPr lang="en-US" dirty="0">
                <a:solidFill>
                  <a:srgbClr val="FFFF00"/>
                </a:solidFill>
                <a:effectLst>
                  <a:glow rad="127000">
                    <a:srgbClr val="C00000">
                      <a:alpha val="0"/>
                    </a:srgbClr>
                  </a:glow>
                  <a:outerShdw blurRad="38100" dist="38100" dir="2700000" algn="tl">
                    <a:srgbClr val="000000">
                      <a:alpha val="43137"/>
                    </a:srgbClr>
                  </a:outerShdw>
                </a:effectLst>
              </a:rPr>
              <a:t>lives</a:t>
            </a:r>
            <a:r>
              <a:rPr lang="en-US" dirty="0">
                <a:effectLst>
                  <a:glow rad="127000">
                    <a:srgbClr val="C00000">
                      <a:alpha val="0"/>
                    </a:srgbClr>
                  </a:glow>
                  <a:outerShdw blurRad="38100" dist="38100" dir="2700000" algn="tl">
                    <a:srgbClr val="000000">
                      <a:alpha val="43137"/>
                    </a:srgbClr>
                  </a:outerShdw>
                </a:effectLst>
              </a:rPr>
              <a:t> </a:t>
            </a:r>
            <a:br>
              <a:rPr lang="en-US" dirty="0"/>
            </a:br>
            <a:r>
              <a:rPr lang="en-US" dirty="0"/>
              <a:t>in unapproachable </a:t>
            </a:r>
            <a:r>
              <a:rPr lang="en-US" dirty="0">
                <a:solidFill>
                  <a:srgbClr val="FFFF00"/>
                </a:solidFill>
              </a:rPr>
              <a:t>light</a:t>
            </a:r>
            <a:r>
              <a:rPr lang="en-US" dirty="0"/>
              <a:t>, whom </a:t>
            </a:r>
            <a:r>
              <a:rPr lang="en-US" dirty="0">
                <a:solidFill>
                  <a:srgbClr val="FFFF00"/>
                </a:solidFill>
                <a:effectLst>
                  <a:glow rad="127000">
                    <a:srgbClr val="C00000"/>
                  </a:glow>
                  <a:outerShdw blurRad="38100" dist="38100" dir="2700000" algn="tl">
                    <a:srgbClr val="000000">
                      <a:alpha val="43137"/>
                    </a:srgbClr>
                  </a:outerShdw>
                </a:effectLst>
              </a:rPr>
              <a:t>no </a:t>
            </a:r>
            <a:br>
              <a:rPr lang="en-US" dirty="0">
                <a:solidFill>
                  <a:srgbClr val="FFFF00"/>
                </a:solidFill>
                <a:effectLst>
                  <a:glow rad="127000">
                    <a:srgbClr val="C00000"/>
                  </a:glow>
                  <a:outerShdw blurRad="38100" dist="38100" dir="2700000" algn="tl">
                    <a:srgbClr val="000000">
                      <a:alpha val="43137"/>
                    </a:srgbClr>
                  </a:outerShdw>
                </a:effectLst>
              </a:rPr>
            </a:br>
            <a:r>
              <a:rPr lang="en-US" dirty="0">
                <a:solidFill>
                  <a:srgbClr val="FFFF00"/>
                </a:solidFill>
                <a:effectLst>
                  <a:glow rad="127000">
                    <a:srgbClr val="C00000"/>
                  </a:glow>
                  <a:outerShdw blurRad="38100" dist="38100" dir="2700000" algn="tl">
                    <a:srgbClr val="000000">
                      <a:alpha val="43137"/>
                    </a:srgbClr>
                  </a:outerShdw>
                </a:effectLst>
              </a:rPr>
              <a:t>one has seen</a:t>
            </a:r>
            <a:r>
              <a:rPr lang="en-US" dirty="0"/>
              <a:t> or can see. To him be honor and might forever. Amen.</a:t>
            </a:r>
          </a:p>
          <a:p>
            <a:pPr marL="0" indent="0"/>
            <a:r>
              <a:rPr lang="en-US" dirty="0"/>
              <a:t> </a:t>
            </a:r>
          </a:p>
        </p:txBody>
      </p:sp>
    </p:spTree>
    <p:extLst>
      <p:ext uri="{BB962C8B-B14F-4D97-AF65-F5344CB8AC3E}">
        <p14:creationId xmlns:p14="http://schemas.microsoft.com/office/powerpoint/2010/main" val="184994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4591185">
            <a:off x="1139780" y="3462248"/>
            <a:ext cx="10162315" cy="6440367"/>
          </a:xfrm>
          <a:prstGeom prst="rect">
            <a:avLst/>
          </a:prstGeom>
        </p:spPr>
      </p:pic>
      <p:sp>
        <p:nvSpPr>
          <p:cNvPr id="2" name="Title 1"/>
          <p:cNvSpPr>
            <a:spLocks noGrp="1"/>
          </p:cNvSpPr>
          <p:nvPr>
            <p:ph type="title"/>
          </p:nvPr>
        </p:nvSpPr>
        <p:spPr/>
        <p:txBody>
          <a:bodyPr/>
          <a:lstStyle/>
          <a:p>
            <a:pPr algn="l"/>
            <a:r>
              <a:rPr lang="en-US" dirty="0"/>
              <a:t>II. Church Members who:</a:t>
            </a:r>
          </a:p>
        </p:txBody>
      </p:sp>
      <p:sp>
        <p:nvSpPr>
          <p:cNvPr id="4" name="Content Placeholder 3"/>
          <p:cNvSpPr>
            <a:spLocks noGrp="1"/>
          </p:cNvSpPr>
          <p:nvPr>
            <p:ph idx="1"/>
          </p:nvPr>
        </p:nvSpPr>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a:t>
            </a:r>
            <a:r>
              <a:rPr lang="en-US" u="sng" dirty="0">
                <a:solidFill>
                  <a:srgbClr val="FFFF00"/>
                </a:solidFill>
              </a:rPr>
              <a:t>Accumulate</a:t>
            </a:r>
            <a:r>
              <a:rPr lang="en-US" dirty="0"/>
              <a:t> Wealth 6:17</a:t>
            </a:r>
          </a:p>
        </p:txBody>
      </p:sp>
      <p:sp>
        <p:nvSpPr>
          <p:cNvPr id="3" name="Content Placeholder 2"/>
          <p:cNvSpPr>
            <a:spLocks noGrp="1"/>
          </p:cNvSpPr>
          <p:nvPr>
            <p:ph idx="1"/>
          </p:nvPr>
        </p:nvSpPr>
        <p:spPr>
          <a:xfrm>
            <a:off x="457200" y="1219200"/>
            <a:ext cx="8356600" cy="4754563"/>
          </a:xfrm>
        </p:spPr>
        <p:txBody>
          <a:bodyPr/>
          <a:lstStyle/>
          <a:p>
            <a:pPr marL="0" indent="0"/>
            <a:r>
              <a:rPr lang="en-US" baseline="30000" dirty="0"/>
              <a:t>17</a:t>
            </a:r>
            <a:r>
              <a:rPr lang="en-US" dirty="0"/>
              <a:t> Command those who are </a:t>
            </a:r>
            <a:r>
              <a:rPr lang="en-US" dirty="0">
                <a:solidFill>
                  <a:srgbClr val="FFFF00"/>
                </a:solidFill>
              </a:rPr>
              <a:t>rich in this 		         present world</a:t>
            </a:r>
          </a:p>
        </p:txBody>
      </p:sp>
      <p:pic>
        <p:nvPicPr>
          <p:cNvPr id="8" name="Picture 2"/>
          <p:cNvPicPr>
            <a:picLocks noChangeAspect="1" noChangeArrowheads="1"/>
          </p:cNvPicPr>
          <p:nvPr/>
        </p:nvPicPr>
        <p:blipFill>
          <a:blip r:embed="rId3" cstate="print"/>
          <a:srcRect r="17968"/>
          <a:stretch>
            <a:fillRect/>
          </a:stretch>
        </p:blipFill>
        <p:spPr bwMode="auto">
          <a:xfrm flipH="1">
            <a:off x="-457200" y="3048000"/>
            <a:ext cx="5257800" cy="40506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  A Man of God who:</a:t>
            </a:r>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3" cstate="print"/>
          <a:srcRect/>
          <a:stretch>
            <a:fillRect/>
          </a:stretch>
        </p:blipFill>
        <p:spPr bwMode="auto">
          <a:xfrm>
            <a:off x="1371600" y="1981200"/>
            <a:ext cx="6114101" cy="3581399"/>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a:t>
            </a:r>
            <a:r>
              <a:rPr lang="en-US" u="sng" dirty="0">
                <a:solidFill>
                  <a:srgbClr val="FFFF00"/>
                </a:solidFill>
              </a:rPr>
              <a:t>Accumulate</a:t>
            </a:r>
            <a:r>
              <a:rPr lang="en-US" dirty="0"/>
              <a:t> Wealth 6:17</a:t>
            </a:r>
          </a:p>
        </p:txBody>
      </p:sp>
      <p:sp>
        <p:nvSpPr>
          <p:cNvPr id="3" name="Content Placeholder 2"/>
          <p:cNvSpPr>
            <a:spLocks noGrp="1"/>
          </p:cNvSpPr>
          <p:nvPr>
            <p:ph idx="1"/>
          </p:nvPr>
        </p:nvSpPr>
        <p:spPr>
          <a:xfrm>
            <a:off x="457200" y="1219200"/>
            <a:ext cx="8356600" cy="4754563"/>
          </a:xfrm>
        </p:spPr>
        <p:txBody>
          <a:bodyPr/>
          <a:lstStyle/>
          <a:p>
            <a:pPr marL="0" indent="0"/>
            <a:r>
              <a:rPr lang="en-US" baseline="30000" dirty="0"/>
              <a:t>17</a:t>
            </a:r>
            <a:r>
              <a:rPr lang="en-US" dirty="0"/>
              <a:t> Command those who are </a:t>
            </a:r>
            <a:r>
              <a:rPr lang="en-US" dirty="0">
                <a:solidFill>
                  <a:srgbClr val="FFFF00"/>
                </a:solidFill>
              </a:rPr>
              <a:t>rich in this 		         present world</a:t>
            </a:r>
          </a:p>
        </p:txBody>
      </p:sp>
      <p:pic>
        <p:nvPicPr>
          <p:cNvPr id="6" name="Picture 5" descr="fingerpointing.png"/>
          <p:cNvPicPr>
            <a:picLocks noChangeAspect="1"/>
          </p:cNvPicPr>
          <p:nvPr/>
        </p:nvPicPr>
        <p:blipFill>
          <a:blip r:embed="rId3" cstate="print">
            <a:lum bright="24000" contrast="24000"/>
          </a:blip>
          <a:stretch>
            <a:fillRect/>
          </a:stretch>
        </p:blipFill>
        <p:spPr>
          <a:xfrm>
            <a:off x="4800600" y="2514600"/>
            <a:ext cx="4191000" cy="4105470"/>
          </a:xfrm>
          <a:prstGeom prst="rect">
            <a:avLst/>
          </a:prstGeom>
        </p:spPr>
      </p:pic>
      <p:pic>
        <p:nvPicPr>
          <p:cNvPr id="8" name="Picture 2"/>
          <p:cNvPicPr>
            <a:picLocks noChangeAspect="1" noChangeArrowheads="1"/>
          </p:cNvPicPr>
          <p:nvPr/>
        </p:nvPicPr>
        <p:blipFill>
          <a:blip r:embed="rId4" cstate="print"/>
          <a:srcRect r="17968"/>
          <a:stretch>
            <a:fillRect/>
          </a:stretch>
        </p:blipFill>
        <p:spPr bwMode="auto">
          <a:xfrm flipH="1">
            <a:off x="-457200" y="3048000"/>
            <a:ext cx="5257800" cy="4050619"/>
          </a:xfrm>
          <a:prstGeom prst="rect">
            <a:avLst/>
          </a:prstGeom>
          <a:noFill/>
          <a:ln w="9525">
            <a:noFill/>
            <a:miter lim="800000"/>
            <a:headEnd/>
            <a:tailEnd/>
          </a:ln>
          <a:effectLst/>
        </p:spPr>
      </p:pic>
    </p:spTree>
    <p:extLst>
      <p:ext uri="{BB962C8B-B14F-4D97-AF65-F5344CB8AC3E}">
        <p14:creationId xmlns:p14="http://schemas.microsoft.com/office/powerpoint/2010/main" val="2405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2- </a:t>
            </a:r>
            <a:r>
              <a:rPr lang="en-US" u="sng" dirty="0">
                <a:solidFill>
                  <a:srgbClr val="FFFF00"/>
                </a:solidFill>
              </a:rPr>
              <a:t>Ho</a:t>
            </a:r>
            <a:r>
              <a:rPr lang="en-US" dirty="0">
                <a:solidFill>
                  <a:srgbClr val="FFFF00"/>
                </a:solidFill>
              </a:rPr>
              <a:t>p</a:t>
            </a:r>
            <a:r>
              <a:rPr lang="en-US" u="sng" dirty="0">
                <a:solidFill>
                  <a:srgbClr val="FFFF00"/>
                </a:solidFill>
              </a:rPr>
              <a:t>e</a:t>
            </a:r>
            <a:r>
              <a:rPr lang="en-US" dirty="0"/>
              <a:t> in God 6:17</a:t>
            </a:r>
          </a:p>
        </p:txBody>
      </p:sp>
      <p:sp>
        <p:nvSpPr>
          <p:cNvPr id="3" name="Content Placeholder 2"/>
          <p:cNvSpPr>
            <a:spLocks noGrp="1"/>
          </p:cNvSpPr>
          <p:nvPr>
            <p:ph idx="1"/>
          </p:nvPr>
        </p:nvSpPr>
        <p:spPr>
          <a:xfrm>
            <a:off x="457200" y="1219200"/>
            <a:ext cx="8356600" cy="4754563"/>
          </a:xfrm>
        </p:spPr>
        <p:txBody>
          <a:bodyPr/>
          <a:lstStyle/>
          <a:p>
            <a:pPr marL="0" indent="0"/>
            <a:r>
              <a:rPr lang="en-US" baseline="30000" dirty="0"/>
              <a:t>17</a:t>
            </a:r>
            <a:r>
              <a:rPr lang="en-US" dirty="0"/>
              <a:t> Command those who are rich in this 		         present world </a:t>
            </a:r>
            <a:r>
              <a:rPr lang="en-US" u="sng" dirty="0">
                <a:solidFill>
                  <a:srgbClr val="FFFF00"/>
                </a:solidFill>
              </a:rPr>
              <a:t>not</a:t>
            </a:r>
            <a:r>
              <a:rPr lang="en-US" dirty="0">
                <a:solidFill>
                  <a:srgbClr val="FFFF00"/>
                </a:solidFill>
              </a:rPr>
              <a:t> to be 		           arrogant </a:t>
            </a:r>
            <a:r>
              <a:rPr lang="en-US" u="sng" dirty="0">
                <a:solidFill>
                  <a:srgbClr val="FFFF00"/>
                </a:solidFill>
              </a:rPr>
              <a:t>nor</a:t>
            </a:r>
            <a:r>
              <a:rPr lang="en-US" dirty="0">
                <a:solidFill>
                  <a:srgbClr val="FFFF00"/>
                </a:solidFill>
              </a:rPr>
              <a:t> to put their 			      </a:t>
            </a:r>
            <a:r>
              <a:rPr lang="en-US" dirty="0">
                <a:solidFill>
                  <a:srgbClr val="FFFF00"/>
                </a:solidFill>
                <a:effectLst>
                  <a:glow rad="127000">
                    <a:srgbClr val="C00000"/>
                  </a:glow>
                  <a:outerShdw blurRad="38100" dist="38100" dir="2700000" algn="tl">
                    <a:srgbClr val="000000">
                      <a:alpha val="43137"/>
                    </a:srgbClr>
                  </a:outerShdw>
                </a:effectLst>
              </a:rPr>
              <a:t>hope</a:t>
            </a:r>
            <a:r>
              <a:rPr lang="en-US" dirty="0">
                <a:solidFill>
                  <a:srgbClr val="FFFF00"/>
                </a:solidFill>
              </a:rPr>
              <a:t> in wealth</a:t>
            </a:r>
            <a:r>
              <a:rPr lang="en-US" dirty="0"/>
              <a:t>, which 				is so uncertain, </a:t>
            </a:r>
          </a:p>
        </p:txBody>
      </p:sp>
      <p:pic>
        <p:nvPicPr>
          <p:cNvPr id="6" name="Picture 2"/>
          <p:cNvPicPr>
            <a:picLocks noChangeAspect="1" noChangeArrowheads="1"/>
          </p:cNvPicPr>
          <p:nvPr/>
        </p:nvPicPr>
        <p:blipFill>
          <a:blip r:embed="rId3" cstate="print"/>
          <a:srcRect r="17968"/>
          <a:stretch>
            <a:fillRect/>
          </a:stretch>
        </p:blipFill>
        <p:spPr bwMode="auto">
          <a:xfrm flipH="1">
            <a:off x="-457200" y="3048000"/>
            <a:ext cx="5257800" cy="4050619"/>
          </a:xfrm>
          <a:prstGeom prst="rect">
            <a:avLst/>
          </a:prstGeom>
          <a:noFill/>
          <a:ln w="9525">
            <a:noFill/>
            <a:miter lim="800000"/>
            <a:headEnd/>
            <a:tailEnd/>
          </a:ln>
          <a:effectLst/>
        </p:spPr>
      </p:pic>
    </p:spTree>
    <p:extLst>
      <p:ext uri="{BB962C8B-B14F-4D97-AF65-F5344CB8AC3E}">
        <p14:creationId xmlns:p14="http://schemas.microsoft.com/office/powerpoint/2010/main" val="4189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2- </a:t>
            </a:r>
            <a:r>
              <a:rPr lang="en-US" u="sng" dirty="0">
                <a:solidFill>
                  <a:srgbClr val="FFFF00"/>
                </a:solidFill>
              </a:rPr>
              <a:t>Ho</a:t>
            </a:r>
            <a:r>
              <a:rPr lang="en-US" dirty="0">
                <a:solidFill>
                  <a:srgbClr val="FFFF00"/>
                </a:solidFill>
              </a:rPr>
              <a:t>p</a:t>
            </a:r>
            <a:r>
              <a:rPr lang="en-US" u="sng" dirty="0">
                <a:solidFill>
                  <a:srgbClr val="FFFF00"/>
                </a:solidFill>
              </a:rPr>
              <a:t>e</a:t>
            </a:r>
            <a:r>
              <a:rPr lang="en-US" dirty="0"/>
              <a:t> in God 6:17</a:t>
            </a:r>
          </a:p>
        </p:txBody>
      </p:sp>
      <p:pic>
        <p:nvPicPr>
          <p:cNvPr id="88066" name="Picture 2"/>
          <p:cNvPicPr>
            <a:picLocks noChangeAspect="1" noChangeArrowheads="1"/>
          </p:cNvPicPr>
          <p:nvPr/>
        </p:nvPicPr>
        <p:blipFill>
          <a:blip r:embed="rId3" cstate="print"/>
          <a:srcRect/>
          <a:stretch>
            <a:fillRect/>
          </a:stretch>
        </p:blipFill>
        <p:spPr bwMode="auto">
          <a:xfrm flipH="1">
            <a:off x="0" y="1524000"/>
            <a:ext cx="4379870" cy="5334000"/>
          </a:xfrm>
          <a:prstGeom prst="rect">
            <a:avLst/>
          </a:prstGeom>
          <a:noFill/>
          <a:ln w="9525">
            <a:noFill/>
            <a:miter lim="800000"/>
            <a:headEnd/>
            <a:tailEnd/>
          </a:ln>
          <a:effectLst/>
        </p:spPr>
      </p:pic>
      <p:sp>
        <p:nvSpPr>
          <p:cNvPr id="3" name="Content Placeholder 2"/>
          <p:cNvSpPr>
            <a:spLocks noGrp="1"/>
          </p:cNvSpPr>
          <p:nvPr>
            <p:ph idx="1"/>
          </p:nvPr>
        </p:nvSpPr>
        <p:spPr>
          <a:xfrm>
            <a:off x="457200" y="1219200"/>
            <a:ext cx="8356600" cy="4754563"/>
          </a:xfrm>
        </p:spPr>
        <p:txBody>
          <a:bodyPr/>
          <a:lstStyle/>
          <a:p>
            <a:pPr marL="0" indent="0"/>
            <a:r>
              <a:rPr lang="en-US" baseline="30000" dirty="0"/>
              <a:t>17</a:t>
            </a:r>
            <a:r>
              <a:rPr lang="en-US" dirty="0"/>
              <a:t> Command those who are rich in this 		         present world not to be 		           arrogant </a:t>
            </a:r>
            <a:r>
              <a:rPr lang="en-US" dirty="0">
                <a:solidFill>
                  <a:srgbClr val="FFFF00"/>
                </a:solidFill>
              </a:rPr>
              <a:t>nor to put their 			      </a:t>
            </a:r>
            <a:r>
              <a:rPr lang="en-US" dirty="0">
                <a:solidFill>
                  <a:srgbClr val="FFFF00"/>
                </a:solidFill>
                <a:effectLst>
                  <a:glow rad="127000">
                    <a:srgbClr val="C00000"/>
                  </a:glow>
                  <a:outerShdw blurRad="38100" dist="38100" dir="2700000" algn="tl">
                    <a:srgbClr val="000000">
                      <a:alpha val="43137"/>
                    </a:srgbClr>
                  </a:outerShdw>
                </a:effectLst>
              </a:rPr>
              <a:t>hope</a:t>
            </a:r>
            <a:r>
              <a:rPr lang="en-US" dirty="0">
                <a:solidFill>
                  <a:srgbClr val="FFFF00"/>
                </a:solidFill>
              </a:rPr>
              <a:t> in wealth</a:t>
            </a:r>
            <a:r>
              <a:rPr lang="en-US" dirty="0"/>
              <a:t>, which 				is so uncertain, but to 				</a:t>
            </a:r>
            <a:r>
              <a:rPr lang="en-US" dirty="0">
                <a:solidFill>
                  <a:srgbClr val="FFFF00"/>
                </a:solidFill>
              </a:rPr>
              <a:t>put their </a:t>
            </a:r>
            <a:r>
              <a:rPr lang="en-US" dirty="0">
                <a:solidFill>
                  <a:srgbClr val="FFFF00"/>
                </a:solidFill>
                <a:effectLst>
                  <a:glow rad="127000">
                    <a:srgbClr val="C00000"/>
                  </a:glow>
                  <a:outerShdw blurRad="38100" dist="38100" dir="2700000" algn="tl">
                    <a:srgbClr val="000000">
                      <a:alpha val="43137"/>
                    </a:srgbClr>
                  </a:outerShdw>
                </a:effectLst>
              </a:rPr>
              <a:t>hope</a:t>
            </a:r>
            <a:r>
              <a:rPr lang="en-US" dirty="0">
                <a:solidFill>
                  <a:srgbClr val="FFFF00"/>
                </a:solidFill>
              </a:rPr>
              <a:t> </a:t>
            </a:r>
            <a:r>
              <a:rPr lang="en-US" dirty="0">
                <a:solidFill>
                  <a:srgbClr val="FFFF00"/>
                </a:solidFill>
                <a:effectLst>
                  <a:glow rad="127000">
                    <a:srgbClr val="C00000"/>
                  </a:glow>
                  <a:outerShdw blurRad="38100" dist="38100" dir="2700000" algn="tl">
                    <a:srgbClr val="000000">
                      <a:alpha val="43137"/>
                    </a:srgbClr>
                  </a:outerShdw>
                </a:effectLst>
              </a:rPr>
              <a:t>in God</a:t>
            </a:r>
            <a:r>
              <a:rPr lang="en-US" dirty="0"/>
              <a:t>, 				who richly provides us 				with everything for our 				enjoyment.</a:t>
            </a:r>
          </a:p>
        </p:txBody>
      </p:sp>
    </p:spTree>
    <p:extLst>
      <p:ext uri="{BB962C8B-B14F-4D97-AF65-F5344CB8AC3E}">
        <p14:creationId xmlns:p14="http://schemas.microsoft.com/office/powerpoint/2010/main" val="3840750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2- </a:t>
            </a:r>
            <a:r>
              <a:rPr lang="en-US" u="sng" dirty="0">
                <a:solidFill>
                  <a:srgbClr val="FFFF00"/>
                </a:solidFill>
              </a:rPr>
              <a:t>Ho</a:t>
            </a:r>
            <a:r>
              <a:rPr lang="en-US" dirty="0">
                <a:solidFill>
                  <a:srgbClr val="FFFF00"/>
                </a:solidFill>
              </a:rPr>
              <a:t>p</a:t>
            </a:r>
            <a:r>
              <a:rPr lang="en-US" u="sng" dirty="0">
                <a:solidFill>
                  <a:srgbClr val="FFFF00"/>
                </a:solidFill>
              </a:rPr>
              <a:t>e</a:t>
            </a:r>
            <a:r>
              <a:rPr lang="en-US" dirty="0"/>
              <a:t> in God 6:17</a:t>
            </a:r>
          </a:p>
        </p:txBody>
      </p:sp>
      <p:pic>
        <p:nvPicPr>
          <p:cNvPr id="88066" name="Picture 2"/>
          <p:cNvPicPr>
            <a:picLocks noChangeAspect="1" noChangeArrowheads="1"/>
          </p:cNvPicPr>
          <p:nvPr/>
        </p:nvPicPr>
        <p:blipFill>
          <a:blip r:embed="rId3" cstate="print"/>
          <a:srcRect/>
          <a:stretch>
            <a:fillRect/>
          </a:stretch>
        </p:blipFill>
        <p:spPr bwMode="auto">
          <a:xfrm flipH="1">
            <a:off x="0" y="1524000"/>
            <a:ext cx="4379870" cy="5334000"/>
          </a:xfrm>
          <a:prstGeom prst="rect">
            <a:avLst/>
          </a:prstGeom>
          <a:noFill/>
          <a:ln w="9525">
            <a:noFill/>
            <a:miter lim="800000"/>
            <a:headEnd/>
            <a:tailEnd/>
          </a:ln>
          <a:effectLst/>
        </p:spPr>
      </p:pic>
      <p:sp>
        <p:nvSpPr>
          <p:cNvPr id="3" name="Content Placeholder 2"/>
          <p:cNvSpPr>
            <a:spLocks noGrp="1"/>
          </p:cNvSpPr>
          <p:nvPr>
            <p:ph idx="1"/>
          </p:nvPr>
        </p:nvSpPr>
        <p:spPr>
          <a:xfrm>
            <a:off x="457200" y="1219200"/>
            <a:ext cx="8356600" cy="4754563"/>
          </a:xfrm>
        </p:spPr>
        <p:txBody>
          <a:bodyPr/>
          <a:lstStyle/>
          <a:p>
            <a:pPr marL="0" indent="0"/>
            <a:r>
              <a:rPr lang="en-US" baseline="30000" dirty="0"/>
              <a:t>17</a:t>
            </a:r>
            <a:r>
              <a:rPr lang="en-US" dirty="0"/>
              <a:t> Command those who are rich in this 		         present world not to be 		           arrogant nor to put their 			      </a:t>
            </a:r>
            <a:r>
              <a:rPr lang="en-US" dirty="0">
                <a:effectLst>
                  <a:glow rad="127000">
                    <a:schemeClr val="accent1">
                      <a:alpha val="0"/>
                    </a:schemeClr>
                  </a:glow>
                  <a:outerShdw blurRad="38100" dist="38100" dir="2700000" algn="tl">
                    <a:srgbClr val="000000">
                      <a:alpha val="43137"/>
                    </a:srgbClr>
                  </a:outerShdw>
                </a:effectLst>
              </a:rPr>
              <a:t>hope </a:t>
            </a:r>
            <a:r>
              <a:rPr lang="en-US" dirty="0"/>
              <a:t>in wealth, which 				is so uncertain, but to 				put their </a:t>
            </a:r>
            <a:r>
              <a:rPr lang="en-US" dirty="0">
                <a:effectLst>
                  <a:glow rad="127000">
                    <a:schemeClr val="accent1">
                      <a:alpha val="1000"/>
                    </a:schemeClr>
                  </a:glow>
                  <a:outerShdw blurRad="38100" dist="38100" dir="2700000" algn="tl">
                    <a:srgbClr val="000000">
                      <a:alpha val="43137"/>
                    </a:srgbClr>
                  </a:outerShdw>
                </a:effectLst>
              </a:rPr>
              <a:t>hope in God</a:t>
            </a:r>
            <a:r>
              <a:rPr lang="en-US" dirty="0"/>
              <a:t>, 				</a:t>
            </a:r>
            <a:r>
              <a:rPr lang="en-US" dirty="0">
                <a:solidFill>
                  <a:srgbClr val="FFFF00"/>
                </a:solidFill>
              </a:rPr>
              <a:t>who richly provides us 				with </a:t>
            </a:r>
            <a:r>
              <a:rPr lang="en-US" dirty="0">
                <a:solidFill>
                  <a:srgbClr val="FFFF00"/>
                </a:solidFill>
                <a:effectLst>
                  <a:glow rad="127000">
                    <a:srgbClr val="C00000"/>
                  </a:glow>
                  <a:outerShdw blurRad="38100" dist="38100" dir="2700000" algn="tl">
                    <a:srgbClr val="000000">
                      <a:alpha val="43137"/>
                    </a:srgbClr>
                  </a:outerShdw>
                </a:effectLst>
              </a:rPr>
              <a:t>everything for our 				enjoyment.</a:t>
            </a:r>
          </a:p>
        </p:txBody>
      </p:sp>
    </p:spTree>
    <p:extLst>
      <p:ext uri="{BB962C8B-B14F-4D97-AF65-F5344CB8AC3E}">
        <p14:creationId xmlns:p14="http://schemas.microsoft.com/office/powerpoint/2010/main" val="139473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cstate="print"/>
          <a:srcRect/>
          <a:stretch>
            <a:fillRect/>
          </a:stretch>
        </p:blipFill>
        <p:spPr bwMode="auto">
          <a:xfrm flipH="1">
            <a:off x="-6927" y="609600"/>
            <a:ext cx="8458200" cy="671779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3- Do </a:t>
            </a:r>
            <a:r>
              <a:rPr lang="en-US" u="sng" dirty="0">
                <a:solidFill>
                  <a:srgbClr val="FFFF00"/>
                </a:solidFill>
              </a:rPr>
              <a:t>Good</a:t>
            </a:r>
            <a:r>
              <a:rPr lang="en-US" dirty="0">
                <a:solidFill>
                  <a:srgbClr val="FFFF00"/>
                </a:solidFill>
              </a:rPr>
              <a:t> </a:t>
            </a:r>
            <a:r>
              <a:rPr lang="en-US" u="sng" dirty="0">
                <a:solidFill>
                  <a:srgbClr val="FFFF00"/>
                </a:solidFill>
              </a:rPr>
              <a:t>Deeds</a:t>
            </a:r>
            <a:r>
              <a:rPr lang="en-US" dirty="0"/>
              <a:t> 6:18</a:t>
            </a:r>
          </a:p>
        </p:txBody>
      </p:sp>
      <p:sp>
        <p:nvSpPr>
          <p:cNvPr id="3" name="Content Placeholder 2"/>
          <p:cNvSpPr>
            <a:spLocks noGrp="1"/>
          </p:cNvSpPr>
          <p:nvPr>
            <p:ph idx="1"/>
          </p:nvPr>
        </p:nvSpPr>
        <p:spPr>
          <a:xfrm>
            <a:off x="711200" y="1371601"/>
            <a:ext cx="7975600" cy="4754563"/>
          </a:xfrm>
        </p:spPr>
        <p:txBody>
          <a:bodyPr/>
          <a:lstStyle/>
          <a:p>
            <a:pPr marL="0" indent="0"/>
            <a:r>
              <a:rPr lang="en-US" baseline="30000" dirty="0"/>
              <a:t>18</a:t>
            </a:r>
            <a:r>
              <a:rPr lang="en-US" dirty="0"/>
              <a:t> Command them to </a:t>
            </a:r>
            <a:r>
              <a:rPr lang="en-US" dirty="0">
                <a:solidFill>
                  <a:srgbClr val="FFFF00"/>
                </a:solidFill>
              </a:rPr>
              <a:t>do good</a:t>
            </a:r>
            <a:r>
              <a:rPr lang="en-US" dirty="0"/>
              <a:t>, to </a:t>
            </a:r>
            <a:r>
              <a:rPr lang="en-US" dirty="0">
                <a:solidFill>
                  <a:srgbClr val="FFFF00"/>
                </a:solidFill>
              </a:rPr>
              <a:t>be</a:t>
            </a:r>
            <a:r>
              <a:rPr lang="en-US" dirty="0"/>
              <a:t> 					</a:t>
            </a:r>
            <a:r>
              <a:rPr lang="en-US" dirty="0">
                <a:solidFill>
                  <a:srgbClr val="FFFF00"/>
                </a:solidFill>
              </a:rPr>
              <a:t>rich in good deeds</a:t>
            </a:r>
            <a:r>
              <a:rPr lang="en-US"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flipH="1">
            <a:off x="-6927" y="609600"/>
            <a:ext cx="8458200" cy="671779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a:t>
            </a:r>
            <a:r>
              <a:rPr lang="en-US" u="sng" dirty="0">
                <a:solidFill>
                  <a:srgbClr val="FFFF00"/>
                </a:solidFill>
              </a:rPr>
              <a:t>Share Generousl</a:t>
            </a:r>
            <a:r>
              <a:rPr lang="en-US" dirty="0">
                <a:solidFill>
                  <a:srgbClr val="FFFF00"/>
                </a:solidFill>
              </a:rPr>
              <a:t>y</a:t>
            </a:r>
            <a:r>
              <a:rPr lang="en-US" dirty="0"/>
              <a:t> 6:18</a:t>
            </a:r>
          </a:p>
        </p:txBody>
      </p:sp>
      <p:sp>
        <p:nvSpPr>
          <p:cNvPr id="3" name="Content Placeholder 2"/>
          <p:cNvSpPr>
            <a:spLocks noGrp="1"/>
          </p:cNvSpPr>
          <p:nvPr>
            <p:ph idx="1"/>
          </p:nvPr>
        </p:nvSpPr>
        <p:spPr>
          <a:xfrm>
            <a:off x="711200" y="1371601"/>
            <a:ext cx="7975600" cy="4754563"/>
          </a:xfrm>
        </p:spPr>
        <p:txBody>
          <a:bodyPr/>
          <a:lstStyle/>
          <a:p>
            <a:pPr marL="0" indent="0"/>
            <a:r>
              <a:rPr lang="en-US" baseline="30000" dirty="0"/>
              <a:t>18</a:t>
            </a:r>
            <a:r>
              <a:rPr lang="en-US" dirty="0"/>
              <a:t> Command them to do good, to be 					rich in good deeds, 				and to be </a:t>
            </a:r>
            <a:r>
              <a:rPr lang="en-US" dirty="0">
                <a:solidFill>
                  <a:srgbClr val="FFFF00"/>
                </a:solidFill>
              </a:rPr>
              <a:t>generous</a:t>
            </a:r>
            <a:r>
              <a:rPr lang="en-US" dirty="0"/>
              <a:t> 				and </a:t>
            </a:r>
            <a:r>
              <a:rPr lang="en-US" dirty="0">
                <a:solidFill>
                  <a:srgbClr val="FFFF00"/>
                </a:solidFill>
              </a:rPr>
              <a:t>willing to share</a:t>
            </a:r>
            <a:r>
              <a:rPr lang="en-US" dirty="0"/>
              <a:t>.</a:t>
            </a:r>
          </a:p>
          <a:p>
            <a:pPr marL="0" indent="0"/>
            <a:r>
              <a:rPr lang="en-US" dirty="0"/>
              <a:t> </a:t>
            </a:r>
          </a:p>
        </p:txBody>
      </p:sp>
    </p:spTree>
    <p:extLst>
      <p:ext uri="{BB962C8B-B14F-4D97-AF65-F5344CB8AC3E}">
        <p14:creationId xmlns:p14="http://schemas.microsoft.com/office/powerpoint/2010/main" val="468565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00" y="2628348"/>
            <a:ext cx="6324600" cy="4216400"/>
          </a:xfrm>
          <a:prstGeom prst="rect">
            <a:avLst/>
          </a:prstGeom>
        </p:spPr>
      </p:pic>
      <p:sp>
        <p:nvSpPr>
          <p:cNvPr id="2" name="Title 1"/>
          <p:cNvSpPr>
            <a:spLocks noGrp="1"/>
          </p:cNvSpPr>
          <p:nvPr>
            <p:ph type="title"/>
          </p:nvPr>
        </p:nvSpPr>
        <p:spPr/>
        <p:txBody>
          <a:bodyPr/>
          <a:lstStyle/>
          <a:p>
            <a:pPr algn="l"/>
            <a:r>
              <a:rPr lang="en-US" dirty="0"/>
              <a:t>5- </a:t>
            </a:r>
            <a:r>
              <a:rPr lang="en-US" u="sng" dirty="0">
                <a:solidFill>
                  <a:srgbClr val="FFFF00"/>
                </a:solidFill>
              </a:rPr>
              <a:t>Lay U</a:t>
            </a:r>
            <a:r>
              <a:rPr lang="en-US" dirty="0">
                <a:solidFill>
                  <a:srgbClr val="FFFF00"/>
                </a:solidFill>
              </a:rPr>
              <a:t>p</a:t>
            </a:r>
            <a:r>
              <a:rPr lang="en-US" u="sng" dirty="0">
                <a:solidFill>
                  <a:srgbClr val="FFFF00"/>
                </a:solidFill>
              </a:rPr>
              <a:t> Treasure</a:t>
            </a:r>
            <a:r>
              <a:rPr lang="en-US" dirty="0"/>
              <a:t> 6:19</a:t>
            </a:r>
          </a:p>
        </p:txBody>
      </p:sp>
      <p:sp>
        <p:nvSpPr>
          <p:cNvPr id="3" name="Content Placeholder 2"/>
          <p:cNvSpPr>
            <a:spLocks noGrp="1"/>
          </p:cNvSpPr>
          <p:nvPr>
            <p:ph idx="1"/>
          </p:nvPr>
        </p:nvSpPr>
        <p:spPr>
          <a:xfrm>
            <a:off x="711200" y="1371601"/>
            <a:ext cx="8204200" cy="4754563"/>
          </a:xfrm>
        </p:spPr>
        <p:txBody>
          <a:bodyPr/>
          <a:lstStyle/>
          <a:p>
            <a:pPr marL="0" indent="0"/>
            <a:r>
              <a:rPr lang="en-US" baseline="30000" dirty="0"/>
              <a:t>19</a:t>
            </a:r>
            <a:r>
              <a:rPr lang="en-US" dirty="0"/>
              <a:t> In this way they will </a:t>
            </a:r>
            <a:r>
              <a:rPr lang="en-US" dirty="0">
                <a:solidFill>
                  <a:srgbClr val="FFFF00"/>
                </a:solidFill>
              </a:rPr>
              <a:t>lay up treasure</a:t>
            </a:r>
            <a:r>
              <a:rPr lang="en-US" dirty="0"/>
              <a:t> for themselves as a firm foundation for the coming age,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00" y="2628348"/>
            <a:ext cx="6324600" cy="4216400"/>
          </a:xfrm>
          <a:prstGeom prst="rect">
            <a:avLst/>
          </a:prstGeom>
        </p:spPr>
      </p:pic>
      <p:sp>
        <p:nvSpPr>
          <p:cNvPr id="2" name="Title 1"/>
          <p:cNvSpPr>
            <a:spLocks noGrp="1"/>
          </p:cNvSpPr>
          <p:nvPr>
            <p:ph type="title"/>
          </p:nvPr>
        </p:nvSpPr>
        <p:spPr/>
        <p:txBody>
          <a:bodyPr/>
          <a:lstStyle/>
          <a:p>
            <a:pPr algn="l"/>
            <a:r>
              <a:rPr lang="en-US" dirty="0"/>
              <a:t>5- </a:t>
            </a:r>
            <a:r>
              <a:rPr lang="en-US" u="sng" dirty="0">
                <a:solidFill>
                  <a:srgbClr val="FFFF00"/>
                </a:solidFill>
              </a:rPr>
              <a:t>Lay U</a:t>
            </a:r>
            <a:r>
              <a:rPr lang="en-US" dirty="0">
                <a:solidFill>
                  <a:srgbClr val="FFFF00"/>
                </a:solidFill>
              </a:rPr>
              <a:t>p</a:t>
            </a:r>
            <a:r>
              <a:rPr lang="en-US" u="sng" dirty="0">
                <a:solidFill>
                  <a:srgbClr val="FFFF00"/>
                </a:solidFill>
              </a:rPr>
              <a:t> Treasure</a:t>
            </a:r>
            <a:r>
              <a:rPr lang="en-US" dirty="0"/>
              <a:t> 6:19</a:t>
            </a:r>
          </a:p>
        </p:txBody>
      </p:sp>
      <p:sp>
        <p:nvSpPr>
          <p:cNvPr id="3" name="Content Placeholder 2"/>
          <p:cNvSpPr>
            <a:spLocks noGrp="1"/>
          </p:cNvSpPr>
          <p:nvPr>
            <p:ph idx="1"/>
          </p:nvPr>
        </p:nvSpPr>
        <p:spPr>
          <a:xfrm>
            <a:off x="711200" y="1371601"/>
            <a:ext cx="8204200" cy="4754563"/>
          </a:xfrm>
        </p:spPr>
        <p:txBody>
          <a:bodyPr/>
          <a:lstStyle/>
          <a:p>
            <a:pPr marL="0" indent="0"/>
            <a:r>
              <a:rPr lang="en-US" baseline="30000" dirty="0"/>
              <a:t>19</a:t>
            </a:r>
            <a:r>
              <a:rPr lang="en-US" dirty="0"/>
              <a:t> In this way they will </a:t>
            </a:r>
            <a:r>
              <a:rPr lang="en-US" dirty="0">
                <a:solidFill>
                  <a:srgbClr val="FFFF00"/>
                </a:solidFill>
              </a:rPr>
              <a:t>lay up treasure</a:t>
            </a:r>
            <a:r>
              <a:rPr lang="en-US" dirty="0"/>
              <a:t> for themselves as a firm foundation </a:t>
            </a:r>
            <a:r>
              <a:rPr lang="en-US" dirty="0">
                <a:solidFill>
                  <a:srgbClr val="FFFF00"/>
                </a:solidFill>
              </a:rPr>
              <a:t>for the coming age</a:t>
            </a:r>
            <a:r>
              <a:rPr lang="en-US" dirty="0"/>
              <a:t>, </a:t>
            </a:r>
          </a:p>
        </p:txBody>
      </p:sp>
      <p:pic>
        <p:nvPicPr>
          <p:cNvPr id="5" name="Picture 4"/>
          <p:cNvPicPr>
            <a:picLocks noChangeAspect="1"/>
          </p:cNvPicPr>
          <p:nvPr/>
        </p:nvPicPr>
        <p:blipFill>
          <a:blip r:embed="rId4"/>
          <a:stretch>
            <a:fillRect/>
          </a:stretch>
        </p:blipFill>
        <p:spPr>
          <a:xfrm>
            <a:off x="609600" y="3581400"/>
            <a:ext cx="1905000" cy="2362979"/>
          </a:xfrm>
          <a:prstGeom prst="rect">
            <a:avLst/>
          </a:prstGeom>
        </p:spPr>
      </p:pic>
      <p:pic>
        <p:nvPicPr>
          <p:cNvPr id="7" name="Picture 6"/>
          <p:cNvPicPr>
            <a:picLocks noChangeAspect="1"/>
          </p:cNvPicPr>
          <p:nvPr/>
        </p:nvPicPr>
        <p:blipFill>
          <a:blip r:embed="rId5"/>
          <a:stretch>
            <a:fillRect/>
          </a:stretch>
        </p:blipFill>
        <p:spPr>
          <a:xfrm>
            <a:off x="2819400" y="3810000"/>
            <a:ext cx="4148653" cy="2019093"/>
          </a:xfrm>
          <a:prstGeom prst="rect">
            <a:avLst/>
          </a:prstGeom>
        </p:spPr>
      </p:pic>
    </p:spTree>
    <p:extLst>
      <p:ext uri="{BB962C8B-B14F-4D97-AF65-F5344CB8AC3E}">
        <p14:creationId xmlns:p14="http://schemas.microsoft.com/office/powerpoint/2010/main" val="4102991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 y="2743200"/>
            <a:ext cx="3622287" cy="52197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6- </a:t>
            </a:r>
            <a:r>
              <a:rPr lang="en-US" u="sng" dirty="0">
                <a:solidFill>
                  <a:srgbClr val="FFFF00"/>
                </a:solidFill>
              </a:rPr>
              <a:t>Take Hold</a:t>
            </a:r>
            <a:r>
              <a:rPr lang="en-US" dirty="0">
                <a:solidFill>
                  <a:srgbClr val="FFFF00"/>
                </a:solidFill>
              </a:rPr>
              <a:t> </a:t>
            </a:r>
            <a:r>
              <a:rPr lang="en-US" dirty="0"/>
              <a:t>on Life 6:19</a:t>
            </a:r>
          </a:p>
        </p:txBody>
      </p:sp>
      <p:sp>
        <p:nvSpPr>
          <p:cNvPr id="3" name="Content Placeholder 2"/>
          <p:cNvSpPr>
            <a:spLocks noGrp="1"/>
          </p:cNvSpPr>
          <p:nvPr>
            <p:ph idx="1"/>
          </p:nvPr>
        </p:nvSpPr>
        <p:spPr>
          <a:xfrm>
            <a:off x="711200" y="1371601"/>
            <a:ext cx="8204200" cy="4754563"/>
          </a:xfrm>
        </p:spPr>
        <p:txBody>
          <a:bodyPr/>
          <a:lstStyle/>
          <a:p>
            <a:pPr marL="0" indent="0"/>
            <a:r>
              <a:rPr lang="en-US" baseline="30000" dirty="0"/>
              <a:t>19</a:t>
            </a:r>
            <a:r>
              <a:rPr lang="en-US" dirty="0"/>
              <a:t> In this way they will lay up treasure for themselves as a firm foundation for 		the coming age, so that they 		  may </a:t>
            </a:r>
            <a:r>
              <a:rPr lang="en-US" dirty="0">
                <a:solidFill>
                  <a:srgbClr val="FFFF00"/>
                </a:solidFill>
              </a:rPr>
              <a:t>take hold of the life that 		   is truly life</a:t>
            </a:r>
            <a:r>
              <a:rPr lang="en-US"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III. Sons in the Faith who:</a:t>
            </a:r>
          </a:p>
        </p:txBody>
      </p:sp>
      <p:sp>
        <p:nvSpPr>
          <p:cNvPr id="4" name="Content Placeholder 3"/>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a:t>
            </a:r>
            <a:r>
              <a:rPr lang="en-US" u="sng" dirty="0">
                <a:solidFill>
                  <a:srgbClr val="FFFF00"/>
                </a:solidFill>
              </a:rPr>
              <a:t>Flees</a:t>
            </a:r>
            <a:r>
              <a:rPr lang="en-US" dirty="0"/>
              <a:t> (the love of money) 6:11</a:t>
            </a:r>
          </a:p>
        </p:txBody>
      </p:sp>
      <p:sp>
        <p:nvSpPr>
          <p:cNvPr id="3" name="Content Placeholder 2"/>
          <p:cNvSpPr>
            <a:spLocks noGrp="1"/>
          </p:cNvSpPr>
          <p:nvPr>
            <p:ph idx="1"/>
          </p:nvPr>
        </p:nvSpPr>
        <p:spPr/>
        <p:txBody>
          <a:bodyPr/>
          <a:lstStyle/>
          <a:p>
            <a:pPr marL="0" indent="0"/>
            <a:r>
              <a:rPr lang="en-US" baseline="30000" dirty="0"/>
              <a:t>11</a:t>
            </a:r>
            <a:r>
              <a:rPr lang="en-US" dirty="0"/>
              <a:t> But you, man of God, </a:t>
            </a:r>
            <a:r>
              <a:rPr lang="en-US" u="sng" dirty="0">
                <a:solidFill>
                  <a:srgbClr val="FFFF00"/>
                </a:solidFill>
              </a:rPr>
              <a:t>flee</a:t>
            </a:r>
            <a:r>
              <a:rPr lang="en-US" dirty="0"/>
              <a:t> from all this, </a:t>
            </a:r>
          </a:p>
        </p:txBody>
      </p:sp>
      <p:pic>
        <p:nvPicPr>
          <p:cNvPr id="17410" name="Picture 2"/>
          <p:cNvPicPr>
            <a:picLocks noChangeAspect="1" noChangeArrowheads="1"/>
          </p:cNvPicPr>
          <p:nvPr/>
        </p:nvPicPr>
        <p:blipFill>
          <a:blip r:embed="rId3" cstate="print"/>
          <a:srcRect r="10803" b="9770"/>
          <a:stretch>
            <a:fillRect/>
          </a:stretch>
        </p:blipFill>
        <p:spPr bwMode="auto">
          <a:xfrm flipH="1">
            <a:off x="20053" y="1524000"/>
            <a:ext cx="6934200" cy="54102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Guard the </a:t>
            </a:r>
            <a:r>
              <a:rPr lang="en-US" u="sng" dirty="0">
                <a:solidFill>
                  <a:srgbClr val="FFFF00"/>
                </a:solidFill>
              </a:rPr>
              <a:t>Faith</a:t>
            </a:r>
            <a:r>
              <a:rPr lang="en-US" dirty="0"/>
              <a:t> 6:20</a:t>
            </a:r>
          </a:p>
        </p:txBody>
      </p:sp>
      <p:sp>
        <p:nvSpPr>
          <p:cNvPr id="3" name="Content Placeholder 2"/>
          <p:cNvSpPr>
            <a:spLocks noGrp="1"/>
          </p:cNvSpPr>
          <p:nvPr>
            <p:ph idx="1"/>
          </p:nvPr>
        </p:nvSpPr>
        <p:spPr/>
        <p:txBody>
          <a:bodyPr/>
          <a:lstStyle/>
          <a:p>
            <a:pPr marL="0" indent="0"/>
            <a:r>
              <a:rPr lang="en-US" baseline="30000" dirty="0"/>
              <a:t>20</a:t>
            </a:r>
            <a:r>
              <a:rPr lang="en-US" dirty="0"/>
              <a:t> Timothy, </a:t>
            </a:r>
            <a:r>
              <a:rPr lang="en-US" dirty="0">
                <a:solidFill>
                  <a:srgbClr val="FFFF00"/>
                </a:solidFill>
              </a:rPr>
              <a:t>guard</a:t>
            </a:r>
            <a:r>
              <a:rPr lang="en-US" dirty="0"/>
              <a:t> what has been </a:t>
            </a:r>
            <a:br>
              <a:rPr lang="en-US" dirty="0"/>
            </a:br>
            <a:r>
              <a:rPr lang="en-US" dirty="0"/>
              <a:t>             entrusted to your care. </a:t>
            </a:r>
          </a:p>
        </p:txBody>
      </p:sp>
      <p:pic>
        <p:nvPicPr>
          <p:cNvPr id="81921" name="Picture 1"/>
          <p:cNvPicPr>
            <a:picLocks noChangeAspect="1" noChangeArrowheads="1"/>
          </p:cNvPicPr>
          <p:nvPr/>
        </p:nvPicPr>
        <p:blipFill>
          <a:blip r:embed="rId3" cstate="print"/>
          <a:srcRect/>
          <a:stretch>
            <a:fillRect/>
          </a:stretch>
        </p:blipFill>
        <p:spPr bwMode="auto">
          <a:xfrm>
            <a:off x="-762000" y="2133600"/>
            <a:ext cx="6331780" cy="520348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582400" cy="1143000"/>
          </a:xfrm>
        </p:spPr>
        <p:txBody>
          <a:bodyPr/>
          <a:lstStyle/>
          <a:p>
            <a:pPr algn="l"/>
            <a:r>
              <a:rPr lang="en-US" dirty="0"/>
              <a:t>2- Turn Away </a:t>
            </a:r>
            <a:r>
              <a:rPr lang="en-US" u="sng" dirty="0">
                <a:solidFill>
                  <a:srgbClr val="FFFF00"/>
                </a:solidFill>
              </a:rPr>
              <a:t>Godlessness</a:t>
            </a:r>
            <a:r>
              <a:rPr lang="en-US" dirty="0"/>
              <a:t> 6:20</a:t>
            </a:r>
          </a:p>
        </p:txBody>
      </p:sp>
      <p:sp>
        <p:nvSpPr>
          <p:cNvPr id="3" name="Content Placeholder 2"/>
          <p:cNvSpPr>
            <a:spLocks noGrp="1"/>
          </p:cNvSpPr>
          <p:nvPr>
            <p:ph idx="1"/>
          </p:nvPr>
        </p:nvSpPr>
        <p:spPr>
          <a:xfrm>
            <a:off x="711200" y="1371601"/>
            <a:ext cx="8204200" cy="4754563"/>
          </a:xfrm>
        </p:spPr>
        <p:txBody>
          <a:bodyPr/>
          <a:lstStyle/>
          <a:p>
            <a:pPr marL="0" indent="0"/>
            <a:r>
              <a:rPr lang="en-US" baseline="30000" dirty="0"/>
              <a:t>20</a:t>
            </a:r>
            <a:r>
              <a:rPr lang="en-US" dirty="0"/>
              <a:t> Timothy, </a:t>
            </a:r>
            <a:r>
              <a:rPr lang="en-US" dirty="0">
                <a:solidFill>
                  <a:srgbClr val="FFFF00"/>
                </a:solidFill>
              </a:rPr>
              <a:t>guard</a:t>
            </a:r>
            <a:r>
              <a:rPr lang="en-US" dirty="0"/>
              <a:t> what has been </a:t>
            </a:r>
            <a:br>
              <a:rPr lang="en-US" dirty="0"/>
            </a:br>
            <a:r>
              <a:rPr lang="en-US" dirty="0"/>
              <a:t>             entrusted to your care. </a:t>
            </a:r>
            <a:br>
              <a:rPr lang="en-US" dirty="0"/>
            </a:br>
            <a:r>
              <a:rPr lang="en-US" dirty="0">
                <a:solidFill>
                  <a:srgbClr val="FFFF00"/>
                </a:solidFill>
              </a:rPr>
              <a:t>Turn away from g</a:t>
            </a:r>
            <a:r>
              <a:rPr lang="en-US" u="sng" dirty="0">
                <a:solidFill>
                  <a:srgbClr val="FFFF00"/>
                </a:solidFill>
              </a:rPr>
              <a:t>odless</a:t>
            </a:r>
            <a:r>
              <a:rPr lang="en-US" dirty="0">
                <a:solidFill>
                  <a:srgbClr val="FFFF00"/>
                </a:solidFill>
              </a:rPr>
              <a:t> chatter</a:t>
            </a:r>
            <a:r>
              <a:rPr lang="en-US" dirty="0"/>
              <a:t> and the opposing ideas of what is falsely called knowledge,</a:t>
            </a:r>
          </a:p>
          <a:p>
            <a:pPr marL="0" indent="0"/>
            <a:endParaRPr lang="en-US" dirty="0"/>
          </a:p>
        </p:txBody>
      </p:sp>
      <p:sp>
        <p:nvSpPr>
          <p:cNvPr id="4" name="Curved Left Arrow 3"/>
          <p:cNvSpPr/>
          <p:nvPr/>
        </p:nvSpPr>
        <p:spPr>
          <a:xfrm flipH="1">
            <a:off x="2743200" y="4419600"/>
            <a:ext cx="4800600" cy="1981200"/>
          </a:xfrm>
          <a:prstGeom prst="curvedLeftArrow">
            <a:avLst>
              <a:gd name="adj1" fmla="val 15544"/>
              <a:gd name="adj2" fmla="val 50000"/>
              <a:gd name="adj3" fmla="val 25000"/>
            </a:avLst>
          </a:prstGeom>
          <a:solidFill>
            <a:srgbClr val="FFFF00"/>
          </a:solidFill>
          <a:ln>
            <a:solidFill>
              <a:srgbClr val="C0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Stay </a:t>
            </a:r>
            <a:r>
              <a:rPr lang="en-US" u="sng" dirty="0">
                <a:solidFill>
                  <a:srgbClr val="FFFF00"/>
                </a:solidFill>
              </a:rPr>
              <a:t>True</a:t>
            </a:r>
            <a:r>
              <a:rPr lang="en-US" dirty="0"/>
              <a:t> 6:21</a:t>
            </a:r>
          </a:p>
        </p:txBody>
      </p:sp>
      <p:sp>
        <p:nvSpPr>
          <p:cNvPr id="3" name="Content Placeholder 2"/>
          <p:cNvSpPr>
            <a:spLocks noGrp="1"/>
          </p:cNvSpPr>
          <p:nvPr>
            <p:ph idx="1"/>
          </p:nvPr>
        </p:nvSpPr>
        <p:spPr>
          <a:xfrm>
            <a:off x="711200" y="1371601"/>
            <a:ext cx="8051800" cy="4754563"/>
          </a:xfrm>
        </p:spPr>
        <p:txBody>
          <a:bodyPr/>
          <a:lstStyle/>
          <a:p>
            <a:pPr marL="0" indent="0"/>
            <a:r>
              <a:rPr lang="en-US" baseline="30000" dirty="0"/>
              <a:t>21</a:t>
            </a:r>
            <a:r>
              <a:rPr lang="en-US" dirty="0"/>
              <a:t> which some have professed and in so doing have </a:t>
            </a:r>
            <a:r>
              <a:rPr lang="en-US" dirty="0">
                <a:solidFill>
                  <a:srgbClr val="FFFF00"/>
                </a:solidFill>
              </a:rPr>
              <a:t>wandered</a:t>
            </a:r>
            <a:r>
              <a:rPr lang="en-US" dirty="0"/>
              <a:t> from the faith. Grace be with you.</a:t>
            </a:r>
          </a:p>
          <a:p>
            <a:pPr marL="0" indent="0"/>
            <a:r>
              <a:rPr lang="en-US" dirty="0"/>
              <a:t> </a:t>
            </a:r>
          </a:p>
        </p:txBody>
      </p:sp>
      <p:sp>
        <p:nvSpPr>
          <p:cNvPr id="4" name="Curved Left Arrow 3"/>
          <p:cNvSpPr/>
          <p:nvPr/>
        </p:nvSpPr>
        <p:spPr>
          <a:xfrm>
            <a:off x="2819400" y="4114800"/>
            <a:ext cx="5105400" cy="2133600"/>
          </a:xfrm>
          <a:prstGeom prst="curvedLeftArrow">
            <a:avLst>
              <a:gd name="adj1" fmla="val 15544"/>
              <a:gd name="adj2" fmla="val 50000"/>
              <a:gd name="adj3" fmla="val 25000"/>
            </a:avLst>
          </a:prstGeom>
          <a:solidFill>
            <a:srgbClr val="C000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r>
              <a:rPr lang="en-US" dirty="0"/>
              <a:t>To Get the MOST our of CHURCH … </a:t>
            </a:r>
          </a:p>
          <a:p>
            <a:r>
              <a:rPr lang="en-US" dirty="0"/>
              <a:t>Bethany needs: </a:t>
            </a:r>
            <a:endParaRPr lang="en-US" sz="1600" dirty="0"/>
          </a:p>
          <a:p>
            <a:endParaRPr lang="en-US" sz="1600" dirty="0"/>
          </a:p>
        </p:txBody>
      </p:sp>
    </p:spTree>
    <p:extLst>
      <p:ext uri="{BB962C8B-B14F-4D97-AF65-F5344CB8AC3E}">
        <p14:creationId xmlns:p14="http://schemas.microsoft.com/office/powerpoint/2010/main" val="3763687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r>
              <a:rPr lang="en-US" dirty="0"/>
              <a:t>To Get the MOST our of CHURCH … </a:t>
            </a:r>
          </a:p>
          <a:p>
            <a:r>
              <a:rPr lang="en-US" dirty="0"/>
              <a:t>Bethany needs: </a:t>
            </a:r>
            <a:endParaRPr lang="en-US" sz="1600" dirty="0"/>
          </a:p>
          <a:p>
            <a:endParaRPr lang="en-US" sz="1600" dirty="0"/>
          </a:p>
          <a:p>
            <a:r>
              <a:rPr lang="en-US" dirty="0">
                <a:solidFill>
                  <a:srgbClr val="FFFF00"/>
                </a:solidFill>
              </a:rPr>
              <a:t>A Man of God to lead!</a:t>
            </a:r>
            <a:endParaRPr lang="en-US" sz="1600" dirty="0">
              <a:solidFill>
                <a:srgbClr val="FFFF00"/>
              </a:solidFill>
            </a:endParaRPr>
          </a:p>
          <a:p>
            <a:endParaRPr lang="en-US" sz="1600" dirty="0"/>
          </a:p>
        </p:txBody>
      </p:sp>
    </p:spTree>
    <p:extLst>
      <p:ext uri="{BB962C8B-B14F-4D97-AF65-F5344CB8AC3E}">
        <p14:creationId xmlns:p14="http://schemas.microsoft.com/office/powerpoint/2010/main" val="4182083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r>
              <a:rPr lang="en-US" dirty="0"/>
              <a:t>To Get the MOST our of CHURCH … </a:t>
            </a:r>
          </a:p>
          <a:p>
            <a:r>
              <a:rPr lang="en-US" dirty="0"/>
              <a:t>Bethany needs: </a:t>
            </a:r>
            <a:endParaRPr lang="en-US" sz="1600" dirty="0"/>
          </a:p>
          <a:p>
            <a:endParaRPr lang="en-US" sz="1600" dirty="0"/>
          </a:p>
          <a:p>
            <a:r>
              <a:rPr lang="en-US" dirty="0"/>
              <a:t>A Man of God to lead!</a:t>
            </a:r>
            <a:endParaRPr lang="en-US" sz="1600" dirty="0"/>
          </a:p>
          <a:p>
            <a:endParaRPr lang="en-US" sz="1600" dirty="0"/>
          </a:p>
          <a:p>
            <a:r>
              <a:rPr lang="en-US" dirty="0">
                <a:solidFill>
                  <a:srgbClr val="FFFF00"/>
                </a:solidFill>
              </a:rPr>
              <a:t>A Faithful people to follow!</a:t>
            </a:r>
            <a:endParaRPr lang="en-US" sz="1600" dirty="0">
              <a:solidFill>
                <a:srgbClr val="FFFF00"/>
              </a:solidFill>
            </a:endParaRPr>
          </a:p>
          <a:p>
            <a:endParaRPr lang="en-US" sz="1600" dirty="0"/>
          </a:p>
        </p:txBody>
      </p:sp>
    </p:spTree>
    <p:extLst>
      <p:ext uri="{BB962C8B-B14F-4D97-AF65-F5344CB8AC3E}">
        <p14:creationId xmlns:p14="http://schemas.microsoft.com/office/powerpoint/2010/main" val="2825104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r>
              <a:rPr lang="en-US" dirty="0"/>
              <a:t>To Get the MOST our of CHURCH … </a:t>
            </a:r>
          </a:p>
          <a:p>
            <a:r>
              <a:rPr lang="en-US" dirty="0"/>
              <a:t>Bethany needs: </a:t>
            </a:r>
            <a:endParaRPr lang="en-US" sz="1600" dirty="0"/>
          </a:p>
          <a:p>
            <a:endParaRPr lang="en-US" sz="1600" dirty="0"/>
          </a:p>
          <a:p>
            <a:r>
              <a:rPr lang="en-US" dirty="0"/>
              <a:t>A Man of God to lead!</a:t>
            </a:r>
            <a:endParaRPr lang="en-US" sz="1600" dirty="0"/>
          </a:p>
          <a:p>
            <a:endParaRPr lang="en-US" sz="1600" dirty="0"/>
          </a:p>
          <a:p>
            <a:r>
              <a:rPr lang="en-US" dirty="0"/>
              <a:t>A Faithful people to follow!</a:t>
            </a:r>
            <a:endParaRPr lang="en-US" sz="1600" dirty="0"/>
          </a:p>
          <a:p>
            <a:endParaRPr lang="en-US" sz="1600" dirty="0"/>
          </a:p>
          <a:p>
            <a:pPr marL="0" indent="0"/>
            <a:r>
              <a:rPr lang="en-US" dirty="0">
                <a:solidFill>
                  <a:srgbClr val="FFFF00"/>
                </a:solidFill>
              </a:rPr>
              <a:t>Younger generation (like Timothy)</a:t>
            </a:r>
            <a:br>
              <a:rPr lang="en-US" dirty="0">
                <a:solidFill>
                  <a:srgbClr val="FFFF00"/>
                </a:solidFill>
              </a:rPr>
            </a:br>
            <a:r>
              <a:rPr lang="en-US" dirty="0">
                <a:solidFill>
                  <a:srgbClr val="FFFF00"/>
                </a:solidFill>
              </a:rPr>
              <a:t>to pass it on to!</a:t>
            </a:r>
          </a:p>
        </p:txBody>
      </p:sp>
    </p:spTree>
    <p:extLst>
      <p:ext uri="{BB962C8B-B14F-4D97-AF65-F5344CB8AC3E}">
        <p14:creationId xmlns:p14="http://schemas.microsoft.com/office/powerpoint/2010/main" val="4133937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2130426"/>
            <a:ext cx="5334000" cy="1470025"/>
          </a:xfrm>
        </p:spPr>
        <p:txBody>
          <a:bodyPr>
            <a:noAutofit/>
          </a:bodyPr>
          <a:lstStyle/>
          <a:p>
            <a:r>
              <a:rPr lang="en-US" sz="7200" dirty="0"/>
              <a:t>Let’s Pray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b="8529"/>
          <a:stretch>
            <a:fillRect/>
          </a:stretch>
        </p:blipFill>
        <p:spPr bwMode="auto">
          <a:xfrm>
            <a:off x="32084" y="1905000"/>
            <a:ext cx="12192000" cy="55626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 </a:t>
            </a:r>
            <a:r>
              <a:rPr lang="en-US" u="sng" dirty="0">
                <a:solidFill>
                  <a:srgbClr val="FFFF00"/>
                </a:solidFill>
              </a:rPr>
              <a:t>Pursues</a:t>
            </a:r>
            <a:r>
              <a:rPr lang="en-US" dirty="0"/>
              <a:t> … 6:11</a:t>
            </a:r>
          </a:p>
        </p:txBody>
      </p:sp>
      <p:sp>
        <p:nvSpPr>
          <p:cNvPr id="3" name="Content Placeholder 2"/>
          <p:cNvSpPr>
            <a:spLocks noGrp="1"/>
          </p:cNvSpPr>
          <p:nvPr>
            <p:ph idx="1"/>
          </p:nvPr>
        </p:nvSpPr>
        <p:spPr>
          <a:xfrm>
            <a:off x="711200" y="1371601"/>
            <a:ext cx="8509000" cy="4754563"/>
          </a:xfrm>
        </p:spPr>
        <p:txBody>
          <a:bodyPr/>
          <a:lstStyle/>
          <a:p>
            <a:pPr marL="0" indent="0"/>
            <a:r>
              <a:rPr lang="en-US" baseline="30000" dirty="0"/>
              <a:t>11</a:t>
            </a:r>
            <a:r>
              <a:rPr lang="en-US" dirty="0"/>
              <a:t> But you, man of God, flee from all this, and </a:t>
            </a:r>
            <a:r>
              <a:rPr lang="en-US" u="sng" dirty="0">
                <a:solidFill>
                  <a:srgbClr val="FFFF00"/>
                </a:solidFill>
              </a:rPr>
              <a:t>pursue</a:t>
            </a:r>
            <a:r>
              <a:rPr lang="en-US" dirty="0"/>
              <a:t> righteousness, godliness, faith, love, endurance and gentleness.</a:t>
            </a:r>
          </a:p>
          <a:p>
            <a:pPr marL="0" indent="0"/>
            <a:r>
              <a:rPr lang="en-US"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a:t>
            </a:r>
            <a:r>
              <a:rPr lang="en-US" u="sng" dirty="0">
                <a:solidFill>
                  <a:srgbClr val="FFFF00"/>
                </a:solidFill>
              </a:rPr>
              <a:t>Fi</a:t>
            </a:r>
            <a:r>
              <a:rPr lang="en-US" dirty="0">
                <a:solidFill>
                  <a:srgbClr val="FFFF00"/>
                </a:solidFill>
              </a:rPr>
              <a:t>g</a:t>
            </a:r>
            <a:r>
              <a:rPr lang="en-US" u="sng" dirty="0">
                <a:solidFill>
                  <a:srgbClr val="FFFF00"/>
                </a:solidFill>
              </a:rPr>
              <a:t>hts</a:t>
            </a:r>
            <a:r>
              <a:rPr lang="en-US" dirty="0"/>
              <a:t> for Faith … 6:12</a:t>
            </a:r>
          </a:p>
        </p:txBody>
      </p:sp>
      <p:sp>
        <p:nvSpPr>
          <p:cNvPr id="3" name="Content Placeholder 2"/>
          <p:cNvSpPr>
            <a:spLocks noGrp="1"/>
          </p:cNvSpPr>
          <p:nvPr>
            <p:ph idx="1"/>
          </p:nvPr>
        </p:nvSpPr>
        <p:spPr/>
        <p:txBody>
          <a:bodyPr/>
          <a:lstStyle/>
          <a:p>
            <a:pPr marL="0" indent="0">
              <a:lnSpc>
                <a:spcPts val="3700"/>
              </a:lnSpc>
            </a:pPr>
            <a:r>
              <a:rPr lang="en-US" baseline="30000" dirty="0"/>
              <a:t>12</a:t>
            </a:r>
            <a:r>
              <a:rPr lang="en-US" dirty="0"/>
              <a:t> </a:t>
            </a:r>
            <a:r>
              <a:rPr lang="en-US" u="sng" dirty="0">
                <a:solidFill>
                  <a:srgbClr val="FFFF00"/>
                </a:solidFill>
              </a:rPr>
              <a:t>Fi</a:t>
            </a:r>
            <a:r>
              <a:rPr lang="en-US" dirty="0">
                <a:solidFill>
                  <a:srgbClr val="FFFF00"/>
                </a:solidFill>
              </a:rPr>
              <a:t>g</a:t>
            </a:r>
            <a:r>
              <a:rPr lang="en-US" u="sng" dirty="0">
                <a:solidFill>
                  <a:srgbClr val="FFFF00"/>
                </a:solidFill>
              </a:rPr>
              <a:t>ht</a:t>
            </a:r>
            <a:r>
              <a:rPr lang="en-US" dirty="0">
                <a:solidFill>
                  <a:srgbClr val="FFFF00"/>
                </a:solidFill>
              </a:rPr>
              <a:t> the good fight of the faith</a:t>
            </a:r>
            <a:r>
              <a:rPr lang="en-US" dirty="0"/>
              <a:t>. </a:t>
            </a:r>
          </a:p>
          <a:p>
            <a:pPr marL="0" indent="0">
              <a:lnSpc>
                <a:spcPts val="3700"/>
              </a:lnSpc>
            </a:pPr>
            <a:r>
              <a:rPr lang="en-US" dirty="0"/>
              <a:t> </a:t>
            </a:r>
          </a:p>
        </p:txBody>
      </p:sp>
      <p:pic>
        <p:nvPicPr>
          <p:cNvPr id="19458" name="Picture 2"/>
          <p:cNvPicPr>
            <a:picLocks noChangeAspect="1" noChangeArrowheads="1"/>
          </p:cNvPicPr>
          <p:nvPr/>
        </p:nvPicPr>
        <p:blipFill>
          <a:blip r:embed="rId3" cstate="print"/>
          <a:srcRect/>
          <a:stretch>
            <a:fillRect/>
          </a:stretch>
        </p:blipFill>
        <p:spPr bwMode="auto">
          <a:xfrm>
            <a:off x="762000" y="2033336"/>
            <a:ext cx="4800600" cy="4800601"/>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52400" y="2438400"/>
            <a:ext cx="3463647" cy="49911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a:t>
            </a:r>
            <a:r>
              <a:rPr lang="en-US" u="sng" dirty="0">
                <a:solidFill>
                  <a:srgbClr val="FFFF00"/>
                </a:solidFill>
              </a:rPr>
              <a:t>Takes Hold</a:t>
            </a:r>
            <a:r>
              <a:rPr lang="en-US" dirty="0">
                <a:solidFill>
                  <a:srgbClr val="FFFF00"/>
                </a:solidFill>
              </a:rPr>
              <a:t> </a:t>
            </a:r>
            <a:r>
              <a:rPr lang="en-US" dirty="0"/>
              <a:t>… 6:12</a:t>
            </a:r>
          </a:p>
        </p:txBody>
      </p:sp>
      <p:sp>
        <p:nvSpPr>
          <p:cNvPr id="3" name="Content Placeholder 2"/>
          <p:cNvSpPr>
            <a:spLocks noGrp="1"/>
          </p:cNvSpPr>
          <p:nvPr>
            <p:ph idx="1"/>
          </p:nvPr>
        </p:nvSpPr>
        <p:spPr>
          <a:xfrm>
            <a:off x="711200" y="1371601"/>
            <a:ext cx="7899400" cy="4754563"/>
          </a:xfrm>
        </p:spPr>
        <p:txBody>
          <a:bodyPr/>
          <a:lstStyle/>
          <a:p>
            <a:pPr marL="0" indent="0">
              <a:lnSpc>
                <a:spcPts val="3700"/>
              </a:lnSpc>
            </a:pPr>
            <a:r>
              <a:rPr lang="en-US" baseline="30000" dirty="0"/>
              <a:t>12</a:t>
            </a:r>
            <a:r>
              <a:rPr lang="en-US" dirty="0"/>
              <a:t> Fight the good fight of the faith. </a:t>
            </a:r>
            <a:r>
              <a:rPr lang="en-US" u="sng" dirty="0">
                <a:solidFill>
                  <a:srgbClr val="FFFF00"/>
                </a:solidFill>
              </a:rPr>
              <a:t>Take hold of the eternal life</a:t>
            </a:r>
            <a:r>
              <a:rPr lang="en-US" dirty="0">
                <a:solidFill>
                  <a:srgbClr val="FFFF00"/>
                </a:solidFill>
              </a:rPr>
              <a:t> </a:t>
            </a:r>
            <a:r>
              <a:rPr lang="en-US" dirty="0"/>
              <a:t>to which 			    you were called when you </a:t>
            </a:r>
            <a:br>
              <a:rPr lang="en-US" dirty="0"/>
            </a:br>
            <a:r>
              <a:rPr lang="en-US" dirty="0"/>
              <a:t>		  made your good confession </a:t>
            </a:r>
            <a:br>
              <a:rPr lang="en-US" dirty="0"/>
            </a:br>
            <a:r>
              <a:rPr lang="en-US" dirty="0"/>
              <a:t> 		 in the presence of many </a:t>
            </a:r>
            <a:br>
              <a:rPr lang="en-US" dirty="0"/>
            </a:br>
            <a:r>
              <a:rPr lang="en-US" dirty="0"/>
              <a:t>		 witnesses. </a:t>
            </a:r>
            <a:r>
              <a:rPr lang="en-US" baseline="30000" dirty="0"/>
              <a:t>13</a:t>
            </a:r>
            <a:r>
              <a:rPr lang="en-US" dirty="0"/>
              <a:t> In the sight of 		  God, who gives life to 				everything, and of Christ </a:t>
            </a:r>
            <a:br>
              <a:rPr lang="en-US" dirty="0"/>
            </a:br>
            <a:r>
              <a:rPr lang="en-US" dirty="0"/>
              <a:t>			   Jesus, who while 			testifying before Pontius </a:t>
            </a:r>
            <a:br>
              <a:rPr lang="en-US" dirty="0"/>
            </a:br>
            <a:r>
              <a:rPr lang="en-US" dirty="0"/>
              <a:t>	 Pilate made the good confession,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52400" y="2438400"/>
            <a:ext cx="3463647" cy="49911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a:t>
            </a:r>
            <a:r>
              <a:rPr lang="en-US" u="sng" dirty="0">
                <a:solidFill>
                  <a:srgbClr val="FFFF00"/>
                </a:solidFill>
              </a:rPr>
              <a:t>Takes Hold</a:t>
            </a:r>
            <a:r>
              <a:rPr lang="en-US" dirty="0">
                <a:solidFill>
                  <a:srgbClr val="FFFF00"/>
                </a:solidFill>
              </a:rPr>
              <a:t> </a:t>
            </a:r>
            <a:r>
              <a:rPr lang="en-US" dirty="0"/>
              <a:t>… 6:12</a:t>
            </a:r>
          </a:p>
        </p:txBody>
      </p:sp>
      <p:sp>
        <p:nvSpPr>
          <p:cNvPr id="3" name="Content Placeholder 2"/>
          <p:cNvSpPr>
            <a:spLocks noGrp="1"/>
          </p:cNvSpPr>
          <p:nvPr>
            <p:ph idx="1"/>
          </p:nvPr>
        </p:nvSpPr>
        <p:spPr>
          <a:xfrm>
            <a:off x="711200" y="1371601"/>
            <a:ext cx="7899400" cy="4754563"/>
          </a:xfrm>
        </p:spPr>
        <p:txBody>
          <a:bodyPr/>
          <a:lstStyle/>
          <a:p>
            <a:pPr marL="0" indent="0">
              <a:lnSpc>
                <a:spcPts val="3700"/>
              </a:lnSpc>
            </a:pPr>
            <a:r>
              <a:rPr lang="en-US" baseline="30000" dirty="0"/>
              <a:t>12</a:t>
            </a:r>
            <a:r>
              <a:rPr lang="en-US" dirty="0"/>
              <a:t> Fight the good fight of the faith. Take hold of the eternal life </a:t>
            </a:r>
            <a:r>
              <a:rPr lang="en-US" dirty="0">
                <a:solidFill>
                  <a:srgbClr val="FFFF00"/>
                </a:solidFill>
              </a:rPr>
              <a:t>to which 			    you were </a:t>
            </a:r>
            <a:r>
              <a:rPr lang="en-US" u="sng" dirty="0">
                <a:solidFill>
                  <a:srgbClr val="FFFF00"/>
                </a:solidFill>
              </a:rPr>
              <a:t>called</a:t>
            </a:r>
            <a:r>
              <a:rPr lang="en-US" dirty="0">
                <a:solidFill>
                  <a:srgbClr val="FFFF00"/>
                </a:solidFill>
              </a:rPr>
              <a:t> when you </a:t>
            </a:r>
            <a:br>
              <a:rPr lang="en-US" dirty="0">
                <a:solidFill>
                  <a:srgbClr val="FFFF00"/>
                </a:solidFill>
              </a:rPr>
            </a:br>
            <a:r>
              <a:rPr lang="en-US" dirty="0">
                <a:solidFill>
                  <a:srgbClr val="FFFF00"/>
                </a:solidFill>
              </a:rPr>
              <a:t>		  made your g</a:t>
            </a:r>
            <a:r>
              <a:rPr lang="en-US" u="sng" dirty="0">
                <a:solidFill>
                  <a:srgbClr val="FFFF00"/>
                </a:solidFill>
              </a:rPr>
              <a:t>ood</a:t>
            </a:r>
            <a:r>
              <a:rPr lang="en-US" dirty="0">
                <a:solidFill>
                  <a:srgbClr val="FFFF00"/>
                </a:solidFill>
              </a:rPr>
              <a:t> </a:t>
            </a:r>
            <a:r>
              <a:rPr lang="en-US" u="sng" dirty="0">
                <a:solidFill>
                  <a:srgbClr val="FFFF00"/>
                </a:solidFill>
              </a:rPr>
              <a:t>confession</a:t>
            </a:r>
            <a:r>
              <a:rPr lang="en-US" dirty="0">
                <a:solidFill>
                  <a:srgbClr val="FFFF00"/>
                </a:solidFill>
              </a:rPr>
              <a:t> </a:t>
            </a:r>
            <a:br>
              <a:rPr lang="en-US" dirty="0">
                <a:solidFill>
                  <a:srgbClr val="FFFF00"/>
                </a:solidFill>
              </a:rPr>
            </a:br>
            <a:r>
              <a:rPr lang="en-US" dirty="0">
                <a:solidFill>
                  <a:srgbClr val="FFFF00"/>
                </a:solidFill>
              </a:rPr>
              <a:t> 		 in the presence of many </a:t>
            </a:r>
            <a:br>
              <a:rPr lang="en-US" dirty="0">
                <a:solidFill>
                  <a:srgbClr val="FFFF00"/>
                </a:solidFill>
              </a:rPr>
            </a:br>
            <a:r>
              <a:rPr lang="en-US" dirty="0">
                <a:solidFill>
                  <a:srgbClr val="FFFF00"/>
                </a:solidFill>
              </a:rPr>
              <a:t>		 witnesses</a:t>
            </a:r>
            <a:r>
              <a:rPr lang="en-US" dirty="0"/>
              <a:t>. </a:t>
            </a:r>
            <a:r>
              <a:rPr lang="en-US" baseline="30000" dirty="0"/>
              <a:t>13</a:t>
            </a:r>
            <a:r>
              <a:rPr lang="en-US" dirty="0"/>
              <a:t> In the sight of 		  God, who gives life to 				everything, and of Christ </a:t>
            </a:r>
            <a:br>
              <a:rPr lang="en-US" dirty="0"/>
            </a:br>
            <a:r>
              <a:rPr lang="en-US" dirty="0"/>
              <a:t>			   Jesus, who while 			testifying before Pontius </a:t>
            </a:r>
            <a:br>
              <a:rPr lang="en-US" dirty="0"/>
            </a:br>
            <a:r>
              <a:rPr lang="en-US" dirty="0"/>
              <a:t>	 Pilate made the good confession, </a:t>
            </a:r>
          </a:p>
        </p:txBody>
      </p:sp>
    </p:spTree>
    <p:extLst>
      <p:ext uri="{BB962C8B-B14F-4D97-AF65-F5344CB8AC3E}">
        <p14:creationId xmlns:p14="http://schemas.microsoft.com/office/powerpoint/2010/main" val="324515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52400" y="2438400"/>
            <a:ext cx="3463647" cy="49911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a:t>
            </a:r>
            <a:r>
              <a:rPr lang="en-US" u="sng" dirty="0">
                <a:solidFill>
                  <a:srgbClr val="FFFF00"/>
                </a:solidFill>
              </a:rPr>
              <a:t>Takes Hold</a:t>
            </a:r>
            <a:r>
              <a:rPr lang="en-US" dirty="0">
                <a:solidFill>
                  <a:srgbClr val="FFFF00"/>
                </a:solidFill>
              </a:rPr>
              <a:t> </a:t>
            </a:r>
            <a:r>
              <a:rPr lang="en-US" dirty="0"/>
              <a:t>… 6:12</a:t>
            </a:r>
          </a:p>
        </p:txBody>
      </p:sp>
      <p:sp>
        <p:nvSpPr>
          <p:cNvPr id="3" name="Content Placeholder 2"/>
          <p:cNvSpPr>
            <a:spLocks noGrp="1"/>
          </p:cNvSpPr>
          <p:nvPr>
            <p:ph idx="1"/>
          </p:nvPr>
        </p:nvSpPr>
        <p:spPr>
          <a:xfrm>
            <a:off x="711200" y="1371601"/>
            <a:ext cx="7899400" cy="4754563"/>
          </a:xfrm>
        </p:spPr>
        <p:txBody>
          <a:bodyPr/>
          <a:lstStyle/>
          <a:p>
            <a:pPr marL="0" indent="0">
              <a:lnSpc>
                <a:spcPts val="3700"/>
              </a:lnSpc>
            </a:pPr>
            <a:r>
              <a:rPr lang="en-US" baseline="30000" dirty="0"/>
              <a:t>12</a:t>
            </a:r>
            <a:r>
              <a:rPr lang="en-US" dirty="0"/>
              <a:t> Fight the good fight of the faith. Take hold of the eternal life to which 			    you were</a:t>
            </a:r>
            <a:r>
              <a:rPr lang="en-US" dirty="0">
                <a:solidFill>
                  <a:srgbClr val="FFFF00"/>
                </a:solidFill>
              </a:rPr>
              <a:t> </a:t>
            </a:r>
            <a:r>
              <a:rPr lang="en-US" u="sng" dirty="0">
                <a:solidFill>
                  <a:srgbClr val="FFFF00"/>
                </a:solidFill>
              </a:rPr>
              <a:t>called</a:t>
            </a:r>
            <a:r>
              <a:rPr lang="en-US" dirty="0">
                <a:solidFill>
                  <a:srgbClr val="FFFF00"/>
                </a:solidFill>
              </a:rPr>
              <a:t> </a:t>
            </a:r>
            <a:r>
              <a:rPr lang="en-US" dirty="0"/>
              <a:t>when you </a:t>
            </a:r>
            <a:br>
              <a:rPr lang="en-US" dirty="0"/>
            </a:br>
            <a:r>
              <a:rPr lang="en-US" dirty="0"/>
              <a:t>		  made your</a:t>
            </a:r>
            <a:r>
              <a:rPr lang="en-US" dirty="0">
                <a:solidFill>
                  <a:srgbClr val="FFFF00"/>
                </a:solidFill>
              </a:rPr>
              <a:t> g</a:t>
            </a:r>
            <a:r>
              <a:rPr lang="en-US" u="sng" dirty="0">
                <a:solidFill>
                  <a:srgbClr val="FFFF00"/>
                </a:solidFill>
              </a:rPr>
              <a:t>ood</a:t>
            </a:r>
            <a:r>
              <a:rPr lang="en-US" dirty="0">
                <a:solidFill>
                  <a:srgbClr val="FFFF00"/>
                </a:solidFill>
              </a:rPr>
              <a:t> </a:t>
            </a:r>
            <a:r>
              <a:rPr lang="en-US" u="sng" dirty="0">
                <a:solidFill>
                  <a:srgbClr val="FFFF00"/>
                </a:solidFill>
              </a:rPr>
              <a:t>confession</a:t>
            </a:r>
            <a:r>
              <a:rPr lang="en-US" dirty="0">
                <a:solidFill>
                  <a:srgbClr val="FFFF00"/>
                </a:solidFill>
              </a:rPr>
              <a:t> </a:t>
            </a:r>
            <a:br>
              <a:rPr lang="en-US" dirty="0">
                <a:solidFill>
                  <a:srgbClr val="FFFF00"/>
                </a:solidFill>
              </a:rPr>
            </a:br>
            <a:r>
              <a:rPr lang="en-US" dirty="0">
                <a:solidFill>
                  <a:srgbClr val="FFFF00"/>
                </a:solidFill>
              </a:rPr>
              <a:t> 		</a:t>
            </a:r>
            <a:r>
              <a:rPr lang="en-US" dirty="0"/>
              <a:t> in the presence of many </a:t>
            </a:r>
            <a:br>
              <a:rPr lang="en-US" dirty="0"/>
            </a:br>
            <a:r>
              <a:rPr lang="en-US" dirty="0"/>
              <a:t>		 witnesses. </a:t>
            </a:r>
            <a:r>
              <a:rPr lang="en-US" baseline="30000" dirty="0"/>
              <a:t>13</a:t>
            </a:r>
            <a:r>
              <a:rPr lang="en-US" dirty="0"/>
              <a:t> In the sight of 		  God, who gives life to 				everything, and of </a:t>
            </a:r>
            <a:r>
              <a:rPr lang="en-US" dirty="0">
                <a:solidFill>
                  <a:srgbClr val="FFFF00"/>
                </a:solidFill>
              </a:rPr>
              <a:t>Christ </a:t>
            </a:r>
            <a:br>
              <a:rPr lang="en-US" dirty="0">
                <a:solidFill>
                  <a:srgbClr val="FFFF00"/>
                </a:solidFill>
              </a:rPr>
            </a:br>
            <a:r>
              <a:rPr lang="en-US" dirty="0">
                <a:solidFill>
                  <a:srgbClr val="FFFF00"/>
                </a:solidFill>
              </a:rPr>
              <a:t>			   Jesus, who while 			testifying before Pontius </a:t>
            </a:r>
            <a:br>
              <a:rPr lang="en-US" dirty="0">
                <a:solidFill>
                  <a:srgbClr val="FFFF00"/>
                </a:solidFill>
              </a:rPr>
            </a:br>
            <a:r>
              <a:rPr lang="en-US" dirty="0">
                <a:solidFill>
                  <a:srgbClr val="FFFF00"/>
                </a:solidFill>
              </a:rPr>
              <a:t>	 Pilate made the g</a:t>
            </a:r>
            <a:r>
              <a:rPr lang="en-US" u="sng" dirty="0">
                <a:solidFill>
                  <a:srgbClr val="FFFF00"/>
                </a:solidFill>
              </a:rPr>
              <a:t>ood</a:t>
            </a:r>
            <a:r>
              <a:rPr lang="en-US" dirty="0">
                <a:solidFill>
                  <a:srgbClr val="FFFF00"/>
                </a:solidFill>
              </a:rPr>
              <a:t> </a:t>
            </a:r>
            <a:r>
              <a:rPr lang="en-US" u="sng" dirty="0">
                <a:solidFill>
                  <a:srgbClr val="FFFF00"/>
                </a:solidFill>
              </a:rPr>
              <a:t>confession</a:t>
            </a:r>
            <a:r>
              <a:rPr lang="en-US" dirty="0"/>
              <a:t>, </a:t>
            </a:r>
          </a:p>
        </p:txBody>
      </p:sp>
    </p:spTree>
    <p:extLst>
      <p:ext uri="{BB962C8B-B14F-4D97-AF65-F5344CB8AC3E}">
        <p14:creationId xmlns:p14="http://schemas.microsoft.com/office/powerpoint/2010/main" val="243208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52400" y="2438400"/>
            <a:ext cx="3463647" cy="49911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a:t>
            </a:r>
            <a:r>
              <a:rPr lang="en-US" u="sng" dirty="0">
                <a:solidFill>
                  <a:srgbClr val="FFFF00"/>
                </a:solidFill>
              </a:rPr>
              <a:t>Takes Hold</a:t>
            </a:r>
            <a:r>
              <a:rPr lang="en-US" dirty="0">
                <a:solidFill>
                  <a:srgbClr val="FFFF00"/>
                </a:solidFill>
              </a:rPr>
              <a:t> </a:t>
            </a:r>
            <a:r>
              <a:rPr lang="en-US" dirty="0"/>
              <a:t>… 6:12</a:t>
            </a:r>
          </a:p>
        </p:txBody>
      </p:sp>
      <p:sp>
        <p:nvSpPr>
          <p:cNvPr id="3" name="Content Placeholder 2"/>
          <p:cNvSpPr>
            <a:spLocks noGrp="1"/>
          </p:cNvSpPr>
          <p:nvPr>
            <p:ph idx="1"/>
          </p:nvPr>
        </p:nvSpPr>
        <p:spPr>
          <a:xfrm>
            <a:off x="711200" y="1371601"/>
            <a:ext cx="7899400" cy="4754563"/>
          </a:xfrm>
        </p:spPr>
        <p:txBody>
          <a:bodyPr/>
          <a:lstStyle/>
          <a:p>
            <a:pPr marL="0" indent="0">
              <a:lnSpc>
                <a:spcPts val="3700"/>
              </a:lnSpc>
            </a:pPr>
            <a:r>
              <a:rPr lang="en-US" baseline="30000" dirty="0"/>
              <a:t>12</a:t>
            </a:r>
            <a:r>
              <a:rPr lang="en-US" dirty="0"/>
              <a:t> Fight the good fight of the faith. Take hold of the eternal life to which 			    you were</a:t>
            </a:r>
            <a:r>
              <a:rPr lang="en-US" dirty="0">
                <a:solidFill>
                  <a:srgbClr val="FFFF00"/>
                </a:solidFill>
              </a:rPr>
              <a:t> </a:t>
            </a:r>
            <a:r>
              <a:rPr lang="en-US" u="sng" dirty="0">
                <a:solidFill>
                  <a:srgbClr val="FFFF00"/>
                </a:solidFill>
              </a:rPr>
              <a:t>called</a:t>
            </a:r>
            <a:r>
              <a:rPr lang="en-US" dirty="0">
                <a:solidFill>
                  <a:srgbClr val="FFFF00"/>
                </a:solidFill>
              </a:rPr>
              <a:t> </a:t>
            </a:r>
            <a:r>
              <a:rPr lang="en-US" dirty="0"/>
              <a:t>when you </a:t>
            </a:r>
            <a:br>
              <a:rPr lang="en-US" dirty="0"/>
            </a:br>
            <a:r>
              <a:rPr lang="en-US" dirty="0"/>
              <a:t>		  made your</a:t>
            </a:r>
            <a:r>
              <a:rPr lang="en-US" dirty="0">
                <a:solidFill>
                  <a:srgbClr val="FFFF00"/>
                </a:solidFill>
              </a:rPr>
              <a:t> </a:t>
            </a:r>
            <a:r>
              <a:rPr lang="en-US" dirty="0">
                <a:solidFill>
                  <a:srgbClr val="FFFF00"/>
                </a:solidFill>
                <a:effectLst>
                  <a:glow rad="127000">
                    <a:srgbClr val="C00000"/>
                  </a:glow>
                  <a:outerShdw blurRad="38100" dist="38100" dir="2700000" algn="tl">
                    <a:srgbClr val="000000">
                      <a:alpha val="43137"/>
                    </a:srgbClr>
                  </a:outerShdw>
                </a:effectLst>
              </a:rPr>
              <a:t>g</a:t>
            </a:r>
            <a:r>
              <a:rPr lang="en-US" u="sng" dirty="0">
                <a:solidFill>
                  <a:srgbClr val="FFFF00"/>
                </a:solidFill>
                <a:effectLst>
                  <a:glow rad="127000">
                    <a:srgbClr val="C00000"/>
                  </a:glow>
                  <a:outerShdw blurRad="38100" dist="38100" dir="2700000" algn="tl">
                    <a:srgbClr val="000000">
                      <a:alpha val="43137"/>
                    </a:srgbClr>
                  </a:outerShdw>
                </a:effectLst>
              </a:rPr>
              <a:t>ood</a:t>
            </a:r>
            <a:r>
              <a:rPr lang="en-US" dirty="0">
                <a:solidFill>
                  <a:srgbClr val="FFFF00"/>
                </a:solidFill>
                <a:effectLst>
                  <a:glow rad="127000">
                    <a:srgbClr val="C00000"/>
                  </a:glow>
                  <a:outerShdw blurRad="38100" dist="38100" dir="2700000" algn="tl">
                    <a:srgbClr val="000000">
                      <a:alpha val="43137"/>
                    </a:srgbClr>
                  </a:outerShdw>
                </a:effectLst>
              </a:rPr>
              <a:t> </a:t>
            </a:r>
            <a:r>
              <a:rPr lang="en-US" u="sng" dirty="0">
                <a:solidFill>
                  <a:srgbClr val="FFFF00"/>
                </a:solidFill>
                <a:effectLst>
                  <a:glow rad="127000">
                    <a:srgbClr val="C00000"/>
                  </a:glow>
                  <a:outerShdw blurRad="38100" dist="38100" dir="2700000" algn="tl">
                    <a:srgbClr val="000000">
                      <a:alpha val="43137"/>
                    </a:srgbClr>
                  </a:outerShdw>
                </a:effectLst>
              </a:rPr>
              <a:t>confession</a:t>
            </a:r>
            <a:r>
              <a:rPr lang="en-US" dirty="0">
                <a:solidFill>
                  <a:srgbClr val="FFFF00"/>
                </a:solidFill>
                <a:effectLst>
                  <a:glow rad="127000">
                    <a:srgbClr val="C00000"/>
                  </a:glow>
                  <a:outerShdw blurRad="38100" dist="38100" dir="2700000" algn="tl">
                    <a:srgbClr val="000000">
                      <a:alpha val="43137"/>
                    </a:srgbClr>
                  </a:outerShdw>
                </a:effectLst>
              </a:rPr>
              <a:t> </a:t>
            </a:r>
            <a:br>
              <a:rPr lang="en-US" dirty="0">
                <a:solidFill>
                  <a:srgbClr val="FFFF00"/>
                </a:solidFill>
              </a:rPr>
            </a:br>
            <a:r>
              <a:rPr lang="en-US" dirty="0">
                <a:solidFill>
                  <a:srgbClr val="FFFF00"/>
                </a:solidFill>
              </a:rPr>
              <a:t> 		</a:t>
            </a:r>
            <a:r>
              <a:rPr lang="en-US" dirty="0"/>
              <a:t> in the presence of many </a:t>
            </a:r>
            <a:br>
              <a:rPr lang="en-US" dirty="0"/>
            </a:br>
            <a:r>
              <a:rPr lang="en-US" dirty="0"/>
              <a:t>		 witnesses. </a:t>
            </a:r>
            <a:r>
              <a:rPr lang="en-US" baseline="30000" dirty="0"/>
              <a:t>13</a:t>
            </a:r>
            <a:r>
              <a:rPr lang="en-US" dirty="0"/>
              <a:t> In the sight of 		  God, who gives life to 				everything, and of </a:t>
            </a:r>
            <a:r>
              <a:rPr lang="en-US" dirty="0">
                <a:solidFill>
                  <a:srgbClr val="FFFF00"/>
                </a:solidFill>
              </a:rPr>
              <a:t>Christ </a:t>
            </a:r>
            <a:br>
              <a:rPr lang="en-US" dirty="0">
                <a:solidFill>
                  <a:srgbClr val="FFFF00"/>
                </a:solidFill>
              </a:rPr>
            </a:br>
            <a:r>
              <a:rPr lang="en-US" dirty="0">
                <a:solidFill>
                  <a:srgbClr val="FFFF00"/>
                </a:solidFill>
              </a:rPr>
              <a:t>			   Jesus, who while 			testifying before Pontius </a:t>
            </a:r>
            <a:br>
              <a:rPr lang="en-US" dirty="0">
                <a:solidFill>
                  <a:srgbClr val="FFFF00"/>
                </a:solidFill>
              </a:rPr>
            </a:br>
            <a:r>
              <a:rPr lang="en-US" dirty="0">
                <a:solidFill>
                  <a:srgbClr val="FFFF00"/>
                </a:solidFill>
              </a:rPr>
              <a:t>	 Pilate made the </a:t>
            </a:r>
            <a:r>
              <a:rPr lang="en-US" dirty="0">
                <a:solidFill>
                  <a:srgbClr val="FFFF00"/>
                </a:solidFill>
                <a:effectLst>
                  <a:glow rad="127000">
                    <a:srgbClr val="C00000"/>
                  </a:glow>
                  <a:outerShdw blurRad="38100" dist="38100" dir="2700000" algn="tl">
                    <a:srgbClr val="000000">
                      <a:alpha val="43137"/>
                    </a:srgbClr>
                  </a:outerShdw>
                </a:effectLst>
              </a:rPr>
              <a:t>g</a:t>
            </a:r>
            <a:r>
              <a:rPr lang="en-US" u="sng" dirty="0">
                <a:solidFill>
                  <a:srgbClr val="FFFF00"/>
                </a:solidFill>
                <a:effectLst>
                  <a:glow rad="127000">
                    <a:srgbClr val="C00000"/>
                  </a:glow>
                  <a:outerShdw blurRad="38100" dist="38100" dir="2700000" algn="tl">
                    <a:srgbClr val="000000">
                      <a:alpha val="43137"/>
                    </a:srgbClr>
                  </a:outerShdw>
                </a:effectLst>
              </a:rPr>
              <a:t>ood</a:t>
            </a:r>
            <a:r>
              <a:rPr lang="en-US" dirty="0">
                <a:solidFill>
                  <a:srgbClr val="FFFF00"/>
                </a:solidFill>
                <a:effectLst>
                  <a:glow rad="127000">
                    <a:srgbClr val="C00000"/>
                  </a:glow>
                  <a:outerShdw blurRad="38100" dist="38100" dir="2700000" algn="tl">
                    <a:srgbClr val="000000">
                      <a:alpha val="43137"/>
                    </a:srgbClr>
                  </a:outerShdw>
                </a:effectLst>
              </a:rPr>
              <a:t> </a:t>
            </a:r>
            <a:r>
              <a:rPr lang="en-US" u="sng" dirty="0">
                <a:solidFill>
                  <a:srgbClr val="FFFF00"/>
                </a:solidFill>
                <a:effectLst>
                  <a:glow rad="127000">
                    <a:srgbClr val="C00000"/>
                  </a:glow>
                  <a:outerShdw blurRad="38100" dist="38100" dir="2700000" algn="tl">
                    <a:srgbClr val="000000">
                      <a:alpha val="43137"/>
                    </a:srgbClr>
                  </a:outerShdw>
                </a:effectLst>
              </a:rPr>
              <a:t>confession</a:t>
            </a:r>
            <a:r>
              <a:rPr lang="en-US" dirty="0"/>
              <a:t>, </a:t>
            </a:r>
          </a:p>
        </p:txBody>
      </p:sp>
    </p:spTree>
    <p:extLst>
      <p:ext uri="{BB962C8B-B14F-4D97-AF65-F5344CB8AC3E}">
        <p14:creationId xmlns:p14="http://schemas.microsoft.com/office/powerpoint/2010/main" val="1705006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TotalTime>
  <Words>3492</Words>
  <Application>Microsoft Office PowerPoint</Application>
  <PresentationFormat>Widescreen</PresentationFormat>
  <Paragraphs>227</Paragraphs>
  <Slides>37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Narrow</vt:lpstr>
      <vt:lpstr>Calibri</vt:lpstr>
      <vt:lpstr>Elephant</vt:lpstr>
      <vt:lpstr>Office Theme</vt:lpstr>
      <vt:lpstr>PowerPoint Presentation</vt:lpstr>
      <vt:lpstr>I.  A Man of God who:</vt:lpstr>
      <vt:lpstr>1- Flees (the love of money) 6:11</vt:lpstr>
      <vt:lpstr>2- Pursues … 6:11</vt:lpstr>
      <vt:lpstr>3- Fights for Faith … 6:12</vt:lpstr>
      <vt:lpstr>4- Takes Hold … 6:12</vt:lpstr>
      <vt:lpstr>4- Takes Hold … 6:12</vt:lpstr>
      <vt:lpstr>4- Takes Hold … 6:12</vt:lpstr>
      <vt:lpstr>4- Takes Hold … 6:12</vt:lpstr>
      <vt:lpstr>5- Keeps … 6:13-14</vt:lpstr>
      <vt:lpstr>5- Keeps … 6:13-14</vt:lpstr>
      <vt:lpstr>6- Acknowledges … 6:15-16</vt:lpstr>
      <vt:lpstr>6- Acknowledges … 6:15-16</vt:lpstr>
      <vt:lpstr>6- Acknowledges … 6:15-16</vt:lpstr>
      <vt:lpstr>6- Acknowledges … 6:15-16</vt:lpstr>
      <vt:lpstr>6- Acknowledges … 6:15-16</vt:lpstr>
      <vt:lpstr>6- Acknowledges … 6:15-16</vt:lpstr>
      <vt:lpstr>II. Church Members who:</vt:lpstr>
      <vt:lpstr>1- Accumulate Wealth 6:17</vt:lpstr>
      <vt:lpstr>1- Accumulate Wealth 6:17</vt:lpstr>
      <vt:lpstr>2- Hope in God 6:17</vt:lpstr>
      <vt:lpstr>2- Hope in God 6:17</vt:lpstr>
      <vt:lpstr>2- Hope in God 6:17</vt:lpstr>
      <vt:lpstr>3- Do Good Deeds 6:18</vt:lpstr>
      <vt:lpstr>4- Share Generously 6:18</vt:lpstr>
      <vt:lpstr>5- Lay Up Treasure 6:19</vt:lpstr>
      <vt:lpstr>5- Lay Up Treasure 6:19</vt:lpstr>
      <vt:lpstr>6- Take Hold on Life 6:19</vt:lpstr>
      <vt:lpstr>III. Sons in the Faith who:</vt:lpstr>
      <vt:lpstr>1- Guard the Faith 6:20</vt:lpstr>
      <vt:lpstr>2- Turn Away Godlessness 6:20</vt:lpstr>
      <vt:lpstr>3- Stay True 6:21</vt:lpstr>
      <vt:lpstr>Let’s Sum It Up!</vt:lpstr>
      <vt:lpstr>Let’s Sum It Up!</vt:lpstr>
      <vt:lpstr>Let’s Sum It Up!</vt:lpstr>
      <vt:lpstr>Let’s Sum It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 Church God’s Way</dc:title>
  <dc:creator>Dennis Henderson</dc:creator>
  <cp:lastModifiedBy>Dennis Henderson</cp:lastModifiedBy>
  <cp:revision>89</cp:revision>
  <dcterms:created xsi:type="dcterms:W3CDTF">2013-11-25T15:15:43Z</dcterms:created>
  <dcterms:modified xsi:type="dcterms:W3CDTF">2021-05-13T17:22:11Z</dcterms:modified>
</cp:coreProperties>
</file>