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75" r:id="rId3"/>
    <p:sldId id="257" r:id="rId4"/>
    <p:sldId id="376" r:id="rId5"/>
    <p:sldId id="377" r:id="rId6"/>
    <p:sldId id="324" r:id="rId7"/>
    <p:sldId id="259" r:id="rId8"/>
    <p:sldId id="378" r:id="rId9"/>
    <p:sldId id="379" r:id="rId10"/>
    <p:sldId id="399" r:id="rId11"/>
    <p:sldId id="359" r:id="rId12"/>
    <p:sldId id="360" r:id="rId13"/>
    <p:sldId id="361" r:id="rId14"/>
    <p:sldId id="362" r:id="rId15"/>
    <p:sldId id="363" r:id="rId16"/>
    <p:sldId id="364" r:id="rId17"/>
    <p:sldId id="365" r:id="rId18"/>
    <p:sldId id="366" r:id="rId19"/>
    <p:sldId id="367" r:id="rId20"/>
    <p:sldId id="394" r:id="rId21"/>
    <p:sldId id="264" r:id="rId22"/>
    <p:sldId id="355" r:id="rId23"/>
    <p:sldId id="395" r:id="rId24"/>
    <p:sldId id="356" r:id="rId25"/>
    <p:sldId id="396" r:id="rId26"/>
    <p:sldId id="368" r:id="rId27"/>
    <p:sldId id="381" r:id="rId28"/>
    <p:sldId id="382" r:id="rId29"/>
    <p:sldId id="383" r:id="rId30"/>
    <p:sldId id="384" r:id="rId31"/>
    <p:sldId id="400" r:id="rId32"/>
    <p:sldId id="401" r:id="rId33"/>
    <p:sldId id="369" r:id="rId34"/>
    <p:sldId id="371" r:id="rId35"/>
    <p:sldId id="358" r:id="rId36"/>
    <p:sldId id="266" r:id="rId37"/>
    <p:sldId id="385" r:id="rId38"/>
    <p:sldId id="397" r:id="rId39"/>
    <p:sldId id="261" r:id="rId40"/>
    <p:sldId id="398" r:id="rId41"/>
    <p:sldId id="373" r:id="rId42"/>
    <p:sldId id="386" r:id="rId43"/>
    <p:sldId id="262" r:id="rId44"/>
    <p:sldId id="390" r:id="rId45"/>
    <p:sldId id="391" r:id="rId46"/>
    <p:sldId id="392" r:id="rId47"/>
    <p:sldId id="393" r:id="rId48"/>
    <p:sldId id="389" r:id="rId49"/>
    <p:sldId id="387" r:id="rId50"/>
    <p:sldId id="388" r:id="rId51"/>
    <p:sldId id="35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pos="37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A07"/>
    <a:srgbClr val="7A0000"/>
    <a:srgbClr val="5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174" autoAdjust="0"/>
  </p:normalViewPr>
  <p:slideViewPr>
    <p:cSldViewPr showGuides="1">
      <p:cViewPr varScale="1">
        <p:scale>
          <a:sx n="67" d="100"/>
          <a:sy n="67" d="100"/>
        </p:scale>
        <p:origin x="1190" y="62"/>
      </p:cViewPr>
      <p:guideLst>
        <p:guide orient="horz" pos="1200"/>
        <p:guide pos="377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22BE0-AC3D-44FB-AE3E-EFE668D7A15F}" type="datetimeFigureOut">
              <a:rPr lang="en-US" smtClean="0"/>
              <a:pPr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3EB78-6143-4E1D-BC5F-22713F04D7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95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tockphoto.com/download/bid-6844583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tockphoto.com/download/bid-6844583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gstockphoto.com/download/bid-6844583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gnetbox/2704415839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jnswanson/2252516924/sizes/z/in/photostream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tork_with_new-born_child.png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flickr.com/photos/jnswanson/2252516924/sizes/z/in/photostream/" TargetMode="External"/><Relationship Id="rId4" Type="http://schemas.openxmlformats.org/officeDocument/2006/relationships/hyperlink" Target="http://www.flickr.com/photos/ooocha/2854462353/sizes/l/in/photostream/" TargetMode="Externa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itzcelt/3058009462/sizes/l/in/photostream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itzcelt/3058009462/sizes/l/in/photostream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bitzcelt/3058009462/sizes/l/in/photostream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homashawk/2232775569/sizes/z/in/photostream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gnetbox/2704415839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homashawk/2232775569/sizes/z/in/photostream/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homashawk/2232775569/sizes/z/in/photostream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homashawk/2232775569/sizes/z/in/photostream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magnetbox/2704415839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_Bible,_Notre-Dame_du_Taur,_septembre_2011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_Bible,_Notre-Dame_du_Taur,_septembre_2011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pierre_tourigny/367078204/sizes/o/in/photostream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stained glass = Licensed from </a:t>
            </a:r>
            <a:r>
              <a:rPr lang="en-US" dirty="0" err="1"/>
              <a:t>bigstock</a:t>
            </a:r>
            <a:r>
              <a:rPr lang="en-US" dirty="0"/>
              <a:t> photos.  Not for reuse elsewhere. </a:t>
            </a:r>
            <a:r>
              <a:rPr lang="en-US"/>
              <a:t>http://www.bigstockphoto.com/image-84022553/stock-photo-stained-glass-window-church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14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22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6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11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6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1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6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45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69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6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Background stained glass = Licensed from </a:t>
            </a:r>
            <a:r>
              <a:rPr lang="en-US" dirty="0" err="1"/>
              <a:t>bigstock</a:t>
            </a:r>
            <a:r>
              <a:rPr lang="en-US" dirty="0"/>
              <a:t> photos.  Not for reuse elsewhere. </a:t>
            </a:r>
            <a:r>
              <a:rPr lang="en-US"/>
              <a:t>http://www.bigstockphoto.com/image-84022553/stock-photo-stained-glass-window-church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47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29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Robber = FREE = from </a:t>
            </a:r>
            <a:r>
              <a:rPr lang="en-US" dirty="0">
                <a:hlinkClick r:id="rId3"/>
              </a:rPr>
              <a:t>http://www.bigstockphoto.com/download/bid-6844583/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44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Robber = FREE = from </a:t>
            </a:r>
            <a:r>
              <a:rPr lang="en-US" dirty="0">
                <a:hlinkClick r:id="rId3"/>
              </a:rPr>
              <a:t>http://www.bigstockphoto.com/download/bid-6844583/</a:t>
            </a:r>
            <a:endParaRPr lang="en-US" dirty="0"/>
          </a:p>
          <a:p>
            <a:endParaRPr lang="en-US" dirty="0"/>
          </a:p>
          <a:p>
            <a:r>
              <a:rPr lang="en-US" dirty="0"/>
              <a:t>Paul</a:t>
            </a:r>
            <a:r>
              <a:rPr lang="en-US" baseline="0" dirty="0"/>
              <a:t> is telling Timothy that h</a:t>
            </a:r>
            <a:r>
              <a:rPr lang="en-US" dirty="0"/>
              <a:t>e is saying that</a:t>
            </a:r>
            <a:r>
              <a:rPr lang="en-US" baseline="0" dirty="0"/>
              <a:t> the so called “Prosperity Gospel Preachers” are “False Teachers.”  </a:t>
            </a:r>
          </a:p>
          <a:p>
            <a:endParaRPr lang="en-US" baseline="0" dirty="0"/>
          </a:p>
          <a:p>
            <a:r>
              <a:rPr lang="en-US" baseline="0" dirty="0"/>
              <a:t>Godliness is NOT a means to financial gain!!!</a:t>
            </a:r>
          </a:p>
          <a:p>
            <a:endParaRPr lang="en-US" baseline="0" dirty="0"/>
          </a:p>
          <a:p>
            <a:r>
              <a:rPr lang="en-US" baseline="0" dirty="0"/>
              <a:t>The true gospel is about the saving grace of the Lord Jesus Christ. Forgiveness of sins and assurance of eternal life!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651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Robber = FREE = from </a:t>
            </a:r>
            <a:r>
              <a:rPr lang="en-US" dirty="0">
                <a:hlinkClick r:id="rId3"/>
              </a:rPr>
              <a:t>http://www.bigstockphoto.com/download/bid-6844583/</a:t>
            </a:r>
            <a:endParaRPr lang="en-US" dirty="0"/>
          </a:p>
          <a:p>
            <a:endParaRPr lang="en-US" dirty="0"/>
          </a:p>
          <a:p>
            <a:r>
              <a:rPr lang="en-US" dirty="0"/>
              <a:t>Paul</a:t>
            </a:r>
            <a:r>
              <a:rPr lang="en-US" baseline="0" dirty="0"/>
              <a:t> is telling Timothy </a:t>
            </a:r>
            <a:r>
              <a:rPr lang="en-US" baseline="0"/>
              <a:t>that h</a:t>
            </a:r>
            <a:r>
              <a:rPr lang="en-US"/>
              <a:t>e </a:t>
            </a:r>
            <a:r>
              <a:rPr lang="en-US" dirty="0"/>
              <a:t>is saying that</a:t>
            </a:r>
            <a:r>
              <a:rPr lang="en-US" baseline="0" dirty="0"/>
              <a:t> the so called “Prosperity Gospel Preachers” are “False Teachers.”  </a:t>
            </a:r>
          </a:p>
          <a:p>
            <a:endParaRPr lang="en-US" baseline="0" dirty="0"/>
          </a:p>
          <a:p>
            <a:r>
              <a:rPr lang="en-US" baseline="0" dirty="0"/>
              <a:t>Godliness is NOT a means to financial gain!!!</a:t>
            </a:r>
          </a:p>
          <a:p>
            <a:endParaRPr lang="en-US" baseline="0" dirty="0"/>
          </a:p>
          <a:p>
            <a:r>
              <a:rPr lang="en-US" baseline="0" dirty="0"/>
              <a:t>The true gospel is about the saving grace of the Lord Jesus Christ. Forgiveness of sins and assurance of eternal life!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9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97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51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14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2994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13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Hiring</a:t>
            </a:r>
            <a:r>
              <a:rPr lang="en-US" baseline="0" dirty="0"/>
              <a:t> sign = FREE = from </a:t>
            </a:r>
            <a:r>
              <a:rPr lang="en-US" dirty="0">
                <a:hlinkClick r:id="rId3"/>
              </a:rPr>
              <a:t>http://www.flickr.com/photos/magnetbox/2704415839/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5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0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058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25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01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3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60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Stork =FREE = from </a:t>
            </a:r>
            <a:r>
              <a:rPr lang="en-US" dirty="0">
                <a:hlinkClick r:id="rId3"/>
              </a:rPr>
              <a:t>http://commons.wikimedia.org/wiki/File:Stork_with_new-born_child.png</a:t>
            </a:r>
            <a:endParaRPr lang="en-US" dirty="0"/>
          </a:p>
          <a:p>
            <a:r>
              <a:rPr lang="en-US" dirty="0"/>
              <a:t>U-haul = FREE = from </a:t>
            </a:r>
            <a:r>
              <a:rPr lang="en-US" dirty="0">
                <a:hlinkClick r:id="rId4"/>
              </a:rPr>
              <a:t>http://www.flickr.com/photos/ooocha/2854462353/sizes/l/in/photostream/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Magnified</a:t>
            </a:r>
            <a:r>
              <a:rPr lang="en-US" baseline="0" dirty="0"/>
              <a:t> “godliness” = FREE = from </a:t>
            </a:r>
            <a:r>
              <a:rPr lang="en-US" dirty="0">
                <a:hlinkClick r:id="rId5"/>
              </a:rPr>
              <a:t>http://www.flickr.com/photos/jnswanson/2252516924/sizes/z/in/photostream/</a:t>
            </a:r>
            <a:endParaRPr lang="en-US" dirty="0"/>
          </a:p>
          <a:p>
            <a:endParaRPr lang="en-US" dirty="0"/>
          </a:p>
          <a:p>
            <a:r>
              <a:rPr lang="en-US" dirty="0"/>
              <a:t>Phil “learned to be content”  but how?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Be content with what you</a:t>
            </a:r>
            <a:r>
              <a:rPr lang="en-US" baseline="0" dirty="0"/>
              <a:t> have – God is enough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Godliness with contentment brings great gain.  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228600" indent="-228600">
              <a:buAutoNum type="arabicParenR"/>
            </a:pPr>
            <a:r>
              <a:rPr lang="en-US" baseline="0" dirty="0"/>
              <a:t>Not godliness alone nor contentment alone you must have both!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5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trap = FREE = from </a:t>
            </a:r>
            <a:r>
              <a:rPr lang="en-US" dirty="0">
                <a:hlinkClick r:id="rId3"/>
              </a:rPr>
              <a:t>http://www.flickr.com/photos/bitzcelt/3058009462/sizes/l/in/photostream/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691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trap = FREE = from </a:t>
            </a:r>
            <a:r>
              <a:rPr lang="en-US" dirty="0">
                <a:hlinkClick r:id="rId3"/>
              </a:rPr>
              <a:t>http://www.flickr.com/photos/bitzcelt/3058009462/sizes/l/in/photostream/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2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trap = FREE = from </a:t>
            </a:r>
            <a:r>
              <a:rPr lang="en-US" dirty="0">
                <a:hlinkClick r:id="rId3"/>
              </a:rPr>
              <a:t>http://www.flickr.com/photos/bitzcelt/3058009462/sizes/l/in/photostream/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569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heart = free= from </a:t>
            </a:r>
            <a:r>
              <a:rPr lang="en-US" dirty="0">
                <a:hlinkClick r:id="rId3"/>
              </a:rPr>
              <a:t>http://www.flickr.com/photos/thomashawk/2232775569/sizes/z/in/photostream/</a:t>
            </a:r>
            <a:endParaRPr lang="en-US" dirty="0"/>
          </a:p>
          <a:p>
            <a:endParaRPr lang="en-US" dirty="0"/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where your treasure is, there your heart will be also.</a:t>
            </a:r>
            <a:r>
              <a:rPr lang="en-US" sz="1200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(Mat 6:21 NIV)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7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Hiring</a:t>
            </a:r>
            <a:r>
              <a:rPr lang="en-US" baseline="0" dirty="0"/>
              <a:t> sign = FREE = from </a:t>
            </a:r>
            <a:r>
              <a:rPr lang="en-US" dirty="0">
                <a:hlinkClick r:id="rId3"/>
              </a:rPr>
              <a:t>http://www.flickr.com/photos/magnetbox/2704415839/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539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heart = free= from </a:t>
            </a:r>
            <a:r>
              <a:rPr lang="en-US" dirty="0">
                <a:hlinkClick r:id="rId3"/>
              </a:rPr>
              <a:t>http://www.flickr.com/photos/thomashawk/2232775569/sizes/z/in/photostream/</a:t>
            </a:r>
            <a:endParaRPr lang="en-US" dirty="0"/>
          </a:p>
          <a:p>
            <a:endParaRPr lang="en-US" dirty="0"/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where your treasure is, there your heart will be also.</a:t>
            </a:r>
            <a:r>
              <a:rPr lang="en-US" sz="1200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(Mat 6:21 NIV)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254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heart = free= from </a:t>
            </a:r>
            <a:r>
              <a:rPr lang="en-US" dirty="0">
                <a:hlinkClick r:id="rId3"/>
              </a:rPr>
              <a:t>http://www.flickr.com/photos/thomashawk/2232775569/sizes/z/in/photostream/</a:t>
            </a:r>
            <a:endParaRPr lang="en-US" dirty="0"/>
          </a:p>
          <a:p>
            <a:endParaRPr lang="en-US" dirty="0"/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where your treasure is, there your heart will be also.</a:t>
            </a:r>
            <a:r>
              <a:rPr lang="en-US" sz="1200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(Mat 6:21 NIV)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92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Money heart = free= from </a:t>
            </a:r>
            <a:r>
              <a:rPr lang="en-US" dirty="0">
                <a:hlinkClick r:id="rId3"/>
              </a:rPr>
              <a:t>http://www.flickr.com/photos/thomashawk/2232775569/sizes/z/in/photostream/</a:t>
            </a:r>
            <a:endParaRPr lang="en-US" dirty="0"/>
          </a:p>
          <a:p>
            <a:endParaRPr lang="en-US" dirty="0"/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where your treasure is, there your heart will be also.</a:t>
            </a:r>
            <a:r>
              <a:rPr lang="en-US" sz="1200" baseline="0" dirty="0"/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(Mat 6:21 NIV)</a:t>
            </a:r>
          </a:p>
          <a:p>
            <a:pPr rtl="0"/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Grief = https://pixabay.com/en/woman-old-senior-desperation-grief-1246587/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251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B530-7996-41ED-80CF-70DA4A4DD0F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2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Hiring</a:t>
            </a:r>
            <a:r>
              <a:rPr lang="en-US" baseline="0" dirty="0"/>
              <a:t> sign = FREE = from </a:t>
            </a:r>
            <a:r>
              <a:rPr lang="en-US" dirty="0">
                <a:hlinkClick r:id="rId3"/>
              </a:rPr>
              <a:t>http://www.flickr.com/photos/magnetbox/2704415839/</a:t>
            </a:r>
            <a:endParaRPr lang="en-US" dirty="0"/>
          </a:p>
          <a:p>
            <a:endParaRPr lang="en-US" dirty="0"/>
          </a:p>
          <a:p>
            <a:r>
              <a:rPr lang="en-US" dirty="0"/>
              <a:t>Cloud = FREE = https://pixabay.com/en/clouds-sky-blue-clouds-form-white-1468272/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1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Take the slave </a:t>
            </a:r>
            <a:r>
              <a:rPr lang="en-US" dirty="0" err="1"/>
              <a:t>Onesimus</a:t>
            </a:r>
            <a:r>
              <a:rPr lang="en-US" dirty="0"/>
              <a:t> from Philemon as a case in point. </a:t>
            </a:r>
          </a:p>
          <a:p>
            <a:endParaRPr lang="en-US" dirty="0"/>
          </a:p>
          <a:p>
            <a:r>
              <a:rPr lang="en-US" dirty="0"/>
              <a:t>Waiter= https://pixabay.com/en/cafe-waiter-operation-flirt-kundin-1699126/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1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Bible = FREE </a:t>
            </a:r>
            <a:r>
              <a:rPr lang="en-US"/>
              <a:t>= from </a:t>
            </a:r>
            <a:r>
              <a:rPr lang="en-US">
                <a:hlinkClick r:id="rId3"/>
              </a:rPr>
              <a:t>http://commons.wikimedia.org/wiki/File:La_Bible,_Notre-Dame_du_Taur,_septembre_2011.jpg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Bible = FREE </a:t>
            </a:r>
            <a:r>
              <a:rPr lang="en-US"/>
              <a:t>= from </a:t>
            </a:r>
            <a:r>
              <a:rPr lang="en-US">
                <a:hlinkClick r:id="rId3"/>
              </a:rPr>
              <a:t>http://commons.wikimedia.org/wiki/File:La_Bible,_Notre-Dame_du_Taur,_septembre_2011.jpg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31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Cf. 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Matthew 7:15 "Watch out for false prophets. They come to you in sheep's clothing, but inwardly they are ferocious wolves. (Mat 7:15 NIV)</a:t>
            </a:r>
            <a:endParaRPr lang="en-US" b="0" dirty="0"/>
          </a:p>
          <a:p>
            <a:endParaRPr lang="en-US" dirty="0"/>
          </a:p>
          <a:p>
            <a:r>
              <a:rPr lang="en-US" dirty="0"/>
              <a:t>Wolf</a:t>
            </a:r>
            <a:r>
              <a:rPr lang="en-US" baseline="0" dirty="0"/>
              <a:t> in sheep’s clothing = FREE = from </a:t>
            </a:r>
            <a:r>
              <a:rPr lang="en-US" dirty="0">
                <a:hlinkClick r:id="rId3"/>
              </a:rPr>
              <a:t>http://www.flickr.com/photos/pierre_tourigny/367078204/sizes/o/in/photostream/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3EB78-6143-4E1D-BC5F-22713F04D7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3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0000">
              <a:alpha val="4392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984498" y="-1968502"/>
            <a:ext cx="6324601" cy="10871201"/>
          </a:xfrm>
        </p:spPr>
        <p:txBody>
          <a:bodyPr vert="eaVert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Arial Narrow" pitchFamily="34" charset="0"/>
              </a:defRPr>
            </a:lvl1pPr>
            <a:lvl2pPr>
              <a:buNone/>
              <a:defRPr sz="3600" b="1">
                <a:solidFill>
                  <a:schemeClr val="bg1"/>
                </a:solidFill>
                <a:latin typeface="Arial Narrow" pitchFamily="34" charset="0"/>
              </a:defRPr>
            </a:lvl2pPr>
            <a:lvl3pPr>
              <a:buNone/>
              <a:defRPr sz="3600" b="1">
                <a:solidFill>
                  <a:schemeClr val="bg1"/>
                </a:solidFill>
                <a:latin typeface="Arial Narrow" pitchFamily="34" charset="0"/>
              </a:defRPr>
            </a:lvl3pPr>
            <a:lvl4pPr>
              <a:buNone/>
              <a:defRPr sz="3600" b="1">
                <a:solidFill>
                  <a:schemeClr val="bg1"/>
                </a:solidFill>
                <a:latin typeface="Arial Narrow" pitchFamily="34" charset="0"/>
              </a:defRPr>
            </a:lvl4pPr>
            <a:lvl5pPr>
              <a:buNone/>
              <a:defRPr sz="3600" b="1">
                <a:solidFill>
                  <a:schemeClr val="bg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1353800" cy="1143000"/>
          </a:xfrm>
        </p:spPr>
        <p:txBody>
          <a:bodyPr>
            <a:normAutofit/>
          </a:bodyPr>
          <a:lstStyle>
            <a:lvl1pPr algn="l"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10769600" cy="4754563"/>
          </a:xfrm>
        </p:spPr>
        <p:txBody>
          <a:bodyPr>
            <a:normAutofit/>
          </a:bodyPr>
          <a:lstStyle>
            <a:lvl1pPr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1pPr>
            <a:lvl2pPr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2pPr>
            <a:lvl3pPr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3pPr>
            <a:lvl4pPr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4pPr>
            <a:lvl5pPr>
              <a:buNone/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/>
          <a:srcRect l="163" t="11722" r="-163" b="8963"/>
          <a:stretch/>
        </p:blipFill>
        <p:spPr>
          <a:xfrm>
            <a:off x="0" y="0"/>
            <a:ext cx="12211878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49ED-5FC2-4740-9A07-21A498923045}" type="datetimeFigureOut">
              <a:rPr lang="en-US" smtClean="0"/>
              <a:pPr/>
              <a:t>5/13/2021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5AF4A-13DB-4C19-AF9F-76DE146EB7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5598AEE-ED2F-4868-8521-AC584822C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1000"/>
            <a:ext cx="4984000" cy="4038600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6248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he is conceited and understands nothing. He has an unhealthy interest in controversies and quarrels 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</a:rPr>
              <a:t>Watch out for false prophets. They come to you in sheep's clothing, but inwardly they are ferocious wolves. </a:t>
            </a:r>
            <a:endParaRPr lang="en-US" sz="4000" b="1" dirty="0">
              <a:solidFill>
                <a:schemeClr val="bg1"/>
              </a:solidFill>
              <a:effectLst>
                <a:glow rad="190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241208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</a:t>
            </a:r>
            <a:r>
              <a:rPr lang="en-US" dirty="0"/>
              <a:t> and understands nothing. He has an unhealthy interest in controversies and quarrels 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716967015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</a:t>
            </a:r>
            <a:r>
              <a:rPr lang="en-US" dirty="0"/>
              <a:t>. He has an unhealthy interest in controversies and quarrels 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451660517"/>
      </p:ext>
    </p:extLst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controversies and quarrels 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584727205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2196013797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6705600" y="1371600"/>
            <a:ext cx="3352800" cy="2438400"/>
          </a:xfrm>
          <a:prstGeom prst="wedgeRectCallou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days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the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POLITICALLY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CORRECT!</a:t>
            </a:r>
          </a:p>
        </p:txBody>
      </p:sp>
    </p:spTree>
    <p:extLst>
      <p:ext uri="{BB962C8B-B14F-4D97-AF65-F5344CB8AC3E}">
        <p14:creationId xmlns:p14="http://schemas.microsoft.com/office/powerpoint/2010/main" val="3693258486"/>
      </p:ext>
    </p:extLst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envy</a:t>
            </a:r>
            <a:r>
              <a:rPr lang="en-US" dirty="0"/>
              <a:t>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4184489120"/>
      </p:ext>
    </p:extLst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envy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strife</a:t>
            </a:r>
            <a:r>
              <a:rPr lang="en-US" dirty="0"/>
              <a:t>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1523494710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envy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strife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malicious talk</a:t>
            </a:r>
            <a:r>
              <a:rPr lang="en-US" dirty="0"/>
              <a:t>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3578246520"/>
      </p:ext>
    </p:extLst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envy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strife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malicious talk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</p:spTree>
    <p:extLst>
      <p:ext uri="{BB962C8B-B14F-4D97-AF65-F5344CB8AC3E}">
        <p14:creationId xmlns:p14="http://schemas.microsoft.com/office/powerpoint/2010/main" val="3266287575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6600" i="1" dirty="0">
                <a:solidFill>
                  <a:schemeClr val="bg1"/>
                </a:solidFill>
                <a:latin typeface="Elephant" pitchFamily="18" charset="0"/>
              </a:rPr>
            </a:b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371601"/>
            <a:ext cx="8839200" cy="4754563"/>
          </a:xfrm>
        </p:spPr>
        <p:txBody>
          <a:bodyPr>
            <a:noAutofit/>
          </a:bodyPr>
          <a:lstStyle/>
          <a:p>
            <a:pPr algn="ctr"/>
            <a:r>
              <a:rPr lang="en-US" sz="6600" b="0" i="1" dirty="0">
                <a:latin typeface="Elephant" pitchFamily="18" charset="0"/>
              </a:rPr>
              <a:t>When you do ... Church Will Make an IMPACT on </a:t>
            </a:r>
            <a:br>
              <a:rPr lang="en-US" sz="6600" b="0" i="1" dirty="0">
                <a:latin typeface="Elephant" pitchFamily="18" charset="0"/>
              </a:rPr>
            </a:br>
            <a:r>
              <a:rPr lang="en-US" sz="6600" b="0" i="1" dirty="0">
                <a:latin typeface="Elephant" pitchFamily="18" charset="0"/>
              </a:rPr>
              <a:t>YOU!</a:t>
            </a:r>
            <a:endParaRPr lang="en-US" sz="6600" b="0" dirty="0"/>
          </a:p>
        </p:txBody>
      </p:sp>
    </p:spTree>
    <p:extLst>
      <p:ext uri="{BB962C8B-B14F-4D97-AF65-F5344CB8AC3E}">
        <p14:creationId xmlns:p14="http://schemas.microsoft.com/office/powerpoint/2010/main" val="1720716332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59436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conceited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understands nothing. </a:t>
            </a:r>
            <a:r>
              <a:rPr lang="en-US" dirty="0"/>
              <a:t>He has an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unhealthy interest </a:t>
            </a:r>
            <a:r>
              <a:rPr lang="en-US" dirty="0"/>
              <a:t>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controversies and quarrels </a:t>
            </a:r>
            <a:r>
              <a:rPr lang="en-US" dirty="0"/>
              <a:t>about words that result in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envy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strife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malicious talk</a:t>
            </a:r>
            <a:r>
              <a:rPr lang="en-US" dirty="0"/>
              <a:t>,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6504" y="12192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7:15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5105400" y="3124200"/>
            <a:ext cx="3352800" cy="2438400"/>
          </a:xfrm>
          <a:prstGeom prst="wedgeRectCallou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days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FAKE NEWS!</a:t>
            </a:r>
          </a:p>
        </p:txBody>
      </p:sp>
    </p:spTree>
    <p:extLst>
      <p:ext uri="{BB962C8B-B14F-4D97-AF65-F5344CB8AC3E}">
        <p14:creationId xmlns:p14="http://schemas.microsoft.com/office/powerpoint/2010/main" val="3536769956"/>
      </p:ext>
    </p:extLst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3820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Charlatans</a:t>
            </a:r>
          </a:p>
          <a:p>
            <a:pPr marL="0" indent="0"/>
            <a:r>
              <a:rPr lang="en-US" baseline="30000" dirty="0"/>
              <a:t>5</a:t>
            </a:r>
            <a:r>
              <a:rPr lang="en-US" dirty="0"/>
              <a:t> and constant friction between men </a:t>
            </a:r>
            <a:br>
              <a:rPr lang="en-US" dirty="0"/>
            </a:br>
            <a:r>
              <a:rPr lang="en-US" dirty="0"/>
              <a:t>of corrupt mind, who have been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robbed of the truth</a:t>
            </a:r>
            <a:r>
              <a:rPr lang="en-US" dirty="0"/>
              <a:t> ...</a:t>
            </a:r>
          </a:p>
          <a:p>
            <a:pPr marL="0" indent="0"/>
            <a:r>
              <a:rPr lang="en-US" dirty="0"/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6934200" cy="42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6934200" cy="42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2309" b="5807"/>
          <a:stretch>
            <a:fillRect/>
          </a:stretch>
        </p:blipFill>
        <p:spPr bwMode="auto">
          <a:xfrm>
            <a:off x="0" y="2514600"/>
            <a:ext cx="4800600" cy="48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7772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Charlatans</a:t>
            </a:r>
          </a:p>
          <a:p>
            <a:pPr marL="0" indent="0"/>
            <a:r>
              <a:rPr lang="en-US" baseline="30000" dirty="0"/>
              <a:t>5</a:t>
            </a:r>
            <a:r>
              <a:rPr lang="en-US" dirty="0"/>
              <a:t> ... and who </a:t>
            </a:r>
            <a:r>
              <a:rPr lang="en-US" dirty="0">
                <a:solidFill>
                  <a:srgbClr val="FFFF00"/>
                </a:solidFill>
              </a:rPr>
              <a:t>think that godliness is a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  means to financial gain</a:t>
            </a:r>
            <a:r>
              <a:rPr lang="en-US" dirty="0"/>
              <a:t>.</a:t>
            </a:r>
          </a:p>
          <a:p>
            <a:pPr marL="0" indent="0"/>
            <a:r>
              <a:rPr lang="en-US" dirty="0"/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6934200" cy="424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32309" b="5807"/>
          <a:stretch>
            <a:fillRect/>
          </a:stretch>
        </p:blipFill>
        <p:spPr bwMode="auto">
          <a:xfrm>
            <a:off x="0" y="2514600"/>
            <a:ext cx="4800600" cy="48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7772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Charlatans</a:t>
            </a:r>
          </a:p>
          <a:p>
            <a:pPr marL="0" indent="0"/>
            <a:r>
              <a:rPr lang="en-US" baseline="30000" dirty="0"/>
              <a:t>5</a:t>
            </a:r>
            <a:r>
              <a:rPr lang="en-US" dirty="0"/>
              <a:t> ... and who </a:t>
            </a:r>
            <a:r>
              <a:rPr lang="en-US" dirty="0">
                <a:solidFill>
                  <a:srgbClr val="FFFF00"/>
                </a:solidFill>
              </a:rPr>
              <a:t>think that godliness is a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      means to financial gain</a:t>
            </a:r>
            <a:r>
              <a:rPr lang="en-US" dirty="0"/>
              <a:t>.</a:t>
            </a:r>
          </a:p>
          <a:p>
            <a:pPr marL="0" indent="0"/>
            <a:r>
              <a:rPr lang="en-US" dirty="0"/>
              <a:t> 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8229600" y="1219200"/>
            <a:ext cx="3276600" cy="2514600"/>
          </a:xfrm>
          <a:prstGeom prst="wedgeRectCallout">
            <a:avLst>
              <a:gd name="adj1" fmla="val -115556"/>
              <a:gd name="adj2" fmla="val 26299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days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the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PROSPERITY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GOSPEL!</a:t>
            </a:r>
          </a:p>
        </p:txBody>
      </p:sp>
    </p:spTree>
    <p:extLst>
      <p:ext uri="{BB962C8B-B14F-4D97-AF65-F5344CB8AC3E}">
        <p14:creationId xmlns:p14="http://schemas.microsoft.com/office/powerpoint/2010/main" val="643369831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5807975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425231"/>
      </p:ext>
    </p:extLst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</p:txBody>
      </p:sp>
    </p:spTree>
    <p:extLst>
      <p:ext uri="{BB962C8B-B14F-4D97-AF65-F5344CB8AC3E}">
        <p14:creationId xmlns:p14="http://schemas.microsoft.com/office/powerpoint/2010/main" val="1004836849"/>
      </p:ext>
    </p:extLst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</p:txBody>
      </p:sp>
    </p:spTree>
    <p:extLst>
      <p:ext uri="{BB962C8B-B14F-4D97-AF65-F5344CB8AC3E}">
        <p14:creationId xmlns:p14="http://schemas.microsoft.com/office/powerpoint/2010/main" val="4172481767"/>
      </p:ext>
    </p:extLst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= GREAT GAIN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42075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1—It Impacts Your </a:t>
            </a:r>
            <a:r>
              <a:rPr lang="en-US" u="sng" dirty="0">
                <a:solidFill>
                  <a:srgbClr val="FFFF00"/>
                </a:solidFill>
              </a:rPr>
              <a:t>Job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153400" cy="4754563"/>
          </a:xfrm>
        </p:spPr>
        <p:txBody>
          <a:bodyPr/>
          <a:lstStyle/>
          <a:p>
            <a:pPr marL="0" indent="0">
              <a:lnSpc>
                <a:spcPct val="85000"/>
              </a:lnSpc>
            </a:pPr>
            <a:r>
              <a:rPr lang="en-US" dirty="0">
                <a:solidFill>
                  <a:srgbClr val="FFFF00"/>
                </a:solidFill>
              </a:rPr>
              <a:t>Before Your UNBELIEVING BOSS </a:t>
            </a:r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</a:p>
          <a:p>
            <a:pPr>
              <a:lnSpc>
                <a:spcPct val="85000"/>
              </a:lnSpc>
            </a:pPr>
            <a:r>
              <a:rPr lang="en-US" baseline="0" dirty="0"/>
              <a:t>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007" y="4356100"/>
            <a:ext cx="609758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= GREAT GAIN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Phil 4:11-13</a:t>
            </a:r>
          </a:p>
        </p:txBody>
      </p:sp>
    </p:spTree>
    <p:extLst>
      <p:ext uri="{BB962C8B-B14F-4D97-AF65-F5344CB8AC3E}">
        <p14:creationId xmlns:p14="http://schemas.microsoft.com/office/powerpoint/2010/main" val="3588453190"/>
      </p:ext>
    </p:extLst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= GREAT GAIN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Phil 4:11-13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7010400" cy="50367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4200" b="1" dirty="0">
                <a:solidFill>
                  <a:srgbClr val="FFFF00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 I have learned to be content </a:t>
            </a:r>
            <a:r>
              <a:rPr lang="en-US" sz="4200" b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whatever the circumstances.</a:t>
            </a:r>
          </a:p>
          <a:p>
            <a:pPr>
              <a:lnSpc>
                <a:spcPct val="85000"/>
              </a:lnSpc>
            </a:pPr>
            <a:r>
              <a:rPr lang="en-US" sz="4200" b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 </a:t>
            </a:r>
            <a:r>
              <a:rPr lang="en-US" sz="4200" b="1" baseline="30000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12</a:t>
            </a:r>
            <a:r>
              <a:rPr lang="en-US" sz="4200" b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 I know what it is to be in need, and I know what it is to have plenty</a:t>
            </a:r>
            <a:r>
              <a:rPr lang="en-US" sz="4200" b="1" dirty="0">
                <a:solidFill>
                  <a:srgbClr val="FFFF00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. I have learned the secret of being content </a:t>
            </a:r>
            <a:r>
              <a:rPr lang="en-US" sz="4200" b="1" dirty="0">
                <a:solidFill>
                  <a:schemeClr val="bg1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in any and every situation, whether well fed or hungry, whether living in plenty or in want.  </a:t>
            </a:r>
          </a:p>
        </p:txBody>
      </p:sp>
    </p:spTree>
    <p:extLst>
      <p:ext uri="{BB962C8B-B14F-4D97-AF65-F5344CB8AC3E}">
        <p14:creationId xmlns:p14="http://schemas.microsoft.com/office/powerpoint/2010/main" val="2787456659"/>
      </p:ext>
    </p:extLst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For we brought nothing into the world, and 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315200" y="16002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39000" y="19050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= GREAT GAIN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Phil 4:11-13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295400"/>
            <a:ext cx="7010400" cy="29177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4200" b="1" dirty="0">
                <a:solidFill>
                  <a:srgbClr val="FFFF00"/>
                </a:solidFill>
                <a:effectLst>
                  <a:glow rad="254000">
                    <a:schemeClr val="tx1">
                      <a:alpha val="0"/>
                    </a:schemeClr>
                  </a:glow>
                </a:effectLst>
              </a:rPr>
              <a:t>THE SECRET IS:</a:t>
            </a:r>
          </a:p>
          <a:p>
            <a:pPr>
              <a:lnSpc>
                <a:spcPct val="85000"/>
              </a:lnSpc>
            </a:pPr>
            <a:endParaRPr lang="en-US" sz="4200" b="1" dirty="0">
              <a:solidFill>
                <a:schemeClr val="bg1"/>
              </a:solidFill>
              <a:effectLst>
                <a:glow rad="254000">
                  <a:schemeClr val="tx1">
                    <a:alpha val="0"/>
                  </a:schemeClr>
                </a:glow>
              </a:effectLst>
            </a:endParaRPr>
          </a:p>
          <a:p>
            <a:pPr>
              <a:lnSpc>
                <a:spcPct val="85000"/>
              </a:lnSpc>
            </a:pP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baseline="30000" dirty="0">
                <a:solidFill>
                  <a:schemeClr val="bg1"/>
                </a:solidFill>
              </a:rPr>
              <a:t>13</a:t>
            </a:r>
            <a:r>
              <a:rPr lang="en-US" sz="4400" b="1" dirty="0">
                <a:solidFill>
                  <a:schemeClr val="bg1"/>
                </a:solidFill>
              </a:rPr>
              <a:t> I can do everything through him who gives me strength. </a:t>
            </a:r>
            <a:endParaRPr lang="en-US" sz="4200" b="1" dirty="0">
              <a:solidFill>
                <a:schemeClr val="bg1"/>
              </a:solidFill>
              <a:effectLst>
                <a:glow rad="254000">
                  <a:schemeClr val="tx1">
                    <a:alpha val="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1597745"/>
      </p:ext>
    </p:extLst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72200" y="0"/>
            <a:ext cx="60198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we brought nothing into the world</a:t>
            </a:r>
            <a:r>
              <a:rPr lang="en-US" dirty="0"/>
              <a:t>, and we can take nothing out of it.  </a:t>
            </a:r>
            <a:br>
              <a:rPr lang="en-US" dirty="0"/>
            </a:b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295400" y="1752600"/>
            <a:ext cx="9866380" cy="5314122"/>
            <a:chOff x="1524000" y="1752600"/>
            <a:chExt cx="8170698" cy="4522946"/>
          </a:xfrm>
          <a:effectLst>
            <a:glow rad="381000">
              <a:schemeClr val="bg1">
                <a:alpha val="77000"/>
              </a:schemeClr>
            </a:glow>
          </a:effectLst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6400801" y="1752600"/>
              <a:ext cx="3293897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3084874"/>
              <a:ext cx="6096000" cy="3190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9" name="Straight Connector 8"/>
            <p:cNvCxnSpPr/>
            <p:nvPr/>
          </p:nvCxnSpPr>
          <p:spPr>
            <a:xfrm flipH="1">
              <a:off x="7086600" y="5029200"/>
              <a:ext cx="1371600" cy="457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7679896"/>
      </p:ext>
    </p:extLst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72200" y="0"/>
            <a:ext cx="60198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934200" cy="4754563"/>
          </a:xfrm>
        </p:spPr>
        <p:txBody>
          <a:bodyPr/>
          <a:lstStyle/>
          <a:p>
            <a:pPr marL="0" indent="0"/>
            <a:r>
              <a:rPr lang="en-US" baseline="30000" dirty="0"/>
              <a:t>6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godliness with contentment is great gain</a:t>
            </a:r>
            <a:r>
              <a:rPr lang="en-US" dirty="0"/>
              <a:t>.  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>
                <a:effectLst>
                  <a:glow rad="127000">
                    <a:schemeClr val="accent1">
                      <a:alpha val="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we brought nothing into the world, </a:t>
            </a:r>
            <a:r>
              <a:rPr lang="en-US" dirty="0"/>
              <a:t>and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can take nothing out of it.  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3962400"/>
            <a:ext cx="5791200" cy="335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3317922"/>
            <a:ext cx="7361116" cy="37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68485606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r="24995"/>
          <a:stretch>
            <a:fillRect/>
          </a:stretch>
        </p:blipFill>
        <p:spPr bwMode="auto">
          <a:xfrm>
            <a:off x="6901070" y="1590261"/>
            <a:ext cx="5257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3—It Impacts Your </a:t>
            </a:r>
            <a:r>
              <a:rPr lang="en-US" u="sng" dirty="0">
                <a:solidFill>
                  <a:srgbClr val="FFFF00"/>
                </a:solidFill>
              </a:rPr>
              <a:t>Life-St</a:t>
            </a:r>
            <a:r>
              <a:rPr lang="en-US" dirty="0">
                <a:solidFill>
                  <a:srgbClr val="FFFF00"/>
                </a:solidFill>
              </a:rPr>
              <a:t>y</a:t>
            </a:r>
            <a:r>
              <a:rPr lang="en-US" u="sng" dirty="0">
                <a:solidFill>
                  <a:srgbClr val="FFFF00"/>
                </a:solidFill>
              </a:rPr>
              <a:t>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7162800" cy="4754563"/>
          </a:xfrm>
        </p:spPr>
        <p:txBody>
          <a:bodyPr/>
          <a:lstStyle/>
          <a:p>
            <a:pPr marL="0" indent="0"/>
            <a:r>
              <a:rPr lang="en-US" baseline="30000" dirty="0"/>
              <a:t>8</a:t>
            </a:r>
            <a:r>
              <a:rPr lang="en-US" dirty="0"/>
              <a:t> But if we have food and clothing, we will be </a:t>
            </a:r>
            <a:r>
              <a:rPr lang="en-US" u="sng" dirty="0">
                <a:solidFill>
                  <a:srgbClr val="FFFF00"/>
                </a:solidFill>
              </a:rPr>
              <a:t>content</a:t>
            </a:r>
            <a:r>
              <a:rPr lang="en-US" dirty="0"/>
              <a:t> with that.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91400" y="1676400"/>
            <a:ext cx="4343400" cy="4953000"/>
          </a:xfrm>
          <a:prstGeom prst="rect">
            <a:avLst/>
          </a:prstGeom>
          <a:solidFill>
            <a:srgbClr val="003A07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1981200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u="sng" dirty="0">
                <a:solidFill>
                  <a:srgbClr val="FFFF00"/>
                </a:solidFill>
                <a:latin typeface="Comic Sans MS" pitchFamily="66" charset="0"/>
              </a:rPr>
              <a:t>The Equation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Godliness</a:t>
            </a:r>
          </a:p>
          <a:p>
            <a:pPr algn="r"/>
            <a:r>
              <a:rPr lang="en-US" sz="3600" u="sng" dirty="0">
                <a:solidFill>
                  <a:srgbClr val="FFFF00"/>
                </a:solidFill>
                <a:latin typeface="Comic Sans MS" pitchFamily="66" charset="0"/>
              </a:rPr>
              <a:t>+ Contentment</a:t>
            </a:r>
          </a:p>
          <a:p>
            <a:pPr algn="r"/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= GREAT GAIN</a:t>
            </a:r>
          </a:p>
          <a:p>
            <a:pPr algn="r"/>
            <a:endParaRPr lang="en-US" sz="3600" b="1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Phil 4:11,12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6983"/>
          <a:stretch>
            <a:fillRect/>
          </a:stretch>
        </p:blipFill>
        <p:spPr bwMode="auto">
          <a:xfrm>
            <a:off x="6553199" y="1295400"/>
            <a:ext cx="5615609" cy="55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7010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You AVOID ... </a:t>
            </a:r>
          </a:p>
          <a:p>
            <a:pPr marL="0" indent="0"/>
            <a:r>
              <a:rPr lang="en-US" baseline="30000" dirty="0"/>
              <a:t>9</a:t>
            </a:r>
            <a:r>
              <a:rPr lang="en-US" dirty="0"/>
              <a:t> People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want to get rich </a:t>
            </a:r>
            <a:r>
              <a:rPr lang="en-US" dirty="0"/>
              <a:t>fall into temptation and a trap and into many foolish and harmful desires that plunge men into ruin and destruction.</a:t>
            </a:r>
          </a:p>
        </p:txBody>
      </p:sp>
    </p:spTree>
    <p:extLst>
      <p:ext uri="{BB962C8B-B14F-4D97-AF65-F5344CB8AC3E}">
        <p14:creationId xmlns:p14="http://schemas.microsoft.com/office/powerpoint/2010/main" val="1558733387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6983"/>
          <a:stretch>
            <a:fillRect/>
          </a:stretch>
        </p:blipFill>
        <p:spPr bwMode="auto">
          <a:xfrm>
            <a:off x="6553199" y="1295400"/>
            <a:ext cx="5615609" cy="555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7010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You AVOID ... </a:t>
            </a:r>
          </a:p>
          <a:p>
            <a:pPr marL="0" indent="0"/>
            <a:r>
              <a:rPr lang="en-US" baseline="30000" dirty="0"/>
              <a:t>9</a:t>
            </a:r>
            <a:r>
              <a:rPr lang="en-US" dirty="0"/>
              <a:t> People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want to get rich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into temptation and a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</a:t>
            </a:r>
            <a:r>
              <a:rPr lang="en-US" dirty="0"/>
              <a:t> and into many foolish and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harmful</a:t>
            </a:r>
            <a:r>
              <a:rPr lang="en-US" dirty="0"/>
              <a:t> desires that plunge men into ruin and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804436"/>
      </p:ext>
    </p:extLst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0"/>
            <a:ext cx="5449710" cy="4633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400800" cy="4754563"/>
          </a:xfrm>
        </p:spPr>
        <p:txBody>
          <a:bodyPr/>
          <a:lstStyle/>
          <a:p>
            <a:pPr marL="0" indent="0"/>
            <a:r>
              <a:rPr lang="en-US" baseline="30000" dirty="0"/>
              <a:t>10</a:t>
            </a:r>
            <a:r>
              <a:rPr lang="en-US" dirty="0"/>
              <a:t> For </a:t>
            </a:r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money </a:t>
            </a:r>
            <a:r>
              <a:rPr lang="en-US" dirty="0">
                <a:solidFill>
                  <a:srgbClr val="FFFF00"/>
                </a:solidFill>
              </a:rPr>
              <a:t>is a root of all kinds of evil</a:t>
            </a:r>
            <a:r>
              <a:rPr lang="en-US" dirty="0"/>
              <a:t>. </a:t>
            </a:r>
          </a:p>
          <a:p>
            <a:pPr marL="0" indent="0"/>
            <a:r>
              <a:rPr lang="en-US" baseline="0" dirty="0"/>
              <a:t> </a:t>
            </a:r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1—It Impacts Your </a:t>
            </a:r>
            <a:r>
              <a:rPr lang="en-US" u="sng" dirty="0">
                <a:solidFill>
                  <a:srgbClr val="FFFF00"/>
                </a:solidFill>
              </a:rPr>
              <a:t>Job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153400" cy="4754563"/>
          </a:xfrm>
        </p:spPr>
        <p:txBody>
          <a:bodyPr/>
          <a:lstStyle/>
          <a:p>
            <a:pPr marL="0" indent="0">
              <a:lnSpc>
                <a:spcPct val="85000"/>
              </a:lnSpc>
            </a:pPr>
            <a:r>
              <a:rPr lang="en-US" dirty="0">
                <a:solidFill>
                  <a:srgbClr val="FFFF00"/>
                </a:solidFill>
              </a:rPr>
              <a:t>Before Your UNBELIEVING BOSS </a:t>
            </a:r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All who are under the yoke of </a:t>
            </a:r>
            <a:r>
              <a:rPr lang="en-US" dirty="0">
                <a:solidFill>
                  <a:srgbClr val="FFFF00"/>
                </a:solidFill>
              </a:rPr>
              <a:t>slavery </a:t>
            </a:r>
            <a:r>
              <a:rPr lang="en-US" dirty="0"/>
              <a:t>should consider their </a:t>
            </a:r>
            <a:r>
              <a:rPr lang="en-US" dirty="0">
                <a:solidFill>
                  <a:srgbClr val="FFFF00"/>
                </a:solidFill>
              </a:rPr>
              <a:t>masters</a:t>
            </a:r>
            <a:r>
              <a:rPr lang="en-US" dirty="0"/>
              <a:t> worthy of full respect, so that God's name and our teaching may not be slandered.</a:t>
            </a:r>
          </a:p>
          <a:p>
            <a:pPr marL="0" indent="0">
              <a:lnSpc>
                <a:spcPct val="85000"/>
              </a:lnSpc>
            </a:pPr>
            <a:endParaRPr lang="en-US" dirty="0"/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</a:p>
          <a:p>
            <a:pPr>
              <a:lnSpc>
                <a:spcPct val="85000"/>
              </a:lnSpc>
            </a:pPr>
            <a:r>
              <a:rPr lang="en-US" baseline="0" dirty="0"/>
              <a:t>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007" y="4356100"/>
            <a:ext cx="609758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3448449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0"/>
            <a:ext cx="5449710" cy="4633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400800" cy="4754563"/>
          </a:xfrm>
        </p:spPr>
        <p:txBody>
          <a:bodyPr/>
          <a:lstStyle/>
          <a:p>
            <a:pPr marL="0" indent="0"/>
            <a:r>
              <a:rPr lang="en-US" baseline="30000" dirty="0"/>
              <a:t>10</a:t>
            </a:r>
            <a:r>
              <a:rPr lang="en-US" dirty="0"/>
              <a:t> For </a:t>
            </a:r>
            <a:r>
              <a:rPr lang="en-US" dirty="0">
                <a:solidFill>
                  <a:srgbClr val="FFFF00"/>
                </a:solidFill>
              </a:rPr>
              <a:t>the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money </a:t>
            </a:r>
            <a:r>
              <a:rPr lang="en-US" dirty="0">
                <a:solidFill>
                  <a:srgbClr val="FFFF00"/>
                </a:solidFill>
              </a:rPr>
              <a:t>is a root of all kinds of evil</a:t>
            </a:r>
            <a:r>
              <a:rPr lang="en-US" dirty="0"/>
              <a:t>. </a:t>
            </a:r>
          </a:p>
          <a:p>
            <a:pPr marL="0" indent="0"/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352800"/>
            <a:ext cx="5867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For where your treasure is, there your heart will be also. </a:t>
            </a:r>
            <a:r>
              <a:rPr lang="en-US" sz="3600" b="1" dirty="0">
                <a:solidFill>
                  <a:schemeClr val="bg1"/>
                </a:solidFill>
              </a:rPr>
              <a:t>(Mat 6:21)</a:t>
            </a:r>
          </a:p>
          <a:p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51488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400800" cy="4754563"/>
          </a:xfrm>
          <a:effectLst>
            <a:glow rad="127000">
              <a:srgbClr val="FF0000"/>
            </a:glow>
          </a:effectLst>
        </p:spPr>
        <p:txBody>
          <a:bodyPr/>
          <a:lstStyle/>
          <a:p>
            <a:pPr marL="0" indent="0"/>
            <a:r>
              <a:rPr lang="en-US" baseline="30000" dirty="0"/>
              <a:t>10</a:t>
            </a:r>
            <a:r>
              <a:rPr lang="en-US" dirty="0"/>
              <a:t> For the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money </a:t>
            </a:r>
            <a:r>
              <a:rPr lang="en-US" dirty="0"/>
              <a:t>is a root of all kinds of evil. Some people,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eager for money</a:t>
            </a:r>
            <a:r>
              <a:rPr lang="en-US" dirty="0"/>
              <a:t>, have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wandered from the faith</a:t>
            </a:r>
            <a:r>
              <a:rPr lang="en-US" dirty="0"/>
              <a:t> and pierced themselves with </a:t>
            </a:r>
            <a:br>
              <a:rPr lang="en-US" dirty="0"/>
            </a:br>
            <a:r>
              <a:rPr lang="en-US" dirty="0"/>
              <a:t>many </a:t>
            </a:r>
            <a:r>
              <a:rPr lang="en-US" dirty="0" err="1"/>
              <a:t>griefs</a:t>
            </a:r>
            <a:r>
              <a:rPr lang="en-US" dirty="0"/>
              <a:t>.</a:t>
            </a:r>
          </a:p>
          <a:p>
            <a:pPr marL="0" indent="0"/>
            <a:r>
              <a:rPr lang="en-US" baseline="0" dirty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0"/>
            <a:ext cx="5449710" cy="4633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810000"/>
            <a:ext cx="3425535" cy="27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97665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4—It Impacts Your </a:t>
            </a:r>
            <a:r>
              <a:rPr lang="en-US" u="sng" dirty="0">
                <a:solidFill>
                  <a:srgbClr val="FFFF00"/>
                </a:solidFill>
              </a:rPr>
              <a:t>Mone</a:t>
            </a:r>
            <a:r>
              <a:rPr lang="en-US" dirty="0">
                <a:solidFill>
                  <a:srgbClr val="FFFF00"/>
                </a:solidFill>
              </a:rPr>
              <a:t>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6400800" cy="4754563"/>
          </a:xfrm>
        </p:spPr>
        <p:txBody>
          <a:bodyPr/>
          <a:lstStyle/>
          <a:p>
            <a:pPr marL="0" indent="0"/>
            <a:r>
              <a:rPr lang="en-US" baseline="30000" dirty="0"/>
              <a:t>10</a:t>
            </a:r>
            <a:r>
              <a:rPr lang="en-US" dirty="0"/>
              <a:t> For the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of money </a:t>
            </a:r>
            <a:r>
              <a:rPr lang="en-US" dirty="0"/>
              <a:t>is a root of all kinds of evil. Some people, </a:t>
            </a:r>
            <a:r>
              <a:rPr lang="en-US" dirty="0">
                <a:effectLst>
                  <a:glow rad="127000">
                    <a:srgbClr val="FF0000">
                      <a:alpha val="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eager for money</a:t>
            </a:r>
            <a:r>
              <a:rPr lang="en-US" dirty="0"/>
              <a:t>, have wandered from the faith and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pierced themselves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b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</a:t>
            </a:r>
            <a:r>
              <a:rPr lang="en-US" dirty="0" err="1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griefs</a:t>
            </a:r>
            <a:r>
              <a:rPr lang="en-US" dirty="0"/>
              <a:t>.</a:t>
            </a:r>
          </a:p>
          <a:p>
            <a:pPr marL="0" indent="0"/>
            <a:r>
              <a:rPr lang="en-US" baseline="0" dirty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524000"/>
            <a:ext cx="5449710" cy="46334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8254"/>
            <a:ext cx="8439853" cy="6655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4800600"/>
            <a:ext cx="2124459" cy="19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47231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</p:txBody>
      </p:sp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463550" indent="-463550"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What you do—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JOB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02055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463550" indent="-463550">
              <a:buAutoNum type="arabicParenR"/>
            </a:pPr>
            <a:r>
              <a:rPr lang="en-US" dirty="0"/>
              <a:t>What you do—Your JOB!</a:t>
            </a:r>
          </a:p>
          <a:p>
            <a:pPr marL="463550" indent="-463550"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What you think—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TEACHING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33897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463550" indent="-463550">
              <a:buAutoNum type="arabicParenR"/>
            </a:pPr>
            <a:r>
              <a:rPr lang="en-US" dirty="0"/>
              <a:t>What you do—Your JOB!</a:t>
            </a:r>
          </a:p>
          <a:p>
            <a:pPr marL="463550" indent="-463550">
              <a:buAutoNum type="arabicParenR"/>
            </a:pPr>
            <a:r>
              <a:rPr lang="en-US" dirty="0"/>
              <a:t>What you think—Your TEACHING!</a:t>
            </a:r>
          </a:p>
          <a:p>
            <a:pPr marL="463550" indent="-463550"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How you live—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LIFE-STYLE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67302392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463550" indent="-463550">
              <a:buAutoNum type="arabicParenR"/>
            </a:pPr>
            <a:r>
              <a:rPr lang="en-US" dirty="0"/>
              <a:t>What you do—Your JOB!</a:t>
            </a:r>
          </a:p>
          <a:p>
            <a:pPr marL="463550" indent="-463550">
              <a:buAutoNum type="arabicParenR"/>
            </a:pPr>
            <a:r>
              <a:rPr lang="en-US" dirty="0"/>
              <a:t>What you think—Your TEACHING!</a:t>
            </a:r>
          </a:p>
          <a:p>
            <a:pPr marL="463550" indent="-463550">
              <a:buAutoNum type="arabicParenR"/>
            </a:pPr>
            <a:r>
              <a:rPr lang="en-US" dirty="0"/>
              <a:t>How you live—Your LIFE-STYLE!</a:t>
            </a:r>
          </a:p>
          <a:p>
            <a:pPr marL="463550" indent="-463550">
              <a:buAutoNum type="arabicParenR"/>
            </a:pPr>
            <a:r>
              <a:rPr lang="en-US" dirty="0">
                <a:solidFill>
                  <a:srgbClr val="FFFF00"/>
                </a:solidFill>
              </a:rPr>
              <a:t>What you love—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MONEY</a:t>
            </a:r>
            <a:r>
              <a:rPr lang="en-US" dirty="0">
                <a:solidFill>
                  <a:srgbClr val="FFFF00"/>
                </a:solidFill>
              </a:rPr>
              <a:t>!</a:t>
            </a:r>
          </a:p>
          <a:p>
            <a:pPr marL="463550" indent="-4635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85396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</p:txBody>
      </p:sp>
      <p:pic>
        <p:nvPicPr>
          <p:cNvPr id="5" name="Picture 4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169937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0" indent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why would you ever miss? </a:t>
            </a:r>
          </a:p>
          <a:p>
            <a:pPr marL="0" indent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59069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1—It Impacts Your </a:t>
            </a:r>
            <a:r>
              <a:rPr lang="en-US" u="sng" dirty="0">
                <a:solidFill>
                  <a:srgbClr val="FFFF00"/>
                </a:solidFill>
              </a:rPr>
              <a:t>Job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153400" cy="4754563"/>
          </a:xfrm>
        </p:spPr>
        <p:txBody>
          <a:bodyPr/>
          <a:lstStyle/>
          <a:p>
            <a:pPr marL="0" indent="0">
              <a:lnSpc>
                <a:spcPct val="85000"/>
              </a:lnSpc>
            </a:pPr>
            <a:r>
              <a:rPr lang="en-US" dirty="0">
                <a:solidFill>
                  <a:srgbClr val="FFFF00"/>
                </a:solidFill>
              </a:rPr>
              <a:t>Before Your UNBELIEVING BOSS </a:t>
            </a:r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  <a:r>
              <a:rPr lang="en-US" baseline="30000" dirty="0"/>
              <a:t>1</a:t>
            </a:r>
            <a:r>
              <a:rPr lang="en-US" dirty="0"/>
              <a:t> All who are under the yoke of slavery should consider their masters worthy of full respect, so that God's name and our teaching may not be slandered.</a:t>
            </a:r>
          </a:p>
          <a:p>
            <a:pPr marL="0" indent="0">
              <a:lnSpc>
                <a:spcPct val="85000"/>
              </a:lnSpc>
            </a:pPr>
            <a:endParaRPr lang="en-US" dirty="0"/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</a:p>
          <a:p>
            <a:pPr>
              <a:lnSpc>
                <a:spcPct val="85000"/>
              </a:lnSpc>
            </a:pPr>
            <a:r>
              <a:rPr lang="en-US" baseline="0" dirty="0"/>
              <a:t>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007" y="4356100"/>
            <a:ext cx="609758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-577893"/>
            <a:ext cx="10075227" cy="6597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0200" y="19050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baseline="30000" dirty="0">
                <a:latin typeface="Arial Narrow" pitchFamily="34" charset="0"/>
              </a:rPr>
              <a:t>23</a:t>
            </a:r>
            <a:r>
              <a:rPr lang="en-US" sz="3200" b="1" dirty="0">
                <a:latin typeface="Arial Narrow" pitchFamily="34" charset="0"/>
              </a:rPr>
              <a:t> Whatever you do, work at it with all your heart, as working for the Lord, not for men, (Col 3:23)</a:t>
            </a:r>
          </a:p>
        </p:txBody>
      </p:sp>
    </p:spTree>
    <p:extLst>
      <p:ext uri="{BB962C8B-B14F-4D97-AF65-F5344CB8AC3E}">
        <p14:creationId xmlns:p14="http://schemas.microsoft.com/office/powerpoint/2010/main" val="855425362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thought with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91600" cy="4754563"/>
          </a:xfrm>
        </p:spPr>
        <p:txBody>
          <a:bodyPr/>
          <a:lstStyle/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you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the MOST out of CHURCH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impacts every aspect of your life for good!</a:t>
            </a:r>
          </a:p>
          <a:p>
            <a:pPr marL="0" indent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</a:t>
            </a:r>
            <a:r>
              <a:rPr lang="en-US" dirty="0"/>
              <a:t>plan to attend every service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 marL="0" indent="0"/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to be faithful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then watch 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impact it has on your life. </a:t>
            </a:r>
          </a:p>
        </p:txBody>
      </p:sp>
      <p:pic>
        <p:nvPicPr>
          <p:cNvPr id="5" name="Picture 4" descr="fingerpoint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2247595"/>
            <a:ext cx="4740275" cy="46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37928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0" y="2133600"/>
            <a:ext cx="9855200" cy="3992564"/>
          </a:xfrm>
        </p:spPr>
        <p:txBody>
          <a:bodyPr>
            <a:normAutofit/>
          </a:bodyPr>
          <a:lstStyle/>
          <a:p>
            <a:r>
              <a:rPr lang="en-US" sz="7200" dirty="0"/>
              <a:t>LET’S PRAY!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72400" y="762000"/>
            <a:ext cx="5227322" cy="6716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1—It Impacts Your </a:t>
            </a:r>
            <a:r>
              <a:rPr lang="en-US" u="sng" dirty="0">
                <a:solidFill>
                  <a:srgbClr val="FFFF00"/>
                </a:solidFill>
              </a:rPr>
              <a:t>Job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1"/>
            <a:ext cx="8915400" cy="4754563"/>
          </a:xfrm>
        </p:spPr>
        <p:txBody>
          <a:bodyPr/>
          <a:lstStyle/>
          <a:p>
            <a:pPr marL="0" indent="0">
              <a:lnSpc>
                <a:spcPct val="85000"/>
              </a:lnSpc>
            </a:pPr>
            <a:r>
              <a:rPr lang="en-US" dirty="0">
                <a:solidFill>
                  <a:srgbClr val="FFFF00"/>
                </a:solidFill>
              </a:rPr>
              <a:t>Before Your BELIEVER BOSS</a:t>
            </a:r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Those who have </a:t>
            </a:r>
            <a:r>
              <a:rPr lang="en-US" dirty="0">
                <a:solidFill>
                  <a:srgbClr val="FFFF00"/>
                </a:solidFill>
              </a:rPr>
              <a:t>believing masters </a:t>
            </a:r>
            <a:r>
              <a:rPr lang="en-US" dirty="0"/>
              <a:t>are not to show less respect for them because they are brothers. Instead, they are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 them even better</a:t>
            </a:r>
            <a:r>
              <a:rPr lang="en-US" dirty="0"/>
              <a:t>, because those who benefit from their service are believers, and dear to them. These are the things you are to teach and urge on them.</a:t>
            </a:r>
          </a:p>
          <a:p>
            <a:pPr marL="0" indent="0">
              <a:lnSpc>
                <a:spcPct val="85000"/>
              </a:lnSpc>
            </a:pPr>
            <a:endParaRPr lang="en-US" dirty="0"/>
          </a:p>
          <a:p>
            <a:pPr marL="0" indent="0">
              <a:lnSpc>
                <a:spcPct val="85000"/>
              </a:lnSpc>
            </a:pPr>
            <a:r>
              <a:rPr lang="en-US" dirty="0"/>
              <a:t> </a:t>
            </a:r>
          </a:p>
          <a:p>
            <a:pPr>
              <a:lnSpc>
                <a:spcPct val="85000"/>
              </a:lnSpc>
            </a:pPr>
            <a:r>
              <a:rPr lang="en-US" baseline="0" dirty="0"/>
              <a:t> </a:t>
            </a:r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0109" r="11231" b="31278"/>
          <a:stretch/>
        </p:blipFill>
        <p:spPr bwMode="auto">
          <a:xfrm flipH="1">
            <a:off x="-19879" y="3472070"/>
            <a:ext cx="7192617" cy="33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</a:t>
            </a:r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You Discern Sound Teaching</a:t>
            </a:r>
          </a:p>
          <a:p>
            <a:pPr marL="0" indent="0"/>
            <a:r>
              <a:rPr lang="en-US" baseline="30000" dirty="0"/>
              <a:t>3</a:t>
            </a:r>
            <a:r>
              <a:rPr lang="en-US" dirty="0"/>
              <a:t> If anyone teaches false doctrines and does not agree to the </a:t>
            </a:r>
            <a:r>
              <a:rPr lang="en-US" dirty="0">
                <a:solidFill>
                  <a:srgbClr val="FFFF00"/>
                </a:solidFill>
              </a:rPr>
              <a:t>sound instruction</a:t>
            </a:r>
            <a:r>
              <a:rPr lang="en-US" dirty="0"/>
              <a:t> of our Lord Jesus Christ and to godly teaching,  </a:t>
            </a:r>
          </a:p>
          <a:p>
            <a:pPr marL="0" indent="0"/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121888716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2—It Impacts Your </a:t>
            </a:r>
            <a:r>
              <a:rPr lang="en-US" u="sng" dirty="0">
                <a:solidFill>
                  <a:srgbClr val="FFFF00"/>
                </a:solidFill>
              </a:rPr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6248400" cy="4754563"/>
          </a:xfrm>
        </p:spPr>
        <p:txBody>
          <a:bodyPr/>
          <a:lstStyle/>
          <a:p>
            <a:pPr marL="0" indent="0"/>
            <a:r>
              <a:rPr lang="en-US" dirty="0">
                <a:solidFill>
                  <a:srgbClr val="FFFF00"/>
                </a:solidFill>
              </a:rPr>
              <a:t>Avoid False Teachers</a:t>
            </a:r>
          </a:p>
          <a:p>
            <a:pPr marL="0" indent="0"/>
            <a:r>
              <a:rPr lang="en-US" baseline="30000" dirty="0"/>
              <a:t>4</a:t>
            </a:r>
            <a:r>
              <a:rPr lang="en-US" dirty="0"/>
              <a:t> he is conceited and understands nothing. He has an unhealthy interest in controversies and quarrels about words that result in envy, strife, malicious talk, evil suspicions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714"/>
          <a:stretch>
            <a:fillRect/>
          </a:stretch>
        </p:blipFill>
        <p:spPr bwMode="auto">
          <a:xfrm>
            <a:off x="0" y="1523999"/>
            <a:ext cx="4495801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02807185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4245</Words>
  <Application>Microsoft Office PowerPoint</Application>
  <PresentationFormat>Widescreen</PresentationFormat>
  <Paragraphs>449</Paragraphs>
  <Slides>51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Narrow</vt:lpstr>
      <vt:lpstr>Calibri</vt:lpstr>
      <vt:lpstr>Comic Sans MS</vt:lpstr>
      <vt:lpstr>Elephant</vt:lpstr>
      <vt:lpstr>Office Theme</vt:lpstr>
      <vt:lpstr>PowerPoint Presentation</vt:lpstr>
      <vt:lpstr> </vt:lpstr>
      <vt:lpstr>1—It Impacts Your Job!</vt:lpstr>
      <vt:lpstr>1—It Impacts Your Job!</vt:lpstr>
      <vt:lpstr>1—It Impacts Your Job!</vt:lpstr>
      <vt:lpstr>1—It Impacts Your Job!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2—It Impacts Your Teaching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3—It Impacts Your Life-Style</vt:lpstr>
      <vt:lpstr>4—It Impacts Your Money</vt:lpstr>
      <vt:lpstr>4—It Impacts Your Money</vt:lpstr>
      <vt:lpstr>4—It Impacts Your Money</vt:lpstr>
      <vt:lpstr>4—It Impacts Your Money</vt:lpstr>
      <vt:lpstr>4—It Impacts Your Money</vt:lpstr>
      <vt:lpstr>4—It Impacts Your Money</vt:lpstr>
      <vt:lpstr>4—It Impacts Your Money</vt:lpstr>
      <vt:lpstr>Take this thought with YOU!</vt:lpstr>
      <vt:lpstr>Take this thought with YOU!</vt:lpstr>
      <vt:lpstr>Take this thought with YOU!</vt:lpstr>
      <vt:lpstr>Take this thought with YOU!</vt:lpstr>
      <vt:lpstr>Take this thought with YOU!</vt:lpstr>
      <vt:lpstr>Take this thought with YOU!</vt:lpstr>
      <vt:lpstr>Take this thought with YOU!</vt:lpstr>
      <vt:lpstr>Take this thought with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Doin’ Church God’s Way</dc:title>
  <dc:creator>Dennis Henderson</dc:creator>
  <cp:lastModifiedBy>Dennis Henderson</cp:lastModifiedBy>
  <cp:revision>71</cp:revision>
  <dcterms:created xsi:type="dcterms:W3CDTF">2013-11-25T15:15:43Z</dcterms:created>
  <dcterms:modified xsi:type="dcterms:W3CDTF">2021-05-13T17:19:30Z</dcterms:modified>
</cp:coreProperties>
</file>