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432" r:id="rId3"/>
    <p:sldId id="428" r:id="rId4"/>
    <p:sldId id="423" r:id="rId5"/>
    <p:sldId id="425" r:id="rId6"/>
    <p:sldId id="439" r:id="rId7"/>
    <p:sldId id="433" r:id="rId8"/>
    <p:sldId id="426" r:id="rId9"/>
    <p:sldId id="386" r:id="rId10"/>
    <p:sldId id="427" r:id="rId11"/>
    <p:sldId id="385" r:id="rId12"/>
    <p:sldId id="388" r:id="rId13"/>
    <p:sldId id="440" r:id="rId14"/>
    <p:sldId id="389" r:id="rId15"/>
    <p:sldId id="441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429" r:id="rId24"/>
    <p:sldId id="430" r:id="rId25"/>
    <p:sldId id="431" r:id="rId26"/>
    <p:sldId id="434" r:id="rId27"/>
    <p:sldId id="435" r:id="rId28"/>
    <p:sldId id="436" r:id="rId29"/>
    <p:sldId id="437" r:id="rId30"/>
    <p:sldId id="438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5" userDrawn="1">
          <p15:clr>
            <a:srgbClr val="A4A3A4"/>
          </p15:clr>
        </p15:guide>
        <p15:guide id="2" pos="41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161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203" autoAdjust="0"/>
  </p:normalViewPr>
  <p:slideViewPr>
    <p:cSldViewPr snapToGrid="0" showGuides="1">
      <p:cViewPr varScale="1">
        <p:scale>
          <a:sx n="69" d="100"/>
          <a:sy n="69" d="100"/>
        </p:scale>
        <p:origin x="1128" y="62"/>
      </p:cViewPr>
      <p:guideLst>
        <p:guide orient="horz" pos="465"/>
        <p:guide pos="4171"/>
      </p:guideLst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9CE25-9722-4D15-B925-1979744752E2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11A27-4AC5-4B9B-BC4C-2F3DD219EC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69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atoach/2830780815/sizes/z/in/photostream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smoses/3391246992/sizes/o/in/photostream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theimpulsivebuy/5484083665/sizes/l/in/photostream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topedia.com/items/flickr-5730487325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topedia.com/items/flickr-5730487325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topedia.com/items/flickr-5730487325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limtuna.files.wordpress.com/2010/03/muzzled_oxen.jpg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plimtuna.files.wordpress.com/2010/03/muzzled_oxen.jpg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68751915@N05/6722544475/sizes/l/in/photostream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68751915@N05/6722544475/sizes/l/in/photostream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lachlanhardy/3045949192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Cathedral Background = FREE = from http://www.flickr.com/photos/maveric2003/3173540730/sizes/l/in/photostream/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88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Blind = FREE= from </a:t>
            </a:r>
            <a:r>
              <a:rPr lang="en-US" dirty="0">
                <a:hlinkClick r:id="rId3"/>
              </a:rPr>
              <a:t>http://www.flickr.com/photos/atoach/2830780815/sizes/z/in/photostream/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52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Laying on hands = FREE =</a:t>
            </a:r>
            <a:r>
              <a:rPr lang="en-US" baseline="0" dirty="0"/>
              <a:t> from </a:t>
            </a:r>
            <a:r>
              <a:rPr lang="en-US" dirty="0">
                <a:hlinkClick r:id="rId3"/>
              </a:rPr>
              <a:t>http://www.flickr.com/photos/smoses/3391246992/sizes/o/in/photostream/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30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NyQuil</a:t>
            </a:r>
            <a:r>
              <a:rPr lang="en-US" baseline="0" dirty="0"/>
              <a:t> = FREE = from </a:t>
            </a:r>
            <a:r>
              <a:rPr lang="en-US" dirty="0">
                <a:hlinkClick r:id="rId3"/>
              </a:rPr>
              <a:t>http://www.flickr.com/photos/theimpulsivebuy/5484083665/sizes/l/in/photostream/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31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Ministry is a Problem Solving</a:t>
            </a:r>
            <a:r>
              <a:rPr lang="en-US" baseline="0" dirty="0"/>
              <a:t> Business. </a:t>
            </a:r>
            <a:r>
              <a:rPr lang="en-US" dirty="0"/>
              <a:t>Identify the problem and solve the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87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30000" dirty="0"/>
              <a:t>Ministry is a Problem Solving Business. Identify the problem and solve the problem.</a:t>
            </a:r>
          </a:p>
          <a:p>
            <a:r>
              <a:rPr lang="en-US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"But if you fail to do this, you will be sinning against the LORD; and you may be sure that your sin will find you out.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32:23 NIV)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93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Ministry is a Problem Solving</a:t>
            </a:r>
            <a:r>
              <a:rPr lang="en-US" baseline="0" dirty="0"/>
              <a:t> Business. </a:t>
            </a:r>
            <a:r>
              <a:rPr lang="en-US" dirty="0"/>
              <a:t>Identify the problem and solve the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72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Ministry is a Problem Solving</a:t>
            </a:r>
            <a:r>
              <a:rPr lang="en-US" baseline="0" dirty="0"/>
              <a:t> Business. </a:t>
            </a:r>
            <a:r>
              <a:rPr lang="en-US" dirty="0"/>
              <a:t>Identify the problem and solve the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10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00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 = FREE = from </a:t>
            </a:r>
            <a:r>
              <a:rPr lang="en-US" dirty="0">
                <a:hlinkClick r:id="rId3"/>
              </a:rPr>
              <a:t>http://www.fotopedia.com/items/flickr-5730487325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81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 = FREE = from </a:t>
            </a:r>
            <a:r>
              <a:rPr lang="en-US" dirty="0">
                <a:hlinkClick r:id="rId3"/>
              </a:rPr>
              <a:t>http://www.fotopedia.com/items/flickr-5730487325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98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 = FREE = from </a:t>
            </a:r>
            <a:r>
              <a:rPr lang="en-US" dirty="0">
                <a:hlinkClick r:id="rId3"/>
              </a:rPr>
              <a:t>http://www.fotopedia.com/items/flickr-5730487325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03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http://plimtuna.files.wordpress.com/2010/03/muzzled_oxen.jpg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34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http://plimtuna.files.wordpress.com/2010/03/muzzled_oxen.jpg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31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Money = FREE = from </a:t>
            </a:r>
            <a:r>
              <a:rPr lang="en-US" dirty="0">
                <a:hlinkClick r:id="rId3"/>
              </a:rPr>
              <a:t>http://www.flickr.com/photos/68751915@N05/6722544475/sizes/l/in/photostream/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15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Money = FREE = from </a:t>
            </a:r>
            <a:r>
              <a:rPr lang="en-US" dirty="0">
                <a:hlinkClick r:id="rId3"/>
              </a:rPr>
              <a:t>http://www.flickr.com/photos/68751915@N05/6722544475/sizes/l/in/photostream/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56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Accusing = FREE = from </a:t>
            </a:r>
            <a:r>
              <a:rPr lang="en-US" dirty="0">
                <a:hlinkClick r:id="rId3"/>
              </a:rPr>
              <a:t>http://www.flickr.com/photos/lachlanhardy/3045949192/</a:t>
            </a:r>
            <a:endParaRPr lang="en-US" dirty="0"/>
          </a:p>
          <a:p>
            <a:endParaRPr lang="en-US" dirty="0"/>
          </a:p>
          <a:p>
            <a:r>
              <a:rPr lang="en-US" baseline="30000" dirty="0"/>
              <a:t>Watch out for “Fake News.”  Find the sources!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25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B9CD-B395-419F-80D9-26F1F6B94D41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0B1C-F58B-4161-BF6F-2F413CC6B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B9CD-B395-419F-80D9-26F1F6B94D41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0B1C-F58B-4161-BF6F-2F413CC6B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B9CD-B395-419F-80D9-26F1F6B94D41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0B1C-F58B-4161-BF6F-2F413CC6B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287435" cy="12954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39000"/>
                </a:schemeClr>
              </a:gs>
              <a:gs pos="100000">
                <a:schemeClr val="tx1">
                  <a:alpha val="66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>
            <a:lvl1pPr algn="l"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1260"/>
            <a:ext cx="10972800" cy="47949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B9CD-B395-419F-80D9-26F1F6B94D41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0B1C-F58B-4161-BF6F-2F413CC6B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B9CD-B395-419F-80D9-26F1F6B94D41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0B1C-F58B-4161-BF6F-2F413CC6B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954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39000"/>
                </a:schemeClr>
              </a:gs>
              <a:gs pos="100000">
                <a:schemeClr val="tx1">
                  <a:alpha val="66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B9CD-B395-419F-80D9-26F1F6B94D41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0B1C-F58B-4161-BF6F-2F413CC6B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B9CD-B395-419F-80D9-26F1F6B94D41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0B1C-F58B-4161-BF6F-2F413CC6B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B9CD-B395-419F-80D9-26F1F6B94D41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0B1C-F58B-4161-BF6F-2F413CC6B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B9CD-B395-419F-80D9-26F1F6B94D41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0B1C-F58B-4161-BF6F-2F413CC6B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B9CD-B395-419F-80D9-26F1F6B94D41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0B1C-F58B-4161-BF6F-2F413CC6B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B9CD-B395-419F-80D9-26F1F6B94D41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0B1C-F58B-4161-BF6F-2F413CC6B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636160" y="0"/>
            <a:ext cx="35558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 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7275" y="1600203"/>
            <a:ext cx="1119512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0B9CD-B395-419F-80D9-26F1F6B94D41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50B1C-F58B-4161-BF6F-2F413CC6BA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Elephant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40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40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40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40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40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E38366F-2057-4380-80B7-B115229AB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29" y="1159731"/>
            <a:ext cx="4816900" cy="39031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4939989"/>
            <a:ext cx="8680361" cy="130841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By Getting Down to Business!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1- </a:t>
            </a:r>
            <a:r>
              <a:rPr lang="en-US" sz="5400" u="sng" dirty="0"/>
              <a:t>Financial</a:t>
            </a:r>
            <a:r>
              <a:rPr lang="en-US" sz="5400" dirty="0"/>
              <a:t>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1260"/>
            <a:ext cx="7716253" cy="4794904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Re: The Pastor’s Work</a:t>
            </a:r>
          </a:p>
          <a:p>
            <a:r>
              <a:rPr lang="en-US" dirty="0"/>
              <a:t> </a:t>
            </a:r>
            <a:r>
              <a:rPr lang="en-US" baseline="30000" dirty="0"/>
              <a:t>17</a:t>
            </a:r>
            <a:r>
              <a:rPr lang="en-US" dirty="0"/>
              <a:t> The elders who direct the affairs of the church well are worthy of double honor, </a:t>
            </a:r>
            <a:r>
              <a:rPr lang="en-US" dirty="0">
                <a:solidFill>
                  <a:srgbClr val="FFFF00"/>
                </a:solidFill>
              </a:rPr>
              <a:t>especially those whose work is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preaching</a:t>
            </a:r>
            <a:r>
              <a:rPr lang="en-US" dirty="0">
                <a:solidFill>
                  <a:srgbClr val="FFFF00"/>
                </a:solidFill>
              </a:rPr>
              <a:t> and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</a:t>
            </a:r>
            <a:r>
              <a:rPr lang="en-US" dirty="0"/>
              <a:t>.   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7097" y="691836"/>
            <a:ext cx="4713287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talkin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6799" y="4054132"/>
            <a:ext cx="905695" cy="643717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 b="64968"/>
          <a:stretch>
            <a:fillRect/>
          </a:stretch>
        </p:blipFill>
        <p:spPr bwMode="auto">
          <a:xfrm>
            <a:off x="2782537" y="4423685"/>
            <a:ext cx="5406218" cy="243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1- </a:t>
            </a:r>
            <a:r>
              <a:rPr lang="en-US" sz="5400" u="sng" dirty="0"/>
              <a:t>Financial</a:t>
            </a:r>
            <a:r>
              <a:rPr lang="en-US" sz="5400" dirty="0"/>
              <a:t>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The REASON</a:t>
            </a:r>
          </a:p>
          <a:p>
            <a:r>
              <a:rPr lang="en-US" baseline="30000" dirty="0"/>
              <a:t>18</a:t>
            </a:r>
            <a:r>
              <a:rPr lang="en-US" dirty="0"/>
              <a:t> For </a:t>
            </a:r>
            <a:r>
              <a:rPr lang="en-US" dirty="0">
                <a:solidFill>
                  <a:srgbClr val="FFFF00"/>
                </a:solidFill>
              </a:rPr>
              <a:t>the Scripture says</a:t>
            </a:r>
            <a:r>
              <a:rPr lang="en-US" dirty="0"/>
              <a:t>,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 b="64968"/>
          <a:stretch>
            <a:fillRect/>
          </a:stretch>
        </p:blipFill>
        <p:spPr bwMode="auto">
          <a:xfrm>
            <a:off x="2782537" y="4423685"/>
            <a:ext cx="5406218" cy="243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b="64968"/>
          <a:stretch>
            <a:fillRect/>
          </a:stretch>
        </p:blipFill>
        <p:spPr bwMode="auto">
          <a:xfrm>
            <a:off x="2782537" y="4423685"/>
            <a:ext cx="5406218" cy="243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1- </a:t>
            </a:r>
            <a:r>
              <a:rPr lang="en-US" sz="5400" u="sng" dirty="0"/>
              <a:t>Financial</a:t>
            </a:r>
            <a:r>
              <a:rPr lang="en-US" sz="5400" dirty="0"/>
              <a:t> Business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9513" y="2982913"/>
            <a:ext cx="5932487" cy="387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The REASON</a:t>
            </a:r>
          </a:p>
          <a:p>
            <a:r>
              <a:rPr lang="en-US" baseline="30000" dirty="0"/>
              <a:t>18</a:t>
            </a:r>
            <a:r>
              <a:rPr lang="en-US" dirty="0"/>
              <a:t> For the Scripture says, "</a:t>
            </a:r>
            <a:r>
              <a:rPr lang="en-US" dirty="0">
                <a:solidFill>
                  <a:srgbClr val="FFFF00"/>
                </a:solidFill>
              </a:rPr>
              <a:t>Do not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muzzle the ox while it is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treading out the grain</a:t>
            </a:r>
            <a:r>
              <a:rPr lang="en-US" dirty="0"/>
              <a:t>,”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b="64968"/>
          <a:stretch>
            <a:fillRect/>
          </a:stretch>
        </p:blipFill>
        <p:spPr bwMode="auto">
          <a:xfrm>
            <a:off x="2782537" y="4423685"/>
            <a:ext cx="5406218" cy="243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1- </a:t>
            </a:r>
            <a:r>
              <a:rPr lang="en-US" sz="5400" u="sng" dirty="0"/>
              <a:t>Financial</a:t>
            </a:r>
            <a:r>
              <a:rPr lang="en-US" sz="5400" dirty="0"/>
              <a:t> Business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9513" y="2982913"/>
            <a:ext cx="5932487" cy="387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The REASON</a:t>
            </a:r>
          </a:p>
          <a:p>
            <a:r>
              <a:rPr lang="en-US" baseline="30000" dirty="0"/>
              <a:t>18</a:t>
            </a:r>
            <a:r>
              <a:rPr lang="en-US" dirty="0"/>
              <a:t> For the Scripture says, "</a:t>
            </a:r>
            <a:r>
              <a:rPr lang="en-US" dirty="0">
                <a:solidFill>
                  <a:srgbClr val="FFFF00"/>
                </a:solidFill>
              </a:rPr>
              <a:t>Do not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muzzle the ox while it is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treading out the grain</a:t>
            </a:r>
            <a:r>
              <a:rPr lang="en-US" dirty="0"/>
              <a:t>,”</a:t>
            </a:r>
          </a:p>
          <a:p>
            <a:endParaRPr lang="en-US" dirty="0"/>
          </a:p>
          <a:p>
            <a:r>
              <a:rPr lang="en-US" dirty="0"/>
              <a:t>          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Deuteronomy 25:4</a:t>
            </a:r>
          </a:p>
        </p:txBody>
      </p:sp>
    </p:spTree>
    <p:extLst>
      <p:ext uri="{BB962C8B-B14F-4D97-AF65-F5344CB8AC3E}">
        <p14:creationId xmlns:p14="http://schemas.microsoft.com/office/powerpoint/2010/main" val="3155895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b="64968"/>
          <a:stretch>
            <a:fillRect/>
          </a:stretch>
        </p:blipFill>
        <p:spPr bwMode="auto">
          <a:xfrm>
            <a:off x="2782537" y="4423685"/>
            <a:ext cx="5406218" cy="243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1- </a:t>
            </a:r>
            <a:r>
              <a:rPr lang="en-US" sz="5400" u="sng" dirty="0"/>
              <a:t>Financial</a:t>
            </a:r>
            <a:r>
              <a:rPr lang="en-US" sz="5400" dirty="0"/>
              <a:t>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1260"/>
            <a:ext cx="7299158" cy="4794904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The REASON</a:t>
            </a:r>
          </a:p>
          <a:p>
            <a:r>
              <a:rPr lang="en-US" baseline="30000" dirty="0"/>
              <a:t>18</a:t>
            </a:r>
            <a:r>
              <a:rPr lang="en-US" dirty="0"/>
              <a:t> For the Scripture says, "Do not muzzle the ox while it is </a:t>
            </a:r>
            <a:br>
              <a:rPr lang="en-US" dirty="0"/>
            </a:br>
            <a:r>
              <a:rPr lang="en-US" dirty="0"/>
              <a:t>treading out the grain," </a:t>
            </a:r>
            <a:br>
              <a:rPr lang="en-US" dirty="0"/>
            </a:br>
            <a:r>
              <a:rPr lang="en-US" dirty="0"/>
              <a:t>and "</a:t>
            </a:r>
            <a:r>
              <a:rPr lang="en-US" dirty="0">
                <a:solidFill>
                  <a:srgbClr val="FFFF00"/>
                </a:solidFill>
              </a:rPr>
              <a:t>The worker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deserves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his wages</a:t>
            </a:r>
            <a:r>
              <a:rPr lang="en-US" dirty="0"/>
              <a:t>.”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1" y="3056143"/>
            <a:ext cx="5486400" cy="380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b="64968"/>
          <a:stretch>
            <a:fillRect/>
          </a:stretch>
        </p:blipFill>
        <p:spPr bwMode="auto">
          <a:xfrm>
            <a:off x="2782537" y="4423685"/>
            <a:ext cx="5406218" cy="243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1- </a:t>
            </a:r>
            <a:r>
              <a:rPr lang="en-US" sz="5400" u="sng" dirty="0"/>
              <a:t>Financial</a:t>
            </a:r>
            <a:r>
              <a:rPr lang="en-US" sz="5400" dirty="0"/>
              <a:t>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1260"/>
            <a:ext cx="7299158" cy="4794904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The REASON</a:t>
            </a:r>
          </a:p>
          <a:p>
            <a:r>
              <a:rPr lang="en-US" baseline="30000" dirty="0"/>
              <a:t>18</a:t>
            </a:r>
            <a:r>
              <a:rPr lang="en-US" dirty="0"/>
              <a:t> For the Scripture says, "Do not muzzle the ox while it is </a:t>
            </a:r>
            <a:br>
              <a:rPr lang="en-US" dirty="0"/>
            </a:br>
            <a:r>
              <a:rPr lang="en-US" dirty="0"/>
              <a:t>treading out the grain," </a:t>
            </a:r>
            <a:br>
              <a:rPr lang="en-US" dirty="0"/>
            </a:br>
            <a:r>
              <a:rPr lang="en-US" dirty="0"/>
              <a:t>and "</a:t>
            </a:r>
            <a:r>
              <a:rPr lang="en-US" dirty="0">
                <a:solidFill>
                  <a:srgbClr val="FFFF00"/>
                </a:solidFill>
              </a:rPr>
              <a:t>The worker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deserves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his wages</a:t>
            </a:r>
            <a:r>
              <a:rPr lang="en-US" dirty="0"/>
              <a:t>.”		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LUKE 10:7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1" y="3056143"/>
            <a:ext cx="5486400" cy="380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97730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2- </a:t>
            </a:r>
            <a:r>
              <a:rPr lang="en-US" sz="5400" u="sng" dirty="0"/>
              <a:t>Le</a:t>
            </a:r>
            <a:r>
              <a:rPr lang="en-US" sz="5400" dirty="0"/>
              <a:t>g</a:t>
            </a:r>
            <a:r>
              <a:rPr lang="en-US" sz="5400" u="sng" dirty="0"/>
              <a:t>al</a:t>
            </a:r>
            <a:r>
              <a:rPr lang="en-US" sz="5400" dirty="0"/>
              <a:t>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1260"/>
            <a:ext cx="7876674" cy="4794904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19</a:t>
            </a:r>
            <a:r>
              <a:rPr lang="en-US" dirty="0"/>
              <a:t> Do not entertain an </a:t>
            </a:r>
            <a:r>
              <a:rPr lang="en-US" dirty="0">
                <a:solidFill>
                  <a:srgbClr val="FFFF00"/>
                </a:solidFill>
              </a:rPr>
              <a:t>accusation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against an elder </a:t>
            </a:r>
            <a:r>
              <a:rPr lang="en-US" dirty="0"/>
              <a:t>unless it is brought by two or three witnesses. 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 r="8778"/>
          <a:stretch>
            <a:fillRect/>
          </a:stretch>
        </p:blipFill>
        <p:spPr bwMode="auto">
          <a:xfrm>
            <a:off x="3663852" y="3685005"/>
            <a:ext cx="8528148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3- </a:t>
            </a:r>
            <a:r>
              <a:rPr lang="en-US" sz="5400" u="sng" dirty="0"/>
              <a:t>Scandalous</a:t>
            </a:r>
            <a:r>
              <a:rPr lang="en-US" sz="5400" dirty="0"/>
              <a:t>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1260"/>
            <a:ext cx="8325853" cy="4794904"/>
          </a:xfrm>
        </p:spPr>
        <p:txBody>
          <a:bodyPr/>
          <a:lstStyle/>
          <a:p>
            <a:r>
              <a:rPr lang="en-US" baseline="30000" dirty="0"/>
              <a:t>20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Those who sin </a:t>
            </a:r>
            <a:r>
              <a:rPr lang="en-US" dirty="0"/>
              <a:t>are to be rebuked publicly, so that the others may take warning.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7650" y="2894016"/>
            <a:ext cx="2959100" cy="396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4- </a:t>
            </a:r>
            <a:r>
              <a:rPr lang="en-US" sz="5400" u="sng" dirty="0"/>
              <a:t>Fair</a:t>
            </a:r>
            <a:r>
              <a:rPr lang="en-US" sz="5400" dirty="0"/>
              <a:t>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1260"/>
            <a:ext cx="7732295" cy="4794904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21</a:t>
            </a:r>
            <a:r>
              <a:rPr lang="en-US" dirty="0"/>
              <a:t> I charge you, in the sight of God and Christ Jesus and the elect angels, to </a:t>
            </a:r>
            <a:r>
              <a:rPr lang="en-US" dirty="0">
                <a:solidFill>
                  <a:srgbClr val="FFFF00"/>
                </a:solidFill>
              </a:rPr>
              <a:t>keep these instructions without partiality</a:t>
            </a:r>
            <a:r>
              <a:rPr lang="en-US" dirty="0"/>
              <a:t>, and to </a:t>
            </a:r>
            <a:r>
              <a:rPr lang="en-US" dirty="0">
                <a:solidFill>
                  <a:srgbClr val="FFFF00"/>
                </a:solidFill>
              </a:rPr>
              <a:t>do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nothing out of favoritism</a:t>
            </a:r>
            <a:r>
              <a:rPr lang="en-US" dirty="0"/>
              <a:t>. 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1645" y="760890"/>
            <a:ext cx="5502523" cy="636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5- </a:t>
            </a:r>
            <a:r>
              <a:rPr lang="en-US" sz="5400" u="sng" dirty="0"/>
              <a:t>Leadershi</a:t>
            </a:r>
            <a:r>
              <a:rPr lang="en-US" sz="5400" dirty="0"/>
              <a:t>p Business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 r="16750" b="28850"/>
          <a:stretch>
            <a:fillRect/>
          </a:stretch>
        </p:blipFill>
        <p:spPr bwMode="auto">
          <a:xfrm>
            <a:off x="6905471" y="281354"/>
            <a:ext cx="5286529" cy="6576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1260"/>
            <a:ext cx="6785811" cy="4794904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22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Do not be hasty </a:t>
            </a:r>
            <a:r>
              <a:rPr lang="en-US" dirty="0"/>
              <a:t>in the laying on of hands,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148" y="-391645"/>
            <a:ext cx="7063621" cy="87400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10" y="0"/>
            <a:ext cx="11466490" cy="1143000"/>
          </a:xfrm>
        </p:spPr>
        <p:txBody>
          <a:bodyPr>
            <a:normAutofit/>
          </a:bodyPr>
          <a:lstStyle/>
          <a:p>
            <a:r>
              <a:rPr lang="en-US" sz="5600" dirty="0"/>
              <a:t>Getting Down to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2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6- </a:t>
            </a:r>
            <a:r>
              <a:rPr lang="en-US" sz="5400" u="sng" dirty="0"/>
              <a:t>Honorable</a:t>
            </a:r>
            <a:r>
              <a:rPr lang="en-US" sz="5400" dirty="0"/>
              <a:t>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1260"/>
            <a:ext cx="6689558" cy="4794904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22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Do not be hasty in the laying on of hands, </a:t>
            </a:r>
            <a:r>
              <a:rPr lang="en-US" dirty="0"/>
              <a:t>and </a:t>
            </a:r>
            <a:r>
              <a:rPr lang="en-US" dirty="0">
                <a:solidFill>
                  <a:srgbClr val="FFFF00"/>
                </a:solidFill>
              </a:rPr>
              <a:t>do not share in the sins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of others</a:t>
            </a:r>
            <a:r>
              <a:rPr lang="en-US" dirty="0"/>
              <a:t>. Keep yourself pure.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33821"/>
          <a:stretch/>
        </p:blipFill>
        <p:spPr>
          <a:xfrm>
            <a:off x="2517913" y="3559047"/>
            <a:ext cx="13568146" cy="575461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7- </a:t>
            </a:r>
            <a:r>
              <a:rPr lang="en-US" sz="5400" u="sng" dirty="0"/>
              <a:t>Personal</a:t>
            </a:r>
            <a:r>
              <a:rPr lang="en-US" sz="5400" dirty="0"/>
              <a:t>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1260"/>
            <a:ext cx="7202905" cy="4794904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23</a:t>
            </a:r>
            <a:r>
              <a:rPr lang="en-US" dirty="0"/>
              <a:t> Stop drinking only water, and use a little wine because of </a:t>
            </a:r>
            <a:r>
              <a:rPr lang="en-US" dirty="0">
                <a:solidFill>
                  <a:srgbClr val="FFFF00"/>
                </a:solidFill>
              </a:rPr>
              <a:t>your stomach </a:t>
            </a:r>
            <a:r>
              <a:rPr lang="en-US" dirty="0"/>
              <a:t>and </a:t>
            </a:r>
            <a:r>
              <a:rPr lang="en-US" dirty="0">
                <a:solidFill>
                  <a:srgbClr val="FFFF00"/>
                </a:solidFill>
              </a:rPr>
              <a:t>your frequent illnesses</a:t>
            </a:r>
            <a:r>
              <a:rPr lang="en-US" dirty="0"/>
              <a:t>.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7520" y="492369"/>
            <a:ext cx="2577602" cy="599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5553" r="4461" b="9155"/>
          <a:stretch>
            <a:fillRect/>
          </a:stretch>
        </p:blipFill>
        <p:spPr bwMode="auto">
          <a:xfrm>
            <a:off x="3048000" y="3798277"/>
            <a:ext cx="9144000" cy="305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5237871" y="1505246"/>
            <a:ext cx="4909624" cy="2616591"/>
          </a:xfrm>
          <a:prstGeom prst="rect">
            <a:avLst/>
          </a:prstGeom>
          <a:solidFill>
            <a:schemeClr val="tx1">
              <a:alpha val="52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8- </a:t>
            </a:r>
            <a:r>
              <a:rPr lang="en-US" sz="5400" u="sng" dirty="0"/>
              <a:t>Problem</a:t>
            </a:r>
            <a:r>
              <a:rPr lang="en-US" sz="5400" dirty="0"/>
              <a:t> </a:t>
            </a:r>
            <a:r>
              <a:rPr lang="en-US" sz="5400" u="sng" dirty="0"/>
              <a:t>Solvin</a:t>
            </a:r>
            <a:r>
              <a:rPr lang="en-US" sz="5400" dirty="0"/>
              <a:t>g Bus.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1260"/>
            <a:ext cx="8903368" cy="4794904"/>
          </a:xfrm>
        </p:spPr>
        <p:txBody>
          <a:bodyPr/>
          <a:lstStyle/>
          <a:p>
            <a:r>
              <a:rPr lang="en-US" baseline="30000" dirty="0"/>
              <a:t>24</a:t>
            </a:r>
            <a:r>
              <a:rPr lang="en-US" dirty="0"/>
              <a:t> The </a:t>
            </a:r>
            <a:r>
              <a:rPr lang="en-US" dirty="0">
                <a:solidFill>
                  <a:srgbClr val="FFFF00"/>
                </a:solidFill>
              </a:rPr>
              <a:t>sins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of some men are obvious</a:t>
            </a:r>
            <a:r>
              <a:rPr lang="en-US" dirty="0"/>
              <a:t>, reaching the place of judgment ahead of them; the sins of others trail behind them.  </a:t>
            </a:r>
            <a:r>
              <a:rPr lang="en-US" baseline="30000" dirty="0"/>
              <a:t>25</a:t>
            </a:r>
            <a:r>
              <a:rPr lang="en-US" dirty="0"/>
              <a:t> In the same way, good deeds are obvious, and even those </a:t>
            </a:r>
            <a:br>
              <a:rPr lang="en-US" dirty="0"/>
            </a:br>
            <a:r>
              <a:rPr lang="en-US" dirty="0"/>
              <a:t>that are not cannot </a:t>
            </a:r>
            <a:br>
              <a:rPr lang="en-US" dirty="0"/>
            </a:br>
            <a:r>
              <a:rPr lang="en-US" dirty="0"/>
              <a:t>be hidden.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1295" y="5830665"/>
            <a:ext cx="14605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5553" r="4461" b="9155"/>
          <a:stretch>
            <a:fillRect/>
          </a:stretch>
        </p:blipFill>
        <p:spPr bwMode="auto">
          <a:xfrm>
            <a:off x="3048000" y="3798277"/>
            <a:ext cx="9144000" cy="305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5237871" y="1505246"/>
            <a:ext cx="4909624" cy="2616591"/>
          </a:xfrm>
          <a:prstGeom prst="rect">
            <a:avLst/>
          </a:prstGeom>
          <a:solidFill>
            <a:schemeClr val="tx1">
              <a:alpha val="52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8- </a:t>
            </a:r>
            <a:r>
              <a:rPr lang="en-US" sz="5400" u="sng" dirty="0"/>
              <a:t>Problem</a:t>
            </a:r>
            <a:r>
              <a:rPr lang="en-US" sz="5400" dirty="0"/>
              <a:t> </a:t>
            </a:r>
            <a:r>
              <a:rPr lang="en-US" sz="5400" u="sng" dirty="0"/>
              <a:t>Solvin</a:t>
            </a:r>
            <a:r>
              <a:rPr lang="en-US" sz="5400" dirty="0"/>
              <a:t>g Bus.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1260"/>
            <a:ext cx="8582526" cy="4794904"/>
          </a:xfrm>
        </p:spPr>
        <p:txBody>
          <a:bodyPr/>
          <a:lstStyle/>
          <a:p>
            <a:r>
              <a:rPr lang="en-US" baseline="30000" dirty="0"/>
              <a:t>24</a:t>
            </a:r>
            <a:r>
              <a:rPr lang="en-US" dirty="0"/>
              <a:t> The sins of some men are obvious, reaching the place of judgment ahead of them; </a:t>
            </a:r>
            <a:r>
              <a:rPr lang="en-US" dirty="0">
                <a:solidFill>
                  <a:srgbClr val="FFFF00"/>
                </a:solidFill>
              </a:rPr>
              <a:t>the sins of others trail behind them</a:t>
            </a:r>
            <a:r>
              <a:rPr lang="en-US" dirty="0"/>
              <a:t>.  </a:t>
            </a:r>
            <a:r>
              <a:rPr lang="en-US" baseline="30000" dirty="0"/>
              <a:t>25</a:t>
            </a:r>
            <a:r>
              <a:rPr lang="en-US" dirty="0"/>
              <a:t> In the same way, good deeds are obvious, and even those </a:t>
            </a:r>
            <a:br>
              <a:rPr lang="en-US" dirty="0"/>
            </a:br>
            <a:r>
              <a:rPr lang="en-US" dirty="0"/>
              <a:t>that are not cannot </a:t>
            </a:r>
            <a:br>
              <a:rPr lang="en-US" dirty="0"/>
            </a:br>
            <a:r>
              <a:rPr lang="en-US" dirty="0"/>
              <a:t>be hidden.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1295" y="5830665"/>
            <a:ext cx="14605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7601" y="5026636"/>
            <a:ext cx="1703387" cy="90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5553" r="4461" b="9155"/>
          <a:stretch>
            <a:fillRect/>
          </a:stretch>
        </p:blipFill>
        <p:spPr bwMode="auto">
          <a:xfrm>
            <a:off x="3048000" y="3798277"/>
            <a:ext cx="9144000" cy="305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5237871" y="1505246"/>
            <a:ext cx="4909624" cy="2616591"/>
          </a:xfrm>
          <a:prstGeom prst="rect">
            <a:avLst/>
          </a:prstGeom>
          <a:solidFill>
            <a:schemeClr val="tx1">
              <a:alpha val="52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8- </a:t>
            </a:r>
            <a:r>
              <a:rPr lang="en-US" sz="5400" u="sng" dirty="0"/>
              <a:t>Problem</a:t>
            </a:r>
            <a:r>
              <a:rPr lang="en-US" sz="5400" dirty="0"/>
              <a:t> </a:t>
            </a:r>
            <a:r>
              <a:rPr lang="en-US" sz="5400" u="sng" dirty="0"/>
              <a:t>Solvin</a:t>
            </a:r>
            <a:r>
              <a:rPr lang="en-US" sz="5400" dirty="0"/>
              <a:t>g Bus.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1260"/>
            <a:ext cx="8566484" cy="4794904"/>
          </a:xfrm>
        </p:spPr>
        <p:txBody>
          <a:bodyPr/>
          <a:lstStyle/>
          <a:p>
            <a:r>
              <a:rPr lang="en-US" baseline="30000" dirty="0"/>
              <a:t>24</a:t>
            </a:r>
            <a:r>
              <a:rPr lang="en-US" dirty="0"/>
              <a:t> The sins of some men are obvious, reaching the place of judgment ahead of them; the sins of others trail behind them.  </a:t>
            </a:r>
            <a:r>
              <a:rPr lang="en-US" baseline="30000" dirty="0"/>
              <a:t>25</a:t>
            </a:r>
            <a:r>
              <a:rPr lang="en-US" dirty="0"/>
              <a:t> In the same way, </a:t>
            </a:r>
            <a:r>
              <a:rPr lang="en-US" dirty="0">
                <a:solidFill>
                  <a:srgbClr val="FFFF00"/>
                </a:solidFill>
              </a:rPr>
              <a:t>good deeds are obvious</a:t>
            </a:r>
            <a:r>
              <a:rPr lang="en-US" dirty="0"/>
              <a:t>, and even those </a:t>
            </a:r>
            <a:br>
              <a:rPr lang="en-US" dirty="0"/>
            </a:br>
            <a:r>
              <a:rPr lang="en-US" dirty="0"/>
              <a:t>that are not cannot </a:t>
            </a:r>
            <a:br>
              <a:rPr lang="en-US" dirty="0"/>
            </a:br>
            <a:r>
              <a:rPr lang="en-US" dirty="0"/>
              <a:t>be hidden.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1295" y="5830665"/>
            <a:ext cx="14605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7601" y="5026636"/>
            <a:ext cx="1703387" cy="90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5184" y="4540979"/>
            <a:ext cx="14605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5553" r="4461" b="9155"/>
          <a:stretch>
            <a:fillRect/>
          </a:stretch>
        </p:blipFill>
        <p:spPr bwMode="auto">
          <a:xfrm>
            <a:off x="3048000" y="3798277"/>
            <a:ext cx="9144000" cy="305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5237871" y="1505246"/>
            <a:ext cx="4909624" cy="2616591"/>
          </a:xfrm>
          <a:prstGeom prst="rect">
            <a:avLst/>
          </a:prstGeom>
          <a:solidFill>
            <a:schemeClr val="tx1">
              <a:alpha val="52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8- </a:t>
            </a:r>
            <a:r>
              <a:rPr lang="en-US" sz="5400" u="sng" dirty="0"/>
              <a:t>Problem</a:t>
            </a:r>
            <a:r>
              <a:rPr lang="en-US" sz="5400" dirty="0"/>
              <a:t> </a:t>
            </a:r>
            <a:r>
              <a:rPr lang="en-US" sz="5400" u="sng" dirty="0"/>
              <a:t>Solvin</a:t>
            </a:r>
            <a:r>
              <a:rPr lang="en-US" sz="5400" dirty="0"/>
              <a:t>g Bus.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1260"/>
            <a:ext cx="8646695" cy="4794904"/>
          </a:xfrm>
        </p:spPr>
        <p:txBody>
          <a:bodyPr/>
          <a:lstStyle/>
          <a:p>
            <a:r>
              <a:rPr lang="en-US" baseline="30000" dirty="0"/>
              <a:t>24</a:t>
            </a:r>
            <a:r>
              <a:rPr lang="en-US" dirty="0"/>
              <a:t> The sins of some men are obvious, reaching the place of judgment ahead of them; the sins of others trail behind them.  </a:t>
            </a:r>
            <a:r>
              <a:rPr lang="en-US" baseline="30000" dirty="0"/>
              <a:t>25</a:t>
            </a:r>
            <a:r>
              <a:rPr lang="en-US" dirty="0"/>
              <a:t> In the same way, good deeds are obvious, and even those </a:t>
            </a:r>
            <a:br>
              <a:rPr lang="en-US" dirty="0"/>
            </a:br>
            <a:r>
              <a:rPr lang="en-US" dirty="0"/>
              <a:t>that are not cannot </a:t>
            </a:r>
            <a:br>
              <a:rPr lang="en-US" dirty="0"/>
            </a:br>
            <a:r>
              <a:rPr lang="en-US" dirty="0"/>
              <a:t>be </a:t>
            </a:r>
            <a:r>
              <a:rPr lang="en-US" dirty="0">
                <a:solidFill>
                  <a:srgbClr val="FFFF00"/>
                </a:solidFill>
              </a:rPr>
              <a:t>hidden.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1295" y="5830665"/>
            <a:ext cx="14605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7601" y="5026636"/>
            <a:ext cx="1703387" cy="90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5184" y="4540979"/>
            <a:ext cx="14605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62649" y="5319908"/>
            <a:ext cx="1276350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"/>
            <a:ext cx="10972800" cy="1609859"/>
          </a:xfrm>
        </p:spPr>
        <p:txBody>
          <a:bodyPr/>
          <a:lstStyle/>
          <a:p>
            <a:r>
              <a:rPr lang="en-US" dirty="0"/>
              <a:t>It’s almost time for us to </a:t>
            </a:r>
            <a:br>
              <a:rPr lang="en-US" dirty="0"/>
            </a:br>
            <a:r>
              <a:rPr lang="en-US" dirty="0"/>
              <a:t>Get Down to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00010"/>
            <a:ext cx="10972800" cy="4426153"/>
          </a:xfrm>
        </p:spPr>
        <p:txBody>
          <a:bodyPr/>
          <a:lstStyle/>
          <a:p>
            <a:r>
              <a:rPr lang="en-US" dirty="0"/>
              <a:t>With reports on: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312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"/>
            <a:ext cx="10972800" cy="1609859"/>
          </a:xfrm>
        </p:spPr>
        <p:txBody>
          <a:bodyPr/>
          <a:lstStyle/>
          <a:p>
            <a:r>
              <a:rPr lang="en-US" dirty="0"/>
              <a:t>It’s almost time for us to </a:t>
            </a:r>
            <a:br>
              <a:rPr lang="en-US" dirty="0"/>
            </a:br>
            <a:r>
              <a:rPr lang="en-US" dirty="0"/>
              <a:t>Get Down to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00010"/>
            <a:ext cx="10972800" cy="4426153"/>
          </a:xfrm>
        </p:spPr>
        <p:txBody>
          <a:bodyPr/>
          <a:lstStyle/>
          <a:p>
            <a:r>
              <a:rPr lang="en-US" dirty="0"/>
              <a:t>With reports on: </a:t>
            </a:r>
          </a:p>
          <a:p>
            <a:r>
              <a:rPr lang="en-US" dirty="0">
                <a:solidFill>
                  <a:srgbClr val="FFFF00"/>
                </a:solidFill>
              </a:rPr>
              <a:t>Finances matters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013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"/>
            <a:ext cx="10972800" cy="1609859"/>
          </a:xfrm>
        </p:spPr>
        <p:txBody>
          <a:bodyPr/>
          <a:lstStyle/>
          <a:p>
            <a:r>
              <a:rPr lang="en-US" dirty="0"/>
              <a:t>It’s almost time for us to </a:t>
            </a:r>
            <a:br>
              <a:rPr lang="en-US" dirty="0"/>
            </a:br>
            <a:r>
              <a:rPr lang="en-US" dirty="0"/>
              <a:t>Get Down to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00010"/>
            <a:ext cx="10972800" cy="4426153"/>
          </a:xfrm>
        </p:spPr>
        <p:txBody>
          <a:bodyPr/>
          <a:lstStyle/>
          <a:p>
            <a:r>
              <a:rPr lang="en-US" dirty="0"/>
              <a:t>With reports on: </a:t>
            </a:r>
          </a:p>
          <a:p>
            <a:r>
              <a:rPr lang="en-US" dirty="0"/>
              <a:t>Finances matters</a:t>
            </a:r>
          </a:p>
          <a:p>
            <a:r>
              <a:rPr lang="en-US" dirty="0">
                <a:solidFill>
                  <a:srgbClr val="FFFF00"/>
                </a:solidFill>
              </a:rPr>
              <a:t>Pastoral matters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87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"/>
            <a:ext cx="10972800" cy="1609859"/>
          </a:xfrm>
        </p:spPr>
        <p:txBody>
          <a:bodyPr/>
          <a:lstStyle/>
          <a:p>
            <a:r>
              <a:rPr lang="en-US" dirty="0"/>
              <a:t>It’s almost time for us to </a:t>
            </a:r>
            <a:br>
              <a:rPr lang="en-US" dirty="0"/>
            </a:br>
            <a:r>
              <a:rPr lang="en-US" dirty="0"/>
              <a:t>Get Down to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00010"/>
            <a:ext cx="10972800" cy="4426153"/>
          </a:xfrm>
        </p:spPr>
        <p:txBody>
          <a:bodyPr/>
          <a:lstStyle/>
          <a:p>
            <a:r>
              <a:rPr lang="en-US" dirty="0"/>
              <a:t>With reports on: </a:t>
            </a:r>
          </a:p>
          <a:p>
            <a:r>
              <a:rPr lang="en-US" dirty="0"/>
              <a:t>Finances matters</a:t>
            </a:r>
          </a:p>
          <a:p>
            <a:r>
              <a:rPr lang="en-US" dirty="0"/>
              <a:t>Pastoral matters</a:t>
            </a:r>
          </a:p>
          <a:p>
            <a:r>
              <a:rPr lang="en-US" dirty="0">
                <a:solidFill>
                  <a:srgbClr val="FFFF00"/>
                </a:solidFill>
              </a:rPr>
              <a:t>Legal matters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132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1- </a:t>
            </a:r>
            <a:r>
              <a:rPr lang="en-US" sz="5400" u="sng" dirty="0"/>
              <a:t>Financial</a:t>
            </a:r>
            <a:r>
              <a:rPr lang="en-US" sz="5400" dirty="0"/>
              <a:t>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"/>
            <a:ext cx="10972800" cy="1609859"/>
          </a:xfrm>
        </p:spPr>
        <p:txBody>
          <a:bodyPr/>
          <a:lstStyle/>
          <a:p>
            <a:r>
              <a:rPr lang="en-US" dirty="0"/>
              <a:t>It’s almost time for us to </a:t>
            </a:r>
            <a:br>
              <a:rPr lang="en-US" dirty="0"/>
            </a:br>
            <a:r>
              <a:rPr lang="en-US" dirty="0"/>
              <a:t>Get Down to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00010"/>
            <a:ext cx="10972800" cy="4426153"/>
          </a:xfrm>
        </p:spPr>
        <p:txBody>
          <a:bodyPr/>
          <a:lstStyle/>
          <a:p>
            <a:r>
              <a:rPr lang="en-US" dirty="0"/>
              <a:t>With reports on: </a:t>
            </a:r>
          </a:p>
          <a:p>
            <a:r>
              <a:rPr lang="en-US" dirty="0"/>
              <a:t>Finances matters</a:t>
            </a:r>
          </a:p>
          <a:p>
            <a:r>
              <a:rPr lang="en-US" dirty="0"/>
              <a:t>Pastoral matters</a:t>
            </a:r>
          </a:p>
          <a:p>
            <a:r>
              <a:rPr lang="en-US" dirty="0"/>
              <a:t>Legal matters</a:t>
            </a:r>
          </a:p>
          <a:p>
            <a:r>
              <a:rPr lang="en-US" dirty="0">
                <a:solidFill>
                  <a:srgbClr val="FFFF00"/>
                </a:solidFill>
              </a:rPr>
              <a:t>Problem solving matters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700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316" y="2614412"/>
            <a:ext cx="8229600" cy="1533378"/>
          </a:xfrm>
        </p:spPr>
        <p:txBody>
          <a:bodyPr>
            <a:normAutofit/>
          </a:bodyPr>
          <a:lstStyle/>
          <a:p>
            <a:r>
              <a:rPr lang="en-US" sz="8000" dirty="0"/>
              <a:t>Let’s Pray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1- </a:t>
            </a:r>
            <a:r>
              <a:rPr lang="en-US" sz="5400" u="sng" dirty="0"/>
              <a:t>Financial</a:t>
            </a:r>
            <a:r>
              <a:rPr lang="en-US" sz="5400" dirty="0"/>
              <a:t>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1260"/>
            <a:ext cx="7828547" cy="4794904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Re: The Pastor’s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</a:t>
            </a:r>
          </a:p>
          <a:p>
            <a:r>
              <a:rPr lang="en-US" dirty="0"/>
              <a:t> </a:t>
            </a:r>
            <a:r>
              <a:rPr lang="en-US" baseline="30000" dirty="0"/>
              <a:t>17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The elders </a:t>
            </a:r>
            <a:r>
              <a:rPr lang="en-US" dirty="0"/>
              <a:t>who direct the affairs of the church well are worthy of double honor, </a:t>
            </a: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7097" y="691836"/>
            <a:ext cx="4713287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7444" y="2272997"/>
            <a:ext cx="3216275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06824" y="91786"/>
            <a:ext cx="1653988" cy="6766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1- </a:t>
            </a:r>
            <a:r>
              <a:rPr lang="en-US" sz="5400" u="sng" dirty="0"/>
              <a:t>Financial</a:t>
            </a:r>
            <a:r>
              <a:rPr lang="en-US" sz="5400" dirty="0"/>
              <a:t> Business</a:t>
            </a: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7097" y="691836"/>
            <a:ext cx="4713287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7444" y="2272997"/>
            <a:ext cx="3216275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06824" y="91786"/>
            <a:ext cx="1653988" cy="6766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67789" y="4954299"/>
            <a:ext cx="5885794" cy="190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1260"/>
            <a:ext cx="7780421" cy="4794904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Re: The Pastor’s </a:t>
            </a:r>
            <a:r>
              <a:rPr lang="en-US" dirty="0">
                <a:solidFill>
                  <a:srgbClr val="92D050"/>
                </a:solidFill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</a:t>
            </a:r>
          </a:p>
          <a:p>
            <a:r>
              <a:rPr lang="en-US" dirty="0"/>
              <a:t> </a:t>
            </a:r>
            <a:r>
              <a:rPr lang="en-US" baseline="30000" dirty="0"/>
              <a:t>17</a:t>
            </a:r>
            <a:r>
              <a:rPr lang="en-US" dirty="0"/>
              <a:t> The elders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direct </a:t>
            </a:r>
            <a:r>
              <a:rPr lang="en-US" dirty="0">
                <a:solidFill>
                  <a:srgbClr val="FFFF00"/>
                </a:solidFill>
              </a:rPr>
              <a:t>the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affairs </a:t>
            </a:r>
            <a:r>
              <a:rPr lang="en-US" dirty="0">
                <a:solidFill>
                  <a:srgbClr val="FFFF00"/>
                </a:solidFill>
              </a:rPr>
              <a:t>of the church well </a:t>
            </a:r>
            <a:r>
              <a:rPr lang="en-US" dirty="0"/>
              <a:t>are worthy of double honor,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1- </a:t>
            </a:r>
            <a:r>
              <a:rPr lang="en-US" sz="5400" u="sng" dirty="0"/>
              <a:t>Financial</a:t>
            </a:r>
            <a:r>
              <a:rPr lang="en-US" sz="5400" dirty="0"/>
              <a:t> Business</a:t>
            </a: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7097" y="691836"/>
            <a:ext cx="4713287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7444" y="2272997"/>
            <a:ext cx="3216275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06824" y="91786"/>
            <a:ext cx="1653988" cy="6766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67789" y="4954299"/>
            <a:ext cx="5885794" cy="190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7" cstate="print"/>
          <a:srcRect t="3211" r="16105" b="16506"/>
          <a:stretch>
            <a:fillRect/>
          </a:stretch>
        </p:blipFill>
        <p:spPr bwMode="auto">
          <a:xfrm>
            <a:off x="7043103" y="0"/>
            <a:ext cx="51488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1260"/>
            <a:ext cx="7780421" cy="4794904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Re: The Pastor’s </a:t>
            </a:r>
            <a:r>
              <a:rPr lang="en-US" dirty="0">
                <a:solidFill>
                  <a:srgbClr val="92D050"/>
                </a:solidFill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</a:t>
            </a:r>
          </a:p>
          <a:p>
            <a:r>
              <a:rPr lang="en-US" dirty="0"/>
              <a:t> </a:t>
            </a:r>
            <a:r>
              <a:rPr lang="en-US" baseline="30000" dirty="0"/>
              <a:t>17</a:t>
            </a:r>
            <a:r>
              <a:rPr lang="en-US" dirty="0"/>
              <a:t> The elders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direct </a:t>
            </a:r>
            <a:r>
              <a:rPr lang="en-US" dirty="0">
                <a:solidFill>
                  <a:srgbClr val="FFFF00"/>
                </a:solidFill>
              </a:rPr>
              <a:t>the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affairs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>
                      <a:alpha val="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of the church well </a:t>
            </a:r>
            <a:r>
              <a:rPr lang="en-US" dirty="0"/>
              <a:t>are worthy of double honor, </a:t>
            </a:r>
          </a:p>
        </p:txBody>
      </p:sp>
    </p:spTree>
    <p:extLst>
      <p:ext uri="{BB962C8B-B14F-4D97-AF65-F5344CB8AC3E}">
        <p14:creationId xmlns:p14="http://schemas.microsoft.com/office/powerpoint/2010/main" val="705182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1- </a:t>
            </a:r>
            <a:r>
              <a:rPr lang="en-US" sz="5400" u="sng" dirty="0"/>
              <a:t>Financial</a:t>
            </a:r>
            <a:r>
              <a:rPr lang="en-US" sz="5400" dirty="0"/>
              <a:t> Business</a:t>
            </a: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7097" y="691836"/>
            <a:ext cx="4713287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7444" y="2272997"/>
            <a:ext cx="3216275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06824" y="91786"/>
            <a:ext cx="1653988" cy="6766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67789" y="4954299"/>
            <a:ext cx="5885794" cy="190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7" cstate="print"/>
          <a:srcRect t="3211" r="16105" b="16506"/>
          <a:stretch>
            <a:fillRect/>
          </a:stretch>
        </p:blipFill>
        <p:spPr bwMode="auto">
          <a:xfrm>
            <a:off x="7043103" y="0"/>
            <a:ext cx="51488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1260"/>
            <a:ext cx="7780421" cy="4794904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Re: The Pastor’s </a:t>
            </a:r>
            <a:r>
              <a:rPr lang="en-US" dirty="0">
                <a:solidFill>
                  <a:srgbClr val="92D050"/>
                </a:solidFill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</a:t>
            </a:r>
          </a:p>
          <a:p>
            <a:r>
              <a:rPr lang="en-US" dirty="0"/>
              <a:t> </a:t>
            </a:r>
            <a:r>
              <a:rPr lang="en-US" baseline="30000" dirty="0"/>
              <a:t>17</a:t>
            </a:r>
            <a:r>
              <a:rPr lang="en-US" dirty="0"/>
              <a:t> The elders </a:t>
            </a:r>
            <a:r>
              <a:rPr lang="en-US" dirty="0">
                <a:solidFill>
                  <a:srgbClr val="FFFF00"/>
                </a:solidFill>
              </a:rPr>
              <a:t>who direct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affairs </a:t>
            </a:r>
            <a:r>
              <a:rPr lang="en-US" dirty="0">
                <a:solidFill>
                  <a:srgbClr val="FFFF00"/>
                </a:solidFill>
              </a:rPr>
              <a:t>of the church well </a:t>
            </a:r>
            <a:r>
              <a:rPr lang="en-US" dirty="0"/>
              <a:t>are worthy of double honor,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8630" y="2788537"/>
            <a:ext cx="7119696" cy="632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90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1- </a:t>
            </a:r>
            <a:r>
              <a:rPr lang="en-US" sz="5400" u="sng" dirty="0"/>
              <a:t>Financial</a:t>
            </a:r>
            <a:r>
              <a:rPr lang="en-US" sz="5400" dirty="0"/>
              <a:t>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1260"/>
            <a:ext cx="8085221" cy="4794904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Re: The Pastor’s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Pay</a:t>
            </a:r>
          </a:p>
          <a:p>
            <a:r>
              <a:rPr lang="en-US" dirty="0"/>
              <a:t> </a:t>
            </a:r>
            <a:r>
              <a:rPr lang="en-US" baseline="30000" dirty="0"/>
              <a:t>17</a:t>
            </a:r>
            <a:r>
              <a:rPr lang="en-US" dirty="0"/>
              <a:t> The elders who direct the affairs of the church well are </a:t>
            </a:r>
            <a:r>
              <a:rPr lang="en-US" dirty="0">
                <a:solidFill>
                  <a:srgbClr val="FFFF00"/>
                </a:solidFill>
              </a:rPr>
              <a:t>worthy of double honor</a:t>
            </a:r>
            <a:r>
              <a:rPr lang="en-US" dirty="0"/>
              <a:t>, 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7097" y="691836"/>
            <a:ext cx="4713287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7444" y="2272997"/>
            <a:ext cx="3216275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06824" y="91786"/>
            <a:ext cx="1653988" cy="6766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67789" y="4954299"/>
            <a:ext cx="5885794" cy="190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71428" y="4293006"/>
            <a:ext cx="2060388" cy="1849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7097" y="691836"/>
            <a:ext cx="4713287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1- </a:t>
            </a:r>
            <a:r>
              <a:rPr lang="en-US" sz="5400" u="sng" dirty="0"/>
              <a:t>Financial</a:t>
            </a:r>
            <a:r>
              <a:rPr lang="en-US" sz="5400" dirty="0"/>
              <a:t>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1260"/>
            <a:ext cx="7732295" cy="4794904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Re: The Pastor’s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</a:t>
            </a:r>
          </a:p>
          <a:p>
            <a:r>
              <a:rPr lang="en-US" dirty="0"/>
              <a:t> </a:t>
            </a:r>
            <a:r>
              <a:rPr lang="en-US" baseline="30000" dirty="0"/>
              <a:t>17</a:t>
            </a:r>
            <a:r>
              <a:rPr lang="en-US" dirty="0"/>
              <a:t> The elders who direct the affairs of the church well are worthy of double honor, </a:t>
            </a:r>
            <a:r>
              <a:rPr lang="en-US" dirty="0">
                <a:solidFill>
                  <a:srgbClr val="FFFF00"/>
                </a:solidFill>
              </a:rPr>
              <a:t>especially those whose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</a:t>
            </a:r>
            <a:r>
              <a:rPr lang="en-US" dirty="0">
                <a:solidFill>
                  <a:srgbClr val="FFFF00"/>
                </a:solidFill>
              </a:rPr>
              <a:t> is preaching and teaching</a:t>
            </a:r>
            <a:r>
              <a:rPr lang="en-US" dirty="0"/>
              <a:t>. 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3131</TotalTime>
  <Words>1213</Words>
  <Application>Microsoft Office PowerPoint</Application>
  <PresentationFormat>Widescreen</PresentationFormat>
  <Paragraphs>123</Paragraphs>
  <Slides>31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Arial Narrow</vt:lpstr>
      <vt:lpstr>Calibri</vt:lpstr>
      <vt:lpstr>Elephant</vt:lpstr>
      <vt:lpstr>Office Theme</vt:lpstr>
      <vt:lpstr>By Getting Down to Business!</vt:lpstr>
      <vt:lpstr>Getting Down to Business</vt:lpstr>
      <vt:lpstr>1- Financial Business</vt:lpstr>
      <vt:lpstr>1- Financial Business</vt:lpstr>
      <vt:lpstr>1- Financial Business</vt:lpstr>
      <vt:lpstr>1- Financial Business</vt:lpstr>
      <vt:lpstr>1- Financial Business</vt:lpstr>
      <vt:lpstr>1- Financial Business</vt:lpstr>
      <vt:lpstr>1- Financial Business</vt:lpstr>
      <vt:lpstr>1- Financial Business</vt:lpstr>
      <vt:lpstr>1- Financial Business</vt:lpstr>
      <vt:lpstr>1- Financial Business</vt:lpstr>
      <vt:lpstr>1- Financial Business</vt:lpstr>
      <vt:lpstr>1- Financial Business</vt:lpstr>
      <vt:lpstr>1- Financial Business</vt:lpstr>
      <vt:lpstr>2- Legal Business</vt:lpstr>
      <vt:lpstr>3- Scandalous Business</vt:lpstr>
      <vt:lpstr>4- Fair Business</vt:lpstr>
      <vt:lpstr>5- Leadership Business</vt:lpstr>
      <vt:lpstr>6- Honorable Business</vt:lpstr>
      <vt:lpstr>7- Personal Business</vt:lpstr>
      <vt:lpstr>8- Problem Solving Bus.</vt:lpstr>
      <vt:lpstr>8- Problem Solving Bus.</vt:lpstr>
      <vt:lpstr>8- Problem Solving Bus.</vt:lpstr>
      <vt:lpstr>8- Problem Solving Bus.</vt:lpstr>
      <vt:lpstr>It’s almost time for us to  Get Down to Business</vt:lpstr>
      <vt:lpstr>It’s almost time for us to  Get Down to Business</vt:lpstr>
      <vt:lpstr>It’s almost time for us to  Get Down to Business</vt:lpstr>
      <vt:lpstr>It’s almost time for us to  Get Down to Business</vt:lpstr>
      <vt:lpstr>It’s almost time for us to  Get Down to Business</vt:lpstr>
      <vt:lpstr>Let’s Pray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Dennis Henderson</dc:creator>
  <cp:lastModifiedBy>Dennis Henderson</cp:lastModifiedBy>
  <cp:revision>96</cp:revision>
  <dcterms:created xsi:type="dcterms:W3CDTF">2013-11-07T02:51:30Z</dcterms:created>
  <dcterms:modified xsi:type="dcterms:W3CDTF">2021-05-13T17:25:29Z</dcterms:modified>
</cp:coreProperties>
</file>