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6" r:id="rId2"/>
    <p:sldId id="257" r:id="rId3"/>
    <p:sldId id="301" r:id="rId4"/>
    <p:sldId id="287" r:id="rId5"/>
    <p:sldId id="288" r:id="rId6"/>
    <p:sldId id="289" r:id="rId7"/>
    <p:sldId id="308" r:id="rId8"/>
    <p:sldId id="314" r:id="rId9"/>
    <p:sldId id="258" r:id="rId10"/>
    <p:sldId id="302" r:id="rId11"/>
    <p:sldId id="260" r:id="rId12"/>
    <p:sldId id="309" r:id="rId13"/>
    <p:sldId id="261" r:id="rId14"/>
    <p:sldId id="262" r:id="rId15"/>
    <p:sldId id="263" r:id="rId16"/>
    <p:sldId id="264" r:id="rId17"/>
    <p:sldId id="265" r:id="rId18"/>
    <p:sldId id="285" r:id="rId19"/>
    <p:sldId id="266" r:id="rId20"/>
    <p:sldId id="284" r:id="rId21"/>
    <p:sldId id="267" r:id="rId22"/>
    <p:sldId id="268" r:id="rId23"/>
    <p:sldId id="269" r:id="rId24"/>
    <p:sldId id="270" r:id="rId25"/>
    <p:sldId id="271" r:id="rId26"/>
    <p:sldId id="310" r:id="rId27"/>
    <p:sldId id="272" r:id="rId28"/>
    <p:sldId id="303" r:id="rId29"/>
    <p:sldId id="274" r:id="rId30"/>
    <p:sldId id="292" r:id="rId31"/>
    <p:sldId id="273" r:id="rId32"/>
    <p:sldId id="311" r:id="rId33"/>
    <p:sldId id="275" r:id="rId34"/>
    <p:sldId id="276" r:id="rId35"/>
    <p:sldId id="279" r:id="rId36"/>
    <p:sldId id="277" r:id="rId37"/>
    <p:sldId id="280" r:id="rId38"/>
    <p:sldId id="281" r:id="rId39"/>
    <p:sldId id="312" r:id="rId40"/>
    <p:sldId id="278" r:id="rId41"/>
    <p:sldId id="306" r:id="rId42"/>
    <p:sldId id="307" r:id="rId43"/>
    <p:sldId id="313" r:id="rId44"/>
    <p:sldId id="282" r:id="rId45"/>
    <p:sldId id="304" r:id="rId46"/>
    <p:sldId id="305" r:id="rId47"/>
    <p:sldId id="283" r:id="rId48"/>
    <p:sldId id="290" r:id="rId49"/>
    <p:sldId id="315" r:id="rId50"/>
    <p:sldId id="316" r:id="rId51"/>
    <p:sldId id="317" r:id="rId52"/>
    <p:sldId id="318" r:id="rId53"/>
    <p:sldId id="319" r:id="rId54"/>
    <p:sldId id="291" r:id="rId55"/>
    <p:sldId id="286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17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06" autoAdjust="0"/>
    <p:restoredTop sz="84203" autoAdjust="0"/>
  </p:normalViewPr>
  <p:slideViewPr>
    <p:cSldViewPr snapToGrid="0" showGuides="1">
      <p:cViewPr varScale="1">
        <p:scale>
          <a:sx n="69" d="100"/>
          <a:sy n="69" d="100"/>
        </p:scale>
        <p:origin x="835" y="43"/>
      </p:cViewPr>
      <p:guideLst>
        <p:guide orient="horz" pos="2160"/>
        <p:guide pos="4171"/>
      </p:guideLst>
    </p:cSldViewPr>
  </p:slid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9CE25-9722-4D15-B925-1979744752E2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311A27-4AC5-4B9B-BC4C-2F3DD219EC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760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Evstafiev-bosnia-sarajevo-woman-cries-at-grave.jpg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Rembrandt_-_Old_Woman_Praying_-_WGA19161.jpg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Rembrandt_-_Old_Woman_Praying_-_WGA19161.jpg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Rembrandt_-_Old_Woman_Praying_-_WGA19161.jpg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Rembrandt_-_Old_Woman_Praying_-_WGA19161.jpg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Rembrandt_-_Old_Woman_Praying_-_WGA19161.jpg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Rembrandt_-_Old_Woman_Praying_-_WGA19161.jpg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Rembrandt_-_Old_Woman_Praying_-_WGA19161.jpg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MotherTeresa_094.jpg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4/4c/Thomas_kennington_orphans_1885.jpg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Felicyn_Oldman.jpg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orinrobertjohn/2506181668/sizes/l/in/photostream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FootWashing.jpg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Gian_Lorenzo_Bernini_-_Dove_of_the_Holy_Spirit.JPG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American_Cash.JPG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American_Cash.JPG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Aert_de_Gelder_-_Het_loflied_van_Simeon.jpg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Felicyn_Oldman.jpg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photos1.blogger.com/img/197/1543/640/50381385108_0_ALB2.jpg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chrishunkeler/6917600592/sizes/c/in/photostream/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theoryofsupply.com/Interfere.htm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86530412@N02/8225379965/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86530412@N02/8225379965/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86530412@N02/8225379965/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Felicyn_Oldman.jpg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Felicyn_Oldman.jpg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Felicyn_Oldman.jpg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Felicyn_Oldman.jp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Felicyn_Oldman.jpg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Evstafiev-bosnia-sarajevo-woman-cries-at-grave.jpg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Cathedral Background = FREE = from http://www.flickr.com/photos/maveric2003/3173540730/sizes/l/in/photostream/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578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Widow</a:t>
            </a:r>
            <a:r>
              <a:rPr lang="en-US" baseline="0" dirty="0"/>
              <a:t> = FREE = from </a:t>
            </a:r>
            <a:r>
              <a:rPr lang="en-US" dirty="0">
                <a:hlinkClick r:id="rId3"/>
              </a:rPr>
              <a:t>http://commons.wikimedia.org/wiki/File:Evstafiev-bosnia-sarajevo-woman-cries-at-grave.jpg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171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Old praying woman = FREE = from </a:t>
            </a:r>
            <a:r>
              <a:rPr lang="en-US" dirty="0">
                <a:hlinkClick r:id="rId3"/>
              </a:rPr>
              <a:t>http://commons.wikimedia.org/wiki/File:Rembrandt_-_Old_Woman_Praying_-_WGA19161.jpg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252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Old praying woman = FREE = from </a:t>
            </a:r>
            <a:r>
              <a:rPr lang="en-US" dirty="0">
                <a:hlinkClick r:id="rId3"/>
              </a:rPr>
              <a:t>http://commons.wikimedia.org/wiki/File:Rembrandt_-_Old_Woman_Praying_-_WGA19161.jpg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0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Old praying woman = FREE = from </a:t>
            </a:r>
            <a:r>
              <a:rPr lang="en-US" dirty="0">
                <a:hlinkClick r:id="rId3"/>
              </a:rPr>
              <a:t>http://commons.wikimedia.org/wiki/File:Rembrandt_-_Old_Woman_Praying_-_WGA19161.jpg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99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Old praying woman = FREE = from </a:t>
            </a:r>
            <a:r>
              <a:rPr lang="en-US" dirty="0">
                <a:hlinkClick r:id="rId3"/>
              </a:rPr>
              <a:t>http://commons.wikimedia.org/wiki/File:Rembrandt_-_Old_Woman_Praying_-_WGA19161.jpg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586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Old praying woman = FREE = from </a:t>
            </a:r>
            <a:r>
              <a:rPr lang="en-US" dirty="0">
                <a:hlinkClick r:id="rId3"/>
              </a:rPr>
              <a:t>http://commons.wikimedia.org/wiki/File:Rembrandt_-_Old_Woman_Praying_-_WGA19161.jpg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079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Old praying woman = FREE = from </a:t>
            </a:r>
            <a:r>
              <a:rPr lang="en-US" dirty="0">
                <a:hlinkClick r:id="rId3"/>
              </a:rPr>
              <a:t>http://commons.wikimedia.org/wiki/File:Rembrandt_-_Old_Woman_Praying_-_WGA19161.jpg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1441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Old praying woman = FREE = from </a:t>
            </a:r>
            <a:r>
              <a:rPr lang="en-US" dirty="0">
                <a:hlinkClick r:id="rId3"/>
              </a:rPr>
              <a:t>http://commons.wikimedia.org/wiki/File:Rembrandt_-_Old_Woman_Praying_-_WGA19161.jpg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1668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Mother Teresa = FREE = from </a:t>
            </a:r>
            <a:r>
              <a:rPr lang="en-US" dirty="0">
                <a:hlinkClick r:id="rId3"/>
              </a:rPr>
              <a:t>http://commons.wikimedia.org/wiki/File:MotherTeresa_094.jpg</a:t>
            </a: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disciple named Tabitha (which, when translated, is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Dorcas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who was always doing good and helping the poor. (Act 9:36 NIV)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352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Orphans =</a:t>
            </a:r>
            <a:r>
              <a:rPr lang="en-US" baseline="0" dirty="0"/>
              <a:t> FREE = from </a:t>
            </a:r>
            <a:r>
              <a:rPr lang="en-US" dirty="0">
                <a:hlinkClick r:id="rId3"/>
              </a:rPr>
              <a:t>http://upload.wikimedia.org/wikipedia/commons/4/4c/Thomas_kennington_orphans_1885.jpg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019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Old man = FREE = from</a:t>
            </a:r>
            <a:r>
              <a:rPr lang="en-US" baseline="0" dirty="0"/>
              <a:t> </a:t>
            </a:r>
            <a:r>
              <a:rPr lang="en-US" dirty="0">
                <a:hlinkClick r:id="rId3"/>
              </a:rPr>
              <a:t>http://commons.wikimedia.org/wiki/File:Felicyn_Oldman.jpg</a:t>
            </a:r>
            <a:endParaRPr lang="en-US" dirty="0"/>
          </a:p>
          <a:p>
            <a:endParaRPr lang="en-US" dirty="0"/>
          </a:p>
          <a:p>
            <a:r>
              <a:rPr lang="en-US" dirty="0"/>
              <a:t>Old woman = FREE = </a:t>
            </a:r>
            <a:r>
              <a:rPr lang="en-US" dirty="0" err="1"/>
              <a:t>BiblePoint</a:t>
            </a:r>
            <a:endParaRPr lang="en-US" dirty="0"/>
          </a:p>
          <a:p>
            <a:endParaRPr lang="en-US" dirty="0"/>
          </a:p>
          <a:p>
            <a:r>
              <a:rPr lang="en-US" dirty="0"/>
              <a:t>Young man</a:t>
            </a:r>
          </a:p>
          <a:p>
            <a:endParaRPr lang="en-US" dirty="0"/>
          </a:p>
          <a:p>
            <a:r>
              <a:rPr lang="en-US" dirty="0"/>
              <a:t>Young woman = FREE = </a:t>
            </a:r>
            <a:r>
              <a:rPr lang="en-US" dirty="0" err="1"/>
              <a:t>BiblePoint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549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Open</a:t>
            </a:r>
            <a:r>
              <a:rPr lang="en-US" baseline="0" dirty="0"/>
              <a:t> House = FREE = from </a:t>
            </a:r>
            <a:r>
              <a:rPr lang="en-US" dirty="0">
                <a:hlinkClick r:id="rId3"/>
              </a:rPr>
              <a:t>http://www.flickr.com/photos/orinrobertjohn/2506181668/sizes/l/in/photostream/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2359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Foot Washing = FREE = from </a:t>
            </a:r>
            <a:r>
              <a:rPr lang="en-US" dirty="0">
                <a:hlinkClick r:id="rId3"/>
              </a:rPr>
              <a:t>http://commons.wikimedia.org/wiki/File:FootWashing.jpg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685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Helping</a:t>
            </a:r>
            <a:r>
              <a:rPr lang="en-US" baseline="0" dirty="0"/>
              <a:t> hand = LICENSED AND NOT FOR REUSE ELSEWHERE.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4773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Dove = FREE = from </a:t>
            </a:r>
            <a:r>
              <a:rPr lang="en-US" dirty="0">
                <a:hlinkClick r:id="rId3"/>
              </a:rPr>
              <a:t>http://en.wikipedia.org/wiki/File:Gian_Lorenzo_Bernini_-_Dove_of_the_Holy_Spirit.JPG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3016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Family</a:t>
            </a:r>
            <a:r>
              <a:rPr lang="en-US" baseline="0" dirty="0"/>
              <a:t> photo = NOT FOR COMERCIAL USE.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8146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Family</a:t>
            </a:r>
            <a:r>
              <a:rPr lang="en-US" baseline="0" dirty="0"/>
              <a:t> photo = NOT FOR COMERCIAL USE.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2403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Hand</a:t>
            </a:r>
            <a:r>
              <a:rPr lang="en-US" baseline="0" dirty="0"/>
              <a:t> full of hundreds = FREE = from </a:t>
            </a:r>
            <a:r>
              <a:rPr lang="en-US" dirty="0">
                <a:hlinkClick r:id="rId3"/>
              </a:rPr>
              <a:t>http://commons.wikimedia.org/wiki/File:American_Cash.JPG</a:t>
            </a:r>
            <a:endParaRPr lang="en-US" dirty="0"/>
          </a:p>
          <a:p>
            <a:endParaRPr lang="en-US" dirty="0"/>
          </a:p>
          <a:p>
            <a:r>
              <a:rPr lang="en-US" dirty="0"/>
              <a:t>http://money.cnn.com/2017/01/09/pf/cost-of-raising-a-child-2015/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6058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Hand</a:t>
            </a:r>
            <a:r>
              <a:rPr lang="en-US" baseline="0" dirty="0"/>
              <a:t> full of hundreds = FREE = from </a:t>
            </a:r>
            <a:r>
              <a:rPr lang="en-US" dirty="0">
                <a:hlinkClick r:id="rId3"/>
              </a:rPr>
              <a:t>http://commons.wikimedia.org/wiki/File:American_Cash.JPG</a:t>
            </a:r>
            <a:endParaRPr lang="en-US" dirty="0"/>
          </a:p>
          <a:p>
            <a:endParaRPr lang="en-US" dirty="0"/>
          </a:p>
          <a:p>
            <a:r>
              <a:rPr lang="en-US" dirty="0"/>
              <a:t>http://money.cnn.com/2017/01/09/pf/cost-of-raising-a-child-2015/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01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Bible = FREE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5385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dirty="0"/>
              <a:t>Anna = FREE = from </a:t>
            </a:r>
            <a:r>
              <a:rPr lang="en-US" dirty="0">
                <a:hlinkClick r:id="rId3"/>
              </a:rPr>
              <a:t>http://en.wikipedia.org/wiki/File:Aert_de_Gelder_-_Het_loflied_van_Simeon.jpg</a:t>
            </a:r>
            <a:endParaRPr lang="en-US" dirty="0"/>
          </a:p>
          <a:p>
            <a:pPr rtl="0"/>
            <a:endParaRPr lang="en-US" dirty="0"/>
          </a:p>
          <a:p>
            <a:pPr rtl="0"/>
            <a:r>
              <a:rPr lang="en-US" dirty="0"/>
              <a:t>Compare Anna   </a:t>
            </a:r>
            <a:r>
              <a:rPr lang="en-US" sz="12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36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There was also a prophetess, Anna, the daughter of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Phanuel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of the tribe of Asher. She was very old; she had lived with her husband seven years after her marriage,</a:t>
            </a:r>
          </a:p>
          <a:p>
            <a:pPr rtl="0"/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37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then was a widow until she was eighty-four.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She never left the temple but worshiped night and day, fasting and praying.</a:t>
            </a:r>
          </a:p>
          <a:p>
            <a:pPr rtl="0"/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38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Coming up to them at that very moment, she gave thanks to God and spoke about the child to all who were looking forward to the redemption of Jerusalem.</a:t>
            </a:r>
          </a:p>
          <a:p>
            <a:pPr rtl="0"/>
            <a:r>
              <a:rPr lang="en-US" sz="1200" baseline="0" dirty="0"/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Luk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2:36-38 NIV)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13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Old man = FREE = from</a:t>
            </a:r>
            <a:r>
              <a:rPr lang="en-US" baseline="0" dirty="0"/>
              <a:t> </a:t>
            </a:r>
            <a:r>
              <a:rPr lang="en-US" dirty="0">
                <a:hlinkClick r:id="rId3"/>
              </a:rPr>
              <a:t>http://commons.wikimedia.org/wiki/File:Felicyn_Oldman.jpg</a:t>
            </a:r>
            <a:endParaRPr lang="en-US" dirty="0"/>
          </a:p>
          <a:p>
            <a:endParaRPr lang="en-US" dirty="0"/>
          </a:p>
          <a:p>
            <a:r>
              <a:rPr lang="en-US" dirty="0"/>
              <a:t>Old woman = FREE = </a:t>
            </a:r>
            <a:r>
              <a:rPr lang="en-US" dirty="0" err="1"/>
              <a:t>BiblePoint</a:t>
            </a:r>
            <a:endParaRPr lang="en-US" dirty="0"/>
          </a:p>
          <a:p>
            <a:endParaRPr lang="en-US" dirty="0"/>
          </a:p>
          <a:p>
            <a:r>
              <a:rPr lang="en-US" dirty="0"/>
              <a:t>Young man</a:t>
            </a:r>
          </a:p>
          <a:p>
            <a:endParaRPr lang="en-US" dirty="0"/>
          </a:p>
          <a:p>
            <a:r>
              <a:rPr lang="en-US" dirty="0"/>
              <a:t>Young woman = FREE = </a:t>
            </a:r>
            <a:r>
              <a:rPr lang="en-US" dirty="0" err="1"/>
              <a:t>BiblePoint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4955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Feet up = FREE = from </a:t>
            </a:r>
            <a:r>
              <a:rPr lang="en-US" dirty="0">
                <a:hlinkClick r:id="rId3"/>
              </a:rPr>
              <a:t>http://photos1.blogger.com/img/197/1543/640/50381385108_0_ALB2.jpg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9945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On phone = FREE = from </a:t>
            </a:r>
            <a:r>
              <a:rPr lang="en-US" dirty="0">
                <a:hlinkClick r:id="rId3"/>
              </a:rPr>
              <a:t>http://www.flickr.com/photos/chrishunkeler/6917600592/sizes/c/in/photostream/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732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Interfere sign</a:t>
            </a:r>
            <a:r>
              <a:rPr lang="en-US" baseline="0" dirty="0"/>
              <a:t> = from </a:t>
            </a:r>
            <a:r>
              <a:rPr lang="en-US" dirty="0">
                <a:hlinkClick r:id="rId3"/>
              </a:rPr>
              <a:t>http://theoryofsupply.com/Interfere.htm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5627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Counseling</a:t>
            </a:r>
            <a:r>
              <a:rPr lang="en-US" baseline="0" dirty="0"/>
              <a:t>  sign = FREE = from </a:t>
            </a:r>
            <a:r>
              <a:rPr lang="en-US" dirty="0">
                <a:hlinkClick r:id="rId3"/>
              </a:rPr>
              <a:t>http://www.flickr.com/photos/86530412@N02/8225379965/</a:t>
            </a:r>
            <a:endParaRPr lang="en-US" dirty="0"/>
          </a:p>
          <a:p>
            <a:endParaRPr lang="en-US" dirty="0"/>
          </a:p>
          <a:p>
            <a:r>
              <a:rPr lang="en-US" dirty="0"/>
              <a:t>Personally,</a:t>
            </a:r>
            <a:r>
              <a:rPr lang="en-US" baseline="0" dirty="0"/>
              <a:t>  I don’t think we should help financially anyone who refuse to take Financial Peace University.  </a:t>
            </a:r>
          </a:p>
          <a:p>
            <a:endParaRPr lang="en-US" baseline="0" dirty="0"/>
          </a:p>
          <a:p>
            <a:r>
              <a:rPr lang="en-US" baseline="0" dirty="0"/>
              <a:t>But what if they cannot afford it—we have scholarships available so anyone who needs it can take it to get themselves on track.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1082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Counseling</a:t>
            </a:r>
            <a:r>
              <a:rPr lang="en-US" baseline="0" dirty="0"/>
              <a:t>  sign = FREE = from </a:t>
            </a:r>
            <a:r>
              <a:rPr lang="en-US" dirty="0">
                <a:hlinkClick r:id="rId3"/>
              </a:rPr>
              <a:t>http://www.flickr.com/photos/86530412@N02/8225379965/</a:t>
            </a:r>
            <a:endParaRPr lang="en-US" dirty="0"/>
          </a:p>
          <a:p>
            <a:endParaRPr lang="en-US" dirty="0"/>
          </a:p>
          <a:p>
            <a:r>
              <a:rPr lang="en-US" dirty="0"/>
              <a:t>Personally,</a:t>
            </a:r>
            <a:r>
              <a:rPr lang="en-US" baseline="0" dirty="0"/>
              <a:t>  I don’t think we should help financially anyone who refuse to take Financial Peace University.  </a:t>
            </a:r>
          </a:p>
          <a:p>
            <a:endParaRPr lang="en-US" baseline="0" dirty="0"/>
          </a:p>
          <a:p>
            <a:r>
              <a:rPr lang="en-US" baseline="0" dirty="0"/>
              <a:t>But what if they cannot afford it—we have scholarships available so anyone who needs it can take it to get themselves on track.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052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Counseling</a:t>
            </a:r>
            <a:r>
              <a:rPr lang="en-US" baseline="0" dirty="0"/>
              <a:t>  sign = FREE = from </a:t>
            </a:r>
            <a:r>
              <a:rPr lang="en-US" dirty="0">
                <a:hlinkClick r:id="rId3"/>
              </a:rPr>
              <a:t>http://www.flickr.com/photos/86530412@N02/8225379965/</a:t>
            </a:r>
            <a:endParaRPr lang="en-US" dirty="0"/>
          </a:p>
          <a:p>
            <a:endParaRPr lang="en-US" dirty="0"/>
          </a:p>
          <a:p>
            <a:r>
              <a:rPr lang="en-US" dirty="0"/>
              <a:t>Personally,</a:t>
            </a:r>
            <a:r>
              <a:rPr lang="en-US" baseline="0" dirty="0"/>
              <a:t>  I don’t think we should help financially anyone who refuse to take Financial Peace University.  </a:t>
            </a:r>
          </a:p>
          <a:p>
            <a:endParaRPr lang="en-US" baseline="0" dirty="0"/>
          </a:p>
          <a:p>
            <a:r>
              <a:rPr lang="en-US" baseline="0" dirty="0"/>
              <a:t>But what if they cannot afford it—we have scholarships available so anyone who needs it can take it to get themselves on track.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6541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Widow’s mite.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000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Widow’s mite.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62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Widow’s mite.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391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Old man = FREE = from</a:t>
            </a:r>
            <a:r>
              <a:rPr lang="en-US" baseline="0" dirty="0"/>
              <a:t> </a:t>
            </a:r>
            <a:r>
              <a:rPr lang="en-US" dirty="0">
                <a:hlinkClick r:id="rId3"/>
              </a:rPr>
              <a:t>http://commons.wikimedia.org/wiki/File:Felicyn_Oldman.jpg</a:t>
            </a:r>
            <a:endParaRPr lang="en-US" dirty="0"/>
          </a:p>
          <a:p>
            <a:endParaRPr lang="en-US" dirty="0"/>
          </a:p>
          <a:p>
            <a:r>
              <a:rPr lang="en-US" dirty="0"/>
              <a:t>Old woman = FREE = </a:t>
            </a:r>
            <a:r>
              <a:rPr lang="en-US" dirty="0" err="1"/>
              <a:t>BiblePoint</a:t>
            </a:r>
            <a:endParaRPr lang="en-US" dirty="0"/>
          </a:p>
          <a:p>
            <a:endParaRPr lang="en-US" dirty="0"/>
          </a:p>
          <a:p>
            <a:r>
              <a:rPr lang="en-US" dirty="0"/>
              <a:t>Young man</a:t>
            </a:r>
          </a:p>
          <a:p>
            <a:endParaRPr lang="en-US" dirty="0"/>
          </a:p>
          <a:p>
            <a:r>
              <a:rPr lang="en-US" dirty="0"/>
              <a:t>Young woman = FREE = </a:t>
            </a:r>
            <a:r>
              <a:rPr lang="en-US" dirty="0" err="1"/>
              <a:t>BiblePoint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13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Old man = FREE = from</a:t>
            </a:r>
            <a:r>
              <a:rPr lang="en-US" baseline="0" dirty="0"/>
              <a:t> </a:t>
            </a:r>
            <a:r>
              <a:rPr lang="en-US" dirty="0">
                <a:hlinkClick r:id="rId3"/>
              </a:rPr>
              <a:t>http://commons.wikimedia.org/wiki/File:Felicyn_Oldman.jpg</a:t>
            </a:r>
            <a:endParaRPr lang="en-US" dirty="0"/>
          </a:p>
          <a:p>
            <a:endParaRPr lang="en-US" dirty="0"/>
          </a:p>
          <a:p>
            <a:r>
              <a:rPr lang="en-US" dirty="0"/>
              <a:t>Old woman = FREE = </a:t>
            </a:r>
            <a:r>
              <a:rPr lang="en-US" dirty="0" err="1"/>
              <a:t>BiblePoint</a:t>
            </a:r>
            <a:endParaRPr lang="en-US" dirty="0"/>
          </a:p>
          <a:p>
            <a:endParaRPr lang="en-US" dirty="0"/>
          </a:p>
          <a:p>
            <a:r>
              <a:rPr lang="en-US" dirty="0"/>
              <a:t>Young man</a:t>
            </a:r>
          </a:p>
          <a:p>
            <a:endParaRPr lang="en-US" dirty="0"/>
          </a:p>
          <a:p>
            <a:r>
              <a:rPr lang="en-US" dirty="0"/>
              <a:t>Young woman = FREE = </a:t>
            </a:r>
            <a:r>
              <a:rPr lang="en-US" dirty="0" err="1"/>
              <a:t>BiblePoint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271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Old man = FREE = from</a:t>
            </a:r>
            <a:r>
              <a:rPr lang="en-US" baseline="0" dirty="0"/>
              <a:t> </a:t>
            </a:r>
            <a:r>
              <a:rPr lang="en-US" dirty="0">
                <a:hlinkClick r:id="rId3"/>
              </a:rPr>
              <a:t>http://commons.wikimedia.org/wiki/File:Felicyn_Oldman.jpg</a:t>
            </a:r>
            <a:endParaRPr lang="en-US" dirty="0"/>
          </a:p>
          <a:p>
            <a:endParaRPr lang="en-US" dirty="0"/>
          </a:p>
          <a:p>
            <a:r>
              <a:rPr lang="en-US" dirty="0"/>
              <a:t>Old woman = FREE = </a:t>
            </a:r>
            <a:r>
              <a:rPr lang="en-US" dirty="0" err="1"/>
              <a:t>BiblePoint</a:t>
            </a:r>
            <a:endParaRPr lang="en-US" dirty="0"/>
          </a:p>
          <a:p>
            <a:endParaRPr lang="en-US" dirty="0"/>
          </a:p>
          <a:p>
            <a:r>
              <a:rPr lang="en-US" dirty="0"/>
              <a:t>Young man</a:t>
            </a:r>
          </a:p>
          <a:p>
            <a:endParaRPr lang="en-US" dirty="0"/>
          </a:p>
          <a:p>
            <a:r>
              <a:rPr lang="en-US" dirty="0"/>
              <a:t>Young woman = FREE = </a:t>
            </a:r>
            <a:r>
              <a:rPr lang="en-US" dirty="0" err="1"/>
              <a:t>BiblePoint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757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Old man = FREE = from</a:t>
            </a:r>
            <a:r>
              <a:rPr lang="en-US" baseline="0" dirty="0"/>
              <a:t> </a:t>
            </a:r>
            <a:r>
              <a:rPr lang="en-US" dirty="0">
                <a:hlinkClick r:id="rId3"/>
              </a:rPr>
              <a:t>http://commons.wikimedia.org/wiki/File:Felicyn_Oldman.jpg</a:t>
            </a:r>
            <a:endParaRPr lang="en-US" dirty="0"/>
          </a:p>
          <a:p>
            <a:endParaRPr lang="en-US" dirty="0"/>
          </a:p>
          <a:p>
            <a:r>
              <a:rPr lang="en-US" dirty="0"/>
              <a:t>Old woman = FREE = </a:t>
            </a:r>
            <a:r>
              <a:rPr lang="en-US" dirty="0" err="1"/>
              <a:t>BiblePoint</a:t>
            </a:r>
            <a:endParaRPr lang="en-US" dirty="0"/>
          </a:p>
          <a:p>
            <a:endParaRPr lang="en-US" dirty="0"/>
          </a:p>
          <a:p>
            <a:r>
              <a:rPr lang="en-US" dirty="0"/>
              <a:t>Young man</a:t>
            </a:r>
          </a:p>
          <a:p>
            <a:endParaRPr lang="en-US" dirty="0"/>
          </a:p>
          <a:p>
            <a:r>
              <a:rPr lang="en-US" dirty="0"/>
              <a:t>Young woman = FREE = </a:t>
            </a:r>
            <a:r>
              <a:rPr lang="en-US" dirty="0" err="1"/>
              <a:t>BiblePoint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86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Old man = FREE = from</a:t>
            </a:r>
            <a:r>
              <a:rPr lang="en-US" baseline="0" dirty="0"/>
              <a:t> </a:t>
            </a:r>
            <a:r>
              <a:rPr lang="en-US" dirty="0">
                <a:hlinkClick r:id="rId3"/>
              </a:rPr>
              <a:t>http://commons.wikimedia.org/wiki/File:Felicyn_Oldman.jpg</a:t>
            </a:r>
            <a:endParaRPr lang="en-US" dirty="0"/>
          </a:p>
          <a:p>
            <a:endParaRPr lang="en-US" dirty="0"/>
          </a:p>
          <a:p>
            <a:r>
              <a:rPr lang="en-US" dirty="0"/>
              <a:t>Old woman = FREE = </a:t>
            </a:r>
            <a:r>
              <a:rPr lang="en-US" dirty="0" err="1"/>
              <a:t>BiblePoint</a:t>
            </a:r>
            <a:endParaRPr lang="en-US" dirty="0"/>
          </a:p>
          <a:p>
            <a:endParaRPr lang="en-US" dirty="0"/>
          </a:p>
          <a:p>
            <a:r>
              <a:rPr lang="en-US" dirty="0"/>
              <a:t>Young man</a:t>
            </a:r>
          </a:p>
          <a:p>
            <a:endParaRPr lang="en-US" dirty="0"/>
          </a:p>
          <a:p>
            <a:r>
              <a:rPr lang="en-US" dirty="0"/>
              <a:t>Young woman = FREE = </a:t>
            </a:r>
            <a:r>
              <a:rPr lang="en-US" dirty="0" err="1"/>
              <a:t>BiblePoint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921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Widow</a:t>
            </a:r>
            <a:r>
              <a:rPr lang="en-US" baseline="0" dirty="0"/>
              <a:t> = FREE = from </a:t>
            </a:r>
            <a:r>
              <a:rPr lang="en-US" dirty="0">
                <a:hlinkClick r:id="rId3"/>
              </a:rPr>
              <a:t>http://commons.wikimedia.org/wiki/File:Evstafiev-bosnia-sarajevo-woman-cries-at-grave.jpg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11A27-4AC5-4B9B-BC4C-2F3DD219EC9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69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B9CD-B395-419F-80D9-26F1F6B94D41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50B1C-F58B-4161-BF6F-2F413CC6BA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B9CD-B395-419F-80D9-26F1F6B94D41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50B1C-F58B-4161-BF6F-2F413CC6BA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B9CD-B395-419F-80D9-26F1F6B94D41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50B1C-F58B-4161-BF6F-2F413CC6BA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954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0000">
                <a:schemeClr val="tx1">
                  <a:alpha val="39000"/>
                </a:schemeClr>
              </a:gs>
              <a:gs pos="100000">
                <a:schemeClr val="tx1">
                  <a:alpha val="66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336" y="0"/>
            <a:ext cx="11109064" cy="1143000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09" y="1600201"/>
            <a:ext cx="11076791" cy="4525963"/>
          </a:xfrm>
        </p:spPr>
        <p:txBody>
          <a:bodyPr>
            <a:normAutofit/>
          </a:bodyPr>
          <a:lstStyle>
            <a:lvl1pPr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B9CD-B395-419F-80D9-26F1F6B94D41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50B1C-F58B-4161-BF6F-2F413CC6BA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B9CD-B395-419F-80D9-26F1F6B94D41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50B1C-F58B-4161-BF6F-2F413CC6BA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954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0000">
                <a:schemeClr val="tx1">
                  <a:alpha val="39000"/>
                </a:schemeClr>
              </a:gs>
              <a:gs pos="100000">
                <a:schemeClr val="tx1">
                  <a:alpha val="66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B9CD-B395-419F-80D9-26F1F6B94D41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50B1C-F58B-4161-BF6F-2F413CC6BA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B9CD-B395-419F-80D9-26F1F6B94D41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50B1C-F58B-4161-BF6F-2F413CC6BA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B9CD-B395-419F-80D9-26F1F6B94D41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50B1C-F58B-4161-BF6F-2F413CC6BA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B9CD-B395-419F-80D9-26F1F6B94D41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50B1C-F58B-4161-BF6F-2F413CC6BA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B9CD-B395-419F-80D9-26F1F6B94D41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50B1C-F58B-4161-BF6F-2F413CC6BA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B9CD-B395-419F-80D9-26F1F6B94D41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50B1C-F58B-4161-BF6F-2F413CC6BA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3" cstate="print"/>
          <a:srcRect l="15638" b="14704"/>
          <a:stretch>
            <a:fillRect/>
          </a:stretch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417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0B9CD-B395-419F-80D9-26F1F6B94D41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50B1C-F58B-4161-BF6F-2F413CC6BA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200" kern="1200">
          <a:solidFill>
            <a:srgbClr val="FFFF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Elephant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2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Narrow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None/>
        <a:defRPr sz="32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Narrow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32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Narrow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32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Narrow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32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22E87AB-7BD6-4776-A2BC-73C57EB2FE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279" y="758013"/>
            <a:ext cx="5525463" cy="44773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470" y="4750420"/>
            <a:ext cx="11131826" cy="1497981"/>
          </a:xfrm>
        </p:spPr>
        <p:txBody>
          <a:bodyPr/>
          <a:lstStyle/>
          <a:p>
            <a:br>
              <a:rPr lang="en-US" dirty="0"/>
            </a:br>
            <a:r>
              <a:rPr lang="en-US" dirty="0">
                <a:solidFill>
                  <a:schemeClr val="bg1"/>
                </a:solidFill>
              </a:rPr>
              <a:t>By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Caring for People in Need!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II. Caring for the Needy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baseline="30000" dirty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Give proper recognition to those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widows</a:t>
            </a:r>
            <a:r>
              <a:rPr lang="en-US" dirty="0"/>
              <a:t> who are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really in need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54886" y="5686364"/>
            <a:ext cx="6241365" cy="707886"/>
          </a:xfrm>
          <a:prstGeom prst="rect">
            <a:avLst/>
          </a:prstGeom>
          <a:solidFill>
            <a:schemeClr val="tx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Every church has the needy</a:t>
            </a:r>
          </a:p>
        </p:txBody>
      </p:sp>
    </p:spTree>
    <p:extLst>
      <p:ext uri="{BB962C8B-B14F-4D97-AF65-F5344CB8AC3E}">
        <p14:creationId xmlns:p14="http://schemas.microsoft.com/office/powerpoint/2010/main" val="2560373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1- Recognize </a:t>
            </a:r>
            <a:r>
              <a:rPr lang="en-US" u="sng" dirty="0"/>
              <a:t>De</a:t>
            </a:r>
            <a:r>
              <a:rPr lang="en-US" dirty="0"/>
              <a:t>g</a:t>
            </a:r>
            <a:r>
              <a:rPr lang="en-US" u="sng" dirty="0"/>
              <a:t>rees</a:t>
            </a:r>
            <a:r>
              <a:rPr lang="en-US" dirty="0"/>
              <a:t> of Need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baseline="30000" dirty="0"/>
              <a:t>3</a:t>
            </a:r>
            <a:r>
              <a:rPr lang="en-US" dirty="0"/>
              <a:t> Give proper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recognition</a:t>
            </a:r>
            <a:r>
              <a:rPr lang="en-US" dirty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/>
              <a:t>to those widows who are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really </a:t>
            </a:r>
            <a:r>
              <a:rPr lang="en-US" dirty="0">
                <a:solidFill>
                  <a:srgbClr val="FFFF00"/>
                </a:solidFill>
              </a:rPr>
              <a:t>in need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794" y="1436987"/>
            <a:ext cx="8159931" cy="5421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1- Recognize </a:t>
            </a:r>
            <a:r>
              <a:rPr lang="en-US" u="sng" dirty="0"/>
              <a:t>De</a:t>
            </a:r>
            <a:r>
              <a:rPr lang="en-US" dirty="0"/>
              <a:t>g</a:t>
            </a:r>
            <a:r>
              <a:rPr lang="en-US" u="sng" dirty="0"/>
              <a:t>rees</a:t>
            </a:r>
            <a:r>
              <a:rPr lang="en-US" dirty="0"/>
              <a:t> of Need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794" y="1436987"/>
            <a:ext cx="8159931" cy="5421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baseline="30000" dirty="0"/>
              <a:t>5</a:t>
            </a:r>
            <a:r>
              <a:rPr lang="en-US" dirty="0"/>
              <a:t> The widow who is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really in need </a:t>
            </a:r>
            <a:r>
              <a:rPr lang="en-US" dirty="0"/>
              <a:t>and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left all alone</a:t>
            </a:r>
            <a:r>
              <a:rPr lang="en-US" dirty="0">
                <a:effectLst>
                  <a:glow rad="127000">
                    <a:srgbClr val="C0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...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737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86850" y="2250039"/>
            <a:ext cx="3105150" cy="462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2- Note the </a:t>
            </a:r>
            <a:r>
              <a:rPr lang="en-US" u="sng" dirty="0"/>
              <a:t>Character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09" y="1600201"/>
            <a:ext cx="7893808" cy="4525963"/>
          </a:xfrm>
        </p:spPr>
        <p:txBody>
          <a:bodyPr/>
          <a:lstStyle/>
          <a:p>
            <a:pPr marL="0" indent="0"/>
            <a:r>
              <a:rPr lang="en-US" baseline="30000" dirty="0"/>
              <a:t>5</a:t>
            </a:r>
            <a:r>
              <a:rPr lang="en-US" dirty="0"/>
              <a:t> The widow who is really in need and left all alone </a:t>
            </a:r>
            <a:r>
              <a:rPr lang="en-US" dirty="0">
                <a:solidFill>
                  <a:srgbClr val="FFFF00"/>
                </a:solidFill>
              </a:rPr>
              <a:t>puts her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hope in God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and continues night and day to pray and </a:t>
            </a:r>
            <a:br>
              <a:rPr lang="en-US" dirty="0"/>
            </a:br>
            <a:r>
              <a:rPr lang="en-US" dirty="0"/>
              <a:t>to ask God for help.   </a:t>
            </a:r>
            <a:r>
              <a:rPr lang="en-US" baseline="30000" dirty="0"/>
              <a:t>6</a:t>
            </a:r>
            <a:r>
              <a:rPr lang="en-US" dirty="0"/>
              <a:t> But the widow who lives for pleasure is dead even while she lives.  </a:t>
            </a:r>
            <a:r>
              <a:rPr lang="en-US" baseline="30000" dirty="0"/>
              <a:t>7</a:t>
            </a:r>
            <a:r>
              <a:rPr lang="en-US" dirty="0"/>
              <a:t> Give the people these instructions, too, so that no one may be open to blame.</a:t>
            </a:r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765177" y="1663338"/>
            <a:ext cx="3211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HOPEFUL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2- Note the </a:t>
            </a:r>
            <a:r>
              <a:rPr lang="en-US" u="sng" dirty="0"/>
              <a:t>Character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09" y="1600201"/>
            <a:ext cx="7763748" cy="4525963"/>
          </a:xfrm>
        </p:spPr>
        <p:txBody>
          <a:bodyPr/>
          <a:lstStyle/>
          <a:p>
            <a:pPr marL="0" indent="0"/>
            <a:r>
              <a:rPr lang="en-US" baseline="30000" dirty="0"/>
              <a:t>5</a:t>
            </a:r>
            <a:r>
              <a:rPr lang="en-US" dirty="0"/>
              <a:t> The widow who is really in need and left all alone puts her hope in God and </a:t>
            </a:r>
            <a:r>
              <a:rPr lang="en-US" dirty="0">
                <a:solidFill>
                  <a:srgbClr val="FFFF00"/>
                </a:solidFill>
              </a:rPr>
              <a:t>continues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night and day to pray </a:t>
            </a:r>
            <a:r>
              <a:rPr lang="en-US" dirty="0">
                <a:solidFill>
                  <a:srgbClr val="FFFF00"/>
                </a:solidFill>
              </a:rPr>
              <a:t>and to ask God for help</a:t>
            </a:r>
            <a:r>
              <a:rPr lang="en-US" dirty="0"/>
              <a:t>.   </a:t>
            </a:r>
            <a:r>
              <a:rPr lang="en-US" baseline="30000" dirty="0"/>
              <a:t>6</a:t>
            </a:r>
            <a:r>
              <a:rPr lang="en-US" dirty="0"/>
              <a:t> But the widow who lives for pleasure is dead even while she lives.  </a:t>
            </a:r>
            <a:r>
              <a:rPr lang="en-US" baseline="30000" dirty="0"/>
              <a:t>7</a:t>
            </a:r>
            <a:r>
              <a:rPr lang="en-US" dirty="0"/>
              <a:t> Give the people these instructions, too, so that no one may be open to blame.</a:t>
            </a:r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164286" y="1676401"/>
            <a:ext cx="4027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PRAYERFUL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04902" y="2259012"/>
            <a:ext cx="3087098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2- Note the </a:t>
            </a:r>
            <a:r>
              <a:rPr lang="en-US" u="sng" dirty="0"/>
              <a:t>Character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10" y="1600201"/>
            <a:ext cx="7816756" cy="4525963"/>
          </a:xfrm>
        </p:spPr>
        <p:txBody>
          <a:bodyPr/>
          <a:lstStyle/>
          <a:p>
            <a:pPr marL="0" indent="0"/>
            <a:r>
              <a:rPr lang="en-US" baseline="30000" dirty="0"/>
              <a:t>5</a:t>
            </a:r>
            <a:r>
              <a:rPr lang="en-US" dirty="0"/>
              <a:t> The widow who is really in need and left all alone puts her hope in God and continues night and day to pray and to ask God for help.   </a:t>
            </a:r>
            <a:r>
              <a:rPr lang="en-US" baseline="30000" dirty="0"/>
              <a:t>6</a:t>
            </a:r>
            <a:r>
              <a:rPr lang="en-US" dirty="0"/>
              <a:t> But the widow who </a:t>
            </a:r>
            <a:r>
              <a:rPr lang="en-US" dirty="0">
                <a:solidFill>
                  <a:srgbClr val="FFFF00"/>
                </a:solidFill>
              </a:rPr>
              <a:t>lives for pleasure is dead even while she lives</a:t>
            </a:r>
            <a:r>
              <a:rPr lang="en-US" dirty="0"/>
              <a:t>.  </a:t>
            </a:r>
            <a:r>
              <a:rPr lang="en-US" baseline="30000" dirty="0"/>
              <a:t>7</a:t>
            </a:r>
            <a:r>
              <a:rPr lang="en-US" dirty="0"/>
              <a:t> Give the people these instructions, too, so that no one may be open to blame.</a:t>
            </a:r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955280" y="1676401"/>
            <a:ext cx="4236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SPIRITUAL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93752" y="2250039"/>
            <a:ext cx="3111500" cy="462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2- Note the </a:t>
            </a:r>
            <a:r>
              <a:rPr lang="en-US" u="sng" dirty="0"/>
              <a:t>Character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10" y="1600201"/>
            <a:ext cx="7777000" cy="4525963"/>
          </a:xfrm>
        </p:spPr>
        <p:txBody>
          <a:bodyPr/>
          <a:lstStyle/>
          <a:p>
            <a:pPr marL="0" indent="0"/>
            <a:r>
              <a:rPr lang="en-US" baseline="30000" dirty="0"/>
              <a:t>5</a:t>
            </a:r>
            <a:r>
              <a:rPr lang="en-US" dirty="0"/>
              <a:t> The widow who is really in need and left all alone puts her hope in God and continues night and day to pray and to ask God for help.   </a:t>
            </a:r>
            <a:r>
              <a:rPr lang="en-US" baseline="30000" dirty="0"/>
              <a:t>6</a:t>
            </a:r>
            <a:r>
              <a:rPr lang="en-US" dirty="0"/>
              <a:t> But the widow who lives for pleasure is dead even while she lives.  </a:t>
            </a:r>
            <a:r>
              <a:rPr lang="en-US" baseline="30000" dirty="0"/>
              <a:t>7</a:t>
            </a:r>
            <a:r>
              <a:rPr lang="en-US" dirty="0"/>
              <a:t> Give the people these instructions, too, so that </a:t>
            </a:r>
            <a:r>
              <a:rPr lang="en-US" dirty="0">
                <a:solidFill>
                  <a:srgbClr val="FFFF00"/>
                </a:solidFill>
              </a:rPr>
              <a:t>no one may be open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blame</a:t>
            </a:r>
            <a:r>
              <a:rPr lang="en-US" dirty="0"/>
              <a:t>.</a:t>
            </a:r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203474" y="1676401"/>
            <a:ext cx="39885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BLAMELESS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93752" y="2250039"/>
            <a:ext cx="3111500" cy="462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3- Assess the Q</a:t>
            </a:r>
            <a:r>
              <a:rPr lang="en-US" u="sng" dirty="0"/>
              <a:t>ualifications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10" y="1600201"/>
            <a:ext cx="7789304" cy="4525963"/>
          </a:xfrm>
        </p:spPr>
        <p:txBody>
          <a:bodyPr/>
          <a:lstStyle/>
          <a:p>
            <a:pPr marL="0" indent="0"/>
            <a:r>
              <a:rPr lang="en-US" baseline="30000" dirty="0"/>
              <a:t>5</a:t>
            </a:r>
            <a:r>
              <a:rPr lang="en-US" dirty="0"/>
              <a:t> The widow who is </a:t>
            </a:r>
            <a:r>
              <a:rPr lang="en-US" dirty="0">
                <a:solidFill>
                  <a:srgbClr val="FFFF00"/>
                </a:solidFill>
              </a:rPr>
              <a:t>really in need</a:t>
            </a:r>
            <a:r>
              <a:rPr lang="en-US" dirty="0"/>
              <a:t> and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left all alone </a:t>
            </a:r>
            <a:r>
              <a:rPr lang="en-US" dirty="0"/>
              <a:t> </a:t>
            </a:r>
          </a:p>
          <a:p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93752" y="2250039"/>
            <a:ext cx="3111500" cy="462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8203474" y="1676401"/>
            <a:ext cx="39885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ALONE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3- Assess the Q</a:t>
            </a:r>
            <a:r>
              <a:rPr lang="en-US" u="sng" dirty="0"/>
              <a:t>ualifications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09" y="1600201"/>
            <a:ext cx="7604721" cy="4525963"/>
          </a:xfrm>
        </p:spPr>
        <p:txBody>
          <a:bodyPr/>
          <a:lstStyle/>
          <a:p>
            <a:pPr marL="0" indent="0">
              <a:lnSpc>
                <a:spcPct val="90000"/>
              </a:lnSpc>
            </a:pPr>
            <a:r>
              <a:rPr lang="en-US" baseline="30000" dirty="0"/>
              <a:t>9</a:t>
            </a:r>
            <a:r>
              <a:rPr lang="en-US" dirty="0"/>
              <a:t> No widow may be put on the list of widows unless she is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 sixty</a:t>
            </a:r>
            <a:r>
              <a:rPr lang="en-US" dirty="0"/>
              <a:t>, has </a:t>
            </a:r>
            <a:r>
              <a:rPr lang="en-US" dirty="0">
                <a:effectLst>
                  <a:glow rad="127000">
                    <a:schemeClr val="accent1">
                      <a:alpha val="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been faithful to her husband</a:t>
            </a:r>
            <a:r>
              <a:rPr lang="en-US" dirty="0"/>
              <a:t>, </a:t>
            </a:r>
            <a:r>
              <a:rPr lang="en-US" baseline="30000" dirty="0"/>
              <a:t>10</a:t>
            </a:r>
            <a:r>
              <a:rPr lang="en-US" dirty="0"/>
              <a:t> and is well known for her good deeds, such as bringing up children, showing hospitality, washing </a:t>
            </a:r>
            <a:br>
              <a:rPr lang="en-US" dirty="0"/>
            </a:br>
            <a:r>
              <a:rPr lang="en-US" dirty="0"/>
              <a:t>the feet of the saints, helping </a:t>
            </a:r>
            <a:br>
              <a:rPr lang="en-US" dirty="0"/>
            </a:br>
            <a:r>
              <a:rPr lang="en-US" dirty="0"/>
              <a:t>those in trouble and devoting </a:t>
            </a:r>
            <a:br>
              <a:rPr lang="en-US" dirty="0"/>
            </a:br>
            <a:r>
              <a:rPr lang="en-US" dirty="0"/>
              <a:t>herself to all kinds of good deeds.</a:t>
            </a:r>
          </a:p>
          <a:p>
            <a:pPr marL="0" indent="0"/>
            <a:r>
              <a:rPr lang="en-US" dirty="0"/>
              <a:t> </a:t>
            </a:r>
          </a:p>
          <a:p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93752" y="2250039"/>
            <a:ext cx="3111500" cy="462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8203474" y="1676401"/>
            <a:ext cx="39885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 60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r="24275"/>
          <a:stretch/>
        </p:blipFill>
        <p:spPr bwMode="auto">
          <a:xfrm>
            <a:off x="6093387" y="1683156"/>
            <a:ext cx="6111865" cy="5174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3- Assess the Q</a:t>
            </a:r>
            <a:r>
              <a:rPr lang="en-US" u="sng" dirty="0"/>
              <a:t>ualifications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09" y="1600201"/>
            <a:ext cx="7541111" cy="4525963"/>
          </a:xfrm>
        </p:spPr>
        <p:txBody>
          <a:bodyPr/>
          <a:lstStyle/>
          <a:p>
            <a:pPr marL="0" indent="0">
              <a:lnSpc>
                <a:spcPct val="90000"/>
              </a:lnSpc>
            </a:pPr>
            <a:r>
              <a:rPr lang="en-US" baseline="30000" dirty="0"/>
              <a:t>9</a:t>
            </a:r>
            <a:r>
              <a:rPr lang="en-US" dirty="0"/>
              <a:t> No widow may be put on the list of widows unless she is over sixty, has been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faithful to her husband</a:t>
            </a:r>
            <a:r>
              <a:rPr lang="en-US" dirty="0"/>
              <a:t>, </a:t>
            </a:r>
            <a:r>
              <a:rPr lang="en-US" baseline="30000" dirty="0"/>
              <a:t>10</a:t>
            </a:r>
            <a:r>
              <a:rPr lang="en-US" dirty="0"/>
              <a:t> and is well known for her good deeds, such as bringing up children, showing hospitality, washing </a:t>
            </a:r>
            <a:br>
              <a:rPr lang="en-US" dirty="0"/>
            </a:br>
            <a:r>
              <a:rPr lang="en-US" dirty="0"/>
              <a:t>the feet of the saints, helping </a:t>
            </a:r>
            <a:br>
              <a:rPr lang="en-US" dirty="0"/>
            </a:br>
            <a:r>
              <a:rPr lang="en-US" dirty="0"/>
              <a:t>those in trouble and devoting </a:t>
            </a:r>
            <a:br>
              <a:rPr lang="en-US" dirty="0"/>
            </a:br>
            <a:r>
              <a:rPr lang="en-US" dirty="0"/>
              <a:t>herself to all kinds of good deeds.</a:t>
            </a:r>
          </a:p>
          <a:p>
            <a:pPr marL="0" indent="0">
              <a:lnSpc>
                <a:spcPct val="90000"/>
              </a:lnSpc>
            </a:pPr>
            <a:r>
              <a:rPr lang="en-US" dirty="0"/>
              <a:t> 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964557" y="1676401"/>
            <a:ext cx="4227443" cy="1438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ONE-MAN</a:t>
            </a:r>
            <a:b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WOMAN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I. Caring for the </a:t>
            </a:r>
            <a:r>
              <a:rPr lang="en-US" u="sng" dirty="0"/>
              <a:t>Con</a:t>
            </a:r>
            <a:r>
              <a:rPr lang="en-US" dirty="0"/>
              <a:t>g</a:t>
            </a:r>
            <a:r>
              <a:rPr lang="en-US" u="sng" dirty="0"/>
              <a:t>re</a:t>
            </a:r>
            <a:r>
              <a:rPr lang="en-US" dirty="0"/>
              <a:t>g</a:t>
            </a:r>
            <a:r>
              <a:rPr lang="en-US" u="sng" dirty="0"/>
              <a:t>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3- Assess the Q</a:t>
            </a:r>
            <a:r>
              <a:rPr lang="en-US" u="sng" dirty="0"/>
              <a:t>ualifications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09" y="1600201"/>
            <a:ext cx="7591469" cy="4525963"/>
          </a:xfrm>
        </p:spPr>
        <p:txBody>
          <a:bodyPr/>
          <a:lstStyle/>
          <a:p>
            <a:pPr marL="0" indent="0">
              <a:lnSpc>
                <a:spcPct val="90000"/>
              </a:lnSpc>
            </a:pPr>
            <a:r>
              <a:rPr lang="en-US" baseline="30000" dirty="0"/>
              <a:t>9</a:t>
            </a:r>
            <a:r>
              <a:rPr lang="en-US" dirty="0"/>
              <a:t> No widow may be put on the list of widows unless she is over sixty, has been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>
                <a:effectLst>
                  <a:glow rad="127000">
                    <a:srgbClr val="C0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faithful to her husband</a:t>
            </a:r>
            <a:r>
              <a:rPr lang="en-US" dirty="0"/>
              <a:t>, </a:t>
            </a:r>
            <a:r>
              <a:rPr lang="en-US" baseline="30000" dirty="0"/>
              <a:t>10</a:t>
            </a:r>
            <a:r>
              <a:rPr lang="en-US" dirty="0"/>
              <a:t> and is well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known for her good deeds</a:t>
            </a:r>
            <a:r>
              <a:rPr lang="en-US" dirty="0"/>
              <a:t>, such as bringing up children, showing hospitality, washing </a:t>
            </a:r>
            <a:br>
              <a:rPr lang="en-US" dirty="0"/>
            </a:br>
            <a:r>
              <a:rPr lang="en-US" dirty="0"/>
              <a:t>the feet of the saints, helping </a:t>
            </a:r>
            <a:br>
              <a:rPr lang="en-US" dirty="0"/>
            </a:br>
            <a:r>
              <a:rPr lang="en-US" dirty="0"/>
              <a:t>those in trouble and devoting </a:t>
            </a:r>
            <a:br>
              <a:rPr lang="en-US" dirty="0"/>
            </a:br>
            <a:r>
              <a:rPr lang="en-US" dirty="0"/>
              <a:t>herself to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kinds of good deeds</a:t>
            </a:r>
            <a:r>
              <a:rPr lang="en-US" dirty="0"/>
              <a:t>.</a:t>
            </a:r>
          </a:p>
          <a:p>
            <a:pPr marL="0" indent="0">
              <a:lnSpc>
                <a:spcPct val="90000"/>
              </a:lnSpc>
            </a:pPr>
            <a:r>
              <a:rPr lang="en-US" dirty="0"/>
              <a:t> 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1737" y="1889092"/>
            <a:ext cx="4936859" cy="5133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7328452" y="1384854"/>
            <a:ext cx="4863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 DEEDS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3- Assess the Q</a:t>
            </a:r>
            <a:r>
              <a:rPr lang="en-US" u="sng" dirty="0"/>
              <a:t>ualifications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10" y="1600201"/>
            <a:ext cx="7462734" cy="4525963"/>
          </a:xfrm>
        </p:spPr>
        <p:txBody>
          <a:bodyPr/>
          <a:lstStyle/>
          <a:p>
            <a:pPr marL="0" indent="0">
              <a:lnSpc>
                <a:spcPct val="90000"/>
              </a:lnSpc>
            </a:pPr>
            <a:r>
              <a:rPr lang="en-US" baseline="30000" dirty="0"/>
              <a:t>9</a:t>
            </a:r>
            <a:r>
              <a:rPr lang="en-US" dirty="0"/>
              <a:t> No widow may be put on the list of widows unless she is over sixty, has been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>
                <a:effectLst>
                  <a:glow rad="127000">
                    <a:srgbClr val="C0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faithful to her husband</a:t>
            </a:r>
            <a:r>
              <a:rPr lang="en-US" dirty="0"/>
              <a:t>, </a:t>
            </a:r>
            <a:r>
              <a:rPr lang="en-US" baseline="30000" dirty="0"/>
              <a:t>10</a:t>
            </a:r>
            <a:r>
              <a:rPr lang="en-US" dirty="0"/>
              <a:t> and is well </a:t>
            </a:r>
            <a:r>
              <a:rPr lang="en-US" dirty="0">
                <a:effectLst>
                  <a:glow rad="127000">
                    <a:srgbClr val="C0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known for her good deeds</a:t>
            </a:r>
            <a:r>
              <a:rPr lang="en-US" dirty="0"/>
              <a:t>, </a:t>
            </a:r>
            <a:r>
              <a:rPr lang="en-US" dirty="0">
                <a:solidFill>
                  <a:srgbClr val="FFFF00"/>
                </a:solidFill>
              </a:rPr>
              <a:t>such as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bringing up children</a:t>
            </a:r>
            <a:r>
              <a:rPr lang="en-US" dirty="0"/>
              <a:t>, showing hospitality, washing </a:t>
            </a:r>
            <a:br>
              <a:rPr lang="en-US" dirty="0"/>
            </a:br>
            <a:r>
              <a:rPr lang="en-US" dirty="0"/>
              <a:t>the feet of the saints, helping </a:t>
            </a:r>
            <a:br>
              <a:rPr lang="en-US" dirty="0"/>
            </a:br>
            <a:r>
              <a:rPr lang="en-US" dirty="0"/>
              <a:t>those in trouble and devoting </a:t>
            </a:r>
            <a:br>
              <a:rPr lang="en-US" dirty="0"/>
            </a:br>
            <a:r>
              <a:rPr lang="en-US" dirty="0"/>
              <a:t>herself to </a:t>
            </a:r>
            <a:r>
              <a:rPr lang="en-US" dirty="0">
                <a:effectLst>
                  <a:glow rad="127000">
                    <a:schemeClr val="accent1">
                      <a:alpha val="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kinds of good deeds.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89520" y="1384663"/>
            <a:ext cx="4602480" cy="5876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7328452" y="1384854"/>
            <a:ext cx="4863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 MOM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 r="13197"/>
          <a:stretch>
            <a:fillRect/>
          </a:stretch>
        </p:blipFill>
        <p:spPr bwMode="auto">
          <a:xfrm>
            <a:off x="7237844" y="3052689"/>
            <a:ext cx="4954156" cy="3805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3- Assess the Q</a:t>
            </a:r>
            <a:r>
              <a:rPr lang="en-US" u="sng" dirty="0"/>
              <a:t>ualifications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09" y="1600201"/>
            <a:ext cx="7488860" cy="4525963"/>
          </a:xfrm>
        </p:spPr>
        <p:txBody>
          <a:bodyPr/>
          <a:lstStyle/>
          <a:p>
            <a:pPr marL="0" indent="0">
              <a:lnSpc>
                <a:spcPct val="90000"/>
              </a:lnSpc>
            </a:pPr>
            <a:r>
              <a:rPr lang="en-US" baseline="30000" dirty="0"/>
              <a:t>9</a:t>
            </a:r>
            <a:r>
              <a:rPr lang="en-US" dirty="0"/>
              <a:t> No widow may be put on the list of widows unless she is over sixty, has been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>
                <a:effectLst>
                  <a:glow rad="127000">
                    <a:srgbClr val="C0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faithful to her husband</a:t>
            </a:r>
            <a:r>
              <a:rPr lang="en-US" dirty="0"/>
              <a:t>, </a:t>
            </a:r>
            <a:r>
              <a:rPr lang="en-US" baseline="30000" dirty="0"/>
              <a:t>10</a:t>
            </a:r>
            <a:r>
              <a:rPr lang="en-US" dirty="0"/>
              <a:t> and is well </a:t>
            </a:r>
            <a:r>
              <a:rPr lang="en-US" dirty="0">
                <a:effectLst>
                  <a:glow rad="127000">
                    <a:srgbClr val="C0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known for her good deeds</a:t>
            </a:r>
            <a:r>
              <a:rPr lang="en-US" dirty="0"/>
              <a:t>, </a:t>
            </a:r>
            <a:r>
              <a:rPr lang="en-US" dirty="0">
                <a:solidFill>
                  <a:srgbClr val="FFFF00"/>
                </a:solidFill>
              </a:rPr>
              <a:t>such as </a:t>
            </a:r>
            <a:r>
              <a:rPr lang="en-US" dirty="0">
                <a:effectLst>
                  <a:glow rad="127000">
                    <a:srgbClr val="C0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bringing up children</a:t>
            </a:r>
            <a:r>
              <a:rPr lang="en-US" dirty="0"/>
              <a:t>, showing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hospitality</a:t>
            </a:r>
            <a:r>
              <a:rPr lang="en-US" dirty="0"/>
              <a:t>, washing </a:t>
            </a:r>
            <a:br>
              <a:rPr lang="en-US" dirty="0"/>
            </a:br>
            <a:r>
              <a:rPr lang="en-US" dirty="0"/>
              <a:t>the feet of the saints, helping </a:t>
            </a:r>
            <a:br>
              <a:rPr lang="en-US" dirty="0"/>
            </a:br>
            <a:r>
              <a:rPr lang="en-US" dirty="0"/>
              <a:t>those in trouble and devoting </a:t>
            </a:r>
            <a:br>
              <a:rPr lang="en-US" dirty="0"/>
            </a:br>
            <a:r>
              <a:rPr lang="en-US" dirty="0"/>
              <a:t>herself to </a:t>
            </a:r>
            <a:r>
              <a:rPr lang="en-US" dirty="0">
                <a:effectLst>
                  <a:glow rad="127000">
                    <a:schemeClr val="accent1">
                      <a:alpha val="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kinds of good deeds.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28452" y="1384854"/>
            <a:ext cx="48635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ENTERTAINS</a:t>
            </a:r>
          </a:p>
          <a:p>
            <a:pPr algn="ctr"/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STRANGERS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r="26369"/>
          <a:stretch>
            <a:fillRect/>
          </a:stretch>
        </p:blipFill>
        <p:spPr bwMode="auto">
          <a:xfrm>
            <a:off x="6559826" y="2838675"/>
            <a:ext cx="5632174" cy="4348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3- Assess the Q</a:t>
            </a:r>
            <a:r>
              <a:rPr lang="en-US" u="sng" dirty="0"/>
              <a:t>ualifications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10" y="1600201"/>
            <a:ext cx="7445694" cy="4525963"/>
          </a:xfrm>
        </p:spPr>
        <p:txBody>
          <a:bodyPr/>
          <a:lstStyle/>
          <a:p>
            <a:pPr marL="0" indent="0">
              <a:lnSpc>
                <a:spcPct val="90000"/>
              </a:lnSpc>
            </a:pPr>
            <a:r>
              <a:rPr lang="en-US" baseline="30000" dirty="0"/>
              <a:t>9</a:t>
            </a:r>
            <a:r>
              <a:rPr lang="en-US" dirty="0"/>
              <a:t> No widow may be put on the list of widows unless she is over sixty, has been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>
                <a:effectLst>
                  <a:glow rad="127000">
                    <a:srgbClr val="C0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faithful to her husband</a:t>
            </a:r>
            <a:r>
              <a:rPr lang="en-US" dirty="0"/>
              <a:t>, </a:t>
            </a:r>
            <a:r>
              <a:rPr lang="en-US" baseline="30000" dirty="0"/>
              <a:t>10</a:t>
            </a:r>
            <a:r>
              <a:rPr lang="en-US" dirty="0"/>
              <a:t> and is well </a:t>
            </a:r>
            <a:r>
              <a:rPr lang="en-US" dirty="0">
                <a:effectLst>
                  <a:glow rad="127000">
                    <a:srgbClr val="C0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known for her good deeds</a:t>
            </a:r>
            <a:r>
              <a:rPr lang="en-US" dirty="0"/>
              <a:t>, </a:t>
            </a:r>
            <a:r>
              <a:rPr lang="en-US" dirty="0">
                <a:solidFill>
                  <a:srgbClr val="FFFF00"/>
                </a:solidFill>
              </a:rPr>
              <a:t>such as </a:t>
            </a:r>
            <a:r>
              <a:rPr lang="en-US" dirty="0">
                <a:effectLst>
                  <a:glow rad="127000">
                    <a:srgbClr val="C0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bringing up children</a:t>
            </a:r>
            <a:r>
              <a:rPr lang="en-US" dirty="0"/>
              <a:t>, showing </a:t>
            </a:r>
            <a:r>
              <a:rPr lang="en-US" dirty="0">
                <a:effectLst>
                  <a:glow rad="127000">
                    <a:srgbClr val="C0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hospitality</a:t>
            </a:r>
            <a:r>
              <a:rPr lang="en-US" dirty="0"/>
              <a:t>,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washing </a:t>
            </a:r>
            <a:b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feet of the saints</a:t>
            </a:r>
            <a:r>
              <a:rPr lang="en-US" dirty="0"/>
              <a:t>, helping </a:t>
            </a:r>
            <a:br>
              <a:rPr lang="en-US" dirty="0"/>
            </a:br>
            <a:r>
              <a:rPr lang="en-US" dirty="0"/>
              <a:t>those in trouble and devoting </a:t>
            </a:r>
            <a:br>
              <a:rPr lang="en-US" dirty="0"/>
            </a:br>
            <a:r>
              <a:rPr lang="en-US" dirty="0"/>
              <a:t>herself to </a:t>
            </a:r>
            <a:r>
              <a:rPr lang="en-US" dirty="0">
                <a:effectLst>
                  <a:glow rad="127000">
                    <a:schemeClr val="accent1">
                      <a:alpha val="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kinds of good deeds.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28452" y="1384854"/>
            <a:ext cx="4863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COURTEOUS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3- Assess the Q</a:t>
            </a:r>
            <a:r>
              <a:rPr lang="en-US" u="sng" dirty="0"/>
              <a:t>ualifications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10" y="1600201"/>
            <a:ext cx="7511956" cy="4525963"/>
          </a:xfrm>
        </p:spPr>
        <p:txBody>
          <a:bodyPr/>
          <a:lstStyle/>
          <a:p>
            <a:pPr marL="0" indent="0">
              <a:lnSpc>
                <a:spcPct val="90000"/>
              </a:lnSpc>
            </a:pPr>
            <a:r>
              <a:rPr lang="en-US" baseline="30000" dirty="0"/>
              <a:t>9</a:t>
            </a:r>
            <a:r>
              <a:rPr lang="en-US" dirty="0"/>
              <a:t> No widow may be put on the list of widows unless she is over sixty, has been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>
                <a:effectLst>
                  <a:glow rad="127000">
                    <a:srgbClr val="C0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faithful to her husband</a:t>
            </a:r>
            <a:r>
              <a:rPr lang="en-US" dirty="0"/>
              <a:t>, </a:t>
            </a:r>
            <a:r>
              <a:rPr lang="en-US" baseline="30000" dirty="0"/>
              <a:t>10</a:t>
            </a:r>
            <a:r>
              <a:rPr lang="en-US" dirty="0"/>
              <a:t> and is well </a:t>
            </a:r>
            <a:r>
              <a:rPr lang="en-US" dirty="0">
                <a:effectLst>
                  <a:glow rad="127000">
                    <a:srgbClr val="C0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known for her good deeds</a:t>
            </a:r>
            <a:r>
              <a:rPr lang="en-US" dirty="0"/>
              <a:t>, </a:t>
            </a:r>
            <a:r>
              <a:rPr lang="en-US" dirty="0">
                <a:solidFill>
                  <a:srgbClr val="FFFF00"/>
                </a:solidFill>
              </a:rPr>
              <a:t>such as </a:t>
            </a:r>
            <a:r>
              <a:rPr lang="en-US" dirty="0">
                <a:effectLst>
                  <a:glow rad="127000">
                    <a:srgbClr val="C0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bringing up children</a:t>
            </a:r>
            <a:r>
              <a:rPr lang="en-US" dirty="0"/>
              <a:t>, showing </a:t>
            </a:r>
            <a:r>
              <a:rPr lang="en-US" dirty="0">
                <a:effectLst>
                  <a:glow rad="127000">
                    <a:srgbClr val="C0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hospitality</a:t>
            </a:r>
            <a:r>
              <a:rPr lang="en-US" dirty="0"/>
              <a:t>, washing </a:t>
            </a:r>
            <a:br>
              <a:rPr lang="en-US" dirty="0"/>
            </a:br>
            <a:r>
              <a:rPr lang="en-US" dirty="0"/>
              <a:t>the feet of the saints,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helping </a:t>
            </a:r>
            <a:b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those in trouble </a:t>
            </a:r>
            <a:r>
              <a:rPr lang="en-US" dirty="0"/>
              <a:t>and devoting </a:t>
            </a:r>
            <a:br>
              <a:rPr lang="en-US" dirty="0"/>
            </a:br>
            <a:r>
              <a:rPr lang="en-US" dirty="0"/>
              <a:t>herself to </a:t>
            </a:r>
            <a:r>
              <a:rPr lang="en-US" dirty="0">
                <a:effectLst>
                  <a:glow rad="127000">
                    <a:schemeClr val="accent1">
                      <a:alpha val="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kinds of good deeds.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34470" y="2374560"/>
            <a:ext cx="5008098" cy="448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7328452" y="1384854"/>
            <a:ext cx="4863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HELPFUL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3- Assess the Q</a:t>
            </a:r>
            <a:r>
              <a:rPr lang="en-US" u="sng" dirty="0"/>
              <a:t>ualifications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10" y="1600201"/>
            <a:ext cx="7617974" cy="4525963"/>
          </a:xfrm>
        </p:spPr>
        <p:txBody>
          <a:bodyPr/>
          <a:lstStyle/>
          <a:p>
            <a:pPr marL="0" indent="0">
              <a:lnSpc>
                <a:spcPct val="90000"/>
              </a:lnSpc>
            </a:pPr>
            <a:r>
              <a:rPr lang="en-US" baseline="30000" dirty="0"/>
              <a:t>9</a:t>
            </a:r>
            <a:r>
              <a:rPr lang="en-US" dirty="0"/>
              <a:t> No widow may be put on the list of widows unless she is over sixty, has been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>
                <a:effectLst>
                  <a:glow rad="127000">
                    <a:srgbClr val="C0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faithful to her husband</a:t>
            </a:r>
            <a:r>
              <a:rPr lang="en-US" dirty="0"/>
              <a:t>, </a:t>
            </a:r>
            <a:r>
              <a:rPr lang="en-US" baseline="30000" dirty="0"/>
              <a:t>10</a:t>
            </a:r>
            <a:r>
              <a:rPr lang="en-US" dirty="0"/>
              <a:t> and is well </a:t>
            </a:r>
            <a:r>
              <a:rPr lang="en-US" dirty="0">
                <a:effectLst>
                  <a:glow rad="127000">
                    <a:srgbClr val="C0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known for her good deeds</a:t>
            </a:r>
            <a:r>
              <a:rPr lang="en-US" dirty="0"/>
              <a:t>, </a:t>
            </a:r>
            <a:r>
              <a:rPr lang="en-US" dirty="0">
                <a:solidFill>
                  <a:srgbClr val="FFFF00"/>
                </a:solidFill>
              </a:rPr>
              <a:t>such as </a:t>
            </a:r>
            <a:r>
              <a:rPr lang="en-US" dirty="0">
                <a:effectLst>
                  <a:glow rad="127000">
                    <a:srgbClr val="C0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bringing up children</a:t>
            </a:r>
            <a:r>
              <a:rPr lang="en-US" dirty="0"/>
              <a:t>, showing </a:t>
            </a:r>
            <a:r>
              <a:rPr lang="en-US" dirty="0">
                <a:effectLst>
                  <a:glow rad="127000">
                    <a:srgbClr val="C0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hospitality</a:t>
            </a:r>
            <a:r>
              <a:rPr lang="en-US" dirty="0"/>
              <a:t>, washing </a:t>
            </a:r>
            <a:br>
              <a:rPr lang="en-US" dirty="0"/>
            </a:br>
            <a:r>
              <a:rPr lang="en-US" dirty="0"/>
              <a:t>the feet of the saints, </a:t>
            </a:r>
            <a:r>
              <a:rPr lang="en-US" dirty="0">
                <a:effectLst>
                  <a:glow rad="127000">
                    <a:srgbClr val="C0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helping </a:t>
            </a:r>
            <a:br>
              <a:rPr lang="en-US" dirty="0">
                <a:effectLst>
                  <a:glow rad="127000">
                    <a:srgbClr val="C0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glow rad="127000">
                    <a:srgbClr val="C0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those in trouble </a:t>
            </a:r>
            <a:r>
              <a:rPr lang="en-US" dirty="0"/>
              <a:t>and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devoting </a:t>
            </a:r>
            <a:b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herself </a:t>
            </a:r>
            <a:r>
              <a:rPr lang="en-US" dirty="0"/>
              <a:t>to </a:t>
            </a:r>
            <a:r>
              <a:rPr lang="en-US" dirty="0">
                <a:effectLst>
                  <a:glow rad="127000">
                    <a:schemeClr val="accent1">
                      <a:alpha val="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kinds of good deeds.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6958" y="2692792"/>
            <a:ext cx="4665042" cy="331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7328452" y="1384854"/>
            <a:ext cx="4863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DEVOTED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what does it mean to us?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/>
              <a:t>We must help believers who are truly needy</a:t>
            </a:r>
          </a:p>
          <a:p>
            <a:pPr algn="ctr"/>
            <a:r>
              <a:rPr lang="en-US" sz="6600" dirty="0"/>
              <a:t>within the household of faith!</a:t>
            </a:r>
          </a:p>
        </p:txBody>
      </p:sp>
    </p:spTree>
    <p:extLst>
      <p:ext uri="{BB962C8B-B14F-4D97-AF65-F5344CB8AC3E}">
        <p14:creationId xmlns:p14="http://schemas.microsoft.com/office/powerpoint/2010/main" val="668336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III. Caring for </a:t>
            </a:r>
            <a:r>
              <a:rPr lang="en-US" u="sng" dirty="0"/>
              <a:t>Famil</a:t>
            </a:r>
            <a:r>
              <a:rPr lang="en-US" dirty="0"/>
              <a:t>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III. Caring for </a:t>
            </a:r>
            <a:r>
              <a:rPr lang="en-US" u="sng" dirty="0"/>
              <a:t>Famil</a:t>
            </a:r>
            <a:r>
              <a:rPr lang="en-US" dirty="0"/>
              <a:t>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09" y="1600201"/>
            <a:ext cx="8174565" cy="4525963"/>
          </a:xfrm>
        </p:spPr>
        <p:txBody>
          <a:bodyPr/>
          <a:lstStyle/>
          <a:p>
            <a:pPr marL="0" indent="0"/>
            <a:r>
              <a:rPr lang="en-US" baseline="30000" dirty="0"/>
              <a:t>4</a:t>
            </a:r>
            <a:r>
              <a:rPr lang="en-US" dirty="0"/>
              <a:t> But if a widow has children or grandchildren, these should learn first of all to put their religion into practice by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caring for their own family</a:t>
            </a:r>
            <a:r>
              <a:rPr lang="en-US" dirty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/>
              <a:t>…</a:t>
            </a:r>
          </a:p>
          <a:p>
            <a:r>
              <a:rPr lang="en-US" dirty="0"/>
              <a:t> </a:t>
            </a:r>
          </a:p>
          <a:p>
            <a:pPr marL="0" indent="0"/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 r="20966"/>
          <a:stretch>
            <a:fillRect/>
          </a:stretch>
        </p:blipFill>
        <p:spPr bwMode="auto">
          <a:xfrm>
            <a:off x="5939502" y="1046923"/>
            <a:ext cx="6252498" cy="5811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646046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1-</a:t>
            </a:r>
            <a:r>
              <a:rPr lang="en-US" u="sng" dirty="0"/>
              <a:t>Re</a:t>
            </a:r>
            <a:r>
              <a:rPr lang="en-US" dirty="0"/>
              <a:t>p</a:t>
            </a:r>
            <a:r>
              <a:rPr lang="en-US" u="sng" dirty="0"/>
              <a:t>a</a:t>
            </a:r>
            <a:r>
              <a:rPr lang="en-US" dirty="0"/>
              <a:t>y Your Parents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10" y="1600201"/>
            <a:ext cx="7893808" cy="4525963"/>
          </a:xfrm>
        </p:spPr>
        <p:txBody>
          <a:bodyPr/>
          <a:lstStyle/>
          <a:p>
            <a:pPr marL="0" indent="0"/>
            <a:r>
              <a:rPr lang="en-US" baseline="30000" dirty="0"/>
              <a:t>4</a:t>
            </a:r>
            <a:r>
              <a:rPr lang="en-US" dirty="0"/>
              <a:t> But if a widow has children or grandchildren, these should learn first of all to put their religion into practice by caring for their own family and so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repaying their parents and grandparents</a:t>
            </a:r>
            <a:r>
              <a:rPr lang="en-US" dirty="0"/>
              <a:t>, for this is pleasing to God.</a:t>
            </a:r>
          </a:p>
          <a:p>
            <a:r>
              <a:rPr lang="en-US" dirty="0"/>
              <a:t> </a:t>
            </a:r>
          </a:p>
          <a:p>
            <a:pPr marL="0" indent="0"/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4936" y="2932262"/>
            <a:ext cx="4987064" cy="392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lum contrast="21000"/>
          </a:blip>
          <a:srcRect r="15316" b="27288"/>
          <a:stretch>
            <a:fillRect/>
          </a:stretch>
        </p:blipFill>
        <p:spPr bwMode="auto">
          <a:xfrm>
            <a:off x="6781800" y="1371600"/>
            <a:ext cx="5410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I. Caring for the </a:t>
            </a:r>
            <a:r>
              <a:rPr lang="en-US" u="sng" dirty="0"/>
              <a:t>Con</a:t>
            </a:r>
            <a:r>
              <a:rPr lang="en-US" dirty="0"/>
              <a:t>g</a:t>
            </a:r>
            <a:r>
              <a:rPr lang="en-US" u="sng" dirty="0"/>
              <a:t>re</a:t>
            </a:r>
            <a:r>
              <a:rPr lang="en-US" dirty="0"/>
              <a:t>g</a:t>
            </a:r>
            <a:r>
              <a:rPr lang="en-US" u="sng" dirty="0"/>
              <a:t>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09" y="1600201"/>
            <a:ext cx="7904295" cy="45259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baseline="30000" dirty="0"/>
              <a:t>1</a:t>
            </a:r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</a:rPr>
              <a:t>Do not rebuke an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older man </a:t>
            </a:r>
            <a:r>
              <a:rPr lang="en-US" dirty="0">
                <a:solidFill>
                  <a:srgbClr val="FFFF00"/>
                </a:solidFill>
              </a:rPr>
              <a:t>harshly, but exhort him as if he were your father</a:t>
            </a:r>
            <a:r>
              <a:rPr lang="en-US" dirty="0"/>
              <a:t>. Treat younger men as brothers,</a:t>
            </a:r>
          </a:p>
          <a:p>
            <a:r>
              <a:rPr lang="en-US" dirty="0"/>
              <a:t> </a:t>
            </a:r>
            <a:r>
              <a:rPr lang="en-US" baseline="30000" dirty="0"/>
              <a:t>2</a:t>
            </a:r>
            <a:r>
              <a:rPr lang="en-US" dirty="0"/>
              <a:t> older women as mothers, and younger women as sisters, with absolute purity.</a:t>
            </a:r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2770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1-</a:t>
            </a:r>
            <a:r>
              <a:rPr lang="en-US" u="sng" dirty="0"/>
              <a:t>Re</a:t>
            </a:r>
            <a:r>
              <a:rPr lang="en-US" dirty="0"/>
              <a:t>p</a:t>
            </a:r>
            <a:r>
              <a:rPr lang="en-US" u="sng" dirty="0"/>
              <a:t>a</a:t>
            </a:r>
            <a:r>
              <a:rPr lang="en-US" dirty="0"/>
              <a:t>y Your Parents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10" y="1600201"/>
            <a:ext cx="7893808" cy="4525963"/>
          </a:xfrm>
        </p:spPr>
        <p:txBody>
          <a:bodyPr/>
          <a:lstStyle/>
          <a:p>
            <a:pPr marL="0" indent="0"/>
            <a:r>
              <a:rPr lang="en-US" baseline="30000" dirty="0"/>
              <a:t>4</a:t>
            </a:r>
            <a:r>
              <a:rPr lang="en-US" dirty="0"/>
              <a:t> But if a widow has children or grandchildren, these should learn first of all to put their religion into practice by caring for their own family and so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repaying their parents and grandparents</a:t>
            </a:r>
            <a:r>
              <a:rPr lang="en-US" dirty="0"/>
              <a:t>, for this is pleasing to God.</a:t>
            </a:r>
          </a:p>
          <a:p>
            <a:r>
              <a:rPr lang="en-US" dirty="0"/>
              <a:t> </a:t>
            </a:r>
          </a:p>
          <a:p>
            <a:pPr marL="0" indent="0"/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4936" y="2932262"/>
            <a:ext cx="4987064" cy="392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8525814" y="360609"/>
            <a:ext cx="3258355" cy="2814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CNN Money </a:t>
            </a:r>
          </a:p>
          <a:p>
            <a:pPr>
              <a:lnSpc>
                <a:spcPct val="80000"/>
              </a:lnSpc>
            </a:pPr>
            <a:r>
              <a:rPr lang="en-US" sz="44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“It costs $233,610 to raise a child”</a:t>
            </a:r>
          </a:p>
          <a:p>
            <a:pPr>
              <a:lnSpc>
                <a:spcPct val="80000"/>
              </a:lnSpc>
            </a:pPr>
            <a:r>
              <a:rPr lang="en-US" sz="4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Jan 9, 2017 </a:t>
            </a:r>
          </a:p>
        </p:txBody>
      </p:sp>
    </p:spTree>
    <p:extLst>
      <p:ext uri="{BB962C8B-B14F-4D97-AF65-F5344CB8AC3E}">
        <p14:creationId xmlns:p14="http://schemas.microsoft.com/office/powerpoint/2010/main" val="25445549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2-Keep the </a:t>
            </a:r>
            <a:r>
              <a:rPr lang="en-US" u="sng" dirty="0"/>
              <a:t>Faith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10" y="1600201"/>
            <a:ext cx="7227602" cy="4525963"/>
          </a:xfrm>
        </p:spPr>
        <p:txBody>
          <a:bodyPr/>
          <a:lstStyle/>
          <a:p>
            <a:pPr marL="0" indent="0"/>
            <a:r>
              <a:rPr lang="en-US" baseline="30000" dirty="0"/>
              <a:t>8</a:t>
            </a:r>
            <a:r>
              <a:rPr lang="en-US" dirty="0"/>
              <a:t> If anyone does not provide for his relatives, and especially for his immediate family, he has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denied the faith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and is worse than an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unbeliever</a:t>
            </a:r>
            <a:r>
              <a:rPr lang="en-US" dirty="0"/>
              <a:t>.</a:t>
            </a:r>
          </a:p>
          <a:p>
            <a:r>
              <a:rPr lang="en-US" dirty="0"/>
              <a:t> </a:t>
            </a:r>
          </a:p>
          <a:p>
            <a:pPr marL="0" indent="0"/>
            <a:r>
              <a:rPr lang="en-US" dirty="0"/>
              <a:t> </a:t>
            </a:r>
          </a:p>
          <a:p>
            <a:pPr marL="0" indent="0"/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 r="28855"/>
          <a:stretch>
            <a:fillRect/>
          </a:stretch>
        </p:blipFill>
        <p:spPr bwMode="auto">
          <a:xfrm>
            <a:off x="7620000" y="1752317"/>
            <a:ext cx="4572000" cy="5105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Here’s the Point 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/>
              <a:t>Families are to take the lead...</a:t>
            </a:r>
          </a:p>
          <a:p>
            <a:pPr algn="ctr"/>
            <a:r>
              <a:rPr lang="en-US" sz="6600" dirty="0"/>
              <a:t>the church is to fill the gap!</a:t>
            </a:r>
          </a:p>
        </p:txBody>
      </p:sp>
    </p:spTree>
    <p:extLst>
      <p:ext uri="{BB962C8B-B14F-4D97-AF65-F5344CB8AC3E}">
        <p14:creationId xmlns:p14="http://schemas.microsoft.com/office/powerpoint/2010/main" val="11489444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IV.  Caring for “</a:t>
            </a:r>
            <a:r>
              <a:rPr lang="en-US" u="sng" dirty="0"/>
              <a:t>Not</a:t>
            </a:r>
            <a:r>
              <a:rPr lang="en-US" dirty="0"/>
              <a:t> </a:t>
            </a:r>
            <a:r>
              <a:rPr lang="en-US" u="sng" dirty="0"/>
              <a:t>so</a:t>
            </a:r>
            <a:r>
              <a:rPr lang="en-US" dirty="0"/>
              <a:t> </a:t>
            </a:r>
            <a:r>
              <a:rPr lang="en-US" u="sng" dirty="0"/>
              <a:t>Need</a:t>
            </a:r>
            <a:r>
              <a:rPr lang="en-US" dirty="0"/>
              <a:t>y”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baseline="30000" dirty="0"/>
              <a:t>11</a:t>
            </a:r>
            <a:r>
              <a:rPr lang="en-US" dirty="0"/>
              <a:t> As for </a:t>
            </a:r>
            <a:r>
              <a:rPr lang="en-US" dirty="0">
                <a:solidFill>
                  <a:srgbClr val="FFFF00"/>
                </a:solidFill>
              </a:rPr>
              <a:t>younger widows</a:t>
            </a:r>
            <a:r>
              <a:rPr lang="en-US" dirty="0"/>
              <a:t>, do not put them on such a list.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r="11194" b="8766"/>
          <a:stretch>
            <a:fillRect/>
          </a:stretch>
        </p:blipFill>
        <p:spPr bwMode="auto">
          <a:xfrm>
            <a:off x="8393723" y="2026543"/>
            <a:ext cx="3798277" cy="4831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r="11194" b="8766"/>
          <a:stretch>
            <a:fillRect/>
          </a:stretch>
        </p:blipFill>
        <p:spPr bwMode="auto">
          <a:xfrm>
            <a:off x="8393723" y="2026543"/>
            <a:ext cx="3798277" cy="4831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1- Examine their Desires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baseline="30000" dirty="0"/>
              <a:t>11</a:t>
            </a:r>
            <a:r>
              <a:rPr lang="en-US" dirty="0"/>
              <a:t> As for younger widows, do not put them on such a list. For when their </a:t>
            </a:r>
            <a:r>
              <a:rPr lang="en-US" dirty="0">
                <a:solidFill>
                  <a:srgbClr val="FFFF00"/>
                </a:solidFill>
              </a:rPr>
              <a:t>sensual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desires</a:t>
            </a:r>
            <a:r>
              <a:rPr lang="en-US" dirty="0"/>
              <a:t> overcome their dedication to Christ, they want to marry.  </a:t>
            </a:r>
            <a:br>
              <a:rPr lang="en-US" dirty="0"/>
            </a:br>
            <a:r>
              <a:rPr lang="en-US" baseline="30000" dirty="0"/>
              <a:t>12</a:t>
            </a:r>
            <a:r>
              <a:rPr lang="en-US" dirty="0"/>
              <a:t> Thus they bring judgment on themselves, </a:t>
            </a:r>
            <a:br>
              <a:rPr lang="en-US" dirty="0"/>
            </a:br>
            <a:r>
              <a:rPr lang="en-US" dirty="0"/>
              <a:t>because they have broken their first pledge.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r="5830"/>
          <a:stretch>
            <a:fillRect/>
          </a:stretch>
        </p:blipFill>
        <p:spPr bwMode="auto">
          <a:xfrm>
            <a:off x="6294783" y="1814129"/>
            <a:ext cx="6551072" cy="5043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2- Examine their </a:t>
            </a:r>
            <a:r>
              <a:rPr lang="en-US" u="sng" dirty="0"/>
              <a:t>Commitment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baseline="30000" dirty="0"/>
              <a:t>11</a:t>
            </a:r>
            <a:r>
              <a:rPr lang="en-US" dirty="0"/>
              <a:t> As for younger widows, do not put them on such a list. For when their </a:t>
            </a:r>
            <a:r>
              <a:rPr lang="en-US" dirty="0">
                <a:solidFill>
                  <a:srgbClr val="FFFF00"/>
                </a:solidFill>
              </a:rPr>
              <a:t>sensual desires overcome their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dedication to Christ</a:t>
            </a:r>
            <a:r>
              <a:rPr lang="en-US" dirty="0"/>
              <a:t>, they want to marry.  </a:t>
            </a:r>
            <a:br>
              <a:rPr lang="en-US" dirty="0"/>
            </a:br>
            <a:r>
              <a:rPr lang="en-US" baseline="30000" dirty="0"/>
              <a:t>12</a:t>
            </a:r>
            <a:r>
              <a:rPr lang="en-US" dirty="0"/>
              <a:t> Thus they bring judgment on themselves, </a:t>
            </a:r>
            <a:br>
              <a:rPr lang="en-US" dirty="0"/>
            </a:br>
            <a:r>
              <a:rPr lang="en-US" dirty="0"/>
              <a:t>because they have </a:t>
            </a:r>
            <a:r>
              <a:rPr lang="en-US" dirty="0">
                <a:solidFill>
                  <a:srgbClr val="FFFF00"/>
                </a:solidFill>
              </a:rPr>
              <a:t>broken their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pledge</a:t>
            </a:r>
            <a:r>
              <a:rPr lang="en-US" dirty="0"/>
              <a:t>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3- Examine their </a:t>
            </a:r>
            <a:r>
              <a:rPr lang="en-US" u="sng" dirty="0"/>
              <a:t>Habits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10" y="1600201"/>
            <a:ext cx="7339678" cy="4525963"/>
          </a:xfrm>
        </p:spPr>
        <p:txBody>
          <a:bodyPr/>
          <a:lstStyle/>
          <a:p>
            <a:pPr marL="0" indent="0"/>
            <a:r>
              <a:rPr lang="en-US" dirty="0"/>
              <a:t> </a:t>
            </a:r>
            <a:r>
              <a:rPr lang="en-US" baseline="30000" dirty="0"/>
              <a:t>13</a:t>
            </a:r>
            <a:r>
              <a:rPr lang="en-US" dirty="0"/>
              <a:t> Besides, they get into the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habit</a:t>
            </a:r>
            <a:r>
              <a:rPr lang="en-US" dirty="0"/>
              <a:t> of being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idle</a:t>
            </a:r>
            <a:r>
              <a:rPr lang="en-US" dirty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/>
              <a:t>and going about from house to house. And not only do they become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idlers</a:t>
            </a:r>
            <a:r>
              <a:rPr lang="en-US" dirty="0"/>
              <a:t>, but also gossips and busybodies, saying things they ought not to.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27234" y="1600201"/>
            <a:ext cx="4664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LAZINESS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8924" y="2991704"/>
            <a:ext cx="8032654" cy="3866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3- Examine their </a:t>
            </a:r>
            <a:r>
              <a:rPr lang="en-US" u="sng" dirty="0"/>
              <a:t>Habits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10" y="1600201"/>
            <a:ext cx="7305980" cy="4525963"/>
          </a:xfrm>
        </p:spPr>
        <p:txBody>
          <a:bodyPr/>
          <a:lstStyle/>
          <a:p>
            <a:pPr marL="0" indent="0"/>
            <a:r>
              <a:rPr lang="en-US" dirty="0"/>
              <a:t> </a:t>
            </a:r>
            <a:r>
              <a:rPr lang="en-US" baseline="30000" dirty="0"/>
              <a:t>13</a:t>
            </a:r>
            <a:r>
              <a:rPr lang="en-US" dirty="0"/>
              <a:t> Besides, they get into the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habit</a:t>
            </a:r>
            <a:r>
              <a:rPr lang="en-US" dirty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/>
              <a:t>of being idle and going about from house to house. And not only do they become idlers, but also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gossips</a:t>
            </a:r>
            <a:r>
              <a:rPr lang="en-US" dirty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/>
              <a:t>and busybodies, saying things they ought not to.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89700" y="1600201"/>
            <a:ext cx="5702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Gossip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311704" y="2447548"/>
            <a:ext cx="5880296" cy="4410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3014" y="3261029"/>
            <a:ext cx="5758986" cy="38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3- Examine their </a:t>
            </a:r>
            <a:r>
              <a:rPr lang="en-US" u="sng" dirty="0"/>
              <a:t>Habits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10" y="1600201"/>
            <a:ext cx="7305980" cy="4525963"/>
          </a:xfrm>
        </p:spPr>
        <p:txBody>
          <a:bodyPr/>
          <a:lstStyle/>
          <a:p>
            <a:pPr marL="0" indent="0"/>
            <a:r>
              <a:rPr lang="en-US" dirty="0"/>
              <a:t> </a:t>
            </a:r>
            <a:r>
              <a:rPr lang="en-US" baseline="30000" dirty="0"/>
              <a:t>13</a:t>
            </a:r>
            <a:r>
              <a:rPr lang="en-US" dirty="0"/>
              <a:t> Besides, they get into the </a:t>
            </a:r>
            <a:r>
              <a:rPr lang="en-US" dirty="0">
                <a:solidFill>
                  <a:srgbClr val="FFFF00"/>
                </a:solidFill>
              </a:rPr>
              <a:t>habit</a:t>
            </a:r>
            <a:r>
              <a:rPr lang="en-US" dirty="0"/>
              <a:t> of being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idle</a:t>
            </a:r>
            <a:r>
              <a:rPr lang="en-US" dirty="0"/>
              <a:t> and going about from house to house. And not only do they become idlers, but also </a:t>
            </a:r>
            <a:r>
              <a:rPr lang="en-US" dirty="0">
                <a:solidFill>
                  <a:schemeClr val="bg2"/>
                </a:solidFill>
              </a:rPr>
              <a:t>gossips</a:t>
            </a:r>
            <a:r>
              <a:rPr lang="en-US" dirty="0"/>
              <a:t> and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busybodies</a:t>
            </a:r>
            <a:r>
              <a:rPr lang="en-US" dirty="0"/>
              <a:t>, saying things they ought not to.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89700" y="1600201"/>
            <a:ext cx="5702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Meddlers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Here’s the big idea 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/>
            <a:r>
              <a:rPr lang="en-US" sz="6600" dirty="0"/>
              <a:t>There must be accountability </a:t>
            </a:r>
            <a:br>
              <a:rPr lang="en-US" sz="6600" dirty="0"/>
            </a:br>
            <a:r>
              <a:rPr lang="en-US" sz="6600" dirty="0"/>
              <a:t>in your CHARITY!</a:t>
            </a:r>
          </a:p>
        </p:txBody>
      </p:sp>
    </p:spTree>
    <p:extLst>
      <p:ext uri="{BB962C8B-B14F-4D97-AF65-F5344CB8AC3E}">
        <p14:creationId xmlns:p14="http://schemas.microsoft.com/office/powerpoint/2010/main" val="4265085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I. Caring for the </a:t>
            </a:r>
            <a:r>
              <a:rPr lang="en-US" u="sng" dirty="0"/>
              <a:t>Con</a:t>
            </a:r>
            <a:r>
              <a:rPr lang="en-US" dirty="0"/>
              <a:t>g</a:t>
            </a:r>
            <a:r>
              <a:rPr lang="en-US" u="sng" dirty="0"/>
              <a:t>re</a:t>
            </a:r>
            <a:r>
              <a:rPr lang="en-US" dirty="0"/>
              <a:t>g</a:t>
            </a:r>
            <a:r>
              <a:rPr lang="en-US" u="sng" dirty="0"/>
              <a:t>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09" y="1600201"/>
            <a:ext cx="7904295" cy="45259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baseline="30000" dirty="0"/>
              <a:t>1</a:t>
            </a:r>
            <a:r>
              <a:rPr lang="en-US" dirty="0"/>
              <a:t> Do not rebuke an older man harshly, but exhort him as if he were your father. </a:t>
            </a:r>
            <a:r>
              <a:rPr lang="en-US" dirty="0">
                <a:solidFill>
                  <a:srgbClr val="FFFF00"/>
                </a:solidFill>
              </a:rPr>
              <a:t>Treat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younger men </a:t>
            </a:r>
            <a:r>
              <a:rPr lang="en-US" dirty="0">
                <a:solidFill>
                  <a:srgbClr val="FFFF00"/>
                </a:solidFill>
              </a:rPr>
              <a:t>as brothers</a:t>
            </a:r>
            <a:r>
              <a:rPr lang="en-US" dirty="0"/>
              <a:t>,</a:t>
            </a:r>
          </a:p>
          <a:p>
            <a:r>
              <a:rPr lang="en-US" dirty="0"/>
              <a:t> </a:t>
            </a:r>
            <a:r>
              <a:rPr lang="en-US" baseline="30000" dirty="0"/>
              <a:t>2</a:t>
            </a:r>
            <a:r>
              <a:rPr lang="en-US" dirty="0"/>
              <a:t> older women as mothers, and younger women as sisters, with absolute purity.</a:t>
            </a:r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8147" y="1421161"/>
            <a:ext cx="4623853" cy="543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016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4-Counsel the Needy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10" y="1600201"/>
            <a:ext cx="6933158" cy="4525963"/>
          </a:xfrm>
        </p:spPr>
        <p:txBody>
          <a:bodyPr/>
          <a:lstStyle/>
          <a:p>
            <a:pPr marL="0" indent="0"/>
            <a:r>
              <a:rPr lang="en-US" dirty="0"/>
              <a:t> </a:t>
            </a:r>
            <a:r>
              <a:rPr lang="en-US" baseline="30000" dirty="0"/>
              <a:t>14</a:t>
            </a:r>
            <a:r>
              <a:rPr lang="en-US" dirty="0"/>
              <a:t> So I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counsel</a:t>
            </a:r>
            <a:r>
              <a:rPr lang="en-US" dirty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/>
              <a:t>younger widows to marry, to have children, to manage their homes and to give the enemy no opportunity for slander.   </a:t>
            </a:r>
            <a:r>
              <a:rPr lang="en-US" baseline="30000" dirty="0"/>
              <a:t>15</a:t>
            </a:r>
            <a:r>
              <a:rPr lang="en-US" dirty="0"/>
              <a:t> Some have</a:t>
            </a:r>
            <a:br>
              <a:rPr lang="en-US" dirty="0"/>
            </a:br>
            <a:r>
              <a:rPr lang="en-US" dirty="0"/>
              <a:t>in fact already </a:t>
            </a:r>
            <a:br>
              <a:rPr lang="en-US" dirty="0"/>
            </a:br>
            <a:r>
              <a:rPr lang="en-US" dirty="0"/>
              <a:t>turned away to </a:t>
            </a:r>
            <a:br>
              <a:rPr lang="en-US" dirty="0"/>
            </a:br>
            <a:r>
              <a:rPr lang="en-US" dirty="0"/>
              <a:t>follow Satan</a:t>
            </a:r>
          </a:p>
          <a:p>
            <a:pPr marL="0" indent="0"/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8017" y="3364356"/>
            <a:ext cx="6085743" cy="349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08767" y="2981385"/>
            <a:ext cx="5738055" cy="2160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4-Counsel the Needy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10" y="1600201"/>
            <a:ext cx="6933158" cy="4525963"/>
          </a:xfrm>
        </p:spPr>
        <p:txBody>
          <a:bodyPr/>
          <a:lstStyle/>
          <a:p>
            <a:pPr marL="0" indent="0"/>
            <a:r>
              <a:rPr lang="en-US" dirty="0"/>
              <a:t> </a:t>
            </a:r>
            <a:r>
              <a:rPr lang="en-US" baseline="30000" dirty="0"/>
              <a:t>14</a:t>
            </a:r>
            <a:r>
              <a:rPr lang="en-US" dirty="0"/>
              <a:t> So I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counsel</a:t>
            </a:r>
            <a:r>
              <a:rPr lang="en-US" dirty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/>
              <a:t>younger widows to </a:t>
            </a:r>
            <a:r>
              <a:rPr lang="en-US" u="sng" dirty="0">
                <a:solidFill>
                  <a:srgbClr val="FFFF00"/>
                </a:solidFill>
              </a:rPr>
              <a:t>marr</a:t>
            </a:r>
            <a:r>
              <a:rPr lang="en-US" dirty="0">
                <a:solidFill>
                  <a:srgbClr val="FFFF00"/>
                </a:solidFill>
              </a:rPr>
              <a:t>y</a:t>
            </a:r>
            <a:r>
              <a:rPr lang="en-US" dirty="0"/>
              <a:t>, to </a:t>
            </a:r>
            <a:r>
              <a:rPr lang="en-US" dirty="0">
                <a:solidFill>
                  <a:srgbClr val="FFFF00"/>
                </a:solidFill>
              </a:rPr>
              <a:t>have </a:t>
            </a:r>
            <a:r>
              <a:rPr lang="en-US" u="sng" dirty="0">
                <a:solidFill>
                  <a:srgbClr val="FFFF00"/>
                </a:solidFill>
              </a:rPr>
              <a:t>children</a:t>
            </a:r>
            <a:r>
              <a:rPr lang="en-US" dirty="0"/>
              <a:t>, to </a:t>
            </a:r>
            <a:r>
              <a:rPr lang="en-US" dirty="0">
                <a:solidFill>
                  <a:srgbClr val="FFFF00"/>
                </a:solidFill>
              </a:rPr>
              <a:t>manage their </a:t>
            </a:r>
            <a:r>
              <a:rPr lang="en-US" u="sng" dirty="0">
                <a:solidFill>
                  <a:srgbClr val="FFFF00"/>
                </a:solidFill>
              </a:rPr>
              <a:t>home</a:t>
            </a:r>
            <a:r>
              <a:rPr lang="en-US" dirty="0">
                <a:solidFill>
                  <a:srgbClr val="FFFF00"/>
                </a:solidFill>
              </a:rPr>
              <a:t>s </a:t>
            </a:r>
            <a:r>
              <a:rPr lang="en-US" dirty="0"/>
              <a:t>and to give the enemy no opportunity for slander.   </a:t>
            </a:r>
            <a:r>
              <a:rPr lang="en-US" baseline="30000" dirty="0"/>
              <a:t>15</a:t>
            </a:r>
            <a:r>
              <a:rPr lang="en-US" dirty="0"/>
              <a:t> Some have</a:t>
            </a:r>
            <a:br>
              <a:rPr lang="en-US" dirty="0"/>
            </a:br>
            <a:r>
              <a:rPr lang="en-US" dirty="0"/>
              <a:t>in fact already </a:t>
            </a:r>
            <a:br>
              <a:rPr lang="en-US" dirty="0"/>
            </a:br>
            <a:r>
              <a:rPr lang="en-US" dirty="0"/>
              <a:t>turned away to </a:t>
            </a:r>
            <a:br>
              <a:rPr lang="en-US" dirty="0"/>
            </a:br>
            <a:r>
              <a:rPr lang="en-US" dirty="0"/>
              <a:t>follow Satan</a:t>
            </a:r>
          </a:p>
          <a:p>
            <a:pPr marL="0" indent="0"/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8017" y="3364356"/>
            <a:ext cx="6085743" cy="349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66645" y="2835611"/>
            <a:ext cx="5738055" cy="2160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0815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4-Counsel the Needy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10" y="1600201"/>
            <a:ext cx="6933158" cy="4525963"/>
          </a:xfrm>
        </p:spPr>
        <p:txBody>
          <a:bodyPr/>
          <a:lstStyle/>
          <a:p>
            <a:pPr marL="0" indent="0"/>
            <a:r>
              <a:rPr lang="en-US" dirty="0"/>
              <a:t> </a:t>
            </a:r>
            <a:r>
              <a:rPr lang="en-US" baseline="30000" dirty="0"/>
              <a:t>14</a:t>
            </a:r>
            <a:r>
              <a:rPr lang="en-US" dirty="0"/>
              <a:t> So I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counsel</a:t>
            </a:r>
            <a:r>
              <a:rPr lang="en-US" dirty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/>
              <a:t>younger widows to marry, to have children, to manage their homes and to give the enemy no opportunity for slander.   </a:t>
            </a:r>
            <a:r>
              <a:rPr lang="en-US" baseline="30000" dirty="0"/>
              <a:t>15</a:t>
            </a:r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</a:rPr>
              <a:t>Some have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in fact already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turned away </a:t>
            </a:r>
            <a:r>
              <a:rPr lang="en-US" dirty="0">
                <a:solidFill>
                  <a:srgbClr val="FFFF00"/>
                </a:solidFill>
              </a:rPr>
              <a:t>to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follow Satan</a:t>
            </a:r>
          </a:p>
          <a:p>
            <a:pPr marL="0" indent="0"/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8017" y="3364356"/>
            <a:ext cx="6085743" cy="349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5289" y="2835611"/>
            <a:ext cx="5738055" cy="2160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2282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Sometimes 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/>
              <a:t>Counsel is better than handouts!</a:t>
            </a:r>
          </a:p>
        </p:txBody>
      </p:sp>
    </p:spTree>
    <p:extLst>
      <p:ext uri="{BB962C8B-B14F-4D97-AF65-F5344CB8AC3E}">
        <p14:creationId xmlns:p14="http://schemas.microsoft.com/office/powerpoint/2010/main" val="24922846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/>
          <a:srcRect r="5730"/>
          <a:stretch>
            <a:fillRect/>
          </a:stretch>
        </p:blipFill>
        <p:spPr bwMode="auto">
          <a:xfrm>
            <a:off x="7408985" y="153167"/>
            <a:ext cx="4783015" cy="6704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sz="5000" dirty="0"/>
              <a:t>V. The Needy need to </a:t>
            </a:r>
            <a:r>
              <a:rPr lang="en-US" sz="5000" u="sng" dirty="0"/>
              <a:t>Hel</a:t>
            </a:r>
            <a:r>
              <a:rPr lang="en-US" sz="5000" dirty="0"/>
              <a:t>p the </a:t>
            </a:r>
            <a:r>
              <a:rPr lang="en-US" sz="5000" u="sng" dirty="0"/>
              <a:t>Need</a:t>
            </a:r>
            <a:r>
              <a:rPr lang="en-US" sz="5000" dirty="0"/>
              <a:t>y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18721" y="3025090"/>
            <a:ext cx="2900427" cy="2770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/>
          <a:srcRect r="5730"/>
          <a:stretch>
            <a:fillRect/>
          </a:stretch>
        </p:blipFill>
        <p:spPr bwMode="auto">
          <a:xfrm>
            <a:off x="7408985" y="153167"/>
            <a:ext cx="4783015" cy="6704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sz="5000" dirty="0"/>
              <a:t>V. The Needy need to </a:t>
            </a:r>
            <a:r>
              <a:rPr lang="en-US" sz="5000" u="sng" dirty="0"/>
              <a:t>Hel</a:t>
            </a:r>
            <a:r>
              <a:rPr lang="en-US" sz="5000" dirty="0"/>
              <a:t>p the </a:t>
            </a:r>
            <a:r>
              <a:rPr lang="en-US" sz="5000" u="sng" dirty="0"/>
              <a:t>Need</a:t>
            </a:r>
            <a:r>
              <a:rPr lang="en-US" sz="5000" dirty="0"/>
              <a:t>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10" y="1600201"/>
            <a:ext cx="7823382" cy="4525963"/>
          </a:xfrm>
        </p:spPr>
        <p:txBody>
          <a:bodyPr/>
          <a:lstStyle/>
          <a:p>
            <a:pPr marL="0" indent="0"/>
            <a:r>
              <a:rPr lang="en-US" baseline="30000" dirty="0"/>
              <a:t>16</a:t>
            </a:r>
            <a:r>
              <a:rPr lang="en-US" dirty="0"/>
              <a:t> If any woman who is a believer has widows in her family,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should help them </a:t>
            </a:r>
            <a:r>
              <a:rPr lang="en-US" dirty="0"/>
              <a:t>and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/>
              <a:t>not let the church be burdened with them, 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18721" y="3025090"/>
            <a:ext cx="2900427" cy="2770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211168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/>
          <a:srcRect r="5730"/>
          <a:stretch>
            <a:fillRect/>
          </a:stretch>
        </p:blipFill>
        <p:spPr bwMode="auto">
          <a:xfrm>
            <a:off x="7408985" y="153167"/>
            <a:ext cx="4783015" cy="6704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sz="5000" dirty="0"/>
              <a:t>V. The Needy need to </a:t>
            </a:r>
            <a:r>
              <a:rPr lang="en-US" sz="5000" u="sng" dirty="0"/>
              <a:t>Hel</a:t>
            </a:r>
            <a:r>
              <a:rPr lang="en-US" sz="5000" dirty="0"/>
              <a:t>p the </a:t>
            </a:r>
            <a:r>
              <a:rPr lang="en-US" sz="5000" u="sng" dirty="0"/>
              <a:t>Need</a:t>
            </a:r>
            <a:r>
              <a:rPr lang="en-US" sz="5000" dirty="0"/>
              <a:t>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10" y="1600201"/>
            <a:ext cx="7823382" cy="4525963"/>
          </a:xfrm>
        </p:spPr>
        <p:txBody>
          <a:bodyPr/>
          <a:lstStyle/>
          <a:p>
            <a:pPr marL="0" indent="0"/>
            <a:r>
              <a:rPr lang="en-US" baseline="30000" dirty="0"/>
              <a:t>16</a:t>
            </a:r>
            <a:r>
              <a:rPr lang="en-US" dirty="0"/>
              <a:t> If any woman who is a believer has widows in her family,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should help them</a:t>
            </a:r>
            <a:r>
              <a:rPr lang="en-US" dirty="0"/>
              <a:t> and not let the church be burdened with them,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that the church can help those widows who are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really in need</a:t>
            </a:r>
            <a:r>
              <a:rPr lang="en-US" dirty="0"/>
              <a:t>.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18721" y="3025090"/>
            <a:ext cx="2900427" cy="2770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904233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Bottom Line: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/>
              <a:t>[Do] not let the church be burdened with them [i.e., the needy],</a:t>
            </a:r>
            <a:r>
              <a:rPr lang="en-US" dirty="0">
                <a:solidFill>
                  <a:srgbClr val="FFFF00"/>
                </a:solidFill>
              </a:rPr>
              <a:t> so that the church can help those </a:t>
            </a:r>
            <a:r>
              <a:rPr lang="en-US" dirty="0"/>
              <a:t>widows </a:t>
            </a:r>
            <a:r>
              <a:rPr lang="en-US" dirty="0">
                <a:solidFill>
                  <a:srgbClr val="FFFF00"/>
                </a:solidFill>
              </a:rPr>
              <a:t>who are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really in need</a:t>
            </a:r>
            <a:r>
              <a:rPr lang="en-US" dirty="0">
                <a:solidFill>
                  <a:srgbClr val="FFFF00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/>
              <a:t>Getting the </a:t>
            </a:r>
            <a:r>
              <a:rPr lang="en-US" sz="4800" dirty="0"/>
              <a:t>MOST</a:t>
            </a:r>
            <a:r>
              <a:rPr lang="en-US" dirty="0"/>
              <a:t> out of </a:t>
            </a:r>
            <a:r>
              <a:rPr lang="en-US" sz="4800" dirty="0"/>
              <a:t>CHURCH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159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/>
              <a:t>Getting the </a:t>
            </a:r>
            <a:r>
              <a:rPr lang="en-US" sz="4800" dirty="0"/>
              <a:t>MOST</a:t>
            </a:r>
            <a:r>
              <a:rPr lang="en-US" dirty="0"/>
              <a:t> out of </a:t>
            </a:r>
            <a:r>
              <a:rPr lang="en-US" sz="4800" dirty="0"/>
              <a:t>CHURCH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09" y="1600201"/>
            <a:ext cx="11394470" cy="4525963"/>
          </a:xfrm>
        </p:spPr>
        <p:txBody>
          <a:bodyPr/>
          <a:lstStyle/>
          <a:p>
            <a:r>
              <a:rPr lang="en-US" dirty="0"/>
              <a:t>Requires taking care of the needy...</a:t>
            </a:r>
          </a:p>
          <a:p>
            <a:pPr marL="742950" indent="-742950">
              <a:buAutoNum type="arabicPeriod"/>
            </a:pPr>
            <a:r>
              <a:rPr lang="en-US" dirty="0"/>
              <a:t>The needy who are in the CONGREGATION </a:t>
            </a:r>
          </a:p>
          <a:p>
            <a:pPr marL="0"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178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 r="14741"/>
          <a:stretch>
            <a:fillRect/>
          </a:stretch>
        </p:blipFill>
        <p:spPr bwMode="auto">
          <a:xfrm>
            <a:off x="6659217" y="1348801"/>
            <a:ext cx="5532783" cy="550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I. Caring for the </a:t>
            </a:r>
            <a:r>
              <a:rPr lang="en-US" u="sng" dirty="0"/>
              <a:t>Con</a:t>
            </a:r>
            <a:r>
              <a:rPr lang="en-US" dirty="0"/>
              <a:t>g</a:t>
            </a:r>
            <a:r>
              <a:rPr lang="en-US" u="sng" dirty="0"/>
              <a:t>re</a:t>
            </a:r>
            <a:r>
              <a:rPr lang="en-US" dirty="0"/>
              <a:t>g</a:t>
            </a:r>
            <a:r>
              <a:rPr lang="en-US" u="sng" dirty="0"/>
              <a:t>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09" y="1600201"/>
            <a:ext cx="7904295" cy="45259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baseline="30000" dirty="0"/>
              <a:t>1</a:t>
            </a:r>
            <a:r>
              <a:rPr lang="en-US" dirty="0"/>
              <a:t> Do not rebuke an older man harshly, but exhort him as if he were your father. Treat younger men as brothers,</a:t>
            </a:r>
          </a:p>
          <a:p>
            <a:r>
              <a:rPr lang="en-US" dirty="0"/>
              <a:t> 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older women </a:t>
            </a:r>
            <a:r>
              <a:rPr lang="en-US" dirty="0">
                <a:solidFill>
                  <a:srgbClr val="FFFF00"/>
                </a:solidFill>
              </a:rPr>
              <a:t>as mothers</a:t>
            </a:r>
            <a:r>
              <a:rPr lang="en-US" dirty="0"/>
              <a:t>, and younger women as sisters, with absolute purity.</a:t>
            </a:r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2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/>
              <a:t>Getting the </a:t>
            </a:r>
            <a:r>
              <a:rPr lang="en-US" sz="4800" dirty="0"/>
              <a:t>MOST</a:t>
            </a:r>
            <a:r>
              <a:rPr lang="en-US" dirty="0"/>
              <a:t> out of </a:t>
            </a:r>
            <a:r>
              <a:rPr lang="en-US" sz="4800" dirty="0"/>
              <a:t>CHURCH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09" y="1600201"/>
            <a:ext cx="11394470" cy="4525963"/>
          </a:xfrm>
        </p:spPr>
        <p:txBody>
          <a:bodyPr/>
          <a:lstStyle/>
          <a:p>
            <a:r>
              <a:rPr lang="en-US" dirty="0"/>
              <a:t>Requires taking care of the needy...</a:t>
            </a:r>
          </a:p>
          <a:p>
            <a:pPr marL="742950" indent="-742950">
              <a:buAutoNum type="arabicPeriod"/>
            </a:pPr>
            <a:r>
              <a:rPr lang="en-US" dirty="0"/>
              <a:t>The needy who are in the CONGREGATION </a:t>
            </a:r>
          </a:p>
          <a:p>
            <a:pPr marL="742950" indent="-742950">
              <a:buAutoNum type="arabicPeriod"/>
            </a:pPr>
            <a:r>
              <a:rPr lang="en-US" dirty="0"/>
              <a:t>The needy who are REALLY NEEDY</a:t>
            </a:r>
          </a:p>
          <a:p>
            <a:pPr marL="742950" indent="-7429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0971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/>
              <a:t>Getting the </a:t>
            </a:r>
            <a:r>
              <a:rPr lang="en-US" sz="4800" dirty="0"/>
              <a:t>MOST</a:t>
            </a:r>
            <a:r>
              <a:rPr lang="en-US" dirty="0"/>
              <a:t> out of </a:t>
            </a:r>
            <a:r>
              <a:rPr lang="en-US" sz="4800" dirty="0"/>
              <a:t>CHURCH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09" y="1600201"/>
            <a:ext cx="11394470" cy="4525963"/>
          </a:xfrm>
        </p:spPr>
        <p:txBody>
          <a:bodyPr/>
          <a:lstStyle/>
          <a:p>
            <a:r>
              <a:rPr lang="en-US" dirty="0"/>
              <a:t>Requires taking care of the needy...</a:t>
            </a:r>
          </a:p>
          <a:p>
            <a:pPr marL="742950" indent="-742950">
              <a:buAutoNum type="arabicPeriod"/>
            </a:pPr>
            <a:r>
              <a:rPr lang="en-US" dirty="0"/>
              <a:t>The needy who are in the CONGREGATION </a:t>
            </a:r>
          </a:p>
          <a:p>
            <a:pPr marL="742950" indent="-742950">
              <a:buAutoNum type="arabicPeriod"/>
            </a:pPr>
            <a:r>
              <a:rPr lang="en-US" dirty="0"/>
              <a:t>The needy who are REALLY NEEDY</a:t>
            </a:r>
          </a:p>
          <a:p>
            <a:pPr marL="742950" indent="-742950">
              <a:buAutoNum type="arabicPeriod"/>
            </a:pPr>
            <a:r>
              <a:rPr lang="en-US" dirty="0"/>
              <a:t>The really needy who are in your FAMILY</a:t>
            </a:r>
          </a:p>
          <a:p>
            <a:pPr marL="742950" indent="-7429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3195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/>
              <a:t>Getting the </a:t>
            </a:r>
            <a:r>
              <a:rPr lang="en-US" sz="4800" dirty="0"/>
              <a:t>MOST</a:t>
            </a:r>
            <a:r>
              <a:rPr lang="en-US" dirty="0"/>
              <a:t> out of </a:t>
            </a:r>
            <a:r>
              <a:rPr lang="en-US" sz="4800" dirty="0"/>
              <a:t>CHURCH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09" y="1600201"/>
            <a:ext cx="11394470" cy="4525963"/>
          </a:xfrm>
        </p:spPr>
        <p:txBody>
          <a:bodyPr/>
          <a:lstStyle/>
          <a:p>
            <a:r>
              <a:rPr lang="en-US" dirty="0"/>
              <a:t>Requires taking care of the needy...</a:t>
            </a:r>
          </a:p>
          <a:p>
            <a:pPr marL="742950" indent="-742950">
              <a:buAutoNum type="arabicPeriod"/>
            </a:pPr>
            <a:r>
              <a:rPr lang="en-US" dirty="0"/>
              <a:t>The needy who are in the CONGREGATION </a:t>
            </a:r>
          </a:p>
          <a:p>
            <a:pPr marL="742950" indent="-742950">
              <a:buAutoNum type="arabicPeriod"/>
            </a:pPr>
            <a:r>
              <a:rPr lang="en-US" dirty="0"/>
              <a:t>The needy who are REALLY NEEDY</a:t>
            </a:r>
          </a:p>
          <a:p>
            <a:pPr marL="742950" indent="-742950">
              <a:buAutoNum type="arabicPeriod"/>
            </a:pPr>
            <a:r>
              <a:rPr lang="en-US" dirty="0"/>
              <a:t>The really needy who are in your FAMILY</a:t>
            </a:r>
          </a:p>
          <a:p>
            <a:pPr marL="742950" indent="-742950">
              <a:buAutoNum type="arabicPeriod"/>
            </a:pPr>
            <a:r>
              <a:rPr lang="en-US" dirty="0"/>
              <a:t>The really needy—Not the “Not-So-Needy!”</a:t>
            </a:r>
          </a:p>
          <a:p>
            <a:pPr marL="0"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3175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/>
              <a:t>Getting the </a:t>
            </a:r>
            <a:r>
              <a:rPr lang="en-US" sz="4800" dirty="0"/>
              <a:t>MOST</a:t>
            </a:r>
            <a:r>
              <a:rPr lang="en-US" dirty="0"/>
              <a:t> out of </a:t>
            </a:r>
            <a:r>
              <a:rPr lang="en-US" sz="4800" dirty="0"/>
              <a:t>CHURCH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09" y="1600201"/>
            <a:ext cx="11394470" cy="4525963"/>
          </a:xfrm>
        </p:spPr>
        <p:txBody>
          <a:bodyPr/>
          <a:lstStyle/>
          <a:p>
            <a:r>
              <a:rPr lang="en-US" dirty="0"/>
              <a:t>Requires taking care of the needy...</a:t>
            </a:r>
          </a:p>
          <a:p>
            <a:pPr marL="742950" indent="-742950">
              <a:buAutoNum type="arabicPeriod"/>
            </a:pPr>
            <a:r>
              <a:rPr lang="en-US" dirty="0"/>
              <a:t>The needy who are in the CONGREGATION </a:t>
            </a:r>
          </a:p>
          <a:p>
            <a:pPr marL="742950" indent="-742950">
              <a:buAutoNum type="arabicPeriod"/>
            </a:pPr>
            <a:r>
              <a:rPr lang="en-US" dirty="0"/>
              <a:t>The needy who are REALLY NEEDY</a:t>
            </a:r>
          </a:p>
          <a:p>
            <a:pPr marL="742950" indent="-742950">
              <a:buAutoNum type="arabicPeriod"/>
            </a:pPr>
            <a:r>
              <a:rPr lang="en-US" dirty="0"/>
              <a:t>The really needy who are in your FAMILY</a:t>
            </a:r>
          </a:p>
          <a:p>
            <a:pPr marL="742950" indent="-742950">
              <a:buAutoNum type="arabicPeriod"/>
            </a:pPr>
            <a:r>
              <a:rPr lang="en-US" dirty="0"/>
              <a:t>The really needy—Not the “Not-So-Needy!”</a:t>
            </a:r>
          </a:p>
          <a:p>
            <a:pPr marL="742950" indent="-742950">
              <a:buAutoNum type="arabicPeriod"/>
            </a:pPr>
            <a:r>
              <a:rPr lang="en-US" dirty="0"/>
              <a:t>That the NEEDY help the REALLY NEEDY too!</a:t>
            </a:r>
          </a:p>
          <a:p>
            <a:pPr marL="742950" indent="-7429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6172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we have a focus like that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09" y="1545465"/>
            <a:ext cx="11076791" cy="4580699"/>
          </a:xfrm>
        </p:spPr>
        <p:txBody>
          <a:bodyPr>
            <a:noAutofit/>
          </a:bodyPr>
          <a:lstStyle/>
          <a:p>
            <a:pPr algn="ctr"/>
            <a:r>
              <a:rPr lang="en-US" sz="6600" i="1" dirty="0">
                <a:latin typeface="Elephant" panose="02020904090505020303" pitchFamily="18" charset="0"/>
              </a:rPr>
              <a:t>We’ll Get the</a:t>
            </a:r>
            <a:br>
              <a:rPr lang="en-US" sz="6600" i="1" dirty="0">
                <a:latin typeface="Elephant" panose="02020904090505020303" pitchFamily="18" charset="0"/>
              </a:rPr>
            </a:br>
            <a:r>
              <a:rPr lang="en-US" sz="6600" dirty="0">
                <a:latin typeface="Elephant" panose="02020904090505020303" pitchFamily="18" charset="0"/>
              </a:rPr>
              <a:t>MOST</a:t>
            </a:r>
            <a:r>
              <a:rPr lang="en-US" sz="6600" i="1" dirty="0">
                <a:latin typeface="Elephant" panose="02020904090505020303" pitchFamily="18" charset="0"/>
              </a:rPr>
              <a:t> </a:t>
            </a:r>
            <a:br>
              <a:rPr lang="en-US" sz="6600" i="1" dirty="0">
                <a:latin typeface="Elephant" panose="02020904090505020303" pitchFamily="18" charset="0"/>
              </a:rPr>
            </a:br>
            <a:r>
              <a:rPr lang="en-US" sz="6600" i="1" dirty="0">
                <a:latin typeface="Elephant" panose="02020904090505020303" pitchFamily="18" charset="0"/>
              </a:rPr>
              <a:t>out of </a:t>
            </a:r>
            <a:br>
              <a:rPr lang="en-US" sz="6600" i="1" dirty="0">
                <a:latin typeface="Elephant" panose="02020904090505020303" pitchFamily="18" charset="0"/>
              </a:rPr>
            </a:br>
            <a:r>
              <a:rPr lang="en-US" sz="6600" dirty="0">
                <a:latin typeface="Elephant" panose="02020904090505020303" pitchFamily="18" charset="0"/>
              </a:rPr>
              <a:t>CHURCH!</a:t>
            </a:r>
            <a:br>
              <a:rPr lang="en-US" sz="6600" dirty="0">
                <a:latin typeface="Elephant" panose="02020904090505020303" pitchFamily="18" charset="0"/>
              </a:rPr>
            </a:br>
            <a:endParaRPr lang="en-US" sz="6600" dirty="0"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8452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Pray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I. Caring for the </a:t>
            </a:r>
            <a:r>
              <a:rPr lang="en-US" u="sng" dirty="0"/>
              <a:t>Con</a:t>
            </a:r>
            <a:r>
              <a:rPr lang="en-US" dirty="0"/>
              <a:t>g</a:t>
            </a:r>
            <a:r>
              <a:rPr lang="en-US" u="sng" dirty="0"/>
              <a:t>re</a:t>
            </a:r>
            <a:r>
              <a:rPr lang="en-US" dirty="0"/>
              <a:t>g</a:t>
            </a:r>
            <a:r>
              <a:rPr lang="en-US" u="sng" dirty="0"/>
              <a:t>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09" y="1600201"/>
            <a:ext cx="7904295" cy="45259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baseline="30000" dirty="0"/>
              <a:t>1</a:t>
            </a:r>
            <a:r>
              <a:rPr lang="en-US" dirty="0"/>
              <a:t> Do not rebuke an older man harshly, but exhort him as if he were your father. Treat younger men as brothers,</a:t>
            </a:r>
          </a:p>
          <a:p>
            <a:r>
              <a:rPr lang="en-US" dirty="0"/>
              <a:t> </a:t>
            </a:r>
            <a:r>
              <a:rPr lang="en-US" baseline="30000" dirty="0"/>
              <a:t>2</a:t>
            </a:r>
            <a:r>
              <a:rPr lang="en-US" dirty="0"/>
              <a:t> older women as mothers, and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younger women </a:t>
            </a:r>
            <a:r>
              <a:rPr lang="en-US" dirty="0">
                <a:solidFill>
                  <a:srgbClr val="FFFF00"/>
                </a:solidFill>
              </a:rPr>
              <a:t>as sisters</a:t>
            </a:r>
            <a:r>
              <a:rPr lang="en-US" dirty="0"/>
              <a:t>, with absolute purity.</a:t>
            </a:r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94104" y="1092373"/>
            <a:ext cx="5095273" cy="630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54628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lum contrast="21000"/>
          </a:blip>
          <a:srcRect r="15316" b="27288"/>
          <a:stretch>
            <a:fillRect/>
          </a:stretch>
        </p:blipFill>
        <p:spPr bwMode="auto">
          <a:xfrm>
            <a:off x="7109138" y="1080464"/>
            <a:ext cx="3601792" cy="3652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3586" y="1236371"/>
            <a:ext cx="4211451" cy="49519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I. Caring for the </a:t>
            </a:r>
            <a:r>
              <a:rPr lang="en-US" u="sng" dirty="0"/>
              <a:t>Con</a:t>
            </a:r>
            <a:r>
              <a:rPr lang="en-US" dirty="0"/>
              <a:t>g</a:t>
            </a:r>
            <a:r>
              <a:rPr lang="en-US" u="sng" dirty="0"/>
              <a:t>re</a:t>
            </a:r>
            <a:r>
              <a:rPr lang="en-US" dirty="0"/>
              <a:t>g</a:t>
            </a:r>
            <a:r>
              <a:rPr lang="en-US" u="sng" dirty="0"/>
              <a:t>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09" y="1600201"/>
            <a:ext cx="7904295" cy="45259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baseline="30000" dirty="0"/>
              <a:t>1</a:t>
            </a:r>
            <a:r>
              <a:rPr lang="en-US" dirty="0"/>
              <a:t> Do not rebuke an older man harshly, but exhort him as if he were your father. Treat younger men as brothers,</a:t>
            </a:r>
          </a:p>
          <a:p>
            <a:r>
              <a:rPr lang="en-US" dirty="0"/>
              <a:t> </a:t>
            </a:r>
            <a:r>
              <a:rPr lang="en-US" baseline="30000" dirty="0"/>
              <a:t>2</a:t>
            </a:r>
            <a:r>
              <a:rPr lang="en-US" dirty="0"/>
              <a:t> older women as mothers, and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younger women </a:t>
            </a:r>
            <a:r>
              <a:rPr lang="en-US" dirty="0">
                <a:solidFill>
                  <a:srgbClr val="FFFF00"/>
                </a:solidFill>
              </a:rPr>
              <a:t>as sisters</a:t>
            </a:r>
            <a:r>
              <a:rPr lang="en-US" dirty="0"/>
              <a:t>, with absolute purity.</a:t>
            </a:r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/>
          <a:srcRect r="14741"/>
          <a:stretch>
            <a:fillRect/>
          </a:stretch>
        </p:blipFill>
        <p:spPr bwMode="auto">
          <a:xfrm>
            <a:off x="6118305" y="3332242"/>
            <a:ext cx="3540851" cy="3525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59910" y="3278723"/>
            <a:ext cx="3329467" cy="412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862886" y="1970468"/>
            <a:ext cx="67356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effectLst>
                  <a:glow rad="381000">
                    <a:schemeClr val="bg2"/>
                  </a:glow>
                </a:effectLst>
              </a:rPr>
              <a:t>So What does this all mean? </a:t>
            </a:r>
          </a:p>
        </p:txBody>
      </p:sp>
    </p:spTree>
    <p:extLst>
      <p:ext uri="{BB962C8B-B14F-4D97-AF65-F5344CB8AC3E}">
        <p14:creationId xmlns:p14="http://schemas.microsoft.com/office/powerpoint/2010/main" val="3136246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lum contrast="21000"/>
          </a:blip>
          <a:srcRect r="15316" b="27288"/>
          <a:stretch>
            <a:fillRect/>
          </a:stretch>
        </p:blipFill>
        <p:spPr bwMode="auto">
          <a:xfrm>
            <a:off x="7109138" y="1080464"/>
            <a:ext cx="3601792" cy="3652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3586" y="1236371"/>
            <a:ext cx="4211451" cy="49519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I. Caring for the </a:t>
            </a:r>
            <a:r>
              <a:rPr lang="en-US" u="sng" dirty="0"/>
              <a:t>Con</a:t>
            </a:r>
            <a:r>
              <a:rPr lang="en-US" dirty="0"/>
              <a:t>g</a:t>
            </a:r>
            <a:r>
              <a:rPr lang="en-US" u="sng" dirty="0"/>
              <a:t>re</a:t>
            </a:r>
            <a:r>
              <a:rPr lang="en-US" dirty="0"/>
              <a:t>g</a:t>
            </a:r>
            <a:r>
              <a:rPr lang="en-US" u="sng" dirty="0"/>
              <a:t>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09" y="1600201"/>
            <a:ext cx="7904295" cy="45259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baseline="30000" dirty="0"/>
              <a:t>1</a:t>
            </a:r>
            <a:r>
              <a:rPr lang="en-US" dirty="0"/>
              <a:t> Do not rebuke an older man harshly, but exhort him as if he were your father. Treat younger men as brothers,</a:t>
            </a:r>
          </a:p>
          <a:p>
            <a:r>
              <a:rPr lang="en-US" dirty="0"/>
              <a:t> </a:t>
            </a:r>
            <a:r>
              <a:rPr lang="en-US" baseline="30000" dirty="0"/>
              <a:t>2</a:t>
            </a:r>
            <a:r>
              <a:rPr lang="en-US" dirty="0"/>
              <a:t> older women as mothers, and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younger women </a:t>
            </a:r>
            <a:r>
              <a:rPr lang="en-US" dirty="0">
                <a:solidFill>
                  <a:srgbClr val="FFFF00"/>
                </a:solidFill>
              </a:rPr>
              <a:t>as sisters</a:t>
            </a:r>
            <a:r>
              <a:rPr lang="en-US" dirty="0"/>
              <a:t>, with absolute purity.</a:t>
            </a:r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/>
          <a:srcRect r="14741"/>
          <a:stretch>
            <a:fillRect/>
          </a:stretch>
        </p:blipFill>
        <p:spPr bwMode="auto">
          <a:xfrm>
            <a:off x="6118305" y="3332242"/>
            <a:ext cx="3540851" cy="3525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59910" y="3278723"/>
            <a:ext cx="3329467" cy="412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862886" y="1970468"/>
            <a:ext cx="67356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effectLst>
                  <a:glow rad="381000">
                    <a:schemeClr val="bg2"/>
                  </a:glow>
                </a:effectLst>
              </a:rPr>
              <a:t>So What does this all mean?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9224" y="4389550"/>
            <a:ext cx="67356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effectLst>
                  <a:glow rad="381000">
                    <a:schemeClr val="bg2"/>
                  </a:glow>
                </a:effectLst>
              </a:rPr>
              <a:t>We’re FAMILY!</a:t>
            </a:r>
          </a:p>
        </p:txBody>
      </p:sp>
    </p:spTree>
    <p:extLst>
      <p:ext uri="{BB962C8B-B14F-4D97-AF65-F5344CB8AC3E}">
        <p14:creationId xmlns:p14="http://schemas.microsoft.com/office/powerpoint/2010/main" val="3542095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II. Caring for the Needy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baseline="30000" dirty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Give proper recognition to those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widows</a:t>
            </a:r>
            <a:r>
              <a:rPr lang="en-US" dirty="0"/>
              <a:t> who are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really</a:t>
            </a:r>
            <a:r>
              <a:rPr lang="en-US" dirty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en-US" dirty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1233</TotalTime>
  <Words>3526</Words>
  <Application>Microsoft Office PowerPoint</Application>
  <PresentationFormat>Widescreen</PresentationFormat>
  <Paragraphs>309</Paragraphs>
  <Slides>55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0" baseType="lpstr">
      <vt:lpstr>Arial</vt:lpstr>
      <vt:lpstr>Arial Narrow</vt:lpstr>
      <vt:lpstr>Calibri</vt:lpstr>
      <vt:lpstr>Elephant</vt:lpstr>
      <vt:lpstr>Office Theme</vt:lpstr>
      <vt:lpstr> By Caring for People in Need!</vt:lpstr>
      <vt:lpstr>I. Caring for the Congregation</vt:lpstr>
      <vt:lpstr>I. Caring for the Congregation</vt:lpstr>
      <vt:lpstr>I. Caring for the Congregation</vt:lpstr>
      <vt:lpstr>I. Caring for the Congregation</vt:lpstr>
      <vt:lpstr>I. Caring for the Congregation</vt:lpstr>
      <vt:lpstr>I. Caring for the Congregation</vt:lpstr>
      <vt:lpstr>I. Caring for the Congregation</vt:lpstr>
      <vt:lpstr>II. Caring for the Needy</vt:lpstr>
      <vt:lpstr>II. Caring for the Needy</vt:lpstr>
      <vt:lpstr>1- Recognize Degrees of Need</vt:lpstr>
      <vt:lpstr>1- Recognize Degrees of Need</vt:lpstr>
      <vt:lpstr>2- Note the Character</vt:lpstr>
      <vt:lpstr>2- Note the Character</vt:lpstr>
      <vt:lpstr>2- Note the Character</vt:lpstr>
      <vt:lpstr>2- Note the Character</vt:lpstr>
      <vt:lpstr>3- Assess the Qualifications</vt:lpstr>
      <vt:lpstr>3- Assess the Qualifications</vt:lpstr>
      <vt:lpstr>3- Assess the Qualifications</vt:lpstr>
      <vt:lpstr>3- Assess the Qualifications</vt:lpstr>
      <vt:lpstr>3- Assess the Qualifications</vt:lpstr>
      <vt:lpstr>3- Assess the Qualifications</vt:lpstr>
      <vt:lpstr>3- Assess the Qualifications</vt:lpstr>
      <vt:lpstr>3- Assess the Qualifications</vt:lpstr>
      <vt:lpstr>3- Assess the Qualifications</vt:lpstr>
      <vt:lpstr>So what does it mean to us?</vt:lpstr>
      <vt:lpstr>III. Caring for Family</vt:lpstr>
      <vt:lpstr>III. Caring for Family</vt:lpstr>
      <vt:lpstr>1-Repay Your Parents</vt:lpstr>
      <vt:lpstr>1-Repay Your Parents</vt:lpstr>
      <vt:lpstr>2-Keep the Faith</vt:lpstr>
      <vt:lpstr>Here’s the Point ...</vt:lpstr>
      <vt:lpstr>IV.  Caring for “Not so Needy”</vt:lpstr>
      <vt:lpstr>1- Examine their Desires</vt:lpstr>
      <vt:lpstr>2- Examine their Commitment</vt:lpstr>
      <vt:lpstr>3- Examine their Habits</vt:lpstr>
      <vt:lpstr>3- Examine their Habits</vt:lpstr>
      <vt:lpstr>3- Examine their Habits</vt:lpstr>
      <vt:lpstr>Here’s the big idea ...</vt:lpstr>
      <vt:lpstr>4-Counsel the Needy</vt:lpstr>
      <vt:lpstr>4-Counsel the Needy</vt:lpstr>
      <vt:lpstr>4-Counsel the Needy</vt:lpstr>
      <vt:lpstr>Sometimes ...</vt:lpstr>
      <vt:lpstr>V. The Needy need to Help the Needy</vt:lpstr>
      <vt:lpstr>V. The Needy need to Help the Needy</vt:lpstr>
      <vt:lpstr>V. The Needy need to Help the Needy</vt:lpstr>
      <vt:lpstr>The Bottom Line:</vt:lpstr>
      <vt:lpstr>Getting the MOST out of CHURCH</vt:lpstr>
      <vt:lpstr>Getting the MOST out of CHURCH</vt:lpstr>
      <vt:lpstr>Getting the MOST out of CHURCH</vt:lpstr>
      <vt:lpstr>Getting the MOST out of CHURCH</vt:lpstr>
      <vt:lpstr>Getting the MOST out of CHURCH</vt:lpstr>
      <vt:lpstr>Getting the MOST out of CHURCH</vt:lpstr>
      <vt:lpstr>When we have a focus like that</vt:lpstr>
      <vt:lpstr>Let’s Pray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Dennis Henderson</dc:creator>
  <cp:lastModifiedBy>Dennis Henderson</cp:lastModifiedBy>
  <cp:revision>83</cp:revision>
  <dcterms:created xsi:type="dcterms:W3CDTF">2013-11-07T02:51:30Z</dcterms:created>
  <dcterms:modified xsi:type="dcterms:W3CDTF">2021-05-13T17:11:21Z</dcterms:modified>
</cp:coreProperties>
</file>