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297" r:id="rId2"/>
    <p:sldId id="1298" r:id="rId3"/>
    <p:sldId id="1330" r:id="rId4"/>
    <p:sldId id="1356" r:id="rId5"/>
    <p:sldId id="1329" r:id="rId6"/>
    <p:sldId id="1299" r:id="rId7"/>
    <p:sldId id="1331" r:id="rId8"/>
    <p:sldId id="1358" r:id="rId9"/>
    <p:sldId id="1332" r:id="rId10"/>
    <p:sldId id="1300" r:id="rId11"/>
    <p:sldId id="1333" r:id="rId12"/>
    <p:sldId id="1334" r:id="rId13"/>
    <p:sldId id="1335" r:id="rId14"/>
    <p:sldId id="1301" r:id="rId15"/>
    <p:sldId id="1336" r:id="rId16"/>
    <p:sldId id="1302" r:id="rId17"/>
    <p:sldId id="1337" r:id="rId18"/>
    <p:sldId id="1345" r:id="rId19"/>
    <p:sldId id="1346" r:id="rId20"/>
    <p:sldId id="1347" r:id="rId21"/>
    <p:sldId id="1348" r:id="rId22"/>
    <p:sldId id="1303" r:id="rId23"/>
    <p:sldId id="1338" r:id="rId24"/>
    <p:sldId id="1349" r:id="rId25"/>
    <p:sldId id="1350" r:id="rId26"/>
    <p:sldId id="1351" r:id="rId27"/>
    <p:sldId id="1305" r:id="rId28"/>
    <p:sldId id="1352" r:id="rId29"/>
    <p:sldId id="1339" r:id="rId30"/>
    <p:sldId id="1342" r:id="rId31"/>
    <p:sldId id="1343" r:id="rId32"/>
    <p:sldId id="1344" r:id="rId33"/>
    <p:sldId id="1353" r:id="rId34"/>
    <p:sldId id="1270" r:id="rId35"/>
    <p:sldId id="1357" r:id="rId36"/>
    <p:sldId id="1354" r:id="rId37"/>
    <p:sldId id="1355" r:id="rId38"/>
    <p:sldId id="1359" r:id="rId39"/>
    <p:sldId id="1361" r:id="rId40"/>
    <p:sldId id="113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1" userDrawn="1">
          <p15:clr>
            <a:srgbClr val="A4A3A4"/>
          </p15:clr>
        </p15:guide>
        <p15:guide id="2" pos="2435" userDrawn="1">
          <p15:clr>
            <a:srgbClr val="A4A3A4"/>
          </p15:clr>
        </p15:guide>
        <p15:guide id="3" orient="horz" pos="1833" userDrawn="1">
          <p15:clr>
            <a:srgbClr val="A4A3A4"/>
          </p15:clr>
        </p15:guide>
        <p15:guide id="4" pos="4056" userDrawn="1">
          <p15:clr>
            <a:srgbClr val="A4A3A4"/>
          </p15:clr>
        </p15:guide>
        <p15:guide id="5" orient="horz" pos="2145" userDrawn="1">
          <p15:clr>
            <a:srgbClr val="A4A3A4"/>
          </p15:clr>
        </p15:guide>
        <p15:guide id="6" pos="4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00"/>
    <a:srgbClr val="003300"/>
    <a:srgbClr val="C8A372"/>
    <a:srgbClr val="172D5F"/>
    <a:srgbClr val="800000"/>
    <a:srgbClr val="28211A"/>
    <a:srgbClr val="481F67"/>
    <a:srgbClr val="ED7922"/>
    <a:srgbClr val="231F20"/>
    <a:srgbClr val="C19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0" autoAdjust="0"/>
    <p:restoredTop sz="61103" autoAdjust="0"/>
  </p:normalViewPr>
  <p:slideViewPr>
    <p:cSldViewPr snapToGrid="0" showGuides="1">
      <p:cViewPr varScale="1">
        <p:scale>
          <a:sx n="49" d="100"/>
          <a:sy n="49" d="100"/>
        </p:scale>
        <p:origin x="1805" y="48"/>
      </p:cViewPr>
      <p:guideLst>
        <p:guide orient="horz" pos="2621"/>
        <p:guide pos="2435"/>
        <p:guide orient="horz" pos="1833"/>
        <p:guide pos="4056"/>
        <p:guide orient="horz" pos="2145"/>
        <p:guide pos="4208"/>
      </p:guideLst>
    </p:cSldViewPr>
  </p:slideViewPr>
  <p:notesTextViewPr>
    <p:cViewPr>
      <p:scale>
        <a:sx n="3" d="2"/>
        <a:sy n="3" d="2"/>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C6ACA-A39E-4BD3-A76A-8FCFA16171E6}" type="datetimeFigureOut">
              <a:rPr lang="en-US" smtClean="0"/>
              <a:pPr/>
              <a:t>5/13/2021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6B530-7996-41ED-80CF-70DA4A4DD0F3}" type="slidenum">
              <a:rPr lang="en-US" smtClean="0"/>
              <a:pPr/>
              <a:t>‹#›</a:t>
            </a:fld>
            <a:endParaRPr lang="en-US"/>
          </a:p>
        </p:txBody>
      </p:sp>
    </p:spTree>
    <p:extLst>
      <p:ext uri="{BB962C8B-B14F-4D97-AF65-F5344CB8AC3E}">
        <p14:creationId xmlns:p14="http://schemas.microsoft.com/office/powerpoint/2010/main" val="395124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xc.hu/browse.phtml?f=download&amp;id=83582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xc.hu/browse.phtml?f=download&amp;id=8358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xc.hu/browse.phtml?f=download&amp;id=8358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xc.hu/browse.phtml?f=download&amp;id=83582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File:Marines_do_pushups.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Open bible = FREE = from</a:t>
            </a:r>
            <a:r>
              <a:rPr lang="en-US" baseline="0" dirty="0"/>
              <a:t> </a:t>
            </a:r>
            <a:r>
              <a:rPr lang="en-US" dirty="0">
                <a:hlinkClick r:id="rId3"/>
              </a:rPr>
              <a:t>http://www.sxc.hu/browse.phtml?f=download&amp;id=835822</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2</a:t>
            </a:fld>
            <a:endParaRPr lang="en-US"/>
          </a:p>
        </p:txBody>
      </p:sp>
    </p:spTree>
    <p:extLst>
      <p:ext uri="{BB962C8B-B14F-4D97-AF65-F5344CB8AC3E}">
        <p14:creationId xmlns:p14="http://schemas.microsoft.com/office/powerpoint/2010/main" val="221520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You</a:t>
            </a:r>
            <a:r>
              <a:rPr lang="en-US" baseline="0" dirty="0"/>
              <a:t> can take this to the bank.  You can stake your life on this. You can trust this—so accept it. </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11</a:t>
            </a:fld>
            <a:endParaRPr lang="en-US"/>
          </a:p>
        </p:txBody>
      </p:sp>
    </p:spTree>
    <p:extLst>
      <p:ext uri="{BB962C8B-B14F-4D97-AF65-F5344CB8AC3E}">
        <p14:creationId xmlns:p14="http://schemas.microsoft.com/office/powerpoint/2010/main" val="4068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God is the Savior and yet it is Jesus who saves; therefore, Jesus is God who saves!</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12</a:t>
            </a:fld>
            <a:endParaRPr lang="en-US"/>
          </a:p>
        </p:txBody>
      </p:sp>
    </p:spTree>
    <p:extLst>
      <p:ext uri="{BB962C8B-B14F-4D97-AF65-F5344CB8AC3E}">
        <p14:creationId xmlns:p14="http://schemas.microsoft.com/office/powerpoint/2010/main" val="293919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Savior of all men (not that all men are saved—but He is the only provision for salvation—so</a:t>
            </a:r>
            <a:r>
              <a:rPr lang="en-US" baseline="0" dirty="0"/>
              <a:t> if any are to be saved, He is the savior)  Like a life guard at a swimming pool.  He is the savior for all swimmers—but if a swimmer fights the life guard off he will perish on his own.  So he is especially the savior for those who accept his rescue effort.  As the text says “especially of those who believe.”  Romans 10:9,10.  </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13</a:t>
            </a:fld>
            <a:endParaRPr lang="en-US"/>
          </a:p>
        </p:txBody>
      </p:sp>
    </p:spTree>
    <p:extLst>
      <p:ext uri="{BB962C8B-B14F-4D97-AF65-F5344CB8AC3E}">
        <p14:creationId xmlns:p14="http://schemas.microsoft.com/office/powerpoint/2010/main" val="81651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Young</a:t>
            </a:r>
            <a:r>
              <a:rPr lang="en-US" baseline="0" dirty="0"/>
              <a:t> pastors lack two important ingredients:  Authority and Experience.  Too often a young minister will let the title go to his head and expect people to do as he says.  Paul’s cure to this is to set the example—do as I do (not as I say).  That gains respect and experience. </a:t>
            </a:r>
          </a:p>
          <a:p>
            <a:endParaRPr lang="en-US" baseline="0" dirty="0"/>
          </a:p>
          <a:p>
            <a:r>
              <a:rPr lang="en-US" baseline="0" dirty="0"/>
              <a:t>Paul is counseling this young Pastor to not be intimidated by the Elderly in spite of his inexperience.  How can you gain experience without getting started.  What a wonderful opportunity for a congregation, to provide the opportunity to a young minister (to make mistakes and learn success). </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16</a:t>
            </a:fld>
            <a:endParaRPr lang="en-US"/>
          </a:p>
        </p:txBody>
      </p:sp>
    </p:spTree>
    <p:extLst>
      <p:ext uri="{BB962C8B-B14F-4D97-AF65-F5344CB8AC3E}">
        <p14:creationId xmlns:p14="http://schemas.microsoft.com/office/powerpoint/2010/main" val="341843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His preoccupation is in the Word – not visitation, not golfing, not music, not organizing, not committees, community organizing, not social justice, not saving the planet,</a:t>
            </a:r>
            <a:r>
              <a:rPr lang="en-US" baseline="0" dirty="0"/>
              <a:t> not going green, not counseling, etc.</a:t>
            </a:r>
            <a:r>
              <a:rPr lang="en-US" dirty="0"/>
              <a:t> --but the Word! </a:t>
            </a:r>
          </a:p>
        </p:txBody>
      </p:sp>
      <p:sp>
        <p:nvSpPr>
          <p:cNvPr id="4" name="Slide Number Placeholder 3"/>
          <p:cNvSpPr>
            <a:spLocks noGrp="1"/>
          </p:cNvSpPr>
          <p:nvPr>
            <p:ph type="sldNum" sz="quarter" idx="10"/>
          </p:nvPr>
        </p:nvSpPr>
        <p:spPr/>
        <p:txBody>
          <a:bodyPr/>
          <a:lstStyle/>
          <a:p>
            <a:fld id="{0AE6B530-7996-41ED-80CF-70DA4A4DD0F3}" type="slidenum">
              <a:rPr lang="en-US" smtClean="0"/>
              <a:pPr/>
              <a:t>27</a:t>
            </a:fld>
            <a:endParaRPr lang="en-US"/>
          </a:p>
        </p:txBody>
      </p:sp>
    </p:spTree>
    <p:extLst>
      <p:ext uri="{BB962C8B-B14F-4D97-AF65-F5344CB8AC3E}">
        <p14:creationId xmlns:p14="http://schemas.microsoft.com/office/powerpoint/2010/main" val="228514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His preoccupation is in the Word – not visitation, not golfing, not music, not organizing, not committees, community organizing, not social justice, not saving the planet,</a:t>
            </a:r>
            <a:r>
              <a:rPr lang="en-US" baseline="0" dirty="0"/>
              <a:t> not going green, not counseling, etc.</a:t>
            </a:r>
            <a:r>
              <a:rPr lang="en-US" dirty="0"/>
              <a:t> --but the Word! </a:t>
            </a:r>
          </a:p>
        </p:txBody>
      </p:sp>
      <p:sp>
        <p:nvSpPr>
          <p:cNvPr id="4" name="Slide Number Placeholder 3"/>
          <p:cNvSpPr>
            <a:spLocks noGrp="1"/>
          </p:cNvSpPr>
          <p:nvPr>
            <p:ph type="sldNum" sz="quarter" idx="10"/>
          </p:nvPr>
        </p:nvSpPr>
        <p:spPr/>
        <p:txBody>
          <a:bodyPr/>
          <a:lstStyle/>
          <a:p>
            <a:fld id="{0AE6B530-7996-41ED-80CF-70DA4A4DD0F3}" type="slidenum">
              <a:rPr lang="en-US" smtClean="0"/>
              <a:pPr/>
              <a:t>28</a:t>
            </a:fld>
            <a:endParaRPr lang="en-US"/>
          </a:p>
        </p:txBody>
      </p:sp>
    </p:spTree>
    <p:extLst>
      <p:ext uri="{BB962C8B-B14F-4D97-AF65-F5344CB8AC3E}">
        <p14:creationId xmlns:p14="http://schemas.microsoft.com/office/powerpoint/2010/main" val="107039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Open bible = FREE = from</a:t>
            </a:r>
            <a:r>
              <a:rPr lang="en-US" baseline="0" dirty="0"/>
              <a:t> </a:t>
            </a:r>
            <a:r>
              <a:rPr lang="en-US" dirty="0">
                <a:hlinkClick r:id="rId3"/>
              </a:rPr>
              <a:t>http://www.sxc.hu/browse.phtml?f=download&amp;id=835822</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3</a:t>
            </a:fld>
            <a:endParaRPr lang="en-US"/>
          </a:p>
        </p:txBody>
      </p:sp>
    </p:spTree>
    <p:extLst>
      <p:ext uri="{BB962C8B-B14F-4D97-AF65-F5344CB8AC3E}">
        <p14:creationId xmlns:p14="http://schemas.microsoft.com/office/powerpoint/2010/main" val="341266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Open bible = FREE = from</a:t>
            </a:r>
            <a:r>
              <a:rPr lang="en-US" baseline="0" dirty="0"/>
              <a:t> </a:t>
            </a:r>
            <a:r>
              <a:rPr lang="en-US" dirty="0">
                <a:hlinkClick r:id="rId3"/>
              </a:rPr>
              <a:t>http://www.sxc.hu/browse.phtml?f=download&amp;id=835822</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4</a:t>
            </a:fld>
            <a:endParaRPr lang="en-US"/>
          </a:p>
        </p:txBody>
      </p:sp>
    </p:spTree>
    <p:extLst>
      <p:ext uri="{BB962C8B-B14F-4D97-AF65-F5344CB8AC3E}">
        <p14:creationId xmlns:p14="http://schemas.microsoft.com/office/powerpoint/2010/main" val="18684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Open bible = FREE </a:t>
            </a:r>
            <a:r>
              <a:rPr lang="en-US"/>
              <a:t>= from</a:t>
            </a:r>
            <a:r>
              <a:rPr lang="en-US" baseline="0"/>
              <a:t> </a:t>
            </a:r>
            <a:r>
              <a:rPr lang="en-US">
                <a:hlinkClick r:id="rId3"/>
              </a:rPr>
              <a:t>http://www.sxc.hu/browse.phtml?f=download&amp;id=835822</a:t>
            </a:r>
            <a:endParaRPr lang="en-US"/>
          </a:p>
        </p:txBody>
      </p:sp>
      <p:sp>
        <p:nvSpPr>
          <p:cNvPr id="4" name="Slide Number Placeholder 3"/>
          <p:cNvSpPr>
            <a:spLocks noGrp="1"/>
          </p:cNvSpPr>
          <p:nvPr>
            <p:ph type="sldNum" sz="quarter" idx="10"/>
          </p:nvPr>
        </p:nvSpPr>
        <p:spPr/>
        <p:txBody>
          <a:bodyPr/>
          <a:lstStyle/>
          <a:p>
            <a:fld id="{0AE6B530-7996-41ED-80CF-70DA4A4DD0F3}" type="slidenum">
              <a:rPr lang="en-US" smtClean="0"/>
              <a:pPr/>
              <a:t>5</a:t>
            </a:fld>
            <a:endParaRPr lang="en-US"/>
          </a:p>
        </p:txBody>
      </p:sp>
    </p:spTree>
    <p:extLst>
      <p:ext uri="{BB962C8B-B14F-4D97-AF65-F5344CB8AC3E}">
        <p14:creationId xmlns:p14="http://schemas.microsoft.com/office/powerpoint/2010/main" val="24895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Exercise = FREE = From </a:t>
            </a:r>
            <a:r>
              <a:rPr lang="en-US" dirty="0">
                <a:hlinkClick r:id="rId3"/>
              </a:rPr>
              <a:t>http://en.wikipedia.org/wiki/File:Marines_do_pushups.jpg</a:t>
            </a:r>
            <a:endParaRPr lang="en-US" dirty="0"/>
          </a:p>
          <a:p>
            <a:endParaRPr lang="en-US" dirty="0"/>
          </a:p>
          <a:p>
            <a:r>
              <a:rPr lang="en-US" baseline="0" dirty="0"/>
              <a:t>Train yourself to be like God implies:  hard work called a work out!  Get in the Word and “Workout!” </a:t>
            </a:r>
          </a:p>
          <a:p>
            <a:r>
              <a:rPr lang="en-US" baseline="0" dirty="0"/>
              <a:t>It takes time and energy. </a:t>
            </a:r>
          </a:p>
          <a:p>
            <a:endParaRPr lang="en-US" baseline="0" dirty="0"/>
          </a:p>
          <a:p>
            <a:r>
              <a:rPr lang="en-US" baseline="0" dirty="0"/>
              <a:t>The reward is both now and later!</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6</a:t>
            </a:fld>
            <a:endParaRPr lang="en-US"/>
          </a:p>
        </p:txBody>
      </p:sp>
    </p:spTree>
    <p:extLst>
      <p:ext uri="{BB962C8B-B14F-4D97-AF65-F5344CB8AC3E}">
        <p14:creationId xmlns:p14="http://schemas.microsoft.com/office/powerpoint/2010/main" val="26497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Myths and wives</a:t>
            </a:r>
            <a:r>
              <a:rPr lang="en-US" baseline="0" dirty="0"/>
              <a:t> tales // stuff that does not matter; like. church marketing schemes and entertainment tricks to grow a church—you may get numbers but do you get spiritual growth\?   </a:t>
            </a:r>
          </a:p>
        </p:txBody>
      </p:sp>
      <p:sp>
        <p:nvSpPr>
          <p:cNvPr id="4" name="Slide Number Placeholder 3"/>
          <p:cNvSpPr>
            <a:spLocks noGrp="1"/>
          </p:cNvSpPr>
          <p:nvPr>
            <p:ph type="sldNum" sz="quarter" idx="10"/>
          </p:nvPr>
        </p:nvSpPr>
        <p:spPr/>
        <p:txBody>
          <a:bodyPr/>
          <a:lstStyle/>
          <a:p>
            <a:fld id="{0AE6B530-7996-41ED-80CF-70DA4A4DD0F3}" type="slidenum">
              <a:rPr lang="en-US" smtClean="0"/>
              <a:pPr/>
              <a:t>7</a:t>
            </a:fld>
            <a:endParaRPr lang="en-US"/>
          </a:p>
        </p:txBody>
      </p:sp>
    </p:spTree>
    <p:extLst>
      <p:ext uri="{BB962C8B-B14F-4D97-AF65-F5344CB8AC3E}">
        <p14:creationId xmlns:p14="http://schemas.microsoft.com/office/powerpoint/2010/main" val="256340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a:p>
            <a:r>
              <a:rPr lang="en-US" baseline="0" dirty="0"/>
              <a:t>The reward is both now and later!</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8</a:t>
            </a:fld>
            <a:endParaRPr lang="en-US"/>
          </a:p>
        </p:txBody>
      </p:sp>
    </p:spTree>
    <p:extLst>
      <p:ext uri="{BB962C8B-B14F-4D97-AF65-F5344CB8AC3E}">
        <p14:creationId xmlns:p14="http://schemas.microsoft.com/office/powerpoint/2010/main" val="277811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a:p>
            <a:r>
              <a:rPr lang="en-US" baseline="0" dirty="0"/>
              <a:t>The reward is both now and later!</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9</a:t>
            </a:fld>
            <a:endParaRPr lang="en-US"/>
          </a:p>
        </p:txBody>
      </p:sp>
    </p:spTree>
    <p:extLst>
      <p:ext uri="{BB962C8B-B14F-4D97-AF65-F5344CB8AC3E}">
        <p14:creationId xmlns:p14="http://schemas.microsoft.com/office/powerpoint/2010/main" val="156397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You can place</a:t>
            </a:r>
            <a:r>
              <a:rPr lang="en-US" baseline="0" dirty="0"/>
              <a:t> your hope elsewhere.  In talent, intellect, personality, charm, money, people, power, authority, etc. </a:t>
            </a:r>
          </a:p>
          <a:p>
            <a:r>
              <a:rPr lang="en-US" baseline="0" dirty="0"/>
              <a:t>But the minister doing Church God’s way puts his trust in the Living God!</a:t>
            </a:r>
            <a:endParaRPr lang="en-US" dirty="0"/>
          </a:p>
        </p:txBody>
      </p:sp>
      <p:sp>
        <p:nvSpPr>
          <p:cNvPr id="4" name="Slide Number Placeholder 3"/>
          <p:cNvSpPr>
            <a:spLocks noGrp="1"/>
          </p:cNvSpPr>
          <p:nvPr>
            <p:ph type="sldNum" sz="quarter" idx="10"/>
          </p:nvPr>
        </p:nvSpPr>
        <p:spPr/>
        <p:txBody>
          <a:bodyPr/>
          <a:lstStyle/>
          <a:p>
            <a:fld id="{0AE6B530-7996-41ED-80CF-70DA4A4DD0F3}" type="slidenum">
              <a:rPr lang="en-US" smtClean="0"/>
              <a:pPr/>
              <a:t>10</a:t>
            </a:fld>
            <a:endParaRPr lang="en-US"/>
          </a:p>
        </p:txBody>
      </p:sp>
    </p:spTree>
    <p:extLst>
      <p:ext uri="{BB962C8B-B14F-4D97-AF65-F5344CB8AC3E}">
        <p14:creationId xmlns:p14="http://schemas.microsoft.com/office/powerpoint/2010/main" val="78274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635859-EF93-441B-931C-85620F37BFBB}"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35859-EF93-441B-931C-85620F37BFBB}"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35859-EF93-441B-931C-85620F37BFBB}"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1075944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28582" y="1189606"/>
            <a:ext cx="10753817" cy="4865534"/>
          </a:xfrm>
        </p:spPr>
        <p:txBody>
          <a:bodyPr>
            <a:norm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635859-EF93-441B-931C-85620F37BFBB}"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35859-EF93-441B-931C-85620F37BFBB}"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635859-EF93-441B-931C-85620F37BFBB}"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635859-EF93-441B-931C-85620F37BFBB}"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635859-EF93-441B-931C-85620F37BFBB}"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35859-EF93-441B-931C-85620F37BFBB}" type="datetimeFigureOut">
              <a:rPr lang="en-US" smtClean="0"/>
              <a:pPr/>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35859-EF93-441B-931C-85620F37BFBB}"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35859-EF93-441B-931C-85620F37BFBB}"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AC5A-E939-4C34-AF3A-8EB749194D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13" cstate="print"/>
          <a:srcRect/>
          <a:stretch>
            <a:fillRect/>
          </a:stretch>
        </p:blipFill>
        <p:spPr bwMode="auto">
          <a:xfrm>
            <a:off x="3048477" y="0"/>
            <a:ext cx="9143523" cy="6858000"/>
          </a:xfrm>
          <a:prstGeom prst="rect">
            <a:avLst/>
          </a:prstGeom>
          <a:noFill/>
          <a:ln w="9525">
            <a:noFill/>
            <a:miter lim="800000"/>
            <a:headEnd/>
            <a:tailEnd/>
          </a:ln>
          <a:effectLst/>
        </p:spPr>
      </p:pic>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35859-EF93-441B-931C-85620F37BFBB}" type="datetimeFigureOut">
              <a:rPr lang="en-US" smtClean="0"/>
              <a:pPr/>
              <a:t>5/13/2021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1AC5A-E939-4C34-AF3A-8EB749194D71}" type="slidenum">
              <a:rPr lang="en-US" smtClean="0"/>
              <a:pPr/>
              <a:t>‹#›</a:t>
            </a:fld>
            <a:endParaRPr lang="en-US"/>
          </a:p>
        </p:txBody>
      </p:sp>
      <p:sp>
        <p:nvSpPr>
          <p:cNvPr id="10" name="Rectangle 9"/>
          <p:cNvSpPr/>
          <p:nvPr userDrawn="1"/>
        </p:nvSpPr>
        <p:spPr>
          <a:xfrm>
            <a:off x="7721227" y="0"/>
            <a:ext cx="4371191" cy="621792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31986"/>
            <a:ext cx="10972800" cy="46941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800" b="0" kern="1200">
          <a:solidFill>
            <a:schemeClr val="bg1"/>
          </a:solidFill>
          <a:effectLst>
            <a:outerShdw blurRad="38100" dist="38100" dir="2700000" algn="tl">
              <a:srgbClr val="000000">
                <a:alpha val="43137"/>
              </a:srgbClr>
            </a:outerShdw>
          </a:effectLst>
          <a:latin typeface="Elephant" pitchFamily="18" charset="0"/>
          <a:ea typeface="+mj-ea"/>
          <a:cs typeface="+mj-cs"/>
        </a:defRPr>
      </a:lvl1pPr>
    </p:titleStyle>
    <p:bodyStyle>
      <a:lvl1pPr marL="0" indent="0" algn="l" defTabSz="914400" rtl="0" eaLnBrk="1" latinLnBrk="0" hangingPunct="1">
        <a:spcBef>
          <a:spcPct val="20000"/>
        </a:spcBef>
        <a:buFont typeface="Arial" pitchFamily="34" charset="0"/>
        <a:buNone/>
        <a:defRPr sz="4000" b="1" kern="1200">
          <a:solidFill>
            <a:schemeClr val="bg1"/>
          </a:solidFill>
          <a:effectLst>
            <a:outerShdw blurRad="38100" dist="38100" dir="2700000" algn="tl">
              <a:srgbClr val="000000">
                <a:alpha val="43137"/>
              </a:srgbClr>
            </a:outerShdw>
          </a:effectLst>
          <a:latin typeface="Arial Narrow" pitchFamily="34" charset="0"/>
          <a:ea typeface="+mn-ea"/>
          <a:cs typeface="+mn-cs"/>
        </a:defRPr>
      </a:lvl1pPr>
      <a:lvl2pPr marL="742950" indent="-285750" algn="l" defTabSz="914400" rtl="0" eaLnBrk="1" latinLnBrk="0" hangingPunct="1">
        <a:spcBef>
          <a:spcPct val="20000"/>
        </a:spcBef>
        <a:buFont typeface="Arial" pitchFamily="34" charset="0"/>
        <a:buNone/>
        <a:defRPr sz="4000" b="1" kern="1200">
          <a:solidFill>
            <a:schemeClr val="bg1"/>
          </a:solidFill>
          <a:effectLst>
            <a:outerShdw blurRad="38100" dist="38100" dir="2700000" algn="tl">
              <a:srgbClr val="000000">
                <a:alpha val="43137"/>
              </a:srgbClr>
            </a:outerShdw>
          </a:effectLst>
          <a:latin typeface="Arial Narrow" pitchFamily="34" charset="0"/>
          <a:ea typeface="+mn-ea"/>
          <a:cs typeface="+mn-cs"/>
        </a:defRPr>
      </a:lvl2pPr>
      <a:lvl3pPr marL="1143000" indent="-228600" algn="l" defTabSz="914400" rtl="0" eaLnBrk="1" latinLnBrk="0" hangingPunct="1">
        <a:spcBef>
          <a:spcPct val="20000"/>
        </a:spcBef>
        <a:buFont typeface="Arial" pitchFamily="34" charset="0"/>
        <a:buNone/>
        <a:defRPr sz="4000" b="1" kern="1200">
          <a:solidFill>
            <a:schemeClr val="bg1"/>
          </a:solidFill>
          <a:effectLst>
            <a:outerShdw blurRad="38100" dist="38100" dir="2700000" algn="tl">
              <a:srgbClr val="000000">
                <a:alpha val="43137"/>
              </a:srgbClr>
            </a:outerShdw>
          </a:effectLst>
          <a:latin typeface="Arial Narrow" pitchFamily="34" charset="0"/>
          <a:ea typeface="+mn-ea"/>
          <a:cs typeface="+mn-cs"/>
        </a:defRPr>
      </a:lvl3pPr>
      <a:lvl4pPr marL="1600200" indent="-228600" algn="l" defTabSz="914400" rtl="0" eaLnBrk="1" latinLnBrk="0" hangingPunct="1">
        <a:spcBef>
          <a:spcPct val="20000"/>
        </a:spcBef>
        <a:buFont typeface="Arial" pitchFamily="34" charset="0"/>
        <a:buNone/>
        <a:defRPr sz="4000" b="1" kern="1200">
          <a:solidFill>
            <a:schemeClr val="bg1"/>
          </a:solidFill>
          <a:effectLst>
            <a:outerShdw blurRad="38100" dist="38100" dir="2700000" algn="tl">
              <a:srgbClr val="000000">
                <a:alpha val="43137"/>
              </a:srgbClr>
            </a:outerShdw>
          </a:effectLst>
          <a:latin typeface="Arial Narrow" pitchFamily="34" charset="0"/>
          <a:ea typeface="+mn-ea"/>
          <a:cs typeface="+mn-cs"/>
        </a:defRPr>
      </a:lvl4pPr>
      <a:lvl5pPr marL="2057400" indent="-228600" algn="l" defTabSz="914400" rtl="0" eaLnBrk="1" latinLnBrk="0" hangingPunct="1">
        <a:spcBef>
          <a:spcPct val="20000"/>
        </a:spcBef>
        <a:buFont typeface="Arial" pitchFamily="34" charset="0"/>
        <a:buNone/>
        <a:defRPr sz="4000" b="1" kern="1200">
          <a:solidFill>
            <a:schemeClr val="bg1"/>
          </a:solidFill>
          <a:effectLst>
            <a:outerShdw blurRad="38100" dist="38100" dir="2700000" algn="tl">
              <a:srgbClr val="000000">
                <a:alpha val="43137"/>
              </a:srgbClr>
            </a:outerShdw>
          </a:effectLst>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8" name="Subtitle 7"/>
          <p:cNvSpPr>
            <a:spLocks noGrp="1"/>
          </p:cNvSpPr>
          <p:nvPr>
            <p:ph type="subTitle" idx="1"/>
          </p:nvPr>
        </p:nvSpPr>
        <p:spPr>
          <a:xfrm>
            <a:off x="2136490" y="5676900"/>
            <a:ext cx="4255770" cy="1181100"/>
          </a:xfrm>
        </p:spPr>
        <p:txBody>
          <a:bodyPr/>
          <a:lstStyle/>
          <a:p>
            <a:r>
              <a:rPr lang="en-US" dirty="0"/>
              <a:t>1 Timothy 4:6-16</a:t>
            </a:r>
          </a:p>
        </p:txBody>
      </p:sp>
      <p:pic>
        <p:nvPicPr>
          <p:cNvPr id="4" name="Picture 3" descr="Text&#10;&#10;Description automatically generated">
            <a:extLst>
              <a:ext uri="{FF2B5EF4-FFF2-40B4-BE49-F238E27FC236}">
                <a16:creationId xmlns:a16="http://schemas.microsoft.com/office/drawing/2014/main" id="{09BAB6E0-2C4B-436A-9EEE-CBF24A362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874" y="0"/>
            <a:ext cx="6055716" cy="6180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u="sng" dirty="0">
                <a:solidFill>
                  <a:srgbClr val="FFFF00"/>
                </a:solidFill>
              </a:rPr>
              <a:t>Ho</a:t>
            </a:r>
            <a:r>
              <a:rPr lang="en-US" dirty="0">
                <a:solidFill>
                  <a:srgbClr val="FFFF00"/>
                </a:solidFill>
              </a:rPr>
              <a:t>p</a:t>
            </a:r>
            <a:r>
              <a:rPr lang="en-US" u="sng" dirty="0">
                <a:solidFill>
                  <a:srgbClr val="FFFF00"/>
                </a:solidFill>
              </a:rPr>
              <a:t>es</a:t>
            </a:r>
            <a:r>
              <a:rPr lang="en-US" dirty="0"/>
              <a:t> in God</a:t>
            </a:r>
          </a:p>
        </p:txBody>
      </p:sp>
      <p:sp>
        <p:nvSpPr>
          <p:cNvPr id="3" name="Content Placeholder 2"/>
          <p:cNvSpPr>
            <a:spLocks noGrp="1"/>
          </p:cNvSpPr>
          <p:nvPr>
            <p:ph idx="1"/>
          </p:nvPr>
        </p:nvSpPr>
        <p:spPr>
          <a:xfrm>
            <a:off x="828583" y="1189606"/>
            <a:ext cx="6801928" cy="4865534"/>
          </a:xfrm>
        </p:spPr>
        <p:txBody>
          <a:bodyPr>
            <a:noAutofit/>
          </a:bodyPr>
          <a:lstStyle/>
          <a:p>
            <a:r>
              <a:rPr lang="en-US" sz="4000" baseline="30000" dirty="0">
                <a:solidFill>
                  <a:schemeClr val="tx1">
                    <a:lumMod val="50000"/>
                    <a:lumOff val="50000"/>
                  </a:schemeClr>
                </a:solidFill>
              </a:rPr>
              <a:t>9</a:t>
            </a:r>
            <a:r>
              <a:rPr lang="en-US" sz="4000" dirty="0">
                <a:solidFill>
                  <a:schemeClr val="tx1">
                    <a:lumMod val="50000"/>
                    <a:lumOff val="50000"/>
                  </a:schemeClr>
                </a:solidFill>
              </a:rPr>
              <a:t> This is a trustworthy saying that deserves full acceptance  </a:t>
            </a:r>
            <a:r>
              <a:rPr lang="en-US" sz="4000" baseline="30000" dirty="0">
                <a:solidFill>
                  <a:schemeClr val="tx1">
                    <a:lumMod val="50000"/>
                    <a:lumOff val="50000"/>
                  </a:schemeClr>
                </a:solidFill>
              </a:rPr>
              <a:t>10</a:t>
            </a:r>
            <a:r>
              <a:rPr lang="en-US" sz="4000" dirty="0">
                <a:solidFill>
                  <a:schemeClr val="tx1">
                    <a:lumMod val="50000"/>
                    <a:lumOff val="50000"/>
                  </a:schemeClr>
                </a:solidFill>
              </a:rPr>
              <a:t> (and for this we labor and strive), that </a:t>
            </a:r>
            <a:r>
              <a:rPr lang="en-US" sz="4000" dirty="0"/>
              <a:t>we have put our </a:t>
            </a:r>
            <a:r>
              <a:rPr lang="en-US" sz="4000" dirty="0">
                <a:solidFill>
                  <a:srgbClr val="FFFF00"/>
                </a:solidFill>
              </a:rPr>
              <a:t>hope in </a:t>
            </a:r>
            <a:r>
              <a:rPr lang="en-US" sz="4000" dirty="0"/>
              <a:t>the living </a:t>
            </a:r>
            <a:r>
              <a:rPr lang="en-US" sz="4000" dirty="0">
                <a:solidFill>
                  <a:srgbClr val="FFFF00"/>
                </a:solidFill>
              </a:rPr>
              <a:t>God, </a:t>
            </a:r>
            <a:r>
              <a:rPr lang="en-US" sz="4000" dirty="0">
                <a:solidFill>
                  <a:schemeClr val="tx1">
                    <a:lumMod val="50000"/>
                    <a:lumOff val="50000"/>
                  </a:schemeClr>
                </a:solidFill>
              </a:rPr>
              <a:t>who is the Savior of all men, and especially of those who believe.</a:t>
            </a:r>
          </a:p>
          <a:p>
            <a:r>
              <a:rPr lang="en-US" sz="4000" dirty="0"/>
              <a:t> </a:t>
            </a:r>
          </a:p>
        </p:txBody>
      </p:sp>
      <p:pic>
        <p:nvPicPr>
          <p:cNvPr id="2050" name="Picture 2"/>
          <p:cNvPicPr>
            <a:picLocks noChangeAspect="1" noChangeArrowheads="1"/>
          </p:cNvPicPr>
          <p:nvPr/>
        </p:nvPicPr>
        <p:blipFill>
          <a:blip r:embed="rId3" cstate="print"/>
          <a:srcRect/>
          <a:stretch>
            <a:fillRect/>
          </a:stretch>
        </p:blipFill>
        <p:spPr bwMode="auto">
          <a:xfrm>
            <a:off x="7405511" y="-340168"/>
            <a:ext cx="2854678" cy="719816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u="sng" dirty="0">
                <a:solidFill>
                  <a:srgbClr val="FFFF00"/>
                </a:solidFill>
              </a:rPr>
              <a:t>Ho</a:t>
            </a:r>
            <a:r>
              <a:rPr lang="en-US" dirty="0">
                <a:solidFill>
                  <a:srgbClr val="FFFF00"/>
                </a:solidFill>
              </a:rPr>
              <a:t>p</a:t>
            </a:r>
            <a:r>
              <a:rPr lang="en-US" u="sng" dirty="0">
                <a:solidFill>
                  <a:srgbClr val="FFFF00"/>
                </a:solidFill>
              </a:rPr>
              <a:t>es</a:t>
            </a:r>
            <a:r>
              <a:rPr lang="en-US" dirty="0"/>
              <a:t> in God</a:t>
            </a:r>
          </a:p>
        </p:txBody>
      </p:sp>
      <p:sp>
        <p:nvSpPr>
          <p:cNvPr id="3" name="Content Placeholder 2"/>
          <p:cNvSpPr>
            <a:spLocks noGrp="1"/>
          </p:cNvSpPr>
          <p:nvPr>
            <p:ph idx="1"/>
          </p:nvPr>
        </p:nvSpPr>
        <p:spPr>
          <a:xfrm>
            <a:off x="828583" y="1189606"/>
            <a:ext cx="6801928" cy="4865534"/>
          </a:xfrm>
        </p:spPr>
        <p:txBody>
          <a:bodyPr>
            <a:noAutofit/>
          </a:bodyPr>
          <a:lstStyle/>
          <a:p>
            <a:r>
              <a:rPr lang="en-US" sz="4000" baseline="30000" dirty="0"/>
              <a:t>9</a:t>
            </a:r>
            <a:r>
              <a:rPr lang="en-US" sz="4000" dirty="0"/>
              <a:t> This is a </a:t>
            </a:r>
            <a:r>
              <a:rPr lang="en-US" sz="4000" dirty="0">
                <a:solidFill>
                  <a:srgbClr val="FFFF00"/>
                </a:solidFill>
                <a:effectLst>
                  <a:glow rad="127000">
                    <a:srgbClr val="FF0000"/>
                  </a:glow>
                  <a:outerShdw blurRad="38100" dist="38100" dir="2700000" algn="tl">
                    <a:srgbClr val="000000">
                      <a:alpha val="43137"/>
                    </a:srgbClr>
                  </a:outerShdw>
                </a:effectLst>
              </a:rPr>
              <a:t>trustworthy saying</a:t>
            </a:r>
            <a:r>
              <a:rPr lang="en-US" sz="4000" dirty="0">
                <a:effectLst>
                  <a:glow rad="127000">
                    <a:srgbClr val="FF0000"/>
                  </a:glow>
                  <a:outerShdw blurRad="38100" dist="38100" dir="2700000" algn="tl">
                    <a:srgbClr val="000000">
                      <a:alpha val="43137"/>
                    </a:srgbClr>
                  </a:outerShdw>
                </a:effectLst>
              </a:rPr>
              <a:t> </a:t>
            </a:r>
            <a:r>
              <a:rPr lang="en-US" sz="4000" dirty="0"/>
              <a:t>that deserves full acceptance  </a:t>
            </a:r>
            <a:r>
              <a:rPr lang="en-US" sz="4000" baseline="30000" dirty="0"/>
              <a:t>10</a:t>
            </a:r>
            <a:r>
              <a:rPr lang="en-US" sz="4000" dirty="0"/>
              <a:t> (and for this we labor and strive), that we have put our hope in the living God, </a:t>
            </a:r>
            <a:r>
              <a:rPr lang="en-US" sz="4000" dirty="0">
                <a:solidFill>
                  <a:schemeClr val="tx1">
                    <a:lumMod val="50000"/>
                    <a:lumOff val="50000"/>
                  </a:schemeClr>
                </a:solidFill>
              </a:rPr>
              <a:t>who is the Savior of all men, and especially of those who believe.</a:t>
            </a:r>
          </a:p>
          <a:p>
            <a:r>
              <a:rPr lang="en-US" sz="4000" dirty="0"/>
              <a:t> </a:t>
            </a:r>
          </a:p>
        </p:txBody>
      </p:sp>
      <p:pic>
        <p:nvPicPr>
          <p:cNvPr id="2050" name="Picture 2"/>
          <p:cNvPicPr>
            <a:picLocks noChangeAspect="1" noChangeArrowheads="1"/>
          </p:cNvPicPr>
          <p:nvPr/>
        </p:nvPicPr>
        <p:blipFill>
          <a:blip r:embed="rId3" cstate="print"/>
          <a:srcRect/>
          <a:stretch>
            <a:fillRect/>
          </a:stretch>
        </p:blipFill>
        <p:spPr bwMode="auto">
          <a:xfrm>
            <a:off x="7405511" y="-340168"/>
            <a:ext cx="2854678" cy="719816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u="sng" dirty="0">
                <a:solidFill>
                  <a:srgbClr val="FFFF00"/>
                </a:solidFill>
              </a:rPr>
              <a:t>Ho</a:t>
            </a:r>
            <a:r>
              <a:rPr lang="en-US" dirty="0">
                <a:solidFill>
                  <a:srgbClr val="FFFF00"/>
                </a:solidFill>
              </a:rPr>
              <a:t>p</a:t>
            </a:r>
            <a:r>
              <a:rPr lang="en-US" u="sng" dirty="0">
                <a:solidFill>
                  <a:srgbClr val="FFFF00"/>
                </a:solidFill>
              </a:rPr>
              <a:t>es</a:t>
            </a:r>
            <a:r>
              <a:rPr lang="en-US" dirty="0"/>
              <a:t> in God</a:t>
            </a:r>
          </a:p>
        </p:txBody>
      </p:sp>
      <p:sp>
        <p:nvSpPr>
          <p:cNvPr id="3" name="Content Placeholder 2"/>
          <p:cNvSpPr>
            <a:spLocks noGrp="1"/>
          </p:cNvSpPr>
          <p:nvPr>
            <p:ph idx="1"/>
          </p:nvPr>
        </p:nvSpPr>
        <p:spPr>
          <a:xfrm>
            <a:off x="828582" y="1189606"/>
            <a:ext cx="6786163" cy="4865534"/>
          </a:xfrm>
        </p:spPr>
        <p:txBody>
          <a:bodyPr>
            <a:normAutofit/>
          </a:bodyPr>
          <a:lstStyle/>
          <a:p>
            <a:r>
              <a:rPr lang="en-US" sz="4000" baseline="30000" dirty="0"/>
              <a:t>9</a:t>
            </a:r>
            <a:r>
              <a:rPr lang="en-US" sz="4000" dirty="0"/>
              <a:t> This is a trustworthy saying that deserves full acceptance  </a:t>
            </a:r>
            <a:r>
              <a:rPr lang="en-US" sz="4000" baseline="30000" dirty="0"/>
              <a:t>10</a:t>
            </a:r>
            <a:r>
              <a:rPr lang="en-US" sz="4000" dirty="0"/>
              <a:t> (and for this we labor and strive), that we have put our hope in the living God, </a:t>
            </a:r>
            <a:r>
              <a:rPr lang="en-US" sz="4000" dirty="0">
                <a:solidFill>
                  <a:srgbClr val="FFFF00"/>
                </a:solidFill>
              </a:rPr>
              <a:t>who is </a:t>
            </a:r>
            <a:r>
              <a:rPr lang="en-US" sz="4000" dirty="0">
                <a:solidFill>
                  <a:srgbClr val="FFFF00"/>
                </a:solidFill>
                <a:effectLst>
                  <a:glow rad="127000">
                    <a:srgbClr val="FF0000"/>
                  </a:glow>
                  <a:outerShdw blurRad="38100" dist="38100" dir="2700000" algn="tl">
                    <a:srgbClr val="000000">
                      <a:alpha val="43137"/>
                    </a:srgbClr>
                  </a:outerShdw>
                </a:effectLst>
              </a:rPr>
              <a:t>the Savior of all men</a:t>
            </a:r>
            <a:r>
              <a:rPr lang="en-US" sz="4000" dirty="0">
                <a:solidFill>
                  <a:srgbClr val="FFFF00"/>
                </a:solidFill>
              </a:rPr>
              <a:t>, </a:t>
            </a:r>
            <a:r>
              <a:rPr lang="en-US" sz="4000" dirty="0">
                <a:solidFill>
                  <a:schemeClr val="tx1">
                    <a:lumMod val="50000"/>
                    <a:lumOff val="50000"/>
                  </a:schemeClr>
                </a:solidFill>
              </a:rPr>
              <a:t>and especially of those who believe.</a:t>
            </a:r>
          </a:p>
          <a:p>
            <a:r>
              <a:rPr lang="en-US" sz="4000" dirty="0">
                <a:solidFill>
                  <a:schemeClr val="tx1">
                    <a:lumMod val="50000"/>
                    <a:lumOff val="50000"/>
                  </a:schemeClr>
                </a:solidFill>
              </a:rPr>
              <a:t> </a:t>
            </a:r>
          </a:p>
        </p:txBody>
      </p:sp>
      <p:pic>
        <p:nvPicPr>
          <p:cNvPr id="2050" name="Picture 2"/>
          <p:cNvPicPr>
            <a:picLocks noChangeAspect="1" noChangeArrowheads="1"/>
          </p:cNvPicPr>
          <p:nvPr/>
        </p:nvPicPr>
        <p:blipFill>
          <a:blip r:embed="rId3" cstate="print"/>
          <a:srcRect/>
          <a:stretch>
            <a:fillRect/>
          </a:stretch>
        </p:blipFill>
        <p:spPr bwMode="auto">
          <a:xfrm>
            <a:off x="7405511" y="-340168"/>
            <a:ext cx="2854678" cy="719816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u="sng" dirty="0">
                <a:solidFill>
                  <a:srgbClr val="FFFF00"/>
                </a:solidFill>
              </a:rPr>
              <a:t>Ho</a:t>
            </a:r>
            <a:r>
              <a:rPr lang="en-US" dirty="0">
                <a:solidFill>
                  <a:srgbClr val="FFFF00"/>
                </a:solidFill>
              </a:rPr>
              <a:t>p</a:t>
            </a:r>
            <a:r>
              <a:rPr lang="en-US" u="sng" dirty="0">
                <a:solidFill>
                  <a:srgbClr val="FFFF00"/>
                </a:solidFill>
              </a:rPr>
              <a:t>es</a:t>
            </a:r>
            <a:r>
              <a:rPr lang="en-US" dirty="0"/>
              <a:t> in God</a:t>
            </a:r>
          </a:p>
        </p:txBody>
      </p:sp>
      <p:sp>
        <p:nvSpPr>
          <p:cNvPr id="3" name="Content Placeholder 2"/>
          <p:cNvSpPr>
            <a:spLocks noGrp="1"/>
          </p:cNvSpPr>
          <p:nvPr>
            <p:ph idx="1"/>
          </p:nvPr>
        </p:nvSpPr>
        <p:spPr>
          <a:xfrm>
            <a:off x="828583" y="1189606"/>
            <a:ext cx="6817694" cy="4865534"/>
          </a:xfrm>
        </p:spPr>
        <p:txBody>
          <a:bodyPr>
            <a:noAutofit/>
          </a:bodyPr>
          <a:lstStyle/>
          <a:p>
            <a:r>
              <a:rPr lang="en-US" sz="4000" baseline="30000" dirty="0"/>
              <a:t>9</a:t>
            </a:r>
            <a:r>
              <a:rPr lang="en-US" sz="4000" dirty="0"/>
              <a:t> This is a trustworthy saying that deserves full acceptance  </a:t>
            </a:r>
            <a:r>
              <a:rPr lang="en-US" sz="4000" baseline="30000" dirty="0"/>
              <a:t>10</a:t>
            </a:r>
            <a:r>
              <a:rPr lang="en-US" sz="4000" dirty="0"/>
              <a:t> (and for this we labor and strive), that we have put our hope in the living God, </a:t>
            </a:r>
            <a:r>
              <a:rPr lang="en-US" sz="4000" dirty="0">
                <a:solidFill>
                  <a:srgbClr val="FFFF00"/>
                </a:solidFill>
              </a:rPr>
              <a:t>who is </a:t>
            </a:r>
            <a:r>
              <a:rPr lang="en-US" sz="4000" dirty="0">
                <a:solidFill>
                  <a:srgbClr val="FFFF00"/>
                </a:solidFill>
                <a:effectLst>
                  <a:glow rad="127000">
                    <a:srgbClr val="FF0000"/>
                  </a:glow>
                  <a:outerShdw blurRad="38100" dist="38100" dir="2700000" algn="tl">
                    <a:srgbClr val="000000">
                      <a:alpha val="43137"/>
                    </a:srgbClr>
                  </a:outerShdw>
                </a:effectLst>
              </a:rPr>
              <a:t>the Savior of all men</a:t>
            </a:r>
            <a:r>
              <a:rPr lang="en-US" sz="4000" dirty="0">
                <a:solidFill>
                  <a:srgbClr val="FFFF00"/>
                </a:solidFill>
              </a:rPr>
              <a:t>, and especially of those who </a:t>
            </a:r>
            <a:r>
              <a:rPr lang="en-US" sz="4000" dirty="0">
                <a:solidFill>
                  <a:srgbClr val="FFFF00"/>
                </a:solidFill>
                <a:effectLst>
                  <a:glow rad="127000">
                    <a:srgbClr val="FF0000"/>
                  </a:glow>
                  <a:outerShdw blurRad="38100" dist="38100" dir="2700000" algn="tl">
                    <a:srgbClr val="000000">
                      <a:alpha val="43137"/>
                    </a:srgbClr>
                  </a:outerShdw>
                </a:effectLst>
              </a:rPr>
              <a:t>believe.</a:t>
            </a:r>
          </a:p>
          <a:p>
            <a:r>
              <a:rPr lang="en-US" sz="4000" dirty="0"/>
              <a:t> </a:t>
            </a:r>
          </a:p>
        </p:txBody>
      </p:sp>
      <p:pic>
        <p:nvPicPr>
          <p:cNvPr id="2050" name="Picture 2"/>
          <p:cNvPicPr>
            <a:picLocks noChangeAspect="1" noChangeArrowheads="1"/>
          </p:cNvPicPr>
          <p:nvPr/>
        </p:nvPicPr>
        <p:blipFill>
          <a:blip r:embed="rId3" cstate="print"/>
          <a:srcRect/>
          <a:stretch>
            <a:fillRect/>
          </a:stretch>
        </p:blipFill>
        <p:spPr bwMode="auto">
          <a:xfrm>
            <a:off x="7405511" y="-340168"/>
            <a:ext cx="2854678" cy="719816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u="sng" dirty="0">
                <a:solidFill>
                  <a:srgbClr val="FFFF00"/>
                </a:solidFill>
              </a:rPr>
              <a:t>Teaches</a:t>
            </a:r>
            <a:r>
              <a:rPr lang="en-US" dirty="0"/>
              <a:t> the Truth</a:t>
            </a:r>
          </a:p>
        </p:txBody>
      </p:sp>
      <p:sp>
        <p:nvSpPr>
          <p:cNvPr id="3" name="Content Placeholder 2"/>
          <p:cNvSpPr>
            <a:spLocks noGrp="1"/>
          </p:cNvSpPr>
          <p:nvPr>
            <p:ph idx="1"/>
          </p:nvPr>
        </p:nvSpPr>
        <p:spPr/>
        <p:txBody>
          <a:bodyPr>
            <a:normAutofit/>
          </a:bodyPr>
          <a:lstStyle/>
          <a:p>
            <a:r>
              <a:rPr lang="en-US" sz="4000" baseline="30000" dirty="0"/>
              <a:t>11</a:t>
            </a:r>
            <a:r>
              <a:rPr lang="en-US" sz="4000" dirty="0"/>
              <a:t> Command and teach these things.</a:t>
            </a:r>
          </a:p>
          <a:p>
            <a:endParaRPr lang="en-US" sz="4000" dirty="0"/>
          </a:p>
        </p:txBody>
      </p:sp>
      <p:pic>
        <p:nvPicPr>
          <p:cNvPr id="4" name="Picture 2"/>
          <p:cNvPicPr>
            <a:picLocks noChangeAspect="1" noChangeArrowheads="1"/>
          </p:cNvPicPr>
          <p:nvPr/>
        </p:nvPicPr>
        <p:blipFill>
          <a:blip r:embed="rId2" cstate="print"/>
          <a:srcRect b="21864"/>
          <a:stretch>
            <a:fillRect/>
          </a:stretch>
        </p:blipFill>
        <p:spPr bwMode="auto">
          <a:xfrm>
            <a:off x="0" y="1765738"/>
            <a:ext cx="12192000" cy="55494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5951794" y="2765334"/>
            <a:ext cx="5407448" cy="3538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3" y="1189606"/>
            <a:ext cx="6045184" cy="4865534"/>
          </a:xfrm>
        </p:spPr>
        <p:txBody>
          <a:bodyPr>
            <a:noAutofit/>
          </a:bodyPr>
          <a:lstStyle/>
          <a:p>
            <a:r>
              <a:rPr lang="en-US" sz="4000" baseline="30000" dirty="0">
                <a:solidFill>
                  <a:schemeClr val="tx1">
                    <a:lumMod val="50000"/>
                    <a:lumOff val="50000"/>
                  </a:schemeClr>
                </a:solidFill>
              </a:rPr>
              <a:t>12</a:t>
            </a:r>
            <a:r>
              <a:rPr lang="en-US" sz="4000" dirty="0">
                <a:solidFill>
                  <a:schemeClr val="tx1">
                    <a:lumMod val="50000"/>
                    <a:lumOff val="50000"/>
                  </a:schemeClr>
                </a:solidFill>
              </a:rPr>
              <a:t> Don't let anyone look down on you because you are young, but </a:t>
            </a:r>
            <a:r>
              <a:rPr lang="en-US" sz="4000" dirty="0">
                <a:solidFill>
                  <a:srgbClr val="FFFF00"/>
                </a:solidFill>
              </a:rPr>
              <a:t>set an example</a:t>
            </a:r>
            <a:r>
              <a:rPr lang="en-US" sz="4000" dirty="0"/>
              <a:t> for the believers </a:t>
            </a:r>
            <a:br>
              <a:rPr lang="en-US" sz="4000" dirty="0"/>
            </a:br>
            <a:r>
              <a:rPr lang="en-US" sz="4000" dirty="0">
                <a:solidFill>
                  <a:schemeClr val="tx1">
                    <a:lumMod val="50000"/>
                    <a:lumOff val="50000"/>
                  </a:schemeClr>
                </a:solidFill>
              </a:rPr>
              <a:t>in speech, </a:t>
            </a:r>
            <a:br>
              <a:rPr lang="en-US" sz="4000" dirty="0">
                <a:solidFill>
                  <a:schemeClr val="tx1">
                    <a:lumMod val="50000"/>
                    <a:lumOff val="50000"/>
                  </a:schemeClr>
                </a:solidFill>
              </a:rPr>
            </a:br>
            <a:r>
              <a:rPr lang="en-US" sz="4000" dirty="0">
                <a:solidFill>
                  <a:schemeClr val="tx1">
                    <a:lumMod val="50000"/>
                    <a:lumOff val="50000"/>
                  </a:schemeClr>
                </a:solidFill>
              </a:rPr>
              <a:t>in life, </a:t>
            </a:r>
            <a:br>
              <a:rPr lang="en-US" sz="4000" dirty="0">
                <a:solidFill>
                  <a:schemeClr val="tx1">
                    <a:lumMod val="50000"/>
                    <a:lumOff val="50000"/>
                  </a:schemeClr>
                </a:solidFill>
              </a:rPr>
            </a:br>
            <a:r>
              <a:rPr lang="en-US" sz="4000" dirty="0">
                <a:solidFill>
                  <a:schemeClr val="tx1">
                    <a:lumMod val="50000"/>
                    <a:lumOff val="50000"/>
                  </a:schemeClr>
                </a:solidFill>
              </a:rPr>
              <a:t>in love, </a:t>
            </a:r>
            <a:br>
              <a:rPr lang="en-US" sz="4000" dirty="0">
                <a:solidFill>
                  <a:schemeClr val="tx1">
                    <a:lumMod val="50000"/>
                    <a:lumOff val="50000"/>
                  </a:schemeClr>
                </a:solidFill>
              </a:rPr>
            </a:br>
            <a:r>
              <a:rPr lang="en-US" sz="4000" dirty="0">
                <a:solidFill>
                  <a:schemeClr val="tx1">
                    <a:lumMod val="50000"/>
                    <a:lumOff val="50000"/>
                  </a:schemeClr>
                </a:solidFill>
              </a:rPr>
              <a:t>in faith and </a:t>
            </a:r>
            <a:br>
              <a:rPr lang="en-US" sz="4000" dirty="0">
                <a:solidFill>
                  <a:schemeClr val="tx1">
                    <a:lumMod val="50000"/>
                    <a:lumOff val="50000"/>
                  </a:schemeClr>
                </a:solidFill>
              </a:rPr>
            </a:br>
            <a:r>
              <a:rPr lang="en-US" sz="4000" dirty="0">
                <a:solidFill>
                  <a:schemeClr val="tx1">
                    <a:lumMod val="50000"/>
                    <a:lumOff val="50000"/>
                  </a:schemeClr>
                </a:solidFill>
              </a:rPr>
              <a:t>in purity.</a:t>
            </a:r>
          </a:p>
          <a:p>
            <a:r>
              <a:rPr lang="en-US" sz="4000" dirty="0"/>
              <a:t> </a:t>
            </a:r>
          </a:p>
          <a:p>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4" y="1189606"/>
            <a:ext cx="6060948" cy="4865534"/>
          </a:xfrm>
        </p:spPr>
        <p:txBody>
          <a:bodyPr>
            <a:noAutofit/>
          </a:bodyPr>
          <a:lstStyle/>
          <a:p>
            <a:r>
              <a:rPr lang="en-US" sz="4000" baseline="30000" dirty="0"/>
              <a:t>12</a:t>
            </a:r>
            <a:r>
              <a:rPr lang="en-US" sz="4000" dirty="0"/>
              <a:t> Don't let anyone look down on you because you are young, but </a:t>
            </a:r>
            <a:r>
              <a:rPr lang="en-US" sz="4000" dirty="0">
                <a:solidFill>
                  <a:srgbClr val="FFFF00"/>
                </a:solidFill>
              </a:rPr>
              <a:t>set an example</a:t>
            </a:r>
            <a:r>
              <a:rPr lang="en-US" sz="4000" dirty="0"/>
              <a:t> for the believers </a:t>
            </a:r>
            <a:br>
              <a:rPr lang="en-US" sz="4000" dirty="0"/>
            </a:br>
            <a:r>
              <a:rPr lang="en-US" sz="4000" dirty="0">
                <a:solidFill>
                  <a:schemeClr val="tx1">
                    <a:lumMod val="50000"/>
                    <a:lumOff val="50000"/>
                  </a:schemeClr>
                </a:solidFill>
              </a:rPr>
              <a:t>in speech, </a:t>
            </a:r>
            <a:br>
              <a:rPr lang="en-US" sz="4000" dirty="0">
                <a:solidFill>
                  <a:schemeClr val="tx1">
                    <a:lumMod val="50000"/>
                    <a:lumOff val="50000"/>
                  </a:schemeClr>
                </a:solidFill>
              </a:rPr>
            </a:br>
            <a:r>
              <a:rPr lang="en-US" sz="4000" dirty="0">
                <a:solidFill>
                  <a:schemeClr val="tx1">
                    <a:lumMod val="50000"/>
                    <a:lumOff val="50000"/>
                  </a:schemeClr>
                </a:solidFill>
              </a:rPr>
              <a:t>in life, </a:t>
            </a:r>
            <a:br>
              <a:rPr lang="en-US" sz="4000" dirty="0">
                <a:solidFill>
                  <a:schemeClr val="tx1">
                    <a:lumMod val="50000"/>
                    <a:lumOff val="50000"/>
                  </a:schemeClr>
                </a:solidFill>
              </a:rPr>
            </a:br>
            <a:r>
              <a:rPr lang="en-US" sz="4000" dirty="0">
                <a:solidFill>
                  <a:schemeClr val="tx1">
                    <a:lumMod val="50000"/>
                    <a:lumOff val="50000"/>
                  </a:schemeClr>
                </a:solidFill>
              </a:rPr>
              <a:t>in love, </a:t>
            </a:r>
            <a:br>
              <a:rPr lang="en-US" sz="4000" dirty="0">
                <a:solidFill>
                  <a:schemeClr val="tx1">
                    <a:lumMod val="50000"/>
                    <a:lumOff val="50000"/>
                  </a:schemeClr>
                </a:solidFill>
              </a:rPr>
            </a:br>
            <a:r>
              <a:rPr lang="en-US" sz="4000" dirty="0">
                <a:solidFill>
                  <a:schemeClr val="tx1">
                    <a:lumMod val="50000"/>
                    <a:lumOff val="50000"/>
                  </a:schemeClr>
                </a:solidFill>
              </a:rPr>
              <a:t>in faith and </a:t>
            </a:r>
            <a:br>
              <a:rPr lang="en-US" sz="4000" dirty="0">
                <a:solidFill>
                  <a:schemeClr val="tx1">
                    <a:lumMod val="50000"/>
                    <a:lumOff val="50000"/>
                  </a:schemeClr>
                </a:solidFill>
              </a:rPr>
            </a:br>
            <a:r>
              <a:rPr lang="en-US" sz="4000" dirty="0">
                <a:solidFill>
                  <a:schemeClr val="tx1">
                    <a:lumMod val="50000"/>
                    <a:lumOff val="50000"/>
                  </a:schemeClr>
                </a:solidFill>
              </a:rPr>
              <a:t>in purity.</a:t>
            </a:r>
          </a:p>
          <a:p>
            <a:r>
              <a:rPr lang="en-US" sz="4000" dirty="0">
                <a:solidFill>
                  <a:schemeClr val="tx1">
                    <a:lumMod val="50000"/>
                    <a:lumOff val="50000"/>
                  </a:schemeClr>
                </a:solidFill>
              </a:rPr>
              <a:t> </a:t>
            </a:r>
          </a:p>
          <a:p>
            <a:endParaRPr lang="en-US" sz="4000" dirty="0"/>
          </a:p>
        </p:txBody>
      </p:sp>
      <p:pic>
        <p:nvPicPr>
          <p:cNvPr id="6" name="Picture 4"/>
          <p:cNvPicPr>
            <a:picLocks noChangeAspect="1" noChangeArrowheads="1"/>
          </p:cNvPicPr>
          <p:nvPr/>
        </p:nvPicPr>
        <p:blipFill>
          <a:blip r:embed="rId4" cstate="print"/>
          <a:srcRect/>
          <a:stretch>
            <a:fillRect/>
          </a:stretch>
        </p:blipFill>
        <p:spPr bwMode="auto">
          <a:xfrm>
            <a:off x="5951794" y="2765334"/>
            <a:ext cx="5407448" cy="35385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5951794" y="2765334"/>
            <a:ext cx="5407448" cy="3538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3" y="1189606"/>
            <a:ext cx="6013652" cy="4865534"/>
          </a:xfrm>
        </p:spPr>
        <p:txBody>
          <a:bodyPr/>
          <a:lstStyle/>
          <a:p>
            <a:r>
              <a:rPr lang="en-US" sz="4000" baseline="30000" dirty="0">
                <a:solidFill>
                  <a:schemeClr val="tx1">
                    <a:lumMod val="50000"/>
                    <a:lumOff val="50000"/>
                  </a:schemeClr>
                </a:solidFill>
              </a:rPr>
              <a:t>12</a:t>
            </a:r>
            <a:r>
              <a:rPr lang="en-US" sz="4000" dirty="0">
                <a:solidFill>
                  <a:schemeClr val="tx1">
                    <a:lumMod val="50000"/>
                    <a:lumOff val="50000"/>
                  </a:schemeClr>
                </a:solidFill>
              </a:rPr>
              <a:t> Don't let anyone look down on you because you are young</a:t>
            </a:r>
            <a:r>
              <a:rPr lang="en-US" sz="4000" dirty="0"/>
              <a:t>, but </a:t>
            </a:r>
            <a:r>
              <a:rPr lang="en-US" sz="4000" dirty="0">
                <a:solidFill>
                  <a:srgbClr val="FFFF00"/>
                </a:solidFill>
              </a:rPr>
              <a:t>set an example</a:t>
            </a:r>
            <a:r>
              <a:rPr lang="en-US" sz="4000" dirty="0"/>
              <a:t> for the </a:t>
            </a:r>
            <a:r>
              <a:rPr lang="en-US" sz="4000" dirty="0">
                <a:effectLst>
                  <a:glow rad="127000">
                    <a:srgbClr val="FF0000">
                      <a:alpha val="0"/>
                    </a:srgbClr>
                  </a:glow>
                  <a:outerShdw blurRad="38100" dist="38100" dir="2700000" algn="tl">
                    <a:srgbClr val="000000">
                      <a:alpha val="43137"/>
                    </a:srgbClr>
                  </a:outerShdw>
                </a:effectLst>
              </a:rPr>
              <a:t>believers</a:t>
            </a:r>
            <a:r>
              <a:rPr lang="en-US" sz="4000" dirty="0"/>
              <a:t> </a:t>
            </a:r>
            <a:br>
              <a:rPr lang="en-US" sz="4000" dirty="0"/>
            </a:br>
            <a:r>
              <a:rPr lang="en-US" sz="4000" dirty="0">
                <a:effectLst>
                  <a:glow rad="127000">
                    <a:srgbClr val="FF0000">
                      <a:alpha val="0"/>
                    </a:srgbClr>
                  </a:glow>
                  <a:outerShdw blurRad="38100" dist="38100" dir="2700000" algn="tl">
                    <a:srgbClr val="000000">
                      <a:alpha val="43137"/>
                    </a:srgbClr>
                  </a:outerShdw>
                </a:effectLst>
              </a:rPr>
              <a:t>in </a:t>
            </a:r>
            <a:r>
              <a:rPr lang="en-US" sz="4000" dirty="0">
                <a:effectLst>
                  <a:glow rad="127000">
                    <a:srgbClr val="FF0000"/>
                  </a:glow>
                  <a:outerShdw blurRad="38100" dist="38100" dir="2700000" algn="tl">
                    <a:srgbClr val="000000">
                      <a:alpha val="43137"/>
                    </a:srgbClr>
                  </a:outerShdw>
                </a:effectLst>
              </a:rPr>
              <a:t>speech</a:t>
            </a:r>
            <a:r>
              <a:rPr lang="en-US" sz="4000" dirty="0"/>
              <a:t>, </a:t>
            </a:r>
            <a:br>
              <a:rPr lang="en-US" sz="4000" dirty="0"/>
            </a:br>
            <a:r>
              <a:rPr lang="en-US" sz="4000" dirty="0"/>
              <a:t>in life, </a:t>
            </a:r>
            <a:br>
              <a:rPr lang="en-US" sz="4000" dirty="0"/>
            </a:br>
            <a:r>
              <a:rPr lang="en-US" sz="4000" dirty="0"/>
              <a:t>in love, </a:t>
            </a:r>
            <a:br>
              <a:rPr lang="en-US" sz="4000" dirty="0"/>
            </a:br>
            <a:r>
              <a:rPr lang="en-US" sz="4000" dirty="0"/>
              <a:t>in faith and </a:t>
            </a:r>
            <a:br>
              <a:rPr lang="en-US" sz="4000" dirty="0"/>
            </a:br>
            <a:r>
              <a:rPr lang="en-US" sz="4000" dirty="0"/>
              <a:t>in purity.</a:t>
            </a:r>
          </a:p>
          <a:p>
            <a:r>
              <a:rPr lang="en-US" dirty="0"/>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5951794" y="2765334"/>
            <a:ext cx="5407448" cy="3538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3" y="1189606"/>
            <a:ext cx="6013652" cy="4865534"/>
          </a:xfrm>
        </p:spPr>
        <p:txBody>
          <a:bodyPr/>
          <a:lstStyle/>
          <a:p>
            <a:r>
              <a:rPr lang="en-US" sz="4000" baseline="30000" dirty="0">
                <a:solidFill>
                  <a:schemeClr val="tx1">
                    <a:lumMod val="50000"/>
                    <a:lumOff val="50000"/>
                  </a:schemeClr>
                </a:solidFill>
              </a:rPr>
              <a:t>12</a:t>
            </a:r>
            <a:r>
              <a:rPr lang="en-US" sz="4000" dirty="0">
                <a:solidFill>
                  <a:schemeClr val="tx1">
                    <a:lumMod val="50000"/>
                    <a:lumOff val="50000"/>
                  </a:schemeClr>
                </a:solidFill>
              </a:rPr>
              <a:t> Don't let anyone look down on you because you are young</a:t>
            </a:r>
            <a:r>
              <a:rPr lang="en-US" sz="4000" dirty="0"/>
              <a:t>, but </a:t>
            </a:r>
            <a:r>
              <a:rPr lang="en-US" sz="4000" dirty="0">
                <a:solidFill>
                  <a:srgbClr val="FFFF00"/>
                </a:solidFill>
              </a:rPr>
              <a:t>set an example</a:t>
            </a:r>
            <a:r>
              <a:rPr lang="en-US" sz="4000" dirty="0"/>
              <a:t> for the </a:t>
            </a:r>
            <a:r>
              <a:rPr lang="en-US" sz="4000" dirty="0">
                <a:effectLst>
                  <a:glow rad="127000">
                    <a:srgbClr val="FF0000">
                      <a:alpha val="0"/>
                    </a:srgbClr>
                  </a:glow>
                  <a:outerShdw blurRad="38100" dist="38100" dir="2700000" algn="tl">
                    <a:srgbClr val="000000">
                      <a:alpha val="43137"/>
                    </a:srgbClr>
                  </a:outerShdw>
                </a:effectLst>
              </a:rPr>
              <a:t>believers </a:t>
            </a:r>
            <a:br>
              <a:rPr lang="en-US" sz="4000" dirty="0">
                <a:effectLst>
                  <a:glow rad="127000">
                    <a:srgbClr val="FF0000">
                      <a:alpha val="0"/>
                    </a:srgbClr>
                  </a:glow>
                  <a:outerShdw blurRad="38100" dist="38100" dir="2700000" algn="tl">
                    <a:srgbClr val="000000">
                      <a:alpha val="43137"/>
                    </a:srgbClr>
                  </a:outerShdw>
                </a:effectLst>
              </a:rPr>
            </a:br>
            <a:r>
              <a:rPr lang="en-US" sz="4000" dirty="0"/>
              <a:t>in speech, </a:t>
            </a:r>
            <a:br>
              <a:rPr lang="en-US" sz="4000" dirty="0"/>
            </a:br>
            <a:r>
              <a:rPr lang="en-US" sz="4000" dirty="0"/>
              <a:t>in </a:t>
            </a:r>
            <a:r>
              <a:rPr lang="en-US" sz="4000" dirty="0">
                <a:effectLst>
                  <a:glow rad="127000">
                    <a:srgbClr val="FF0000"/>
                  </a:glow>
                  <a:outerShdw blurRad="38100" dist="38100" dir="2700000" algn="tl">
                    <a:srgbClr val="000000">
                      <a:alpha val="43137"/>
                    </a:srgbClr>
                  </a:outerShdw>
                </a:effectLst>
              </a:rPr>
              <a:t>life</a:t>
            </a:r>
            <a:r>
              <a:rPr lang="en-US" sz="4000" dirty="0"/>
              <a:t>, </a:t>
            </a:r>
            <a:br>
              <a:rPr lang="en-US" sz="4000" dirty="0"/>
            </a:br>
            <a:r>
              <a:rPr lang="en-US" sz="4000" dirty="0"/>
              <a:t>in love, </a:t>
            </a:r>
            <a:br>
              <a:rPr lang="en-US" sz="4000" dirty="0"/>
            </a:br>
            <a:r>
              <a:rPr lang="en-US" sz="4000" dirty="0"/>
              <a:t>in faith and </a:t>
            </a:r>
            <a:br>
              <a:rPr lang="en-US" sz="4000" dirty="0"/>
            </a:br>
            <a:r>
              <a:rPr lang="en-US" sz="4000" dirty="0"/>
              <a:t>in purity.</a:t>
            </a:r>
          </a:p>
          <a:p>
            <a:r>
              <a:rPr lang="en-US" dirty="0"/>
              <a:t> </a:t>
            </a:r>
          </a:p>
          <a:p>
            <a:endParaRPr lang="en-US" dirty="0"/>
          </a:p>
        </p:txBody>
      </p:sp>
    </p:spTree>
    <p:extLst>
      <p:ext uri="{BB962C8B-B14F-4D97-AF65-F5344CB8AC3E}">
        <p14:creationId xmlns:p14="http://schemas.microsoft.com/office/powerpoint/2010/main" val="55283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5951794" y="2765334"/>
            <a:ext cx="5407448" cy="3538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3" y="1189606"/>
            <a:ext cx="6013652" cy="4865534"/>
          </a:xfrm>
        </p:spPr>
        <p:txBody>
          <a:bodyPr/>
          <a:lstStyle/>
          <a:p>
            <a:r>
              <a:rPr lang="en-US" sz="4000" baseline="30000" dirty="0">
                <a:solidFill>
                  <a:schemeClr val="tx1">
                    <a:lumMod val="50000"/>
                    <a:lumOff val="50000"/>
                  </a:schemeClr>
                </a:solidFill>
              </a:rPr>
              <a:t>12</a:t>
            </a:r>
            <a:r>
              <a:rPr lang="en-US" sz="4000" dirty="0">
                <a:solidFill>
                  <a:schemeClr val="tx1">
                    <a:lumMod val="50000"/>
                    <a:lumOff val="50000"/>
                  </a:schemeClr>
                </a:solidFill>
              </a:rPr>
              <a:t> Don't let anyone look down on you because you are young</a:t>
            </a:r>
            <a:r>
              <a:rPr lang="en-US" sz="4000" dirty="0"/>
              <a:t>, but </a:t>
            </a:r>
            <a:r>
              <a:rPr lang="en-US" sz="4000" dirty="0">
                <a:solidFill>
                  <a:srgbClr val="FFFF00"/>
                </a:solidFill>
              </a:rPr>
              <a:t>set an example</a:t>
            </a:r>
            <a:r>
              <a:rPr lang="en-US" sz="4000" dirty="0"/>
              <a:t> for the </a:t>
            </a:r>
            <a:r>
              <a:rPr lang="en-US" sz="4000" dirty="0">
                <a:effectLst>
                  <a:glow rad="127000">
                    <a:srgbClr val="FF0000">
                      <a:alpha val="0"/>
                    </a:srgbClr>
                  </a:glow>
                  <a:outerShdw blurRad="38100" dist="38100" dir="2700000" algn="tl">
                    <a:srgbClr val="000000">
                      <a:alpha val="43137"/>
                    </a:srgbClr>
                  </a:outerShdw>
                </a:effectLst>
              </a:rPr>
              <a:t>believers </a:t>
            </a:r>
            <a:br>
              <a:rPr lang="en-US" sz="4000" dirty="0">
                <a:effectLst>
                  <a:glow rad="127000">
                    <a:srgbClr val="FF0000">
                      <a:alpha val="0"/>
                    </a:srgbClr>
                  </a:glow>
                  <a:outerShdw blurRad="38100" dist="38100" dir="2700000" algn="tl">
                    <a:srgbClr val="000000">
                      <a:alpha val="43137"/>
                    </a:srgbClr>
                  </a:outerShdw>
                </a:effectLst>
              </a:rPr>
            </a:br>
            <a:r>
              <a:rPr lang="en-US" sz="4000" dirty="0"/>
              <a:t>in speech, </a:t>
            </a:r>
            <a:br>
              <a:rPr lang="en-US" sz="4000" dirty="0"/>
            </a:br>
            <a:r>
              <a:rPr lang="en-US" sz="4000" dirty="0"/>
              <a:t>in </a:t>
            </a:r>
            <a:r>
              <a:rPr lang="en-US" sz="4000" dirty="0">
                <a:effectLst>
                  <a:glow rad="127000">
                    <a:srgbClr val="FF0000">
                      <a:alpha val="0"/>
                    </a:srgbClr>
                  </a:glow>
                  <a:outerShdw blurRad="38100" dist="38100" dir="2700000" algn="tl">
                    <a:srgbClr val="000000">
                      <a:alpha val="43137"/>
                    </a:srgbClr>
                  </a:outerShdw>
                </a:effectLst>
              </a:rPr>
              <a:t>life</a:t>
            </a:r>
            <a:r>
              <a:rPr lang="en-US" sz="4000" dirty="0"/>
              <a:t>, </a:t>
            </a:r>
            <a:br>
              <a:rPr lang="en-US" sz="4000" dirty="0"/>
            </a:br>
            <a:r>
              <a:rPr lang="en-US" sz="4000" dirty="0"/>
              <a:t>in </a:t>
            </a:r>
            <a:r>
              <a:rPr lang="en-US" sz="4000" dirty="0">
                <a:effectLst>
                  <a:glow rad="127000">
                    <a:srgbClr val="FF0000"/>
                  </a:glow>
                  <a:outerShdw blurRad="38100" dist="38100" dir="2700000" algn="tl">
                    <a:srgbClr val="000000">
                      <a:alpha val="43137"/>
                    </a:srgbClr>
                  </a:outerShdw>
                </a:effectLst>
              </a:rPr>
              <a:t>love</a:t>
            </a:r>
            <a:r>
              <a:rPr lang="en-US" sz="4000" dirty="0"/>
              <a:t>, </a:t>
            </a:r>
            <a:br>
              <a:rPr lang="en-US" sz="4000" dirty="0"/>
            </a:br>
            <a:r>
              <a:rPr lang="en-US" sz="4000" dirty="0"/>
              <a:t>in faith and </a:t>
            </a:r>
            <a:br>
              <a:rPr lang="en-US" sz="4000" dirty="0"/>
            </a:br>
            <a:r>
              <a:rPr lang="en-US" sz="4000" dirty="0"/>
              <a:t>in purity.</a:t>
            </a:r>
          </a:p>
          <a:p>
            <a:r>
              <a:rPr lang="en-US" dirty="0"/>
              <a:t> </a:t>
            </a:r>
          </a:p>
          <a:p>
            <a:endParaRPr lang="en-US" dirty="0"/>
          </a:p>
        </p:txBody>
      </p:sp>
    </p:spTree>
    <p:extLst>
      <p:ext uri="{BB962C8B-B14F-4D97-AF65-F5344CB8AC3E}">
        <p14:creationId xmlns:p14="http://schemas.microsoft.com/office/powerpoint/2010/main" val="396176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8582" y="1189606"/>
            <a:ext cx="7495611" cy="4865534"/>
          </a:xfrm>
        </p:spPr>
        <p:txBody>
          <a:bodyPr/>
          <a:lstStyle/>
          <a:p>
            <a:r>
              <a:rPr lang="en-US" sz="4000" baseline="30000" dirty="0">
                <a:solidFill>
                  <a:schemeClr val="bg1">
                    <a:lumMod val="65000"/>
                  </a:schemeClr>
                </a:solidFill>
              </a:rPr>
              <a:t>6</a:t>
            </a:r>
            <a:r>
              <a:rPr lang="en-US" sz="4000" dirty="0">
                <a:solidFill>
                  <a:schemeClr val="bg1">
                    <a:lumMod val="65000"/>
                  </a:schemeClr>
                </a:solidFill>
              </a:rPr>
              <a:t> If you point these things out to the brothers, </a:t>
            </a:r>
            <a:r>
              <a:rPr lang="en-US" sz="4000" dirty="0"/>
              <a:t>you will be a </a:t>
            </a:r>
            <a:r>
              <a:rPr lang="en-US" sz="4000" dirty="0">
                <a:solidFill>
                  <a:srgbClr val="FFFF00"/>
                </a:solidFill>
              </a:rPr>
              <a:t>good minister </a:t>
            </a:r>
            <a:r>
              <a:rPr lang="en-US" sz="4000" dirty="0"/>
              <a:t>of Christ Jesus</a:t>
            </a:r>
            <a:r>
              <a:rPr lang="en-US" sz="4000" dirty="0">
                <a:solidFill>
                  <a:schemeClr val="tx1">
                    <a:lumMod val="50000"/>
                    <a:lumOff val="50000"/>
                  </a:schemeClr>
                </a:solidFill>
              </a:rPr>
              <a:t>, </a:t>
            </a:r>
            <a:r>
              <a:rPr lang="en-US" sz="4000" dirty="0">
                <a:solidFill>
                  <a:schemeClr val="bg1">
                    <a:lumMod val="65000"/>
                  </a:schemeClr>
                </a:solidFill>
              </a:rPr>
              <a:t>brought up in the truths of the faith and of the good teaching that you have followed.</a:t>
            </a:r>
          </a:p>
          <a:p>
            <a:r>
              <a:rPr lang="en-US" dirty="0">
                <a:solidFill>
                  <a:schemeClr val="tx1">
                    <a:lumMod val="50000"/>
                    <a:lumOff val="50000"/>
                  </a:schemeClr>
                </a:solidFill>
              </a:rPr>
              <a:t> </a:t>
            </a:r>
          </a:p>
          <a:p>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5951794" y="2765334"/>
            <a:ext cx="5407448" cy="3538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3" y="1189606"/>
            <a:ext cx="6013652" cy="4865534"/>
          </a:xfrm>
        </p:spPr>
        <p:txBody>
          <a:bodyPr/>
          <a:lstStyle/>
          <a:p>
            <a:r>
              <a:rPr lang="en-US" sz="4000" baseline="30000" dirty="0">
                <a:solidFill>
                  <a:schemeClr val="tx1">
                    <a:lumMod val="50000"/>
                    <a:lumOff val="50000"/>
                  </a:schemeClr>
                </a:solidFill>
              </a:rPr>
              <a:t>12</a:t>
            </a:r>
            <a:r>
              <a:rPr lang="en-US" sz="4000" dirty="0">
                <a:solidFill>
                  <a:schemeClr val="tx1">
                    <a:lumMod val="50000"/>
                    <a:lumOff val="50000"/>
                  </a:schemeClr>
                </a:solidFill>
              </a:rPr>
              <a:t> Don't let anyone look down on you because you are young</a:t>
            </a:r>
            <a:r>
              <a:rPr lang="en-US" sz="4000" dirty="0"/>
              <a:t>, but </a:t>
            </a:r>
            <a:r>
              <a:rPr lang="en-US" sz="4000" dirty="0">
                <a:solidFill>
                  <a:srgbClr val="FFFF00"/>
                </a:solidFill>
              </a:rPr>
              <a:t>set an example</a:t>
            </a:r>
            <a:r>
              <a:rPr lang="en-US" sz="4000" dirty="0"/>
              <a:t> for the </a:t>
            </a:r>
            <a:r>
              <a:rPr lang="en-US" sz="4000" dirty="0">
                <a:effectLst>
                  <a:glow rad="127000">
                    <a:srgbClr val="FF0000">
                      <a:alpha val="0"/>
                    </a:srgbClr>
                  </a:glow>
                  <a:outerShdw blurRad="38100" dist="38100" dir="2700000" algn="tl">
                    <a:srgbClr val="000000">
                      <a:alpha val="43137"/>
                    </a:srgbClr>
                  </a:outerShdw>
                </a:effectLst>
              </a:rPr>
              <a:t>believers </a:t>
            </a:r>
            <a:br>
              <a:rPr lang="en-US" sz="4000" dirty="0">
                <a:effectLst>
                  <a:glow rad="127000">
                    <a:srgbClr val="FF0000">
                      <a:alpha val="0"/>
                    </a:srgbClr>
                  </a:glow>
                  <a:outerShdw blurRad="38100" dist="38100" dir="2700000" algn="tl">
                    <a:srgbClr val="000000">
                      <a:alpha val="43137"/>
                    </a:srgbClr>
                  </a:outerShdw>
                </a:effectLst>
              </a:rPr>
            </a:br>
            <a:r>
              <a:rPr lang="en-US" sz="4000" dirty="0"/>
              <a:t>in speech, </a:t>
            </a:r>
            <a:br>
              <a:rPr lang="en-US" sz="4000" dirty="0"/>
            </a:br>
            <a:r>
              <a:rPr lang="en-US" sz="4000" dirty="0"/>
              <a:t>in </a:t>
            </a:r>
            <a:r>
              <a:rPr lang="en-US" sz="4000" dirty="0">
                <a:effectLst>
                  <a:glow rad="127000">
                    <a:srgbClr val="FF0000">
                      <a:alpha val="0"/>
                    </a:srgbClr>
                  </a:glow>
                  <a:outerShdw blurRad="38100" dist="38100" dir="2700000" algn="tl">
                    <a:srgbClr val="000000">
                      <a:alpha val="43137"/>
                    </a:srgbClr>
                  </a:outerShdw>
                </a:effectLst>
              </a:rPr>
              <a:t>life</a:t>
            </a:r>
            <a:r>
              <a:rPr lang="en-US" sz="4000" dirty="0"/>
              <a:t>, </a:t>
            </a:r>
            <a:br>
              <a:rPr lang="en-US" sz="4000" dirty="0"/>
            </a:br>
            <a:r>
              <a:rPr lang="en-US" sz="4000" dirty="0"/>
              <a:t>in </a:t>
            </a:r>
            <a:r>
              <a:rPr lang="en-US" sz="4000" dirty="0">
                <a:effectLst>
                  <a:glow rad="127000">
                    <a:srgbClr val="FF0000">
                      <a:alpha val="0"/>
                    </a:srgbClr>
                  </a:glow>
                  <a:outerShdw blurRad="38100" dist="38100" dir="2700000" algn="tl">
                    <a:srgbClr val="000000">
                      <a:alpha val="43137"/>
                    </a:srgbClr>
                  </a:outerShdw>
                </a:effectLst>
              </a:rPr>
              <a:t>love</a:t>
            </a:r>
            <a:r>
              <a:rPr lang="en-US" sz="4000" dirty="0"/>
              <a:t>, </a:t>
            </a:r>
            <a:br>
              <a:rPr lang="en-US" sz="4000" dirty="0"/>
            </a:br>
            <a:r>
              <a:rPr lang="en-US" sz="4000" dirty="0"/>
              <a:t>in </a:t>
            </a:r>
            <a:r>
              <a:rPr lang="en-US" sz="4000" dirty="0">
                <a:effectLst>
                  <a:glow rad="127000">
                    <a:srgbClr val="FF0000"/>
                  </a:glow>
                  <a:outerShdw blurRad="38100" dist="38100" dir="2700000" algn="tl">
                    <a:srgbClr val="000000">
                      <a:alpha val="43137"/>
                    </a:srgbClr>
                  </a:outerShdw>
                </a:effectLst>
              </a:rPr>
              <a:t>faith</a:t>
            </a:r>
            <a:r>
              <a:rPr lang="en-US" sz="4000" dirty="0"/>
              <a:t> and </a:t>
            </a:r>
            <a:br>
              <a:rPr lang="en-US" sz="4000" dirty="0"/>
            </a:br>
            <a:r>
              <a:rPr lang="en-US" sz="4000" dirty="0"/>
              <a:t>in purity.</a:t>
            </a:r>
          </a:p>
          <a:p>
            <a:r>
              <a:rPr lang="en-US" dirty="0"/>
              <a:t> </a:t>
            </a:r>
          </a:p>
          <a:p>
            <a:endParaRPr lang="en-US" dirty="0"/>
          </a:p>
        </p:txBody>
      </p:sp>
    </p:spTree>
    <p:extLst>
      <p:ext uri="{BB962C8B-B14F-4D97-AF65-F5344CB8AC3E}">
        <p14:creationId xmlns:p14="http://schemas.microsoft.com/office/powerpoint/2010/main" val="380692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5951794" y="2765334"/>
            <a:ext cx="5407448" cy="3538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5- </a:t>
            </a:r>
            <a:r>
              <a:rPr lang="en-US" u="sng" dirty="0">
                <a:solidFill>
                  <a:srgbClr val="FFFF00"/>
                </a:solidFill>
              </a:rPr>
              <a:t>Sets</a:t>
            </a:r>
            <a:r>
              <a:rPr lang="en-US" dirty="0"/>
              <a:t> an Example</a:t>
            </a:r>
          </a:p>
        </p:txBody>
      </p:sp>
      <p:sp>
        <p:nvSpPr>
          <p:cNvPr id="3" name="Content Placeholder 2"/>
          <p:cNvSpPr>
            <a:spLocks noGrp="1"/>
          </p:cNvSpPr>
          <p:nvPr>
            <p:ph idx="1"/>
          </p:nvPr>
        </p:nvSpPr>
        <p:spPr>
          <a:xfrm>
            <a:off x="828583" y="1189606"/>
            <a:ext cx="6013652" cy="4865534"/>
          </a:xfrm>
        </p:spPr>
        <p:txBody>
          <a:bodyPr/>
          <a:lstStyle/>
          <a:p>
            <a:r>
              <a:rPr lang="en-US" sz="4000" baseline="30000" dirty="0">
                <a:solidFill>
                  <a:schemeClr val="tx1">
                    <a:lumMod val="50000"/>
                    <a:lumOff val="50000"/>
                  </a:schemeClr>
                </a:solidFill>
              </a:rPr>
              <a:t>12</a:t>
            </a:r>
            <a:r>
              <a:rPr lang="en-US" sz="4000" dirty="0">
                <a:solidFill>
                  <a:schemeClr val="tx1">
                    <a:lumMod val="50000"/>
                    <a:lumOff val="50000"/>
                  </a:schemeClr>
                </a:solidFill>
              </a:rPr>
              <a:t> Don't let anyone look down on you because you are young</a:t>
            </a:r>
            <a:r>
              <a:rPr lang="en-US" sz="4000" dirty="0"/>
              <a:t>, but </a:t>
            </a:r>
            <a:r>
              <a:rPr lang="en-US" sz="4000" dirty="0">
                <a:solidFill>
                  <a:srgbClr val="FFFF00"/>
                </a:solidFill>
              </a:rPr>
              <a:t>set an example</a:t>
            </a:r>
            <a:r>
              <a:rPr lang="en-US" sz="4000" dirty="0"/>
              <a:t> for the </a:t>
            </a:r>
            <a:r>
              <a:rPr lang="en-US" sz="4000" dirty="0">
                <a:effectLst>
                  <a:glow rad="127000">
                    <a:srgbClr val="FF0000">
                      <a:alpha val="0"/>
                    </a:srgbClr>
                  </a:glow>
                  <a:outerShdw blurRad="38100" dist="38100" dir="2700000" algn="tl">
                    <a:srgbClr val="000000">
                      <a:alpha val="43137"/>
                    </a:srgbClr>
                  </a:outerShdw>
                </a:effectLst>
              </a:rPr>
              <a:t>believers </a:t>
            </a:r>
            <a:br>
              <a:rPr lang="en-US" sz="4000" dirty="0">
                <a:effectLst>
                  <a:glow rad="127000">
                    <a:srgbClr val="FF0000">
                      <a:alpha val="0"/>
                    </a:srgbClr>
                  </a:glow>
                  <a:outerShdw blurRad="38100" dist="38100" dir="2700000" algn="tl">
                    <a:srgbClr val="000000">
                      <a:alpha val="43137"/>
                    </a:srgbClr>
                  </a:outerShdw>
                </a:effectLst>
              </a:rPr>
            </a:br>
            <a:r>
              <a:rPr lang="en-US" sz="4000" dirty="0"/>
              <a:t>in speech, </a:t>
            </a:r>
            <a:br>
              <a:rPr lang="en-US" sz="4000" dirty="0"/>
            </a:br>
            <a:r>
              <a:rPr lang="en-US" sz="4000" dirty="0"/>
              <a:t>in </a:t>
            </a:r>
            <a:r>
              <a:rPr lang="en-US" sz="4000" dirty="0">
                <a:effectLst>
                  <a:glow rad="127000">
                    <a:srgbClr val="FF0000">
                      <a:alpha val="0"/>
                    </a:srgbClr>
                  </a:glow>
                  <a:outerShdw blurRad="38100" dist="38100" dir="2700000" algn="tl">
                    <a:srgbClr val="000000">
                      <a:alpha val="43137"/>
                    </a:srgbClr>
                  </a:outerShdw>
                </a:effectLst>
              </a:rPr>
              <a:t>life</a:t>
            </a:r>
            <a:r>
              <a:rPr lang="en-US" sz="4000" dirty="0"/>
              <a:t>, </a:t>
            </a:r>
            <a:br>
              <a:rPr lang="en-US" sz="4000" dirty="0"/>
            </a:br>
            <a:r>
              <a:rPr lang="en-US" sz="4000" dirty="0"/>
              <a:t>in </a:t>
            </a:r>
            <a:r>
              <a:rPr lang="en-US" sz="4000" dirty="0">
                <a:effectLst>
                  <a:glow rad="127000">
                    <a:srgbClr val="FF0000">
                      <a:alpha val="0"/>
                    </a:srgbClr>
                  </a:glow>
                  <a:outerShdw blurRad="38100" dist="38100" dir="2700000" algn="tl">
                    <a:srgbClr val="000000">
                      <a:alpha val="43137"/>
                    </a:srgbClr>
                  </a:outerShdw>
                </a:effectLst>
              </a:rPr>
              <a:t>love</a:t>
            </a:r>
            <a:r>
              <a:rPr lang="en-US" sz="4000" dirty="0"/>
              <a:t>, </a:t>
            </a:r>
            <a:br>
              <a:rPr lang="en-US" sz="4000" dirty="0"/>
            </a:br>
            <a:r>
              <a:rPr lang="en-US" sz="4000" dirty="0"/>
              <a:t>in </a:t>
            </a:r>
            <a:r>
              <a:rPr lang="en-US" sz="4000" dirty="0">
                <a:effectLst>
                  <a:glow rad="127000">
                    <a:srgbClr val="FF0000">
                      <a:alpha val="0"/>
                    </a:srgbClr>
                  </a:glow>
                  <a:outerShdw blurRad="38100" dist="38100" dir="2700000" algn="tl">
                    <a:srgbClr val="000000">
                      <a:alpha val="43137"/>
                    </a:srgbClr>
                  </a:outerShdw>
                </a:effectLst>
              </a:rPr>
              <a:t>faith </a:t>
            </a:r>
            <a:r>
              <a:rPr lang="en-US" sz="4000" dirty="0"/>
              <a:t>and </a:t>
            </a:r>
            <a:br>
              <a:rPr lang="en-US" sz="4000" dirty="0"/>
            </a:br>
            <a:r>
              <a:rPr lang="en-US" sz="4000" dirty="0"/>
              <a:t>in </a:t>
            </a:r>
            <a:r>
              <a:rPr lang="en-US" sz="4000" dirty="0">
                <a:effectLst>
                  <a:glow rad="127000">
                    <a:srgbClr val="FF0000"/>
                  </a:glow>
                  <a:outerShdw blurRad="38100" dist="38100" dir="2700000" algn="tl">
                    <a:srgbClr val="000000">
                      <a:alpha val="43137"/>
                    </a:srgbClr>
                  </a:outerShdw>
                </a:effectLst>
              </a:rPr>
              <a:t>purity</a:t>
            </a:r>
            <a:r>
              <a:rPr lang="en-US" sz="4000" dirty="0"/>
              <a:t>.</a:t>
            </a:r>
          </a:p>
          <a:p>
            <a:r>
              <a:rPr lang="en-US" dirty="0"/>
              <a:t> </a:t>
            </a:r>
          </a:p>
          <a:p>
            <a:endParaRPr lang="en-US" dirty="0"/>
          </a:p>
        </p:txBody>
      </p:sp>
    </p:spTree>
    <p:extLst>
      <p:ext uri="{BB962C8B-B14F-4D97-AF65-F5344CB8AC3E}">
        <p14:creationId xmlns:p14="http://schemas.microsoft.com/office/powerpoint/2010/main" val="376740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6- </a:t>
            </a:r>
            <a:r>
              <a:rPr lang="en-US" u="sng" dirty="0">
                <a:solidFill>
                  <a:srgbClr val="FFFF00"/>
                </a:solidFill>
              </a:rPr>
              <a:t>Focuses</a:t>
            </a:r>
            <a:r>
              <a:rPr lang="en-US" dirty="0"/>
              <a:t> on the Word</a:t>
            </a:r>
          </a:p>
        </p:txBody>
      </p:sp>
      <p:sp>
        <p:nvSpPr>
          <p:cNvPr id="3" name="Content Placeholder 2"/>
          <p:cNvSpPr>
            <a:spLocks noGrp="1"/>
          </p:cNvSpPr>
          <p:nvPr>
            <p:ph idx="1"/>
          </p:nvPr>
        </p:nvSpPr>
        <p:spPr>
          <a:xfrm>
            <a:off x="828583" y="1189606"/>
            <a:ext cx="8315418" cy="4865534"/>
          </a:xfrm>
        </p:spPr>
        <p:txBody>
          <a:bodyPr>
            <a:normAutofit/>
          </a:bodyPr>
          <a:lstStyle/>
          <a:p>
            <a:r>
              <a:rPr lang="en-US" sz="4000" baseline="30000" dirty="0"/>
              <a:t>13</a:t>
            </a:r>
            <a:r>
              <a:rPr lang="en-US" sz="4000" dirty="0"/>
              <a:t> Until I come, </a:t>
            </a:r>
            <a:r>
              <a:rPr lang="en-US" sz="4000" dirty="0">
                <a:solidFill>
                  <a:srgbClr val="FFFF00"/>
                </a:solidFill>
              </a:rPr>
              <a:t>devote yourself to </a:t>
            </a:r>
            <a:r>
              <a:rPr lang="en-US" sz="4000" dirty="0"/>
              <a:t>the public reading of </a:t>
            </a:r>
            <a:r>
              <a:rPr lang="en-US" sz="4000" dirty="0">
                <a:solidFill>
                  <a:srgbClr val="FFFF00"/>
                </a:solidFill>
                <a:effectLst>
                  <a:glow rad="127000">
                    <a:srgbClr val="FF0000"/>
                  </a:glow>
                  <a:outerShdw blurRad="38100" dist="38100" dir="2700000" algn="tl">
                    <a:srgbClr val="000000">
                      <a:alpha val="43137"/>
                    </a:srgbClr>
                  </a:outerShdw>
                </a:effectLst>
              </a:rPr>
              <a:t>Scripture</a:t>
            </a:r>
            <a:r>
              <a:rPr lang="en-US" sz="4000" dirty="0"/>
              <a:t>, to preaching and to teaching.</a:t>
            </a:r>
          </a:p>
          <a:p>
            <a:r>
              <a:rPr lang="en-US" sz="40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6- </a:t>
            </a:r>
            <a:r>
              <a:rPr lang="en-US" u="sng" dirty="0">
                <a:solidFill>
                  <a:srgbClr val="FFFF00"/>
                </a:solidFill>
              </a:rPr>
              <a:t>Focuses</a:t>
            </a:r>
            <a:r>
              <a:rPr lang="en-US" dirty="0"/>
              <a:t> on the Word</a:t>
            </a:r>
          </a:p>
        </p:txBody>
      </p:sp>
      <p:sp>
        <p:nvSpPr>
          <p:cNvPr id="3" name="Content Placeholder 2"/>
          <p:cNvSpPr>
            <a:spLocks noGrp="1"/>
          </p:cNvSpPr>
          <p:nvPr>
            <p:ph idx="1"/>
          </p:nvPr>
        </p:nvSpPr>
        <p:spPr>
          <a:xfrm>
            <a:off x="828581" y="1189606"/>
            <a:ext cx="8280249" cy="4865534"/>
          </a:xfrm>
        </p:spPr>
        <p:txBody>
          <a:bodyPr/>
          <a:lstStyle/>
          <a:p>
            <a:r>
              <a:rPr lang="en-US" sz="4000" baseline="30000" dirty="0"/>
              <a:t>13</a:t>
            </a:r>
            <a:r>
              <a:rPr lang="en-US" sz="4000" dirty="0"/>
              <a:t> Until I come, </a:t>
            </a:r>
            <a:r>
              <a:rPr lang="en-US" sz="4000" dirty="0">
                <a:solidFill>
                  <a:srgbClr val="FFFF00"/>
                </a:solidFill>
              </a:rPr>
              <a:t>devote yourself to </a:t>
            </a:r>
            <a:r>
              <a:rPr lang="en-US" sz="4000" dirty="0"/>
              <a:t>the public </a:t>
            </a:r>
            <a:r>
              <a:rPr lang="en-US" sz="4000" dirty="0">
                <a:effectLst>
                  <a:glow rad="127000">
                    <a:srgbClr val="FF0000"/>
                  </a:glow>
                  <a:outerShdw blurRad="38100" dist="38100" dir="2700000" algn="tl">
                    <a:srgbClr val="000000">
                      <a:alpha val="43137"/>
                    </a:srgbClr>
                  </a:outerShdw>
                </a:effectLst>
              </a:rPr>
              <a:t>reading of </a:t>
            </a:r>
            <a:r>
              <a:rPr lang="en-US" sz="4000" dirty="0">
                <a:solidFill>
                  <a:srgbClr val="FFFF00"/>
                </a:solidFill>
              </a:rPr>
              <a:t>Scripture</a:t>
            </a:r>
            <a:r>
              <a:rPr lang="en-US" sz="4000" dirty="0"/>
              <a:t>, to preaching and to teaching.</a:t>
            </a:r>
          </a:p>
          <a:p>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6- </a:t>
            </a:r>
            <a:r>
              <a:rPr lang="en-US" u="sng" dirty="0">
                <a:solidFill>
                  <a:srgbClr val="FFFF00"/>
                </a:solidFill>
              </a:rPr>
              <a:t>Focuses</a:t>
            </a:r>
            <a:r>
              <a:rPr lang="en-US" dirty="0"/>
              <a:t> on the Word</a:t>
            </a:r>
          </a:p>
        </p:txBody>
      </p:sp>
      <p:sp>
        <p:nvSpPr>
          <p:cNvPr id="3" name="Content Placeholder 2"/>
          <p:cNvSpPr>
            <a:spLocks noGrp="1"/>
          </p:cNvSpPr>
          <p:nvPr>
            <p:ph idx="1"/>
          </p:nvPr>
        </p:nvSpPr>
        <p:spPr>
          <a:xfrm>
            <a:off x="828581" y="1189606"/>
            <a:ext cx="8280249" cy="4865534"/>
          </a:xfrm>
        </p:spPr>
        <p:txBody>
          <a:bodyPr/>
          <a:lstStyle/>
          <a:p>
            <a:r>
              <a:rPr lang="en-US" sz="4000" baseline="30000" dirty="0"/>
              <a:t>13</a:t>
            </a:r>
            <a:r>
              <a:rPr lang="en-US" sz="4000" dirty="0"/>
              <a:t> Until I come, </a:t>
            </a:r>
            <a:r>
              <a:rPr lang="en-US" sz="4000" dirty="0">
                <a:solidFill>
                  <a:srgbClr val="FFFF00"/>
                </a:solidFill>
              </a:rPr>
              <a:t>devote yourself to </a:t>
            </a:r>
            <a:r>
              <a:rPr lang="en-US" sz="4000" dirty="0"/>
              <a:t>the public </a:t>
            </a:r>
            <a:r>
              <a:rPr lang="en-US" sz="4000" dirty="0">
                <a:effectLst>
                  <a:glow rad="127000">
                    <a:srgbClr val="FF0000"/>
                  </a:glow>
                  <a:outerShdw blurRad="38100" dist="38100" dir="2700000" algn="tl">
                    <a:srgbClr val="000000">
                      <a:alpha val="43137"/>
                    </a:srgbClr>
                  </a:outerShdw>
                </a:effectLst>
              </a:rPr>
              <a:t>reading of </a:t>
            </a:r>
            <a:r>
              <a:rPr lang="en-US" sz="4000" dirty="0">
                <a:solidFill>
                  <a:srgbClr val="FFFF00"/>
                </a:solidFill>
              </a:rPr>
              <a:t>Scripture</a:t>
            </a:r>
            <a:r>
              <a:rPr lang="en-US" sz="4000" dirty="0"/>
              <a:t>, to </a:t>
            </a:r>
            <a:r>
              <a:rPr lang="en-US" sz="4000" dirty="0">
                <a:effectLst>
                  <a:glow rad="127000">
                    <a:srgbClr val="FF0000"/>
                  </a:glow>
                  <a:outerShdw blurRad="38100" dist="38100" dir="2700000" algn="tl">
                    <a:srgbClr val="000000">
                      <a:alpha val="43137"/>
                    </a:srgbClr>
                  </a:outerShdw>
                </a:effectLst>
              </a:rPr>
              <a:t>preaching </a:t>
            </a:r>
            <a:r>
              <a:rPr lang="en-US" sz="4000" dirty="0"/>
              <a:t>and to teaching.</a:t>
            </a:r>
          </a:p>
          <a:p>
            <a:r>
              <a:rPr lang="en-US" dirty="0"/>
              <a:t> </a:t>
            </a:r>
          </a:p>
        </p:txBody>
      </p:sp>
    </p:spTree>
    <p:extLst>
      <p:ext uri="{BB962C8B-B14F-4D97-AF65-F5344CB8AC3E}">
        <p14:creationId xmlns:p14="http://schemas.microsoft.com/office/powerpoint/2010/main" val="1288185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6- </a:t>
            </a:r>
            <a:r>
              <a:rPr lang="en-US" u="sng" dirty="0">
                <a:solidFill>
                  <a:srgbClr val="FFFF00"/>
                </a:solidFill>
              </a:rPr>
              <a:t>Focuses</a:t>
            </a:r>
            <a:r>
              <a:rPr lang="en-US" dirty="0"/>
              <a:t> on the Word</a:t>
            </a:r>
          </a:p>
        </p:txBody>
      </p:sp>
      <p:sp>
        <p:nvSpPr>
          <p:cNvPr id="3" name="Content Placeholder 2"/>
          <p:cNvSpPr>
            <a:spLocks noGrp="1"/>
          </p:cNvSpPr>
          <p:nvPr>
            <p:ph idx="1"/>
          </p:nvPr>
        </p:nvSpPr>
        <p:spPr>
          <a:xfrm>
            <a:off x="828581" y="1189606"/>
            <a:ext cx="8280249" cy="4865534"/>
          </a:xfrm>
        </p:spPr>
        <p:txBody>
          <a:bodyPr/>
          <a:lstStyle/>
          <a:p>
            <a:r>
              <a:rPr lang="en-US" sz="4000" baseline="30000" dirty="0"/>
              <a:t>13</a:t>
            </a:r>
            <a:r>
              <a:rPr lang="en-US" sz="4000" dirty="0"/>
              <a:t> Until I come, </a:t>
            </a:r>
            <a:r>
              <a:rPr lang="en-US" sz="4000" dirty="0">
                <a:solidFill>
                  <a:srgbClr val="FFFF00"/>
                </a:solidFill>
              </a:rPr>
              <a:t>devote yourself to </a:t>
            </a:r>
            <a:r>
              <a:rPr lang="en-US" sz="4000" dirty="0"/>
              <a:t>the public </a:t>
            </a:r>
            <a:r>
              <a:rPr lang="en-US" sz="4000" dirty="0">
                <a:effectLst>
                  <a:glow rad="127000">
                    <a:srgbClr val="FF0000"/>
                  </a:glow>
                  <a:outerShdw blurRad="38100" dist="38100" dir="2700000" algn="tl">
                    <a:srgbClr val="000000">
                      <a:alpha val="43137"/>
                    </a:srgbClr>
                  </a:outerShdw>
                </a:effectLst>
              </a:rPr>
              <a:t>reading of </a:t>
            </a:r>
            <a:r>
              <a:rPr lang="en-US" sz="4000" dirty="0">
                <a:solidFill>
                  <a:srgbClr val="FFFF00"/>
                </a:solidFill>
              </a:rPr>
              <a:t>Scripture</a:t>
            </a:r>
            <a:r>
              <a:rPr lang="en-US" sz="4000" dirty="0"/>
              <a:t>, to </a:t>
            </a:r>
            <a:r>
              <a:rPr lang="en-US" sz="4000" dirty="0">
                <a:effectLst>
                  <a:glow rad="127000">
                    <a:srgbClr val="FF0000"/>
                  </a:glow>
                  <a:outerShdw blurRad="38100" dist="38100" dir="2700000" algn="tl">
                    <a:srgbClr val="000000">
                      <a:alpha val="43137"/>
                    </a:srgbClr>
                  </a:outerShdw>
                </a:effectLst>
              </a:rPr>
              <a:t>preaching </a:t>
            </a:r>
            <a:r>
              <a:rPr lang="en-US" sz="4000" dirty="0"/>
              <a:t>and to </a:t>
            </a:r>
            <a:r>
              <a:rPr lang="en-US" sz="4000" dirty="0">
                <a:effectLst>
                  <a:glow rad="127000">
                    <a:srgbClr val="FF0000"/>
                  </a:glow>
                  <a:outerShdw blurRad="38100" dist="38100" dir="2700000" algn="tl">
                    <a:srgbClr val="000000">
                      <a:alpha val="43137"/>
                    </a:srgbClr>
                  </a:outerShdw>
                </a:effectLst>
              </a:rPr>
              <a:t>teaching</a:t>
            </a:r>
            <a:r>
              <a:rPr lang="en-US" sz="4000" dirty="0"/>
              <a:t>.</a:t>
            </a:r>
          </a:p>
          <a:p>
            <a:r>
              <a:rPr lang="en-US" dirty="0"/>
              <a:t> </a:t>
            </a:r>
          </a:p>
        </p:txBody>
      </p:sp>
    </p:spTree>
    <p:extLst>
      <p:ext uri="{BB962C8B-B14F-4D97-AF65-F5344CB8AC3E}">
        <p14:creationId xmlns:p14="http://schemas.microsoft.com/office/powerpoint/2010/main" val="306155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6- </a:t>
            </a:r>
            <a:r>
              <a:rPr lang="en-US" u="sng" dirty="0">
                <a:solidFill>
                  <a:srgbClr val="FFFF00"/>
                </a:solidFill>
              </a:rPr>
              <a:t>Focuses</a:t>
            </a:r>
            <a:r>
              <a:rPr lang="en-US" dirty="0"/>
              <a:t> on the Word</a:t>
            </a:r>
          </a:p>
        </p:txBody>
      </p:sp>
      <p:sp>
        <p:nvSpPr>
          <p:cNvPr id="3" name="Content Placeholder 2"/>
          <p:cNvSpPr>
            <a:spLocks noGrp="1"/>
          </p:cNvSpPr>
          <p:nvPr>
            <p:ph idx="1"/>
          </p:nvPr>
        </p:nvSpPr>
        <p:spPr>
          <a:xfrm>
            <a:off x="828581" y="1189606"/>
            <a:ext cx="8280249" cy="4865534"/>
          </a:xfrm>
        </p:spPr>
        <p:txBody>
          <a:bodyPr/>
          <a:lstStyle/>
          <a:p>
            <a:r>
              <a:rPr lang="en-US" sz="4000" dirty="0"/>
              <a:t> </a:t>
            </a:r>
            <a:r>
              <a:rPr lang="en-US" sz="4000" baseline="30000" dirty="0"/>
              <a:t>14</a:t>
            </a:r>
            <a:r>
              <a:rPr lang="en-US" sz="4000" dirty="0"/>
              <a:t> Do not neglect your gift, which was given you through </a:t>
            </a:r>
            <a:r>
              <a:rPr lang="en-US" sz="4000" dirty="0">
                <a:solidFill>
                  <a:srgbClr val="FFFF00"/>
                </a:solidFill>
              </a:rPr>
              <a:t>a prophetic </a:t>
            </a:r>
            <a:r>
              <a:rPr lang="en-US" sz="4000" dirty="0">
                <a:solidFill>
                  <a:srgbClr val="FFFF00"/>
                </a:solidFill>
                <a:effectLst>
                  <a:glow rad="127000">
                    <a:srgbClr val="FF0000"/>
                  </a:glow>
                  <a:outerShdw blurRad="38100" dist="38100" dir="2700000" algn="tl">
                    <a:srgbClr val="000000">
                      <a:alpha val="43137"/>
                    </a:srgbClr>
                  </a:outerShdw>
                </a:effectLst>
              </a:rPr>
              <a:t>message</a:t>
            </a:r>
            <a:r>
              <a:rPr lang="en-US" sz="4000" dirty="0">
                <a:solidFill>
                  <a:srgbClr val="FFFF00"/>
                </a:solidFill>
              </a:rPr>
              <a:t> </a:t>
            </a:r>
            <a:r>
              <a:rPr lang="en-US" sz="4000" dirty="0"/>
              <a:t>when the body of elders laid their hands on you. </a:t>
            </a:r>
            <a:endParaRPr lang="en-US" dirty="0"/>
          </a:p>
        </p:txBody>
      </p:sp>
    </p:spTree>
    <p:extLst>
      <p:ext uri="{BB962C8B-B14F-4D97-AF65-F5344CB8AC3E}">
        <p14:creationId xmlns:p14="http://schemas.microsoft.com/office/powerpoint/2010/main" val="231638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7- </a:t>
            </a:r>
            <a:r>
              <a:rPr lang="en-US" u="sng" dirty="0">
                <a:solidFill>
                  <a:srgbClr val="FFFF00"/>
                </a:solidFill>
              </a:rPr>
              <a:t>Gives</a:t>
            </a:r>
            <a:r>
              <a:rPr lang="en-US" dirty="0"/>
              <a:t> Himself Wholly</a:t>
            </a:r>
          </a:p>
        </p:txBody>
      </p:sp>
      <p:sp>
        <p:nvSpPr>
          <p:cNvPr id="3" name="Content Placeholder 2"/>
          <p:cNvSpPr>
            <a:spLocks noGrp="1"/>
          </p:cNvSpPr>
          <p:nvPr>
            <p:ph idx="1"/>
          </p:nvPr>
        </p:nvSpPr>
        <p:spPr>
          <a:xfrm>
            <a:off x="828582" y="1189606"/>
            <a:ext cx="5027095" cy="4865534"/>
          </a:xfrm>
        </p:spPr>
        <p:txBody>
          <a:bodyPr/>
          <a:lstStyle/>
          <a:p>
            <a:r>
              <a:rPr lang="en-US" sz="4000" baseline="30000" dirty="0"/>
              <a:t>15</a:t>
            </a:r>
            <a:r>
              <a:rPr lang="en-US" sz="4000" dirty="0"/>
              <a:t> Be diligent in these matters; </a:t>
            </a:r>
            <a:r>
              <a:rPr lang="en-US" sz="4000" dirty="0">
                <a:solidFill>
                  <a:srgbClr val="FFFF00"/>
                </a:solidFill>
              </a:rPr>
              <a:t>give yourself wholly to them</a:t>
            </a:r>
            <a:r>
              <a:rPr lang="en-US" sz="4000" dirty="0"/>
              <a:t>, so that everyone may see your progress</a:t>
            </a:r>
            <a:r>
              <a:rPr lang="en-US" dirty="0"/>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print"/>
          <a:srcRect b="30816"/>
          <a:stretch/>
        </p:blipFill>
        <p:spPr bwMode="auto">
          <a:xfrm>
            <a:off x="0" y="2106383"/>
            <a:ext cx="12192000" cy="475161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7- </a:t>
            </a:r>
            <a:r>
              <a:rPr lang="en-US" u="sng" dirty="0">
                <a:solidFill>
                  <a:srgbClr val="FFFF00"/>
                </a:solidFill>
              </a:rPr>
              <a:t>Gives</a:t>
            </a:r>
            <a:r>
              <a:rPr lang="en-US" dirty="0"/>
              <a:t> Himself Wholly</a:t>
            </a:r>
          </a:p>
        </p:txBody>
      </p:sp>
      <p:sp>
        <p:nvSpPr>
          <p:cNvPr id="3" name="Content Placeholder 2"/>
          <p:cNvSpPr>
            <a:spLocks noGrp="1"/>
          </p:cNvSpPr>
          <p:nvPr>
            <p:ph idx="1"/>
          </p:nvPr>
        </p:nvSpPr>
        <p:spPr>
          <a:xfrm>
            <a:off x="828582" y="1189606"/>
            <a:ext cx="5027095" cy="4865534"/>
          </a:xfrm>
        </p:spPr>
        <p:txBody>
          <a:bodyPr/>
          <a:lstStyle/>
          <a:p>
            <a:r>
              <a:rPr lang="en-US" sz="4000" baseline="30000" dirty="0"/>
              <a:t>15</a:t>
            </a:r>
            <a:r>
              <a:rPr lang="en-US" sz="4000" dirty="0"/>
              <a:t> Be diligent in these matters; </a:t>
            </a:r>
            <a:r>
              <a:rPr lang="en-US" sz="4000" dirty="0">
                <a:solidFill>
                  <a:srgbClr val="FFFF00"/>
                </a:solidFill>
              </a:rPr>
              <a:t>give yourself wholly to them</a:t>
            </a:r>
            <a:r>
              <a:rPr lang="en-US" sz="4000" dirty="0"/>
              <a:t>, so that everyone may see your progress</a:t>
            </a:r>
            <a:r>
              <a:rPr lang="en-US" dirty="0"/>
              <a:t>.</a:t>
            </a:r>
          </a:p>
          <a:p>
            <a:endParaRPr lang="en-US" dirty="0"/>
          </a:p>
        </p:txBody>
      </p:sp>
      <p:sp>
        <p:nvSpPr>
          <p:cNvPr id="8" name="Content Placeholder 2"/>
          <p:cNvSpPr txBox="1">
            <a:spLocks/>
          </p:cNvSpPr>
          <p:nvPr/>
        </p:nvSpPr>
        <p:spPr>
          <a:xfrm>
            <a:off x="6376105" y="1629873"/>
            <a:ext cx="5317664" cy="4865534"/>
          </a:xfrm>
          <a:prstGeom prst="rect">
            <a:avLst/>
          </a:prstGeom>
        </p:spPr>
        <p:txBody>
          <a:bodyPr vert="horz" lIns="91440" tIns="45720" rIns="91440" bIns="45720" rtlCol="0">
            <a:normAutofit/>
          </a:bodyPr>
          <a:lstStyle/>
          <a:p>
            <a:pPr>
              <a:spcBef>
                <a:spcPct val="20000"/>
              </a:spcBef>
              <a:defRPr/>
            </a:pPr>
            <a:r>
              <a:rPr lang="en-US" sz="4000" b="1" dirty="0">
                <a:solidFill>
                  <a:schemeClr val="bg1"/>
                </a:solidFill>
                <a:effectLst>
                  <a:glow rad="127000">
                    <a:srgbClr val="FF0000"/>
                  </a:glow>
                  <a:outerShdw blurRad="38100" dist="38100" dir="2700000" algn="tl">
                    <a:srgbClr val="000000">
                      <a:alpha val="43137"/>
                    </a:srgbClr>
                  </a:outerShdw>
                </a:effectLst>
                <a:latin typeface="Arial Narrow" pitchFamily="34" charset="0"/>
              </a:rPr>
              <a:t>reading</a:t>
            </a:r>
            <a:r>
              <a:rPr lang="en-US" sz="4000" b="1" dirty="0">
                <a:solidFill>
                  <a:schemeClr val="bg1"/>
                </a:solidFill>
                <a:effectLst>
                  <a:outerShdw blurRad="38100" dist="38100" dir="2700000" algn="tl">
                    <a:srgbClr val="000000">
                      <a:alpha val="43137"/>
                    </a:srgbClr>
                  </a:outerShdw>
                </a:effectLst>
                <a:latin typeface="Arial Narrow" pitchFamily="34" charset="0"/>
              </a:rPr>
              <a:t> of </a:t>
            </a:r>
            <a:r>
              <a:rPr lang="en-US" sz="4000" b="1" u="sng" dirty="0">
                <a:solidFill>
                  <a:srgbClr val="FFFF00"/>
                </a:solidFill>
                <a:effectLst>
                  <a:outerShdw blurRad="38100" dist="38100" dir="2700000" algn="tl">
                    <a:srgbClr val="000000">
                      <a:alpha val="43137"/>
                    </a:srgbClr>
                  </a:outerShdw>
                </a:effectLst>
                <a:latin typeface="Arial Narrow" pitchFamily="34" charset="0"/>
              </a:rPr>
              <a:t>Scripture</a:t>
            </a:r>
            <a:r>
              <a:rPr lang="en-US" sz="4000" b="1" dirty="0">
                <a:solidFill>
                  <a:schemeClr val="bg1"/>
                </a:solidFill>
                <a:effectLst>
                  <a:outerShdw blurRad="38100" dist="38100" dir="2700000" algn="tl">
                    <a:srgbClr val="000000">
                      <a:alpha val="43137"/>
                    </a:srgbClr>
                  </a:outerShdw>
                </a:effectLst>
                <a:latin typeface="Arial Narrow" pitchFamily="34" charset="0"/>
              </a:rPr>
              <a:t>, to </a:t>
            </a:r>
            <a:r>
              <a:rPr lang="en-US" sz="4000" b="1" dirty="0">
                <a:solidFill>
                  <a:schemeClr val="bg1"/>
                </a:solidFill>
                <a:effectLst>
                  <a:glow rad="127000">
                    <a:srgbClr val="FF0000"/>
                  </a:glow>
                  <a:outerShdw blurRad="38100" dist="38100" dir="2700000" algn="tl">
                    <a:srgbClr val="000000">
                      <a:alpha val="43137"/>
                    </a:srgbClr>
                  </a:outerShdw>
                </a:effectLst>
                <a:latin typeface="Arial Narrow" pitchFamily="34" charset="0"/>
              </a:rPr>
              <a:t>preaching</a:t>
            </a:r>
            <a:r>
              <a:rPr lang="en-US" sz="4000" b="1" dirty="0">
                <a:solidFill>
                  <a:schemeClr val="bg1"/>
                </a:solidFill>
                <a:effectLst>
                  <a:outerShdw blurRad="38100" dist="38100" dir="2700000" algn="tl">
                    <a:srgbClr val="000000">
                      <a:alpha val="43137"/>
                    </a:srgbClr>
                  </a:outerShdw>
                </a:effectLst>
                <a:latin typeface="Arial Narrow" pitchFamily="34" charset="0"/>
              </a:rPr>
              <a:t> and to </a:t>
            </a:r>
            <a:r>
              <a:rPr lang="en-US" sz="4000" b="1" dirty="0">
                <a:solidFill>
                  <a:schemeClr val="bg1"/>
                </a:solidFill>
                <a:effectLst>
                  <a:glow rad="127000">
                    <a:srgbClr val="FF0000"/>
                  </a:glow>
                  <a:outerShdw blurRad="38100" dist="38100" dir="2700000" algn="tl">
                    <a:srgbClr val="000000">
                      <a:alpha val="43137"/>
                    </a:srgbClr>
                  </a:outerShdw>
                </a:effectLst>
                <a:latin typeface="Arial Narrow" pitchFamily="34" charset="0"/>
              </a:rPr>
              <a:t>teaching </a:t>
            </a:r>
            <a:r>
              <a:rPr lang="en-US" sz="4000" b="1" dirty="0">
                <a:solidFill>
                  <a:schemeClr val="bg1"/>
                </a:solidFill>
                <a:effectLst>
                  <a:outerShdw blurRad="38100" dist="38100" dir="2700000" algn="tl">
                    <a:srgbClr val="000000">
                      <a:alpha val="43137"/>
                    </a:srgbClr>
                  </a:outerShdw>
                </a:effectLst>
                <a:latin typeface="Arial Narrow" pitchFamily="34" charset="0"/>
              </a:rPr>
              <a:t>....</a:t>
            </a:r>
          </a:p>
          <a:p>
            <a:pPr>
              <a:spcBef>
                <a:spcPct val="20000"/>
              </a:spcBef>
              <a:defRPr/>
            </a:pPr>
            <a:r>
              <a:rPr lang="en-US" sz="4000" b="1" dirty="0">
                <a:solidFill>
                  <a:schemeClr val="bg1"/>
                </a:solidFill>
                <a:effectLst>
                  <a:outerShdw blurRad="38100" dist="38100" dir="2700000" algn="tl">
                    <a:srgbClr val="000000">
                      <a:alpha val="43137"/>
                    </a:srgbClr>
                  </a:outerShdw>
                </a:effectLst>
                <a:latin typeface="Arial Narrow" pitchFamily="34" charset="0"/>
              </a:rPr>
              <a:t>gift ... through </a:t>
            </a:r>
            <a:r>
              <a:rPr lang="en-US" sz="4000" b="1" dirty="0">
                <a:solidFill>
                  <a:schemeClr val="bg1"/>
                </a:solidFill>
                <a:effectLst>
                  <a:glow rad="127000">
                    <a:srgbClr val="FF0000"/>
                  </a:glow>
                  <a:outerShdw blurRad="38100" dist="38100" dir="2700000" algn="tl">
                    <a:srgbClr val="000000">
                      <a:alpha val="43137"/>
                    </a:srgbClr>
                  </a:outerShdw>
                </a:effectLst>
                <a:latin typeface="Arial Narrow" pitchFamily="34" charset="0"/>
              </a:rPr>
              <a:t>message</a:t>
            </a:r>
          </a:p>
          <a:p>
            <a:pPr>
              <a:spcBef>
                <a:spcPct val="20000"/>
              </a:spcBef>
              <a:defRPr/>
            </a:pPr>
            <a:r>
              <a:rPr lang="en-US" sz="4000" b="1" dirty="0">
                <a:solidFill>
                  <a:schemeClr val="bg1"/>
                </a:solidFill>
                <a:effectLst>
                  <a:outerShdw blurRad="38100" dist="38100" dir="2700000" algn="tl">
                    <a:srgbClr val="000000">
                      <a:alpha val="43137"/>
                    </a:srgbClr>
                  </a:outerShdw>
                </a:effectLst>
                <a:latin typeface="Arial Narrow" pitchFamily="34" charset="0"/>
              </a:rPr>
              <a:t> </a:t>
            </a:r>
          </a:p>
        </p:txBody>
      </p:sp>
      <p:sp>
        <p:nvSpPr>
          <p:cNvPr id="5" name="Rectangle 4"/>
          <p:cNvSpPr/>
          <p:nvPr/>
        </p:nvSpPr>
        <p:spPr>
          <a:xfrm>
            <a:off x="2709333" y="2513514"/>
            <a:ext cx="1266631" cy="677521"/>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flipV="1">
            <a:off x="3975964" y="2831123"/>
            <a:ext cx="1967636" cy="21152"/>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66692" y="1547446"/>
            <a:ext cx="5345723" cy="2848708"/>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u="sng" dirty="0">
                <a:solidFill>
                  <a:srgbClr val="FFFF00"/>
                </a:solidFill>
              </a:rPr>
              <a:t>Watches</a:t>
            </a:r>
            <a:r>
              <a:rPr lang="en-US" dirty="0"/>
              <a:t> Himself</a:t>
            </a:r>
          </a:p>
        </p:txBody>
      </p:sp>
      <p:sp>
        <p:nvSpPr>
          <p:cNvPr id="3" name="Content Placeholder 2"/>
          <p:cNvSpPr>
            <a:spLocks noGrp="1"/>
          </p:cNvSpPr>
          <p:nvPr>
            <p:ph idx="1"/>
          </p:nvPr>
        </p:nvSpPr>
        <p:spPr/>
        <p:txBody>
          <a:bodyPr>
            <a:normAutofit/>
          </a:bodyPr>
          <a:lstStyle/>
          <a:p>
            <a:r>
              <a:rPr lang="en-US" sz="4000" dirty="0"/>
              <a:t> </a:t>
            </a:r>
            <a:r>
              <a:rPr lang="en-US" sz="4000" baseline="30000" dirty="0"/>
              <a:t>16</a:t>
            </a:r>
            <a:r>
              <a:rPr lang="en-US" sz="4000" dirty="0"/>
              <a:t> </a:t>
            </a:r>
            <a:r>
              <a:rPr lang="en-US" sz="4000" dirty="0">
                <a:solidFill>
                  <a:srgbClr val="FFFF00"/>
                </a:solidFill>
              </a:rPr>
              <a:t>Watch </a:t>
            </a:r>
            <a:r>
              <a:rPr lang="en-US" sz="4000" dirty="0">
                <a:solidFill>
                  <a:srgbClr val="FFFF00"/>
                </a:solidFill>
                <a:effectLst>
                  <a:glow rad="127000">
                    <a:srgbClr val="FF0000"/>
                  </a:glow>
                  <a:outerShdw blurRad="38100" dist="38100" dir="2700000" algn="tl">
                    <a:srgbClr val="000000">
                      <a:alpha val="43137"/>
                    </a:srgbClr>
                  </a:outerShdw>
                </a:effectLst>
              </a:rPr>
              <a:t>your life </a:t>
            </a:r>
            <a:r>
              <a:rPr lang="en-US" sz="4000" dirty="0">
                <a:solidFill>
                  <a:schemeClr val="tx1">
                    <a:lumMod val="50000"/>
                    <a:lumOff val="50000"/>
                  </a:schemeClr>
                </a:solidFill>
              </a:rPr>
              <a:t>and doctrine </a:t>
            </a:r>
            <a:r>
              <a:rPr lang="en-US" sz="4000" dirty="0">
                <a:solidFill>
                  <a:srgbClr val="FFFF00"/>
                </a:solidFill>
                <a:effectLst>
                  <a:glow rad="127000">
                    <a:srgbClr val="FF0000"/>
                  </a:glow>
                  <a:outerShdw blurRad="38100" dist="38100" dir="2700000" algn="tl">
                    <a:srgbClr val="000000">
                      <a:alpha val="43137"/>
                    </a:srgbClr>
                  </a:outerShdw>
                </a:effectLst>
              </a:rPr>
              <a:t>closely</a:t>
            </a:r>
            <a:r>
              <a:rPr lang="en-US" sz="4000" dirty="0"/>
              <a:t>. </a:t>
            </a:r>
            <a:r>
              <a:rPr lang="en-US" sz="4000" dirty="0">
                <a:solidFill>
                  <a:schemeClr val="tx1">
                    <a:lumMod val="50000"/>
                    <a:lumOff val="50000"/>
                  </a:schemeClr>
                </a:solidFill>
              </a:rPr>
              <a:t>Persevere in them, because if you do, you will save both yourself and your hearers.</a:t>
            </a:r>
          </a:p>
          <a:p>
            <a:r>
              <a:rPr lang="en-US" sz="4000" dirty="0"/>
              <a:t> </a:t>
            </a:r>
          </a:p>
          <a:p>
            <a:endParaRPr lang="en-US" sz="4000" dirty="0"/>
          </a:p>
        </p:txBody>
      </p:sp>
      <p:sp>
        <p:nvSpPr>
          <p:cNvPr id="5121" name="Rectangle 1"/>
          <p:cNvSpPr>
            <a:spLocks noChangeArrowheads="1"/>
          </p:cNvSpPr>
          <p:nvPr/>
        </p:nvSpPr>
        <p:spPr bwMode="auto">
          <a:xfrm>
            <a:off x="1524001" y="67018"/>
            <a:ext cx="6248505" cy="323165"/>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1100">
                <a:solidFill>
                  <a:srgbClr val="000000"/>
                </a:solidFill>
                <a:latin typeface="Arial Narrow" pitchFamily="34" charset="0"/>
                <a:cs typeface="Arial" pitchFamily="34" charset="0"/>
              </a:rPr>
              <a:t> </a:t>
            </a:r>
            <a:r>
              <a:rPr lang="en-US" sz="700" baseline="30000">
                <a:solidFill>
                  <a:srgbClr val="000000"/>
                </a:solidFill>
                <a:latin typeface="Arial Narrow" pitchFamily="34" charset="0"/>
                <a:cs typeface="Arial" pitchFamily="34" charset="0"/>
              </a:rPr>
              <a:t>16</a:t>
            </a:r>
            <a:r>
              <a:rPr lang="en-US" sz="1100">
                <a:solidFill>
                  <a:srgbClr val="000000"/>
                </a:solidFill>
                <a:latin typeface="Arial Narrow" pitchFamily="34" charset="0"/>
                <a:cs typeface="Arial" pitchFamily="34" charset="0"/>
              </a:rPr>
              <a:t> Watch your life and doctrine closely. Persevere in them, because if you do, you will save both yourself and your hearers.</a:t>
            </a:r>
            <a:endParaRPr lang="en-US" sz="600">
              <a:latin typeface="Arial" pitchFamily="34" charset="0"/>
              <a:cs typeface="Arial" pitchFamily="34" charset="0"/>
            </a:endParaRPr>
          </a:p>
          <a:p>
            <a:pPr eaLnBrk="0" fontAlgn="base" hangingPunct="0">
              <a:spcBef>
                <a:spcPct val="0"/>
              </a:spcBef>
              <a:spcAft>
                <a:spcPct val="0"/>
              </a:spcAft>
            </a:pPr>
            <a:r>
              <a:rPr lang="en-US" sz="1000">
                <a:solidFill>
                  <a:srgbClr val="000000"/>
                </a:solidFill>
                <a:latin typeface="Times New Roman" pitchFamily="18" charset="0"/>
                <a:cs typeface="Arial" pitchFamily="34" charset="0"/>
              </a:rPr>
              <a:t> </a:t>
            </a:r>
            <a:endParaRPr lang="en-US">
              <a:latin typeface="Arial" pitchFamily="34" charset="0"/>
              <a:cs typeface="Arial" pitchFamily="34" charset="0"/>
            </a:endParaRPr>
          </a:p>
        </p:txBody>
      </p:sp>
      <p:pic>
        <p:nvPicPr>
          <p:cNvPr id="8" name="Picture 3"/>
          <p:cNvPicPr>
            <a:picLocks noChangeAspect="1" noChangeArrowheads="1"/>
          </p:cNvPicPr>
          <p:nvPr/>
        </p:nvPicPr>
        <p:blipFill>
          <a:blip r:embed="rId2" cstate="print"/>
          <a:srcRect/>
          <a:stretch>
            <a:fillRect/>
          </a:stretch>
        </p:blipFill>
        <p:spPr bwMode="auto">
          <a:xfrm>
            <a:off x="2304629" y="3005518"/>
            <a:ext cx="3778997" cy="345845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21864"/>
          <a:stretch>
            <a:fillRect/>
          </a:stretch>
        </p:blipFill>
        <p:spPr bwMode="auto">
          <a:xfrm>
            <a:off x="0" y="2878892"/>
            <a:ext cx="12192000" cy="475161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1-</a:t>
            </a:r>
            <a:r>
              <a:rPr lang="en-US" u="sng" dirty="0">
                <a:solidFill>
                  <a:srgbClr val="FFFF00"/>
                </a:solidFill>
              </a:rPr>
              <a:t>Points</a:t>
            </a:r>
            <a:r>
              <a:rPr lang="en-US" dirty="0"/>
              <a:t> Things Out</a:t>
            </a:r>
          </a:p>
        </p:txBody>
      </p:sp>
      <p:sp>
        <p:nvSpPr>
          <p:cNvPr id="3" name="Content Placeholder 2"/>
          <p:cNvSpPr>
            <a:spLocks noGrp="1"/>
          </p:cNvSpPr>
          <p:nvPr>
            <p:ph idx="1"/>
          </p:nvPr>
        </p:nvSpPr>
        <p:spPr>
          <a:xfrm>
            <a:off x="828583" y="1189606"/>
            <a:ext cx="7921280" cy="4865534"/>
          </a:xfrm>
        </p:spPr>
        <p:txBody>
          <a:bodyPr>
            <a:normAutofit/>
          </a:bodyPr>
          <a:lstStyle/>
          <a:p>
            <a:r>
              <a:rPr lang="en-US" sz="4000" baseline="30000" dirty="0"/>
              <a:t>6</a:t>
            </a:r>
            <a:r>
              <a:rPr lang="en-US" sz="4000" dirty="0"/>
              <a:t> If you </a:t>
            </a:r>
            <a:r>
              <a:rPr lang="en-US" sz="4000" dirty="0">
                <a:solidFill>
                  <a:srgbClr val="FFFF00"/>
                </a:solidFill>
                <a:effectLst>
                  <a:glow rad="127000">
                    <a:srgbClr val="FF0000"/>
                  </a:glow>
                  <a:outerShdw blurRad="38100" dist="38100" dir="2700000" algn="tl">
                    <a:srgbClr val="000000">
                      <a:alpha val="43137"/>
                    </a:srgbClr>
                  </a:outerShdw>
                </a:effectLst>
              </a:rPr>
              <a:t>point these things out </a:t>
            </a:r>
            <a:r>
              <a:rPr lang="en-US" sz="4000" dirty="0"/>
              <a:t>to the brothers, </a:t>
            </a:r>
            <a:r>
              <a:rPr lang="en-US" sz="4000" dirty="0">
                <a:solidFill>
                  <a:schemeClr val="tx1">
                    <a:lumMod val="50000"/>
                    <a:lumOff val="50000"/>
                  </a:schemeClr>
                </a:solidFill>
              </a:rPr>
              <a:t>you will be a good minister of Christ Jesus, brought up in the truths of the faith and of the good teaching that you have followed.</a:t>
            </a:r>
          </a:p>
          <a:p>
            <a:r>
              <a:rPr lang="en-US" sz="4000" dirty="0"/>
              <a:t> </a:t>
            </a:r>
          </a:p>
          <a:p>
            <a:endParaRPr lang="en-US" sz="40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u="sng" dirty="0">
                <a:solidFill>
                  <a:srgbClr val="FFFF00"/>
                </a:solidFill>
              </a:rPr>
              <a:t>Watches</a:t>
            </a:r>
            <a:r>
              <a:rPr lang="en-US" dirty="0"/>
              <a:t> Himself</a:t>
            </a:r>
          </a:p>
        </p:txBody>
      </p:sp>
      <p:sp>
        <p:nvSpPr>
          <p:cNvPr id="3" name="Content Placeholder 2"/>
          <p:cNvSpPr>
            <a:spLocks noGrp="1"/>
          </p:cNvSpPr>
          <p:nvPr>
            <p:ph idx="1"/>
          </p:nvPr>
        </p:nvSpPr>
        <p:spPr/>
        <p:txBody>
          <a:bodyPr>
            <a:normAutofit/>
          </a:bodyPr>
          <a:lstStyle/>
          <a:p>
            <a:r>
              <a:rPr lang="en-US" sz="4000" dirty="0"/>
              <a:t> </a:t>
            </a:r>
            <a:r>
              <a:rPr lang="en-US" sz="4000" baseline="30000" dirty="0"/>
              <a:t>16</a:t>
            </a:r>
            <a:r>
              <a:rPr lang="en-US" sz="4000" dirty="0"/>
              <a:t> </a:t>
            </a:r>
            <a:r>
              <a:rPr lang="en-US" sz="4000" dirty="0">
                <a:solidFill>
                  <a:srgbClr val="FFFF00"/>
                </a:solidFill>
              </a:rPr>
              <a:t>Watch </a:t>
            </a:r>
            <a:r>
              <a:rPr lang="en-US" sz="4000" dirty="0">
                <a:solidFill>
                  <a:srgbClr val="FFFF00"/>
                </a:solidFill>
                <a:effectLst>
                  <a:glow rad="127000">
                    <a:srgbClr val="FF0000"/>
                  </a:glow>
                  <a:outerShdw blurRad="38100" dist="38100" dir="2700000" algn="tl">
                    <a:srgbClr val="000000">
                      <a:alpha val="43137"/>
                    </a:srgbClr>
                  </a:outerShdw>
                </a:effectLst>
              </a:rPr>
              <a:t>your life </a:t>
            </a:r>
            <a:r>
              <a:rPr lang="en-US" sz="4000" dirty="0"/>
              <a:t>and</a:t>
            </a:r>
            <a:r>
              <a:rPr lang="en-US" sz="4000" dirty="0">
                <a:solidFill>
                  <a:srgbClr val="FFFF00"/>
                </a:solidFill>
              </a:rPr>
              <a:t> </a:t>
            </a:r>
            <a:r>
              <a:rPr lang="en-US" sz="4000" dirty="0">
                <a:solidFill>
                  <a:srgbClr val="FFFF00"/>
                </a:solidFill>
                <a:effectLst>
                  <a:glow rad="127000">
                    <a:srgbClr val="FF0000"/>
                  </a:glow>
                  <a:outerShdw blurRad="38100" dist="38100" dir="2700000" algn="tl">
                    <a:srgbClr val="000000">
                      <a:alpha val="43137"/>
                    </a:srgbClr>
                  </a:outerShdw>
                </a:effectLst>
              </a:rPr>
              <a:t>doctrine closely</a:t>
            </a:r>
            <a:r>
              <a:rPr lang="en-US" sz="4000" dirty="0"/>
              <a:t>. </a:t>
            </a:r>
            <a:r>
              <a:rPr lang="en-US" sz="4000" dirty="0">
                <a:solidFill>
                  <a:schemeClr val="tx1">
                    <a:lumMod val="50000"/>
                    <a:lumOff val="50000"/>
                  </a:schemeClr>
                </a:solidFill>
              </a:rPr>
              <a:t>Persevere in them, because if you do, you will save both yourself and your hearers.</a:t>
            </a:r>
          </a:p>
          <a:p>
            <a:r>
              <a:rPr lang="en-US" sz="4000" dirty="0"/>
              <a:t> </a:t>
            </a:r>
          </a:p>
          <a:p>
            <a:endParaRPr lang="en-US" sz="4000" dirty="0"/>
          </a:p>
        </p:txBody>
      </p:sp>
      <p:sp>
        <p:nvSpPr>
          <p:cNvPr id="5121" name="Rectangle 1"/>
          <p:cNvSpPr>
            <a:spLocks noChangeArrowheads="1"/>
          </p:cNvSpPr>
          <p:nvPr/>
        </p:nvSpPr>
        <p:spPr bwMode="auto">
          <a:xfrm>
            <a:off x="1524001" y="67018"/>
            <a:ext cx="6248505" cy="323165"/>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1100">
                <a:solidFill>
                  <a:srgbClr val="000000"/>
                </a:solidFill>
                <a:latin typeface="Arial Narrow" pitchFamily="34" charset="0"/>
                <a:cs typeface="Arial" pitchFamily="34" charset="0"/>
              </a:rPr>
              <a:t> </a:t>
            </a:r>
            <a:r>
              <a:rPr lang="en-US" sz="700" baseline="30000">
                <a:solidFill>
                  <a:srgbClr val="000000"/>
                </a:solidFill>
                <a:latin typeface="Arial Narrow" pitchFamily="34" charset="0"/>
                <a:cs typeface="Arial" pitchFamily="34" charset="0"/>
              </a:rPr>
              <a:t>16</a:t>
            </a:r>
            <a:r>
              <a:rPr lang="en-US" sz="1100">
                <a:solidFill>
                  <a:srgbClr val="000000"/>
                </a:solidFill>
                <a:latin typeface="Arial Narrow" pitchFamily="34" charset="0"/>
                <a:cs typeface="Arial" pitchFamily="34" charset="0"/>
              </a:rPr>
              <a:t> Watch your life and doctrine closely. Persevere in them, because if you do, you will save both yourself and your hearers.</a:t>
            </a:r>
            <a:endParaRPr lang="en-US" sz="600">
              <a:latin typeface="Arial" pitchFamily="34" charset="0"/>
              <a:cs typeface="Arial" pitchFamily="34" charset="0"/>
            </a:endParaRPr>
          </a:p>
          <a:p>
            <a:pPr eaLnBrk="0" fontAlgn="base" hangingPunct="0">
              <a:spcBef>
                <a:spcPct val="0"/>
              </a:spcBef>
              <a:spcAft>
                <a:spcPct val="0"/>
              </a:spcAft>
            </a:pPr>
            <a:r>
              <a:rPr lang="en-US" sz="1000">
                <a:solidFill>
                  <a:srgbClr val="000000"/>
                </a:solidFill>
                <a:latin typeface="Times New Roman" pitchFamily="18" charset="0"/>
                <a:cs typeface="Arial" pitchFamily="34" charset="0"/>
              </a:rPr>
              <a:t> </a:t>
            </a:r>
            <a:endParaRPr lang="en-US">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6285791" y="3119109"/>
            <a:ext cx="3683818" cy="3371351"/>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2304629" y="3005518"/>
            <a:ext cx="3778997" cy="345845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cstate="print"/>
          <a:srcRect r="26873" b="33537"/>
          <a:stretch/>
        </p:blipFill>
        <p:spPr bwMode="auto">
          <a:xfrm flipH="1">
            <a:off x="0" y="3613948"/>
            <a:ext cx="4818892" cy="3244052"/>
          </a:xfrm>
          <a:prstGeom prst="rect">
            <a:avLst/>
          </a:prstGeom>
          <a:noFill/>
          <a:ln w="9525">
            <a:noFill/>
            <a:miter lim="800000"/>
            <a:headEnd/>
            <a:tailEnd/>
          </a:ln>
          <a:effectLst/>
        </p:spPr>
      </p:pic>
      <p:pic>
        <p:nvPicPr>
          <p:cNvPr id="9" name="Picture 3"/>
          <p:cNvPicPr>
            <a:picLocks noChangeAspect="1" noChangeArrowheads="1"/>
          </p:cNvPicPr>
          <p:nvPr/>
        </p:nvPicPr>
        <p:blipFill rotWithShape="1">
          <a:blip r:embed="rId2" cstate="print"/>
          <a:srcRect l="1" r="26484" b="34672"/>
          <a:stretch/>
        </p:blipFill>
        <p:spPr bwMode="auto">
          <a:xfrm>
            <a:off x="7359247" y="3669366"/>
            <a:ext cx="4844476" cy="318863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8–</a:t>
            </a:r>
            <a:r>
              <a:rPr lang="en-US" u="sng" dirty="0">
                <a:solidFill>
                  <a:srgbClr val="FFFF00"/>
                </a:solidFill>
              </a:rPr>
              <a:t>Watches</a:t>
            </a:r>
            <a:r>
              <a:rPr lang="en-US" dirty="0"/>
              <a:t> Himself</a:t>
            </a:r>
          </a:p>
        </p:txBody>
      </p:sp>
      <p:sp>
        <p:nvSpPr>
          <p:cNvPr id="3" name="Content Placeholder 2"/>
          <p:cNvSpPr>
            <a:spLocks noGrp="1"/>
          </p:cNvSpPr>
          <p:nvPr>
            <p:ph idx="1"/>
          </p:nvPr>
        </p:nvSpPr>
        <p:spPr/>
        <p:txBody>
          <a:bodyPr>
            <a:normAutofit/>
          </a:bodyPr>
          <a:lstStyle/>
          <a:p>
            <a:r>
              <a:rPr lang="en-US" sz="4000" dirty="0"/>
              <a:t> </a:t>
            </a:r>
            <a:r>
              <a:rPr lang="en-US" sz="4000" baseline="30000" dirty="0"/>
              <a:t>16</a:t>
            </a:r>
            <a:r>
              <a:rPr lang="en-US" sz="4000" dirty="0"/>
              <a:t> Watch your life and doctrine closely. </a:t>
            </a:r>
            <a:r>
              <a:rPr lang="en-US" sz="4000" dirty="0">
                <a:solidFill>
                  <a:srgbClr val="FFFF00"/>
                </a:solidFill>
                <a:effectLst>
                  <a:glow rad="127000">
                    <a:srgbClr val="FF0000"/>
                  </a:glow>
                  <a:outerShdw blurRad="38100" dist="38100" dir="2700000" algn="tl">
                    <a:srgbClr val="000000">
                      <a:alpha val="43137"/>
                    </a:srgbClr>
                  </a:outerShdw>
                </a:effectLst>
              </a:rPr>
              <a:t>Persevere in them</a:t>
            </a:r>
            <a:r>
              <a:rPr lang="en-US" sz="4000" dirty="0"/>
              <a:t>, </a:t>
            </a:r>
            <a:r>
              <a:rPr lang="en-US" sz="4000" dirty="0">
                <a:solidFill>
                  <a:schemeClr val="tx1">
                    <a:lumMod val="50000"/>
                    <a:lumOff val="50000"/>
                  </a:schemeClr>
                </a:solidFill>
              </a:rPr>
              <a:t>because if you do, you will save both yourself and your hearers.</a:t>
            </a:r>
          </a:p>
          <a:p>
            <a:r>
              <a:rPr lang="en-US" sz="4000" dirty="0"/>
              <a:t> </a:t>
            </a:r>
          </a:p>
          <a:p>
            <a:endParaRPr lang="en-US" sz="4000" dirty="0"/>
          </a:p>
        </p:txBody>
      </p:sp>
      <p:sp>
        <p:nvSpPr>
          <p:cNvPr id="5121" name="Rectangle 1"/>
          <p:cNvSpPr>
            <a:spLocks noChangeArrowheads="1"/>
          </p:cNvSpPr>
          <p:nvPr/>
        </p:nvSpPr>
        <p:spPr bwMode="auto">
          <a:xfrm>
            <a:off x="1524001" y="67018"/>
            <a:ext cx="6248505" cy="323165"/>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1100">
                <a:solidFill>
                  <a:srgbClr val="000000"/>
                </a:solidFill>
                <a:latin typeface="Arial Narrow" pitchFamily="34" charset="0"/>
                <a:cs typeface="Arial" pitchFamily="34" charset="0"/>
              </a:rPr>
              <a:t> </a:t>
            </a:r>
            <a:r>
              <a:rPr lang="en-US" sz="700" baseline="30000">
                <a:solidFill>
                  <a:srgbClr val="000000"/>
                </a:solidFill>
                <a:latin typeface="Arial Narrow" pitchFamily="34" charset="0"/>
                <a:cs typeface="Arial" pitchFamily="34" charset="0"/>
              </a:rPr>
              <a:t>16</a:t>
            </a:r>
            <a:r>
              <a:rPr lang="en-US" sz="1100">
                <a:solidFill>
                  <a:srgbClr val="000000"/>
                </a:solidFill>
                <a:latin typeface="Arial Narrow" pitchFamily="34" charset="0"/>
                <a:cs typeface="Arial" pitchFamily="34" charset="0"/>
              </a:rPr>
              <a:t> Watch your life and doctrine closely. Persevere in them, because if you do, you will save both yourself and your hearers.</a:t>
            </a:r>
            <a:endParaRPr lang="en-US" sz="600">
              <a:latin typeface="Arial" pitchFamily="34" charset="0"/>
              <a:cs typeface="Arial" pitchFamily="34" charset="0"/>
            </a:endParaRPr>
          </a:p>
          <a:p>
            <a:pPr eaLnBrk="0" fontAlgn="base" hangingPunct="0">
              <a:spcBef>
                <a:spcPct val="0"/>
              </a:spcBef>
              <a:spcAft>
                <a:spcPct val="0"/>
              </a:spcAft>
            </a:pPr>
            <a:r>
              <a:rPr lang="en-US" sz="1000">
                <a:solidFill>
                  <a:srgbClr val="000000"/>
                </a:solidFill>
                <a:latin typeface="Times New Roman" pitchFamily="18" charset="0"/>
                <a:cs typeface="Arial" pitchFamily="34" charset="0"/>
              </a:rPr>
              <a:t> </a:t>
            </a:r>
            <a:endParaRPr lang="en-US">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6285791" y="3119109"/>
            <a:ext cx="3683818" cy="3371351"/>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2304629" y="3005518"/>
            <a:ext cx="3778997" cy="345845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u="sng" dirty="0">
                <a:solidFill>
                  <a:srgbClr val="FFFF00"/>
                </a:solidFill>
              </a:rPr>
              <a:t>Watches</a:t>
            </a:r>
            <a:r>
              <a:rPr lang="en-US" dirty="0"/>
              <a:t> Himself</a:t>
            </a:r>
          </a:p>
        </p:txBody>
      </p:sp>
      <p:sp>
        <p:nvSpPr>
          <p:cNvPr id="3" name="Content Placeholder 2"/>
          <p:cNvSpPr>
            <a:spLocks noGrp="1"/>
          </p:cNvSpPr>
          <p:nvPr>
            <p:ph idx="1"/>
          </p:nvPr>
        </p:nvSpPr>
        <p:spPr/>
        <p:txBody>
          <a:bodyPr>
            <a:normAutofit/>
          </a:bodyPr>
          <a:lstStyle/>
          <a:p>
            <a:r>
              <a:rPr lang="en-US" sz="4000" dirty="0"/>
              <a:t> </a:t>
            </a:r>
            <a:r>
              <a:rPr lang="en-US" sz="4000" baseline="30000" dirty="0">
                <a:solidFill>
                  <a:schemeClr val="tx1">
                    <a:lumMod val="50000"/>
                    <a:lumOff val="50000"/>
                  </a:schemeClr>
                </a:solidFill>
              </a:rPr>
              <a:t>16</a:t>
            </a:r>
            <a:r>
              <a:rPr lang="en-US" sz="4000" dirty="0">
                <a:solidFill>
                  <a:schemeClr val="tx1">
                    <a:lumMod val="50000"/>
                    <a:lumOff val="50000"/>
                  </a:schemeClr>
                </a:solidFill>
              </a:rPr>
              <a:t> Watch your life and doctrine closely. Persevere in them, </a:t>
            </a:r>
            <a:r>
              <a:rPr lang="en-US" sz="4000" dirty="0"/>
              <a:t>because if you do, </a:t>
            </a:r>
            <a:r>
              <a:rPr lang="en-US" sz="4000" dirty="0">
                <a:solidFill>
                  <a:srgbClr val="FFFF00"/>
                </a:solidFill>
              </a:rPr>
              <a:t>you will </a:t>
            </a:r>
            <a:r>
              <a:rPr lang="en-US" sz="4000" dirty="0">
                <a:solidFill>
                  <a:srgbClr val="FFFF00"/>
                </a:solidFill>
                <a:effectLst>
                  <a:glow rad="127000">
                    <a:srgbClr val="FF0000"/>
                  </a:glow>
                  <a:outerShdw blurRad="38100" dist="38100" dir="2700000" algn="tl">
                    <a:srgbClr val="000000">
                      <a:alpha val="43137"/>
                    </a:srgbClr>
                  </a:outerShdw>
                </a:effectLst>
              </a:rPr>
              <a:t>save both yourself </a:t>
            </a:r>
            <a:r>
              <a:rPr lang="en-US" sz="4000" dirty="0">
                <a:solidFill>
                  <a:srgbClr val="FFFF00"/>
                </a:solidFill>
              </a:rPr>
              <a:t>and </a:t>
            </a:r>
            <a:r>
              <a:rPr lang="en-US" sz="4000" dirty="0">
                <a:solidFill>
                  <a:srgbClr val="FFFF00"/>
                </a:solidFill>
                <a:effectLst>
                  <a:glow rad="127000">
                    <a:srgbClr val="FF0000"/>
                  </a:glow>
                  <a:outerShdw blurRad="38100" dist="38100" dir="2700000" algn="tl">
                    <a:srgbClr val="000000">
                      <a:alpha val="43137"/>
                    </a:srgbClr>
                  </a:outerShdw>
                </a:effectLst>
              </a:rPr>
              <a:t>your hearers</a:t>
            </a:r>
            <a:r>
              <a:rPr lang="en-US" sz="4000" dirty="0"/>
              <a:t>.</a:t>
            </a:r>
          </a:p>
          <a:p>
            <a:r>
              <a:rPr lang="en-US" sz="4000" dirty="0"/>
              <a:t> </a:t>
            </a:r>
          </a:p>
          <a:p>
            <a:endParaRPr lang="en-US" sz="4000" dirty="0"/>
          </a:p>
        </p:txBody>
      </p:sp>
      <p:sp>
        <p:nvSpPr>
          <p:cNvPr id="5121" name="Rectangle 1"/>
          <p:cNvSpPr>
            <a:spLocks noChangeArrowheads="1"/>
          </p:cNvSpPr>
          <p:nvPr/>
        </p:nvSpPr>
        <p:spPr bwMode="auto">
          <a:xfrm>
            <a:off x="1524001" y="67018"/>
            <a:ext cx="6248505" cy="323165"/>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1100">
                <a:solidFill>
                  <a:srgbClr val="000000"/>
                </a:solidFill>
                <a:latin typeface="Arial Narrow" pitchFamily="34" charset="0"/>
                <a:cs typeface="Arial" pitchFamily="34" charset="0"/>
              </a:rPr>
              <a:t> </a:t>
            </a:r>
            <a:r>
              <a:rPr lang="en-US" sz="700" baseline="30000">
                <a:solidFill>
                  <a:srgbClr val="000000"/>
                </a:solidFill>
                <a:latin typeface="Arial Narrow" pitchFamily="34" charset="0"/>
                <a:cs typeface="Arial" pitchFamily="34" charset="0"/>
              </a:rPr>
              <a:t>16</a:t>
            </a:r>
            <a:r>
              <a:rPr lang="en-US" sz="1100">
                <a:solidFill>
                  <a:srgbClr val="000000"/>
                </a:solidFill>
                <a:latin typeface="Arial Narrow" pitchFamily="34" charset="0"/>
                <a:cs typeface="Arial" pitchFamily="34" charset="0"/>
              </a:rPr>
              <a:t> Watch your life and doctrine closely. Persevere in them, because if you do, you will save both yourself and your hearers.</a:t>
            </a:r>
            <a:endParaRPr lang="en-US" sz="600">
              <a:latin typeface="Arial" pitchFamily="34" charset="0"/>
              <a:cs typeface="Arial" pitchFamily="34" charset="0"/>
            </a:endParaRPr>
          </a:p>
          <a:p>
            <a:pPr eaLnBrk="0" fontAlgn="base" hangingPunct="0">
              <a:spcBef>
                <a:spcPct val="0"/>
              </a:spcBef>
              <a:spcAft>
                <a:spcPct val="0"/>
              </a:spcAft>
            </a:pPr>
            <a:r>
              <a:rPr lang="en-US" sz="1000">
                <a:solidFill>
                  <a:srgbClr val="000000"/>
                </a:solidFill>
                <a:latin typeface="Times New Roman" pitchFamily="18" charset="0"/>
                <a:cs typeface="Arial" pitchFamily="34" charset="0"/>
              </a:rPr>
              <a:t> </a:t>
            </a:r>
            <a:endParaRPr lang="en-US">
              <a:latin typeface="Arial" pitchFamily="34" charset="0"/>
              <a:cs typeface="Arial" pitchFamily="34" charset="0"/>
            </a:endParaRPr>
          </a:p>
        </p:txBody>
      </p:sp>
      <p:pic>
        <p:nvPicPr>
          <p:cNvPr id="12" name="Picture 2"/>
          <p:cNvPicPr>
            <a:picLocks noChangeAspect="1" noChangeArrowheads="1"/>
          </p:cNvPicPr>
          <p:nvPr/>
        </p:nvPicPr>
        <p:blipFill>
          <a:blip r:embed="rId2" cstate="print"/>
          <a:srcRect/>
          <a:stretch>
            <a:fillRect/>
          </a:stretch>
        </p:blipFill>
        <p:spPr bwMode="auto">
          <a:xfrm>
            <a:off x="4695032" y="3343287"/>
            <a:ext cx="3117474" cy="321902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2" cstate="print"/>
          <a:srcRect/>
          <a:stretch>
            <a:fillRect/>
          </a:stretch>
        </p:blipFill>
        <p:spPr bwMode="auto">
          <a:xfrm>
            <a:off x="1986107" y="2164053"/>
            <a:ext cx="6584950" cy="5216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8–</a:t>
            </a:r>
            <a:r>
              <a:rPr lang="en-US" u="sng" dirty="0">
                <a:solidFill>
                  <a:srgbClr val="FFFF00"/>
                </a:solidFill>
              </a:rPr>
              <a:t>Watches</a:t>
            </a:r>
            <a:r>
              <a:rPr lang="en-US" dirty="0"/>
              <a:t> Himself</a:t>
            </a:r>
          </a:p>
        </p:txBody>
      </p:sp>
      <p:sp>
        <p:nvSpPr>
          <p:cNvPr id="3" name="Content Placeholder 2"/>
          <p:cNvSpPr>
            <a:spLocks noGrp="1"/>
          </p:cNvSpPr>
          <p:nvPr>
            <p:ph idx="1"/>
          </p:nvPr>
        </p:nvSpPr>
        <p:spPr/>
        <p:txBody>
          <a:bodyPr>
            <a:normAutofit/>
          </a:bodyPr>
          <a:lstStyle/>
          <a:p>
            <a:r>
              <a:rPr lang="en-US" sz="4000" dirty="0"/>
              <a:t> </a:t>
            </a:r>
            <a:r>
              <a:rPr lang="en-US" sz="4000" baseline="30000" dirty="0">
                <a:solidFill>
                  <a:schemeClr val="tx1">
                    <a:lumMod val="50000"/>
                    <a:lumOff val="50000"/>
                  </a:schemeClr>
                </a:solidFill>
              </a:rPr>
              <a:t>16</a:t>
            </a:r>
            <a:r>
              <a:rPr lang="en-US" sz="4000" dirty="0">
                <a:solidFill>
                  <a:schemeClr val="tx1">
                    <a:lumMod val="50000"/>
                    <a:lumOff val="50000"/>
                  </a:schemeClr>
                </a:solidFill>
              </a:rPr>
              <a:t> Watch your life and doctrine closely. Persevere in them, </a:t>
            </a:r>
            <a:r>
              <a:rPr lang="en-US" sz="4000" dirty="0"/>
              <a:t>because if you do, </a:t>
            </a:r>
            <a:r>
              <a:rPr lang="en-US" sz="4000" dirty="0">
                <a:solidFill>
                  <a:srgbClr val="FFFF00"/>
                </a:solidFill>
              </a:rPr>
              <a:t>you will </a:t>
            </a:r>
            <a:r>
              <a:rPr lang="en-US" sz="4000" dirty="0">
                <a:solidFill>
                  <a:srgbClr val="FFFF00"/>
                </a:solidFill>
                <a:effectLst>
                  <a:glow rad="127000">
                    <a:srgbClr val="FF0000"/>
                  </a:glow>
                  <a:outerShdw blurRad="38100" dist="38100" dir="2700000" algn="tl">
                    <a:srgbClr val="000000">
                      <a:alpha val="43137"/>
                    </a:srgbClr>
                  </a:outerShdw>
                </a:effectLst>
              </a:rPr>
              <a:t>save both yourself </a:t>
            </a:r>
            <a:r>
              <a:rPr lang="en-US" sz="4000" dirty="0">
                <a:solidFill>
                  <a:srgbClr val="FFFF00"/>
                </a:solidFill>
              </a:rPr>
              <a:t>and </a:t>
            </a:r>
            <a:r>
              <a:rPr lang="en-US" sz="4000" dirty="0">
                <a:solidFill>
                  <a:srgbClr val="FFFF00"/>
                </a:solidFill>
                <a:effectLst>
                  <a:glow rad="127000">
                    <a:srgbClr val="FF0000"/>
                  </a:glow>
                  <a:outerShdw blurRad="38100" dist="38100" dir="2700000" algn="tl">
                    <a:srgbClr val="000000">
                      <a:alpha val="43137"/>
                    </a:srgbClr>
                  </a:outerShdw>
                </a:effectLst>
              </a:rPr>
              <a:t>your hearers</a:t>
            </a:r>
            <a:r>
              <a:rPr lang="en-US" sz="4000" dirty="0"/>
              <a:t>.</a:t>
            </a:r>
          </a:p>
          <a:p>
            <a:r>
              <a:rPr lang="en-US" sz="4000" dirty="0"/>
              <a:t> </a:t>
            </a:r>
          </a:p>
          <a:p>
            <a:endParaRPr lang="en-US" sz="4000" dirty="0"/>
          </a:p>
        </p:txBody>
      </p:sp>
      <p:sp>
        <p:nvSpPr>
          <p:cNvPr id="5121" name="Rectangle 1"/>
          <p:cNvSpPr>
            <a:spLocks noChangeArrowheads="1"/>
          </p:cNvSpPr>
          <p:nvPr/>
        </p:nvSpPr>
        <p:spPr bwMode="auto">
          <a:xfrm>
            <a:off x="1524001" y="67018"/>
            <a:ext cx="6248505" cy="323165"/>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en-US" sz="1100">
                <a:solidFill>
                  <a:srgbClr val="000000"/>
                </a:solidFill>
                <a:latin typeface="Arial Narrow" pitchFamily="34" charset="0"/>
                <a:cs typeface="Arial" pitchFamily="34" charset="0"/>
              </a:rPr>
              <a:t> </a:t>
            </a:r>
            <a:r>
              <a:rPr lang="en-US" sz="700" baseline="30000">
                <a:solidFill>
                  <a:srgbClr val="000000"/>
                </a:solidFill>
                <a:latin typeface="Arial Narrow" pitchFamily="34" charset="0"/>
                <a:cs typeface="Arial" pitchFamily="34" charset="0"/>
              </a:rPr>
              <a:t>16</a:t>
            </a:r>
            <a:r>
              <a:rPr lang="en-US" sz="1100">
                <a:solidFill>
                  <a:srgbClr val="000000"/>
                </a:solidFill>
                <a:latin typeface="Arial Narrow" pitchFamily="34" charset="0"/>
                <a:cs typeface="Arial" pitchFamily="34" charset="0"/>
              </a:rPr>
              <a:t> Watch your life and doctrine closely. Persevere in them, because if you do, you will save both yourself and your hearers.</a:t>
            </a:r>
            <a:endParaRPr lang="en-US" sz="600">
              <a:latin typeface="Arial" pitchFamily="34" charset="0"/>
              <a:cs typeface="Arial" pitchFamily="34" charset="0"/>
            </a:endParaRPr>
          </a:p>
          <a:p>
            <a:pPr eaLnBrk="0" fontAlgn="base" hangingPunct="0">
              <a:spcBef>
                <a:spcPct val="0"/>
              </a:spcBef>
              <a:spcAft>
                <a:spcPct val="0"/>
              </a:spcAft>
            </a:pPr>
            <a:r>
              <a:rPr lang="en-US" sz="1000">
                <a:solidFill>
                  <a:srgbClr val="000000"/>
                </a:solidFill>
                <a:latin typeface="Times New Roman" pitchFamily="18" charset="0"/>
                <a:cs typeface="Arial" pitchFamily="34" charset="0"/>
              </a:rPr>
              <a:t> </a:t>
            </a:r>
            <a:endParaRPr lang="en-US">
              <a:latin typeface="Arial" pitchFamily="34" charset="0"/>
              <a:cs typeface="Arial"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4695032" y="3343287"/>
            <a:ext cx="3117474" cy="3219020"/>
          </a:xfrm>
          <a:prstGeom prst="rect">
            <a:avLst/>
          </a:prstGeom>
          <a:noFill/>
          <a:ln w="9525">
            <a:noFill/>
            <a:miter lim="800000"/>
            <a:headEnd/>
            <a:tailEnd/>
          </a:ln>
          <a:effectLst/>
        </p:spPr>
      </p:pic>
      <p:pic>
        <p:nvPicPr>
          <p:cNvPr id="13" name="Picture 5"/>
          <p:cNvPicPr>
            <a:picLocks noChangeAspect="1" noChangeArrowheads="1"/>
          </p:cNvPicPr>
          <p:nvPr/>
        </p:nvPicPr>
        <p:blipFill>
          <a:blip r:embed="rId4" cstate="print"/>
          <a:srcRect/>
          <a:stretch>
            <a:fillRect/>
          </a:stretch>
        </p:blipFill>
        <p:spPr bwMode="auto">
          <a:xfrm>
            <a:off x="5469372" y="5847124"/>
            <a:ext cx="1835150" cy="1233488"/>
          </a:xfrm>
          <a:prstGeom prst="rect">
            <a:avLst/>
          </a:prstGeom>
          <a:noFill/>
          <a:ln w="9525">
            <a:noFill/>
            <a:miter lim="800000"/>
            <a:headEnd/>
            <a:tailEnd/>
          </a:ln>
          <a:effectLst/>
        </p:spPr>
      </p:pic>
      <p:pic>
        <p:nvPicPr>
          <p:cNvPr id="14" name="Picture 12"/>
          <p:cNvPicPr>
            <a:picLocks noChangeAspect="1" noChangeArrowheads="1"/>
          </p:cNvPicPr>
          <p:nvPr/>
        </p:nvPicPr>
        <p:blipFill>
          <a:blip r:embed="rId5" cstate="print"/>
          <a:srcRect/>
          <a:stretch>
            <a:fillRect/>
          </a:stretch>
        </p:blipFill>
        <p:spPr bwMode="auto">
          <a:xfrm>
            <a:off x="4533467" y="4054906"/>
            <a:ext cx="3762375" cy="2460625"/>
          </a:xfrm>
          <a:prstGeom prst="rect">
            <a:avLst/>
          </a:prstGeom>
          <a:noFill/>
          <a:ln w="9525">
            <a:noFill/>
            <a:miter lim="800000"/>
            <a:headEnd/>
            <a:tailEnd/>
          </a:ln>
          <a:effectLst/>
        </p:spPr>
      </p:pic>
    </p:spTree>
    <p:extLst>
      <p:ext uri="{BB962C8B-B14F-4D97-AF65-F5344CB8AC3E}">
        <p14:creationId xmlns:p14="http://schemas.microsoft.com/office/powerpoint/2010/main" val="395953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Let’s Sum It Up!</a:t>
            </a:r>
          </a:p>
        </p:txBody>
      </p:sp>
      <p:sp>
        <p:nvSpPr>
          <p:cNvPr id="4" name="Content Placeholder 3"/>
          <p:cNvSpPr>
            <a:spLocks noGrp="1"/>
          </p:cNvSpPr>
          <p:nvPr>
            <p:ph idx="1"/>
          </p:nvPr>
        </p:nvSpPr>
        <p:spPr/>
        <p:txBody>
          <a:bodyPr/>
          <a:lstStyle/>
          <a:p>
            <a:endParaRPr lang="en-US"/>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Let’s Sum It Up!</a:t>
            </a:r>
          </a:p>
        </p:txBody>
      </p:sp>
      <p:sp>
        <p:nvSpPr>
          <p:cNvPr id="3" name="Content Placeholder 2"/>
          <p:cNvSpPr>
            <a:spLocks noGrp="1"/>
          </p:cNvSpPr>
          <p:nvPr>
            <p:ph idx="1"/>
          </p:nvPr>
        </p:nvSpPr>
        <p:spPr>
          <a:xfrm>
            <a:off x="582397" y="1330283"/>
            <a:ext cx="7647203" cy="4865534"/>
          </a:xfrm>
        </p:spPr>
        <p:txBody>
          <a:bodyPr>
            <a:noAutofit/>
          </a:bodyPr>
          <a:lstStyle/>
          <a:p>
            <a:pPr algn="ctr"/>
            <a:r>
              <a:rPr lang="en-US" sz="4000" dirty="0"/>
              <a:t>This is the kind of Pastor</a:t>
            </a:r>
            <a:br>
              <a:rPr lang="en-US" sz="4000" dirty="0"/>
            </a:br>
            <a:r>
              <a:rPr lang="en-US" sz="4000" dirty="0"/>
              <a:t> YOU NEED!</a:t>
            </a:r>
            <a:endParaRPr lang="en-US" sz="2000" dirty="0"/>
          </a:p>
          <a:p>
            <a:pPr algn="ctr"/>
            <a:endParaRPr lang="en-US" sz="2000" dirty="0"/>
          </a:p>
        </p:txBody>
      </p:sp>
    </p:spTree>
    <p:extLst>
      <p:ext uri="{BB962C8B-B14F-4D97-AF65-F5344CB8AC3E}">
        <p14:creationId xmlns:p14="http://schemas.microsoft.com/office/powerpoint/2010/main" val="1277802831"/>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Let’s Sum It Up!</a:t>
            </a:r>
          </a:p>
        </p:txBody>
      </p:sp>
      <p:sp>
        <p:nvSpPr>
          <p:cNvPr id="3" name="Content Placeholder 2"/>
          <p:cNvSpPr>
            <a:spLocks noGrp="1"/>
          </p:cNvSpPr>
          <p:nvPr>
            <p:ph idx="1"/>
          </p:nvPr>
        </p:nvSpPr>
        <p:spPr>
          <a:xfrm>
            <a:off x="582397" y="1330283"/>
            <a:ext cx="7647203" cy="4865534"/>
          </a:xfrm>
        </p:spPr>
        <p:txBody>
          <a:bodyPr>
            <a:noAutofit/>
          </a:bodyPr>
          <a:lstStyle/>
          <a:p>
            <a:pPr algn="ctr"/>
            <a:r>
              <a:rPr lang="en-US" sz="4000" dirty="0"/>
              <a:t>This is the kind of Pastor</a:t>
            </a:r>
            <a:br>
              <a:rPr lang="en-US" sz="4000" dirty="0"/>
            </a:br>
            <a:r>
              <a:rPr lang="en-US" sz="4000" dirty="0"/>
              <a:t> YOU NEED!</a:t>
            </a:r>
            <a:endParaRPr lang="en-US" sz="2000" dirty="0"/>
          </a:p>
          <a:p>
            <a:pPr algn="ctr"/>
            <a:endParaRPr lang="en-US" sz="2000" dirty="0"/>
          </a:p>
          <a:p>
            <a:pPr algn="ctr"/>
            <a:r>
              <a:rPr lang="en-US" sz="4000" dirty="0"/>
              <a:t>I hope it’s the kind of Pastor </a:t>
            </a:r>
            <a:br>
              <a:rPr lang="en-US" sz="4000" dirty="0"/>
            </a:br>
            <a:r>
              <a:rPr lang="en-US" sz="4000" dirty="0"/>
              <a:t>YOU WANT! </a:t>
            </a:r>
            <a:endParaRPr lang="en-US" sz="2000" dirty="0"/>
          </a:p>
          <a:p>
            <a:pPr algn="ctr"/>
            <a:endParaRPr lang="en-US" sz="2000" dirty="0"/>
          </a:p>
          <a:p>
            <a:endParaRPr lang="en-US" sz="4000" dirty="0"/>
          </a:p>
        </p:txBody>
      </p:sp>
    </p:spTree>
    <p:extLst>
      <p:ext uri="{BB962C8B-B14F-4D97-AF65-F5344CB8AC3E}">
        <p14:creationId xmlns:p14="http://schemas.microsoft.com/office/powerpoint/2010/main" val="254381314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Let’s Sum It Up!</a:t>
            </a:r>
          </a:p>
        </p:txBody>
      </p:sp>
      <p:sp>
        <p:nvSpPr>
          <p:cNvPr id="3" name="Content Placeholder 2"/>
          <p:cNvSpPr>
            <a:spLocks noGrp="1"/>
          </p:cNvSpPr>
          <p:nvPr>
            <p:ph idx="1"/>
          </p:nvPr>
        </p:nvSpPr>
        <p:spPr>
          <a:xfrm>
            <a:off x="582397" y="1330283"/>
            <a:ext cx="7647203" cy="4865534"/>
          </a:xfrm>
        </p:spPr>
        <p:txBody>
          <a:bodyPr>
            <a:noAutofit/>
          </a:bodyPr>
          <a:lstStyle/>
          <a:p>
            <a:pPr algn="ctr"/>
            <a:r>
              <a:rPr lang="en-US" sz="4000" dirty="0"/>
              <a:t>This is the kind of Pastor</a:t>
            </a:r>
            <a:br>
              <a:rPr lang="en-US" sz="4000" dirty="0"/>
            </a:br>
            <a:r>
              <a:rPr lang="en-US" sz="4000" dirty="0"/>
              <a:t> YOU NEED!</a:t>
            </a:r>
            <a:endParaRPr lang="en-US" sz="2000" dirty="0"/>
          </a:p>
          <a:p>
            <a:pPr algn="ctr"/>
            <a:endParaRPr lang="en-US" sz="2000" dirty="0"/>
          </a:p>
          <a:p>
            <a:pPr algn="ctr"/>
            <a:r>
              <a:rPr lang="en-US" sz="4000" dirty="0"/>
              <a:t>I hope it’s the kind of Pastor </a:t>
            </a:r>
            <a:br>
              <a:rPr lang="en-US" sz="4000" dirty="0"/>
            </a:br>
            <a:r>
              <a:rPr lang="en-US" sz="4000" dirty="0"/>
              <a:t>YOU WANT! </a:t>
            </a:r>
            <a:endParaRPr lang="en-US" sz="2000" dirty="0"/>
          </a:p>
          <a:p>
            <a:pPr algn="ctr"/>
            <a:endParaRPr lang="en-US" sz="2000" dirty="0"/>
          </a:p>
          <a:p>
            <a:pPr algn="ctr"/>
            <a:r>
              <a:rPr lang="en-US" sz="4000" dirty="0"/>
              <a:t>This is the kind of Pastor</a:t>
            </a:r>
            <a:br>
              <a:rPr lang="en-US" sz="4000" dirty="0"/>
            </a:br>
            <a:r>
              <a:rPr lang="en-US" sz="4000" dirty="0"/>
              <a:t>I WANT TO BE!</a:t>
            </a:r>
          </a:p>
          <a:p>
            <a:endParaRPr lang="en-US" sz="4000" dirty="0"/>
          </a:p>
          <a:p>
            <a:endParaRPr lang="en-US" sz="4000" dirty="0"/>
          </a:p>
        </p:txBody>
      </p:sp>
    </p:spTree>
    <p:extLst>
      <p:ext uri="{BB962C8B-B14F-4D97-AF65-F5344CB8AC3E}">
        <p14:creationId xmlns:p14="http://schemas.microsoft.com/office/powerpoint/2010/main" val="3510807792"/>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Let’s Sum It Up!</a:t>
            </a:r>
          </a:p>
        </p:txBody>
      </p:sp>
      <p:sp>
        <p:nvSpPr>
          <p:cNvPr id="3" name="Content Placeholder 2"/>
          <p:cNvSpPr>
            <a:spLocks noGrp="1"/>
          </p:cNvSpPr>
          <p:nvPr>
            <p:ph idx="1"/>
          </p:nvPr>
        </p:nvSpPr>
        <p:spPr>
          <a:xfrm>
            <a:off x="582397" y="1330283"/>
            <a:ext cx="7647203" cy="4865534"/>
          </a:xfrm>
        </p:spPr>
        <p:txBody>
          <a:bodyPr>
            <a:noAutofit/>
          </a:bodyPr>
          <a:lstStyle/>
          <a:p>
            <a:pPr algn="ctr"/>
            <a:r>
              <a:rPr lang="en-US" sz="4000" dirty="0"/>
              <a:t>With such a minister and his ministry</a:t>
            </a:r>
          </a:p>
          <a:p>
            <a:pPr algn="ctr"/>
            <a:r>
              <a:rPr lang="en-US" sz="4000" dirty="0"/>
              <a:t>you will ...</a:t>
            </a:r>
            <a:br>
              <a:rPr lang="en-US" sz="1600" dirty="0"/>
            </a:br>
            <a:br>
              <a:rPr lang="en-US" sz="2400" dirty="0"/>
            </a:br>
            <a:r>
              <a:rPr lang="en-US" sz="5400" dirty="0"/>
              <a:t> </a:t>
            </a:r>
            <a:endParaRPr lang="en-US" sz="4000" dirty="0"/>
          </a:p>
          <a:p>
            <a:pPr algn="ctr"/>
            <a:endParaRPr lang="en-US" sz="4000" dirty="0"/>
          </a:p>
          <a:p>
            <a:endParaRPr lang="en-US" sz="4000" dirty="0"/>
          </a:p>
          <a:p>
            <a:endParaRPr lang="en-US" sz="4000" dirty="0"/>
          </a:p>
        </p:txBody>
      </p:sp>
    </p:spTree>
    <p:extLst>
      <p:ext uri="{BB962C8B-B14F-4D97-AF65-F5344CB8AC3E}">
        <p14:creationId xmlns:p14="http://schemas.microsoft.com/office/powerpoint/2010/main" val="449102775"/>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Let’s Sum It Up!</a:t>
            </a:r>
          </a:p>
        </p:txBody>
      </p:sp>
      <p:sp>
        <p:nvSpPr>
          <p:cNvPr id="3" name="Content Placeholder 2"/>
          <p:cNvSpPr>
            <a:spLocks noGrp="1"/>
          </p:cNvSpPr>
          <p:nvPr>
            <p:ph idx="1"/>
          </p:nvPr>
        </p:nvSpPr>
        <p:spPr>
          <a:xfrm>
            <a:off x="582397" y="1330283"/>
            <a:ext cx="7647203" cy="4865534"/>
          </a:xfrm>
        </p:spPr>
        <p:txBody>
          <a:bodyPr>
            <a:noAutofit/>
          </a:bodyPr>
          <a:lstStyle/>
          <a:p>
            <a:pPr algn="ctr"/>
            <a:r>
              <a:rPr lang="en-US" sz="4000" dirty="0"/>
              <a:t>With such </a:t>
            </a:r>
            <a:r>
              <a:rPr lang="en-US" sz="4000"/>
              <a:t>a minister </a:t>
            </a:r>
            <a:r>
              <a:rPr lang="en-US" sz="4000" dirty="0"/>
              <a:t>and his ministry</a:t>
            </a:r>
          </a:p>
          <a:p>
            <a:pPr algn="ctr"/>
            <a:r>
              <a:rPr lang="en-US" sz="4000" dirty="0"/>
              <a:t>you will ...</a:t>
            </a:r>
            <a:br>
              <a:rPr lang="en-US" sz="1600" dirty="0"/>
            </a:br>
            <a:br>
              <a:rPr lang="en-US" sz="2400" dirty="0"/>
            </a:br>
            <a:r>
              <a:rPr lang="en-US" sz="5400" dirty="0"/>
              <a:t> </a:t>
            </a:r>
            <a:r>
              <a:rPr lang="en-US" sz="6600" i="1" dirty="0">
                <a:latin typeface="Elephant" panose="02020904090505020303" pitchFamily="18" charset="0"/>
              </a:rPr>
              <a:t>Get the </a:t>
            </a:r>
            <a:r>
              <a:rPr lang="en-US" sz="6600" dirty="0">
                <a:latin typeface="Elephant" panose="02020904090505020303" pitchFamily="18" charset="0"/>
              </a:rPr>
              <a:t>MOST </a:t>
            </a:r>
            <a:br>
              <a:rPr lang="en-US" sz="6600" dirty="0">
                <a:latin typeface="Elephant" panose="02020904090505020303" pitchFamily="18" charset="0"/>
              </a:rPr>
            </a:br>
            <a:r>
              <a:rPr lang="en-US" sz="6600" i="1" dirty="0">
                <a:latin typeface="Elephant" panose="02020904090505020303" pitchFamily="18" charset="0"/>
              </a:rPr>
              <a:t>out of </a:t>
            </a:r>
            <a:r>
              <a:rPr lang="en-US" sz="6600" dirty="0">
                <a:latin typeface="Elephant" panose="02020904090505020303" pitchFamily="18" charset="0"/>
              </a:rPr>
              <a:t>CHURCH!</a:t>
            </a:r>
          </a:p>
          <a:p>
            <a:pPr algn="ctr"/>
            <a:endParaRPr lang="en-US" sz="4000" dirty="0"/>
          </a:p>
          <a:p>
            <a:pPr algn="ctr"/>
            <a:endParaRPr lang="en-US" sz="4000" dirty="0"/>
          </a:p>
          <a:p>
            <a:endParaRPr lang="en-US" sz="4000" dirty="0"/>
          </a:p>
          <a:p>
            <a:endParaRPr lang="en-US" sz="4000" dirty="0"/>
          </a:p>
        </p:txBody>
      </p:sp>
    </p:spTree>
    <p:extLst>
      <p:ext uri="{BB962C8B-B14F-4D97-AF65-F5344CB8AC3E}">
        <p14:creationId xmlns:p14="http://schemas.microsoft.com/office/powerpoint/2010/main" val="173799534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21864"/>
          <a:stretch>
            <a:fillRect/>
          </a:stretch>
        </p:blipFill>
        <p:spPr bwMode="auto">
          <a:xfrm>
            <a:off x="0" y="2878892"/>
            <a:ext cx="12192000" cy="475161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1-</a:t>
            </a:r>
            <a:r>
              <a:rPr lang="en-US" u="sng" dirty="0">
                <a:solidFill>
                  <a:srgbClr val="FFFF00"/>
                </a:solidFill>
              </a:rPr>
              <a:t>Points</a:t>
            </a:r>
            <a:r>
              <a:rPr lang="en-US" dirty="0"/>
              <a:t> Things Out</a:t>
            </a:r>
          </a:p>
        </p:txBody>
      </p:sp>
      <p:sp>
        <p:nvSpPr>
          <p:cNvPr id="3" name="Content Placeholder 2"/>
          <p:cNvSpPr>
            <a:spLocks noGrp="1"/>
          </p:cNvSpPr>
          <p:nvPr>
            <p:ph idx="1"/>
          </p:nvPr>
        </p:nvSpPr>
        <p:spPr>
          <a:xfrm>
            <a:off x="828583" y="1189606"/>
            <a:ext cx="7921280" cy="4865534"/>
          </a:xfrm>
        </p:spPr>
        <p:txBody>
          <a:bodyPr>
            <a:normAutofit/>
          </a:bodyPr>
          <a:lstStyle/>
          <a:p>
            <a:r>
              <a:rPr lang="en-US" sz="4000" baseline="30000" dirty="0"/>
              <a:t>6</a:t>
            </a:r>
            <a:r>
              <a:rPr lang="en-US" sz="4000" dirty="0"/>
              <a:t> If you </a:t>
            </a:r>
            <a:r>
              <a:rPr lang="en-US" sz="4000" dirty="0">
                <a:solidFill>
                  <a:srgbClr val="FFFF00"/>
                </a:solidFill>
                <a:effectLst>
                  <a:glow rad="127000">
                    <a:srgbClr val="FF0000"/>
                  </a:glow>
                  <a:outerShdw blurRad="38100" dist="38100" dir="2700000" algn="tl">
                    <a:srgbClr val="000000">
                      <a:alpha val="43137"/>
                    </a:srgbClr>
                  </a:outerShdw>
                </a:effectLst>
              </a:rPr>
              <a:t>point these things out </a:t>
            </a:r>
            <a:r>
              <a:rPr lang="en-US" sz="4000" dirty="0"/>
              <a:t>to the brothers, </a:t>
            </a:r>
            <a:r>
              <a:rPr lang="en-US" sz="4000" dirty="0">
                <a:solidFill>
                  <a:schemeClr val="tx1">
                    <a:lumMod val="50000"/>
                    <a:lumOff val="50000"/>
                  </a:schemeClr>
                </a:solidFill>
              </a:rPr>
              <a:t>you will be a good minister of Christ Jesus, brought up in the truths of the faith and of the good teaching that you have followed.</a:t>
            </a:r>
          </a:p>
          <a:p>
            <a:r>
              <a:rPr lang="en-US" sz="4000" dirty="0"/>
              <a:t> </a:t>
            </a:r>
          </a:p>
          <a:p>
            <a:endParaRPr lang="en-US" sz="4000" dirty="0"/>
          </a:p>
        </p:txBody>
      </p:sp>
      <p:sp>
        <p:nvSpPr>
          <p:cNvPr id="5" name="TextBox 4"/>
          <p:cNvSpPr txBox="1"/>
          <p:nvPr/>
        </p:nvSpPr>
        <p:spPr>
          <a:xfrm>
            <a:off x="5700889" y="5396089"/>
            <a:ext cx="6491111" cy="1446550"/>
          </a:xfrm>
          <a:prstGeom prst="rect">
            <a:avLst/>
          </a:prstGeom>
          <a:noFill/>
        </p:spPr>
        <p:txBody>
          <a:bodyPr wrap="square" rtlCol="0">
            <a:spAutoFit/>
          </a:bodyPr>
          <a:lstStyle/>
          <a:p>
            <a:r>
              <a:rPr lang="en-US" sz="8800" b="1" dirty="0">
                <a:ln>
                  <a:solidFill>
                    <a:srgbClr val="C00000"/>
                  </a:solidFill>
                </a:ln>
                <a:solidFill>
                  <a:srgbClr val="FFFF00"/>
                </a:solidFill>
                <a:effectLst>
                  <a:outerShdw blurRad="50800" dist="50800" dir="2700000" algn="ctr" rotWithShape="0">
                    <a:schemeClr val="tx1">
                      <a:alpha val="55000"/>
                    </a:schemeClr>
                  </a:outerShdw>
                </a:effectLst>
              </a:rPr>
              <a:t>What things?</a:t>
            </a:r>
          </a:p>
        </p:txBody>
      </p:sp>
    </p:spTree>
    <p:extLst>
      <p:ext uri="{BB962C8B-B14F-4D97-AF65-F5344CB8AC3E}">
        <p14:creationId xmlns:p14="http://schemas.microsoft.com/office/powerpoint/2010/main" val="3942993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3048477" y="0"/>
            <a:ext cx="9143523" cy="6858000"/>
          </a:xfrm>
          <a:prstGeom prst="rect">
            <a:avLst/>
          </a:prstGeom>
          <a:noFill/>
          <a:ln w="9525">
            <a:noFill/>
            <a:miter lim="800000"/>
            <a:headEnd/>
            <a:tailEnd/>
          </a:ln>
          <a:effectLst/>
        </p:spPr>
      </p:pic>
      <p:sp>
        <p:nvSpPr>
          <p:cNvPr id="2" name="Title 1"/>
          <p:cNvSpPr>
            <a:spLocks noGrp="1"/>
          </p:cNvSpPr>
          <p:nvPr>
            <p:ph type="title"/>
          </p:nvPr>
        </p:nvSpPr>
        <p:spPr>
          <a:xfrm>
            <a:off x="2259013" y="0"/>
            <a:ext cx="7951787" cy="1475232"/>
          </a:xfrm>
        </p:spPr>
        <p:txBody>
          <a:bodyPr>
            <a:normAutofit/>
          </a:bodyPr>
          <a:lstStyle/>
          <a:p>
            <a:r>
              <a:rPr lang="en-US" sz="6000" dirty="0"/>
              <a:t>Let’s PRAY!</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b="21864"/>
          <a:stretch>
            <a:fillRect/>
          </a:stretch>
        </p:blipFill>
        <p:spPr bwMode="auto">
          <a:xfrm>
            <a:off x="0" y="2878892"/>
            <a:ext cx="12192000" cy="475161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a:t>1-</a:t>
            </a:r>
            <a:r>
              <a:rPr lang="en-US" u="sng">
                <a:solidFill>
                  <a:srgbClr val="FFFF00"/>
                </a:solidFill>
              </a:rPr>
              <a:t>Points</a:t>
            </a:r>
            <a:r>
              <a:rPr lang="en-US"/>
              <a:t> </a:t>
            </a:r>
            <a:r>
              <a:rPr lang="en-US" dirty="0"/>
              <a:t>Things Out</a:t>
            </a:r>
          </a:p>
        </p:txBody>
      </p:sp>
      <p:sp>
        <p:nvSpPr>
          <p:cNvPr id="3" name="Content Placeholder 2"/>
          <p:cNvSpPr>
            <a:spLocks noGrp="1"/>
          </p:cNvSpPr>
          <p:nvPr>
            <p:ph idx="1"/>
          </p:nvPr>
        </p:nvSpPr>
        <p:spPr>
          <a:xfrm>
            <a:off x="828583" y="1189606"/>
            <a:ext cx="7921280" cy="4865534"/>
          </a:xfrm>
        </p:spPr>
        <p:txBody>
          <a:bodyPr/>
          <a:lstStyle/>
          <a:p>
            <a:r>
              <a:rPr lang="en-US" sz="4000" baseline="30000" dirty="0">
                <a:solidFill>
                  <a:schemeClr val="tx1">
                    <a:lumMod val="50000"/>
                    <a:lumOff val="50000"/>
                  </a:schemeClr>
                </a:solidFill>
              </a:rPr>
              <a:t>6</a:t>
            </a:r>
            <a:r>
              <a:rPr lang="en-US" sz="4000" dirty="0">
                <a:solidFill>
                  <a:schemeClr val="tx1">
                    <a:lumMod val="50000"/>
                    <a:lumOff val="50000"/>
                  </a:schemeClr>
                </a:solidFill>
              </a:rPr>
              <a:t> If you </a:t>
            </a:r>
            <a:r>
              <a:rPr lang="en-US" sz="4000" dirty="0">
                <a:solidFill>
                  <a:srgbClr val="FFFF00"/>
                </a:solidFill>
              </a:rPr>
              <a:t>point</a:t>
            </a:r>
            <a:r>
              <a:rPr lang="en-US" sz="4000" dirty="0">
                <a:solidFill>
                  <a:schemeClr val="tx1">
                    <a:lumMod val="50000"/>
                    <a:lumOff val="50000"/>
                  </a:schemeClr>
                </a:solidFill>
              </a:rPr>
              <a:t> </a:t>
            </a:r>
            <a:r>
              <a:rPr lang="en-US" sz="4000" dirty="0">
                <a:solidFill>
                  <a:srgbClr val="FFFF00"/>
                </a:solidFill>
              </a:rPr>
              <a:t>these things out </a:t>
            </a:r>
            <a:r>
              <a:rPr lang="en-US" sz="4000" dirty="0">
                <a:solidFill>
                  <a:schemeClr val="tx1">
                    <a:lumMod val="50000"/>
                    <a:lumOff val="50000"/>
                  </a:schemeClr>
                </a:solidFill>
              </a:rPr>
              <a:t>to the brothers, you will be a good minister of Christ Jesus, </a:t>
            </a:r>
            <a:r>
              <a:rPr lang="en-US" sz="4000" dirty="0">
                <a:solidFill>
                  <a:srgbClr val="FFFF00"/>
                </a:solidFill>
              </a:rPr>
              <a:t>brought up in the </a:t>
            </a:r>
            <a:r>
              <a:rPr lang="en-US" sz="4000" dirty="0">
                <a:solidFill>
                  <a:srgbClr val="FFFF00"/>
                </a:solidFill>
                <a:effectLst>
                  <a:glow rad="127000">
                    <a:srgbClr val="C00000"/>
                  </a:glow>
                  <a:outerShdw blurRad="38100" dist="38100" dir="2700000" algn="tl">
                    <a:srgbClr val="000000">
                      <a:alpha val="43137"/>
                    </a:srgbClr>
                  </a:outerShdw>
                </a:effectLst>
              </a:rPr>
              <a:t>truths of the faith </a:t>
            </a:r>
            <a:r>
              <a:rPr lang="en-US" sz="4000" dirty="0">
                <a:solidFill>
                  <a:srgbClr val="FFFF00"/>
                </a:solidFill>
              </a:rPr>
              <a:t>and of the </a:t>
            </a:r>
            <a:r>
              <a:rPr lang="en-US" sz="4000" dirty="0">
                <a:solidFill>
                  <a:srgbClr val="FFFF00"/>
                </a:solidFill>
                <a:effectLst>
                  <a:glow rad="127000">
                    <a:srgbClr val="C00000"/>
                  </a:glow>
                  <a:outerShdw blurRad="38100" dist="38100" dir="2700000" algn="tl">
                    <a:srgbClr val="000000">
                      <a:alpha val="43137"/>
                    </a:srgbClr>
                  </a:outerShdw>
                </a:effectLst>
              </a:rPr>
              <a:t>good teaching </a:t>
            </a:r>
            <a:r>
              <a:rPr lang="en-US" sz="4000" dirty="0">
                <a:solidFill>
                  <a:srgbClr val="FFFF00"/>
                </a:solidFill>
              </a:rPr>
              <a:t>that you have followed</a:t>
            </a:r>
            <a:r>
              <a:rPr lang="en-US" sz="4000" dirty="0"/>
              <a:t>.</a:t>
            </a:r>
          </a:p>
          <a:p>
            <a:r>
              <a:rPr lang="en-US" dirty="0"/>
              <a:t> </a:t>
            </a:r>
          </a:p>
          <a:p>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u="sng" dirty="0">
                <a:solidFill>
                  <a:srgbClr val="FFFF00"/>
                </a:solidFill>
              </a:rPr>
              <a:t>Trains</a:t>
            </a:r>
            <a:r>
              <a:rPr lang="en-US" dirty="0"/>
              <a:t> in Godliness</a:t>
            </a:r>
          </a:p>
        </p:txBody>
      </p:sp>
      <p:sp>
        <p:nvSpPr>
          <p:cNvPr id="3" name="Content Placeholder 2"/>
          <p:cNvSpPr>
            <a:spLocks noGrp="1"/>
          </p:cNvSpPr>
          <p:nvPr>
            <p:ph idx="1"/>
          </p:nvPr>
        </p:nvSpPr>
        <p:spPr>
          <a:xfrm>
            <a:off x="828583" y="1189606"/>
            <a:ext cx="7416784" cy="4865534"/>
          </a:xfrm>
        </p:spPr>
        <p:txBody>
          <a:bodyPr>
            <a:normAutofit/>
          </a:bodyPr>
          <a:lstStyle/>
          <a:p>
            <a:r>
              <a:rPr lang="en-US" sz="4000" baseline="30000" dirty="0">
                <a:solidFill>
                  <a:schemeClr val="tx1">
                    <a:lumMod val="50000"/>
                    <a:lumOff val="50000"/>
                  </a:schemeClr>
                </a:solidFill>
              </a:rPr>
              <a:t>7</a:t>
            </a:r>
            <a:r>
              <a:rPr lang="en-US" sz="4000" dirty="0">
                <a:solidFill>
                  <a:schemeClr val="tx1">
                    <a:lumMod val="50000"/>
                    <a:lumOff val="50000"/>
                  </a:schemeClr>
                </a:solidFill>
              </a:rPr>
              <a:t> Have nothing to do with godless myths and old wives' tales; rather</a:t>
            </a:r>
            <a:r>
              <a:rPr lang="en-US" sz="4000" dirty="0"/>
              <a:t>, </a:t>
            </a:r>
            <a:r>
              <a:rPr lang="en-US" sz="4000" dirty="0">
                <a:solidFill>
                  <a:srgbClr val="FFFF00"/>
                </a:solidFill>
              </a:rPr>
              <a:t>train</a:t>
            </a:r>
            <a:r>
              <a:rPr lang="en-US" sz="4000" dirty="0"/>
              <a:t> yourself to </a:t>
            </a:r>
            <a:r>
              <a:rPr lang="en-US" sz="4000" dirty="0">
                <a:solidFill>
                  <a:srgbClr val="FFFF00"/>
                </a:solidFill>
              </a:rPr>
              <a:t>be </a:t>
            </a:r>
            <a:r>
              <a:rPr lang="en-US" sz="4000" dirty="0">
                <a:solidFill>
                  <a:srgbClr val="FFFF00"/>
                </a:solidFill>
                <a:effectLst>
                  <a:glow rad="127000">
                    <a:srgbClr val="FF0000"/>
                  </a:glow>
                  <a:outerShdw blurRad="38100" dist="38100" dir="2700000" algn="tl">
                    <a:srgbClr val="000000">
                      <a:alpha val="43137"/>
                    </a:srgbClr>
                  </a:outerShdw>
                </a:effectLst>
              </a:rPr>
              <a:t>godly</a:t>
            </a:r>
            <a:r>
              <a:rPr lang="en-US" sz="4000" dirty="0"/>
              <a:t>.</a:t>
            </a:r>
          </a:p>
          <a:p>
            <a:r>
              <a:rPr lang="en-US" sz="4000" dirty="0">
                <a:solidFill>
                  <a:schemeClr val="tx1">
                    <a:lumMod val="50000"/>
                    <a:lumOff val="50000"/>
                  </a:schemeClr>
                </a:solidFill>
              </a:rPr>
              <a:t> </a:t>
            </a:r>
            <a:r>
              <a:rPr lang="en-US" sz="4000" baseline="30000" dirty="0">
                <a:solidFill>
                  <a:schemeClr val="tx1">
                    <a:lumMod val="50000"/>
                    <a:lumOff val="50000"/>
                  </a:schemeClr>
                </a:solidFill>
              </a:rPr>
              <a:t>8</a:t>
            </a:r>
            <a:r>
              <a:rPr lang="en-US" sz="4000" dirty="0">
                <a:solidFill>
                  <a:schemeClr val="tx1">
                    <a:lumMod val="50000"/>
                    <a:lumOff val="50000"/>
                  </a:schemeClr>
                </a:solidFill>
              </a:rPr>
              <a:t> For physical training is of some value, but godliness has value for all things, holding promise for both the present life and the life to come.</a:t>
            </a:r>
          </a:p>
          <a:p>
            <a:r>
              <a:rPr lang="en-US" sz="4000" dirty="0"/>
              <a:t> </a:t>
            </a:r>
          </a:p>
        </p:txBody>
      </p:sp>
      <p:pic>
        <p:nvPicPr>
          <p:cNvPr id="6" name="Picture 1"/>
          <p:cNvPicPr>
            <a:picLocks noChangeAspect="1" noChangeArrowheads="1"/>
          </p:cNvPicPr>
          <p:nvPr/>
        </p:nvPicPr>
        <p:blipFill>
          <a:blip r:embed="rId3" cstate="print"/>
          <a:srcRect r="14615"/>
          <a:stretch>
            <a:fillRect/>
          </a:stretch>
        </p:blipFill>
        <p:spPr bwMode="auto">
          <a:xfrm>
            <a:off x="6974275" y="2147503"/>
            <a:ext cx="5217725" cy="471049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u="sng" dirty="0">
                <a:solidFill>
                  <a:srgbClr val="FFFF00"/>
                </a:solidFill>
              </a:rPr>
              <a:t>Trains</a:t>
            </a:r>
            <a:r>
              <a:rPr lang="en-US" dirty="0"/>
              <a:t> in Godliness</a:t>
            </a:r>
          </a:p>
        </p:txBody>
      </p:sp>
      <p:sp>
        <p:nvSpPr>
          <p:cNvPr id="3" name="Content Placeholder 2"/>
          <p:cNvSpPr>
            <a:spLocks noGrp="1"/>
          </p:cNvSpPr>
          <p:nvPr>
            <p:ph idx="1"/>
          </p:nvPr>
        </p:nvSpPr>
        <p:spPr>
          <a:xfrm>
            <a:off x="828584" y="1189606"/>
            <a:ext cx="7432548" cy="4865534"/>
          </a:xfrm>
        </p:spPr>
        <p:txBody>
          <a:bodyPr>
            <a:normAutofit/>
          </a:bodyPr>
          <a:lstStyle/>
          <a:p>
            <a:r>
              <a:rPr lang="en-US" sz="4000" baseline="30000" dirty="0"/>
              <a:t>7</a:t>
            </a:r>
            <a:r>
              <a:rPr lang="en-US" sz="4000" dirty="0"/>
              <a:t> Have nothing to do with </a:t>
            </a:r>
            <a:r>
              <a:rPr lang="en-US" sz="4000" dirty="0">
                <a:solidFill>
                  <a:srgbClr val="FFFF00"/>
                </a:solidFill>
              </a:rPr>
              <a:t>godless</a:t>
            </a:r>
            <a:r>
              <a:rPr lang="en-US" sz="4000" dirty="0"/>
              <a:t> </a:t>
            </a:r>
            <a:r>
              <a:rPr lang="en-US" sz="4000" dirty="0">
                <a:solidFill>
                  <a:srgbClr val="FFFF00"/>
                </a:solidFill>
                <a:effectLst>
                  <a:glow rad="127000">
                    <a:srgbClr val="FF0000"/>
                  </a:glow>
                  <a:outerShdw blurRad="38100" dist="38100" dir="2700000" algn="tl">
                    <a:srgbClr val="000000">
                      <a:alpha val="43137"/>
                    </a:srgbClr>
                  </a:outerShdw>
                </a:effectLst>
              </a:rPr>
              <a:t>myths </a:t>
            </a:r>
            <a:r>
              <a:rPr lang="en-US" sz="4000" dirty="0">
                <a:solidFill>
                  <a:srgbClr val="FFFF00"/>
                </a:solidFill>
              </a:rPr>
              <a:t>and old wives' </a:t>
            </a:r>
            <a:r>
              <a:rPr lang="en-US" sz="4000" dirty="0">
                <a:solidFill>
                  <a:srgbClr val="FFFF00"/>
                </a:solidFill>
                <a:effectLst>
                  <a:glow rad="127000">
                    <a:srgbClr val="FF0000"/>
                  </a:glow>
                  <a:outerShdw blurRad="38100" dist="38100" dir="2700000" algn="tl">
                    <a:srgbClr val="000000">
                      <a:alpha val="43137"/>
                    </a:srgbClr>
                  </a:outerShdw>
                </a:effectLst>
              </a:rPr>
              <a:t>tales</a:t>
            </a:r>
            <a:r>
              <a:rPr lang="en-US" sz="4000" dirty="0"/>
              <a:t>; rather, train yourself to </a:t>
            </a:r>
            <a:r>
              <a:rPr lang="en-US" sz="4000" dirty="0">
                <a:effectLst>
                  <a:glow rad="127000">
                    <a:srgbClr val="C00000"/>
                  </a:glow>
                  <a:outerShdw blurRad="38100" dist="38100" dir="2700000" algn="tl">
                    <a:srgbClr val="000000">
                      <a:alpha val="43137"/>
                    </a:srgbClr>
                  </a:outerShdw>
                </a:effectLst>
              </a:rPr>
              <a:t>be godly</a:t>
            </a:r>
            <a:r>
              <a:rPr lang="en-US" sz="4000" dirty="0"/>
              <a:t>.</a:t>
            </a:r>
          </a:p>
          <a:p>
            <a:r>
              <a:rPr lang="en-US" sz="4000" dirty="0"/>
              <a:t> </a:t>
            </a:r>
            <a:r>
              <a:rPr lang="en-US" sz="4000" baseline="30000" dirty="0">
                <a:solidFill>
                  <a:schemeClr val="tx1">
                    <a:lumMod val="50000"/>
                    <a:lumOff val="50000"/>
                  </a:schemeClr>
                </a:solidFill>
              </a:rPr>
              <a:t>8</a:t>
            </a:r>
            <a:r>
              <a:rPr lang="en-US" sz="4000" dirty="0">
                <a:solidFill>
                  <a:schemeClr val="tx1">
                    <a:lumMod val="50000"/>
                    <a:lumOff val="50000"/>
                  </a:schemeClr>
                </a:solidFill>
              </a:rPr>
              <a:t> For physical training is of some value, but godliness has value for all things, holding promise for both the present life and the life to come.</a:t>
            </a:r>
          </a:p>
          <a:p>
            <a:r>
              <a:rPr lang="en-US" sz="4000" dirty="0"/>
              <a:t> </a:t>
            </a:r>
          </a:p>
        </p:txBody>
      </p:sp>
      <p:pic>
        <p:nvPicPr>
          <p:cNvPr id="7" name="Picture 1"/>
          <p:cNvPicPr>
            <a:picLocks noChangeAspect="1" noChangeArrowheads="1"/>
          </p:cNvPicPr>
          <p:nvPr/>
        </p:nvPicPr>
        <p:blipFill>
          <a:blip r:embed="rId3" cstate="print"/>
          <a:srcRect r="14615"/>
          <a:stretch>
            <a:fillRect/>
          </a:stretch>
        </p:blipFill>
        <p:spPr bwMode="auto">
          <a:xfrm>
            <a:off x="6974275" y="2147503"/>
            <a:ext cx="5217725" cy="471049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u="sng" dirty="0">
                <a:solidFill>
                  <a:srgbClr val="FFFF00"/>
                </a:solidFill>
              </a:rPr>
              <a:t>Trains</a:t>
            </a:r>
            <a:r>
              <a:rPr lang="en-US" dirty="0"/>
              <a:t> in Godliness</a:t>
            </a:r>
          </a:p>
        </p:txBody>
      </p:sp>
      <p:sp>
        <p:nvSpPr>
          <p:cNvPr id="3" name="Content Placeholder 2"/>
          <p:cNvSpPr>
            <a:spLocks noGrp="1"/>
          </p:cNvSpPr>
          <p:nvPr>
            <p:ph idx="1"/>
          </p:nvPr>
        </p:nvSpPr>
        <p:spPr>
          <a:xfrm>
            <a:off x="828583" y="1189606"/>
            <a:ext cx="7290658" cy="4865534"/>
          </a:xfrm>
        </p:spPr>
        <p:txBody>
          <a:bodyPr>
            <a:normAutofit/>
          </a:bodyPr>
          <a:lstStyle/>
          <a:p>
            <a:r>
              <a:rPr lang="en-US" sz="4000" baseline="30000" dirty="0">
                <a:solidFill>
                  <a:schemeClr val="tx1">
                    <a:lumMod val="50000"/>
                    <a:lumOff val="50000"/>
                  </a:schemeClr>
                </a:solidFill>
              </a:rPr>
              <a:t>7</a:t>
            </a:r>
            <a:r>
              <a:rPr lang="en-US" sz="4000" dirty="0">
                <a:solidFill>
                  <a:schemeClr val="tx1">
                    <a:lumMod val="50000"/>
                    <a:lumOff val="50000"/>
                  </a:schemeClr>
                </a:solidFill>
              </a:rPr>
              <a:t> Have nothing to do with godless myths and old wives' tales; rather, train yourself to </a:t>
            </a:r>
            <a:r>
              <a:rPr lang="en-US" sz="4000" dirty="0">
                <a:solidFill>
                  <a:schemeClr val="tx1">
                    <a:lumMod val="50000"/>
                    <a:lumOff val="50000"/>
                  </a:schemeClr>
                </a:solidFill>
                <a:effectLst>
                  <a:glow rad="127000">
                    <a:srgbClr val="C00000"/>
                  </a:glow>
                  <a:outerShdw blurRad="38100" dist="38100" dir="2700000" algn="tl">
                    <a:srgbClr val="000000">
                      <a:alpha val="43137"/>
                    </a:srgbClr>
                  </a:outerShdw>
                </a:effectLst>
              </a:rPr>
              <a:t>be godly</a:t>
            </a:r>
            <a:r>
              <a:rPr lang="en-US" sz="4000" dirty="0">
                <a:solidFill>
                  <a:schemeClr val="tx1">
                    <a:lumMod val="50000"/>
                    <a:lumOff val="50000"/>
                  </a:schemeClr>
                </a:solidFill>
              </a:rPr>
              <a:t>.</a:t>
            </a:r>
          </a:p>
          <a:p>
            <a:r>
              <a:rPr lang="en-US" sz="4000" dirty="0"/>
              <a:t> </a:t>
            </a:r>
            <a:r>
              <a:rPr lang="en-US" sz="4000" baseline="30000" dirty="0"/>
              <a:t>8</a:t>
            </a:r>
            <a:r>
              <a:rPr lang="en-US" sz="4000" dirty="0"/>
              <a:t> For physical training is of some value, but </a:t>
            </a:r>
            <a:r>
              <a:rPr lang="en-US" sz="4000" dirty="0">
                <a:solidFill>
                  <a:srgbClr val="FFFF00"/>
                </a:solidFill>
                <a:effectLst>
                  <a:glow rad="127000">
                    <a:srgbClr val="FF0000"/>
                  </a:glow>
                  <a:outerShdw blurRad="38100" dist="38100" dir="2700000" algn="tl">
                    <a:srgbClr val="000000">
                      <a:alpha val="43137"/>
                    </a:srgbClr>
                  </a:outerShdw>
                </a:effectLst>
              </a:rPr>
              <a:t>godliness has value </a:t>
            </a:r>
            <a:r>
              <a:rPr lang="en-US" sz="4000" dirty="0">
                <a:solidFill>
                  <a:srgbClr val="FFFF00"/>
                </a:solidFill>
              </a:rPr>
              <a:t>for all things</a:t>
            </a:r>
            <a:r>
              <a:rPr lang="en-US" sz="4000" dirty="0">
                <a:effectLst>
                  <a:glow rad="127000">
                    <a:schemeClr val="accent1">
                      <a:alpha val="0"/>
                    </a:schemeClr>
                  </a:glow>
                  <a:outerShdw blurRad="38100" dist="38100" dir="2700000" algn="tl">
                    <a:srgbClr val="000000">
                      <a:alpha val="43137"/>
                    </a:srgbClr>
                  </a:outerShdw>
                </a:effectLst>
              </a:rPr>
              <a:t>, holding promise for both the present life and the life to come.</a:t>
            </a:r>
          </a:p>
          <a:p>
            <a:r>
              <a:rPr lang="en-US" sz="4000" dirty="0"/>
              <a:t> </a:t>
            </a:r>
          </a:p>
        </p:txBody>
      </p:sp>
      <p:pic>
        <p:nvPicPr>
          <p:cNvPr id="6" name="Picture 1"/>
          <p:cNvPicPr>
            <a:picLocks noChangeAspect="1" noChangeArrowheads="1"/>
          </p:cNvPicPr>
          <p:nvPr/>
        </p:nvPicPr>
        <p:blipFill>
          <a:blip r:embed="rId3" cstate="print"/>
          <a:srcRect r="14615"/>
          <a:stretch>
            <a:fillRect/>
          </a:stretch>
        </p:blipFill>
        <p:spPr bwMode="auto">
          <a:xfrm>
            <a:off x="6974275" y="2147503"/>
            <a:ext cx="5217725" cy="4710497"/>
          </a:xfrm>
          <a:prstGeom prst="rect">
            <a:avLst/>
          </a:prstGeom>
          <a:noFill/>
          <a:ln w="9525">
            <a:noFill/>
            <a:miter lim="800000"/>
            <a:headEnd/>
            <a:tailEnd/>
          </a:ln>
          <a:effectLst/>
        </p:spPr>
      </p:pic>
    </p:spTree>
    <p:extLst>
      <p:ext uri="{BB962C8B-B14F-4D97-AF65-F5344CB8AC3E}">
        <p14:creationId xmlns:p14="http://schemas.microsoft.com/office/powerpoint/2010/main" val="183149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u="sng" dirty="0">
                <a:solidFill>
                  <a:srgbClr val="FFFF00"/>
                </a:solidFill>
              </a:rPr>
              <a:t>Trains</a:t>
            </a:r>
            <a:r>
              <a:rPr lang="en-US" dirty="0"/>
              <a:t> in Godliness</a:t>
            </a:r>
          </a:p>
        </p:txBody>
      </p:sp>
      <p:sp>
        <p:nvSpPr>
          <p:cNvPr id="3" name="Content Placeholder 2"/>
          <p:cNvSpPr>
            <a:spLocks noGrp="1"/>
          </p:cNvSpPr>
          <p:nvPr>
            <p:ph idx="1"/>
          </p:nvPr>
        </p:nvSpPr>
        <p:spPr>
          <a:xfrm>
            <a:off x="828583" y="1189606"/>
            <a:ext cx="7290658" cy="4865534"/>
          </a:xfrm>
        </p:spPr>
        <p:txBody>
          <a:bodyPr>
            <a:normAutofit/>
          </a:bodyPr>
          <a:lstStyle/>
          <a:p>
            <a:r>
              <a:rPr lang="en-US" sz="4000" baseline="30000" dirty="0">
                <a:solidFill>
                  <a:schemeClr val="tx1">
                    <a:lumMod val="50000"/>
                    <a:lumOff val="50000"/>
                  </a:schemeClr>
                </a:solidFill>
              </a:rPr>
              <a:t>7</a:t>
            </a:r>
            <a:r>
              <a:rPr lang="en-US" sz="4000" dirty="0">
                <a:solidFill>
                  <a:schemeClr val="tx1">
                    <a:lumMod val="50000"/>
                    <a:lumOff val="50000"/>
                  </a:schemeClr>
                </a:solidFill>
              </a:rPr>
              <a:t> Have nothing to do with godless myths and old wives' tales; rather, train yourself to </a:t>
            </a:r>
            <a:r>
              <a:rPr lang="en-US" sz="4000" dirty="0">
                <a:solidFill>
                  <a:schemeClr val="tx1">
                    <a:lumMod val="50000"/>
                    <a:lumOff val="50000"/>
                  </a:schemeClr>
                </a:solidFill>
                <a:effectLst>
                  <a:glow rad="127000">
                    <a:srgbClr val="C00000"/>
                  </a:glow>
                  <a:outerShdw blurRad="38100" dist="38100" dir="2700000" algn="tl">
                    <a:srgbClr val="000000">
                      <a:alpha val="43137"/>
                    </a:srgbClr>
                  </a:outerShdw>
                </a:effectLst>
              </a:rPr>
              <a:t>be godly</a:t>
            </a:r>
            <a:r>
              <a:rPr lang="en-US" sz="4000" dirty="0">
                <a:solidFill>
                  <a:schemeClr val="tx1">
                    <a:lumMod val="50000"/>
                    <a:lumOff val="50000"/>
                  </a:schemeClr>
                </a:solidFill>
              </a:rPr>
              <a:t>.</a:t>
            </a:r>
          </a:p>
          <a:p>
            <a:r>
              <a:rPr lang="en-US" sz="4000" dirty="0"/>
              <a:t> </a:t>
            </a:r>
            <a:r>
              <a:rPr lang="en-US" sz="4000" baseline="30000" dirty="0"/>
              <a:t>8</a:t>
            </a:r>
            <a:r>
              <a:rPr lang="en-US" sz="4000" dirty="0"/>
              <a:t> For physical training is of some value, but </a:t>
            </a:r>
            <a:r>
              <a:rPr lang="en-US" sz="4000" dirty="0">
                <a:effectLst>
                  <a:glow rad="127000">
                    <a:srgbClr val="C00000"/>
                  </a:glow>
                  <a:outerShdw blurRad="38100" dist="38100" dir="2700000" algn="tl">
                    <a:srgbClr val="000000">
                      <a:alpha val="43137"/>
                    </a:srgbClr>
                  </a:outerShdw>
                </a:effectLst>
              </a:rPr>
              <a:t>godliness has value </a:t>
            </a:r>
            <a:r>
              <a:rPr lang="en-US" sz="4000" dirty="0"/>
              <a:t>for all things, </a:t>
            </a:r>
            <a:r>
              <a:rPr lang="en-US" sz="4000" dirty="0">
                <a:solidFill>
                  <a:srgbClr val="FFFF00"/>
                </a:solidFill>
              </a:rPr>
              <a:t>holding promise for both the </a:t>
            </a:r>
            <a:r>
              <a:rPr lang="en-US" sz="4000" dirty="0">
                <a:solidFill>
                  <a:srgbClr val="FFFF00"/>
                </a:solidFill>
                <a:effectLst>
                  <a:glow rad="127000">
                    <a:srgbClr val="FF0000"/>
                  </a:glow>
                  <a:outerShdw blurRad="38100" dist="38100" dir="2700000" algn="tl">
                    <a:srgbClr val="000000">
                      <a:alpha val="43137"/>
                    </a:srgbClr>
                  </a:outerShdw>
                </a:effectLst>
              </a:rPr>
              <a:t>present life </a:t>
            </a:r>
            <a:r>
              <a:rPr lang="en-US" sz="4000" dirty="0">
                <a:solidFill>
                  <a:srgbClr val="FFFF00"/>
                </a:solidFill>
              </a:rPr>
              <a:t>and </a:t>
            </a:r>
            <a:r>
              <a:rPr lang="en-US" sz="4000" dirty="0">
                <a:solidFill>
                  <a:srgbClr val="FFFF00"/>
                </a:solidFill>
                <a:effectLst>
                  <a:glow rad="127000">
                    <a:srgbClr val="FF0000"/>
                  </a:glow>
                  <a:outerShdw blurRad="38100" dist="38100" dir="2700000" algn="tl">
                    <a:srgbClr val="000000">
                      <a:alpha val="43137"/>
                    </a:srgbClr>
                  </a:outerShdw>
                </a:effectLst>
              </a:rPr>
              <a:t>the life to come</a:t>
            </a:r>
            <a:r>
              <a:rPr lang="en-US" sz="4000" dirty="0">
                <a:effectLst>
                  <a:glow rad="127000">
                    <a:srgbClr val="FF0000"/>
                  </a:glow>
                  <a:outerShdw blurRad="38100" dist="38100" dir="2700000" algn="tl">
                    <a:srgbClr val="000000">
                      <a:alpha val="43137"/>
                    </a:srgbClr>
                  </a:outerShdw>
                </a:effectLst>
              </a:rPr>
              <a:t>.</a:t>
            </a:r>
          </a:p>
          <a:p>
            <a:r>
              <a:rPr lang="en-US" sz="4000" dirty="0"/>
              <a:t> </a:t>
            </a:r>
          </a:p>
        </p:txBody>
      </p:sp>
      <p:pic>
        <p:nvPicPr>
          <p:cNvPr id="6" name="Picture 1"/>
          <p:cNvPicPr>
            <a:picLocks noChangeAspect="1" noChangeArrowheads="1"/>
          </p:cNvPicPr>
          <p:nvPr/>
        </p:nvPicPr>
        <p:blipFill>
          <a:blip r:embed="rId3" cstate="print"/>
          <a:srcRect r="14615"/>
          <a:stretch>
            <a:fillRect/>
          </a:stretch>
        </p:blipFill>
        <p:spPr bwMode="auto">
          <a:xfrm>
            <a:off x="6974275" y="2147503"/>
            <a:ext cx="5217725" cy="471049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11803</TotalTime>
  <Words>2179</Words>
  <Application>Microsoft Office PowerPoint</Application>
  <PresentationFormat>Widescreen</PresentationFormat>
  <Paragraphs>173</Paragraphs>
  <Slides>40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Narrow</vt:lpstr>
      <vt:lpstr>Calibri</vt:lpstr>
      <vt:lpstr>Elephant</vt:lpstr>
      <vt:lpstr>Times New Roman</vt:lpstr>
      <vt:lpstr>Office Theme</vt:lpstr>
      <vt:lpstr>PowerPoint Presentation</vt:lpstr>
      <vt:lpstr>PowerPoint Presentation</vt:lpstr>
      <vt:lpstr>1-Points Things Out</vt:lpstr>
      <vt:lpstr>1-Points Things Out</vt:lpstr>
      <vt:lpstr>1-Points Things Out</vt:lpstr>
      <vt:lpstr>2-Trains in Godliness</vt:lpstr>
      <vt:lpstr>2-Trains in Godliness</vt:lpstr>
      <vt:lpstr>2-Trains in Godliness</vt:lpstr>
      <vt:lpstr>2-Trains in Godliness</vt:lpstr>
      <vt:lpstr>3-Hopes in God</vt:lpstr>
      <vt:lpstr>3-Hopes in God</vt:lpstr>
      <vt:lpstr>3-Hopes in God</vt:lpstr>
      <vt:lpstr>3-Hopes in God</vt:lpstr>
      <vt:lpstr>4- Teaches the Truth</vt:lpstr>
      <vt:lpstr>5- Sets an Example</vt:lpstr>
      <vt:lpstr>5- Sets an Example</vt:lpstr>
      <vt:lpstr>5- Sets an Example</vt:lpstr>
      <vt:lpstr>5- Sets an Example</vt:lpstr>
      <vt:lpstr>5- Sets an Example</vt:lpstr>
      <vt:lpstr>5- Sets an Example</vt:lpstr>
      <vt:lpstr>5- Sets an Example</vt:lpstr>
      <vt:lpstr>6- Focuses on the Word</vt:lpstr>
      <vt:lpstr>6- Focuses on the Word</vt:lpstr>
      <vt:lpstr>6- Focuses on the Word</vt:lpstr>
      <vt:lpstr>6- Focuses on the Word</vt:lpstr>
      <vt:lpstr>6- Focuses on the Word</vt:lpstr>
      <vt:lpstr>7- Gives Himself Wholly</vt:lpstr>
      <vt:lpstr>7- Gives Himself Wholly</vt:lpstr>
      <vt:lpstr>8–Watches Himself</vt:lpstr>
      <vt:lpstr>8–Watches Himself</vt:lpstr>
      <vt:lpstr>8–Watches Himself</vt:lpstr>
      <vt:lpstr>8–Watches Himself</vt:lpstr>
      <vt:lpstr>8–Watches Himself</vt:lpstr>
      <vt:lpstr>Let’s Sum It Up!</vt:lpstr>
      <vt:lpstr>Let’s Sum It Up!</vt:lpstr>
      <vt:lpstr>Let’s Sum It Up!</vt:lpstr>
      <vt:lpstr>Let’s Sum It Up!</vt:lpstr>
      <vt:lpstr>Let’s Sum It Up!</vt:lpstr>
      <vt:lpstr>Let’s Sum It Up!</vt:lpstr>
      <vt:lpstr>Let’s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DennisH</dc:creator>
  <cp:lastModifiedBy>Dennis Henderson</cp:lastModifiedBy>
  <cp:revision>742</cp:revision>
  <dcterms:created xsi:type="dcterms:W3CDTF">2013-04-08T03:48:04Z</dcterms:created>
  <dcterms:modified xsi:type="dcterms:W3CDTF">2021-05-13T17:08:28Z</dcterms:modified>
</cp:coreProperties>
</file>