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1162" r:id="rId2"/>
    <p:sldId id="1024" r:id="rId3"/>
    <p:sldId id="1168" r:id="rId4"/>
    <p:sldId id="1025" r:id="rId5"/>
    <p:sldId id="1165" r:id="rId6"/>
    <p:sldId id="1164" r:id="rId7"/>
    <p:sldId id="1163" r:id="rId8"/>
    <p:sldId id="1062" r:id="rId9"/>
    <p:sldId id="1063" r:id="rId10"/>
    <p:sldId id="1166" r:id="rId11"/>
    <p:sldId id="1173" r:id="rId12"/>
    <p:sldId id="1102" r:id="rId13"/>
    <p:sldId id="1103" r:id="rId14"/>
    <p:sldId id="1104" r:id="rId15"/>
    <p:sldId id="1105" r:id="rId16"/>
    <p:sldId id="1106" r:id="rId17"/>
    <p:sldId id="1107" r:id="rId18"/>
    <p:sldId id="1108" r:id="rId19"/>
    <p:sldId id="1109" r:id="rId20"/>
    <p:sldId id="1110" r:id="rId21"/>
    <p:sldId id="1111" r:id="rId22"/>
    <p:sldId id="1112" r:id="rId23"/>
    <p:sldId id="1114" r:id="rId24"/>
    <p:sldId id="1113" r:id="rId25"/>
    <p:sldId id="1115" r:id="rId26"/>
    <p:sldId id="1116" r:id="rId27"/>
    <p:sldId id="1117" r:id="rId28"/>
    <p:sldId id="1118" r:id="rId29"/>
    <p:sldId id="1167" r:id="rId30"/>
    <p:sldId id="1119" r:id="rId31"/>
    <p:sldId id="1120" r:id="rId32"/>
    <p:sldId id="1121" r:id="rId33"/>
    <p:sldId id="1122" r:id="rId34"/>
    <p:sldId id="1123" r:id="rId35"/>
    <p:sldId id="1125" r:id="rId36"/>
    <p:sldId id="1126" r:id="rId37"/>
    <p:sldId id="1127" r:id="rId38"/>
    <p:sldId id="1128" r:id="rId39"/>
    <p:sldId id="1129" r:id="rId40"/>
    <p:sldId id="1131" r:id="rId41"/>
    <p:sldId id="1130" r:id="rId42"/>
    <p:sldId id="1161" r:id="rId43"/>
    <p:sldId id="1132" r:id="rId44"/>
    <p:sldId id="1133" r:id="rId45"/>
    <p:sldId id="1169" r:id="rId46"/>
    <p:sldId id="113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1" userDrawn="1">
          <p15:clr>
            <a:srgbClr val="A4A3A4"/>
          </p15:clr>
        </p15:guide>
        <p15:guide id="2" pos="2435" userDrawn="1">
          <p15:clr>
            <a:srgbClr val="A4A3A4"/>
          </p15:clr>
        </p15:guide>
        <p15:guide id="3" orient="horz" pos="1833" userDrawn="1">
          <p15:clr>
            <a:srgbClr val="A4A3A4"/>
          </p15:clr>
        </p15:guide>
        <p15:guide id="4" pos="4056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pos="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372"/>
    <a:srgbClr val="172D5F"/>
    <a:srgbClr val="800000"/>
    <a:srgbClr val="28211A"/>
    <a:srgbClr val="481F67"/>
    <a:srgbClr val="ED7922"/>
    <a:srgbClr val="231F20"/>
    <a:srgbClr val="C19263"/>
    <a:srgbClr val="C29962"/>
    <a:srgbClr val="AD8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78116" autoAdjust="0"/>
  </p:normalViewPr>
  <p:slideViewPr>
    <p:cSldViewPr snapToGrid="0" showGuides="1">
      <p:cViewPr varScale="1">
        <p:scale>
          <a:sx n="63" d="100"/>
          <a:sy n="63" d="100"/>
        </p:scale>
        <p:origin x="931" y="67"/>
      </p:cViewPr>
      <p:guideLst>
        <p:guide orient="horz" pos="2621"/>
        <p:guide pos="2435"/>
        <p:guide orient="horz" pos="1833"/>
        <p:guide pos="4056"/>
        <p:guide orient="horz"/>
        <p:guide pos="6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C6ACA-A39E-4BD3-A76A-8FCFA16171E6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B530-7996-41ED-80CF-70DA4A4D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ld_bearded_man_from_Tajikistan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xc.hu/browse.phtml?f=download&amp;id=157966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16thesc/8005537891/sizes/o/in/photostrea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rinrobertjohn/2506181668/sizes/l/in/photostrea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wfryer/204073798/sizes/o/in/photostrea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download/chidseyc/mtLIhPE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vbullyfree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616825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ockylubbers/6174172046/sizes/l/in/photostrea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10123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umanNewborn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ld_bearded_man_from_Tajikistan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xc.hu/browse.phtml?f=download&amp;id=157966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f/Aime-Morot-Le-bon-Samaritain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16thesc/8005537891/sizes/o/in/photostream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eth_MacFarlane_by_Gage_Skidmore_5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eth_MacFarlane_by_Gage_Skidmore_5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download/chidseyc/mtLIhPE.jpg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ockylubbers/6174172046/sizes/l/in/photostream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1016625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42106306@N00/4380803535/sizes/o/in/photostream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1uk3/1677426833/sizes/l/in/photostream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16thesc/8005537891/sizes/o/in/photostream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ld_bearded_man_from_Tajikistan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xc.hu/browse.phtml?f=download&amp;id=157966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obboudon/9486513215/sizes/k/in/photostream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99254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101233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browse.phtml?f=download&amp;id=157966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ld_bearded_man_from_Tajikistan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xc.hu/browse.phtml?f=download&amp;id=157966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ven-erik_brodd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ven-erik_brodd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ven-erik_brodd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pedia.com/albums/qhbxvpRE5yg/entries/klkltwviMX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ad_160601_Skull_X-ray_False_color.nevit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 </a:t>
            </a:r>
            <a:r>
              <a:rPr lang="en-US" dirty="0">
                <a:hlinkClick r:id="rId3"/>
              </a:rPr>
              <a:t>http://commons.wikimedia.org/wiki/File:Old_bearded_man_from_Tajikistan.jpg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Servant</a:t>
            </a:r>
            <a:r>
              <a:rPr lang="en-US" baseline="0" dirty="0"/>
              <a:t> = FREE = from </a:t>
            </a:r>
            <a:r>
              <a:rPr lang="en-US" dirty="0">
                <a:hlinkClick r:id="rId4"/>
              </a:rPr>
              <a:t>http://www.sxc.hu/browse.phtml?f=download&amp;id=157966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Bald</a:t>
            </a:r>
            <a:r>
              <a:rPr lang="en-US" baseline="0" dirty="0"/>
              <a:t> man = FREE = modified from http://www.rgbstock.com/download/ColinBrough/n9ExeOu.jpg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83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Salute = FREE =</a:t>
            </a:r>
            <a:r>
              <a:rPr lang="en-US" baseline="0" dirty="0"/>
              <a:t> from </a:t>
            </a:r>
            <a:r>
              <a:rPr lang="en-US" dirty="0">
                <a:hlinkClick r:id="rId3"/>
              </a:rPr>
              <a:t>http://www.flickr.com/photos/316thesc/8005537891/sizes/o/in/photostream/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1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</a:t>
            </a:r>
            <a:r>
              <a:rPr lang="en-US" baseline="0" dirty="0"/>
              <a:t> House = FREE = from </a:t>
            </a:r>
            <a:r>
              <a:rPr lang="en-US" dirty="0">
                <a:hlinkClick r:id="rId3"/>
              </a:rPr>
              <a:t>http://www.flickr.com/photos/orinrobertjohn/2506181668/sizes/l/in/photostream/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1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Teacher sign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http://www.flickr.com/photos/wfryer/204073798/sizes/o/in/photostream/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4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Snooze = FREE = from </a:t>
            </a:r>
            <a:r>
              <a:rPr lang="en-US" dirty="0">
                <a:hlinkClick r:id="rId3"/>
              </a:rPr>
              <a:t>http://www.rgbstock.com/download/chidseyc/mtLIhPE.jpg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7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Bully-Free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http://wvbullyfree.com/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33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Quarrelsome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http://www.sxc.hu/browse.phtml?f=download&amp;id=616825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2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fist = FREE = from </a:t>
            </a:r>
            <a:r>
              <a:rPr lang="en-US" dirty="0">
                <a:hlinkClick r:id="rId3"/>
              </a:rPr>
              <a:t>http://www.flickr.com/photos/rockylubbers/6174172046/sizes/l/in/photostream/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Manager sign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http://www.sxc.hu/browse.phtml?f=download&amp;id=101233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19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Newborn = FREE = from </a:t>
            </a:r>
            <a:r>
              <a:rPr lang="en-US" dirty="0">
                <a:hlinkClick r:id="rId3"/>
              </a:rPr>
              <a:t>http://en.wikipedia.org/wiki/File:HumanNewborn.JPG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 </a:t>
            </a:r>
            <a:r>
              <a:rPr lang="en-US" dirty="0">
                <a:hlinkClick r:id="rId3"/>
              </a:rPr>
              <a:t>http://commons.wikimedia.org/wiki/File:Old_bearded_man_from_Tajikistan.jpg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Servant</a:t>
            </a:r>
            <a:r>
              <a:rPr lang="en-US" baseline="0" dirty="0"/>
              <a:t> = FREE = from </a:t>
            </a:r>
            <a:r>
              <a:rPr lang="en-US" dirty="0">
                <a:hlinkClick r:id="rId4"/>
              </a:rPr>
              <a:t>http://www.sxc.hu/browse.phtml?f=download&amp;id=157966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5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Samaritan – FREE  – </a:t>
            </a:r>
            <a:r>
              <a:rPr lang="en-US" dirty="0">
                <a:hlinkClick r:id="rId3"/>
              </a:rPr>
              <a:t>http://upload.wikimedia.org/wikipedia/commons/0/0f/Aime-Morot-Le-bon-Samaritain.JPG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2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Salute = FREE =</a:t>
            </a:r>
            <a:r>
              <a:rPr lang="en-US" baseline="0" dirty="0"/>
              <a:t> from </a:t>
            </a:r>
            <a:r>
              <a:rPr lang="en-US" dirty="0">
                <a:hlinkClick r:id="rId3"/>
              </a:rPr>
              <a:t>http://www.flickr.com/photos/316thesc/8005537891/sizes/o/in/photostream/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9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Mouth = FREE = from </a:t>
            </a:r>
            <a:r>
              <a:rPr lang="en-US" dirty="0">
                <a:hlinkClick r:id="rId3"/>
              </a:rPr>
              <a:t>http://en.wikipedia.org/wiki/File:Seth_MacFarlane_by_Gage_Skidmore_5.jpg</a:t>
            </a:r>
            <a:endParaRPr lang="en-US" dirty="0"/>
          </a:p>
          <a:p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Gage Skidmore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5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Mouth = FREE = from </a:t>
            </a:r>
            <a:r>
              <a:rPr lang="en-US" dirty="0">
                <a:hlinkClick r:id="rId3"/>
              </a:rPr>
              <a:t>http://en.wikipedia.org/wiki/File:Seth_MacFarlane_by_Gage_Skidmore_5.jpg</a:t>
            </a:r>
            <a:endParaRPr lang="en-US" dirty="0"/>
          </a:p>
          <a:p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Gage Skidmore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36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Snooze = FREE = from </a:t>
            </a:r>
            <a:r>
              <a:rPr lang="en-US" dirty="0">
                <a:hlinkClick r:id="rId3"/>
              </a:rPr>
              <a:t>http://www.rgbstock.com/download/chidseyc/mtLIhPE.jpg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2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fist = FREE = from </a:t>
            </a:r>
            <a:r>
              <a:rPr lang="en-US" dirty="0">
                <a:hlinkClick r:id="rId3"/>
              </a:rPr>
              <a:t>http://www.flickr.com/photos/rockylubbers/6174172046/sizes/l/in/photostream/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25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Bible = FREE = from </a:t>
            </a:r>
            <a:r>
              <a:rPr lang="en-US" dirty="0">
                <a:hlinkClick r:id="rId3"/>
              </a:rPr>
              <a:t>http://www.sxc.hu/browse.phtml?f=download&amp;id=1016625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44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Approved = FREE = from </a:t>
            </a:r>
            <a:r>
              <a:rPr lang="en-US" dirty="0">
                <a:hlinkClick r:id="rId3"/>
              </a:rPr>
              <a:t>http://www.flickr.com/photos/42106306@N00/4380803535/sizes/o/in/photostream/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7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“Cannot be called into account”, </a:t>
            </a:r>
            <a:r>
              <a:rPr lang="en-US" dirty="0" err="1"/>
              <a:t>Unaccused</a:t>
            </a:r>
            <a:r>
              <a:rPr lang="en-US" dirty="0"/>
              <a:t>,</a:t>
            </a:r>
            <a:r>
              <a:rPr lang="en-US" baseline="0" dirty="0"/>
              <a:t>  Blameless</a:t>
            </a:r>
            <a:r>
              <a:rPr lang="en-US" dirty="0"/>
              <a:t> = </a:t>
            </a:r>
          </a:p>
          <a:p>
            <a:endParaRPr lang="en-US" dirty="0"/>
          </a:p>
          <a:p>
            <a:r>
              <a:rPr lang="en-US" dirty="0"/>
              <a:t>Finger Pointing:  </a:t>
            </a:r>
            <a:r>
              <a:rPr lang="en-US" dirty="0">
                <a:hlinkClick r:id="rId3"/>
              </a:rPr>
              <a:t>http://www.flickr.com/photos/1uk3/1677426833/sizes/l/in/photostream/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2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Salute = FREE =</a:t>
            </a:r>
            <a:r>
              <a:rPr lang="en-US" baseline="0" dirty="0"/>
              <a:t> from </a:t>
            </a:r>
            <a:r>
              <a:rPr lang="en-US" dirty="0">
                <a:hlinkClick r:id="rId3"/>
              </a:rPr>
              <a:t>http://www.flickr.com/photos/316thesc/8005537891/sizes/o/in/photostream/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 </a:t>
            </a:r>
            <a:r>
              <a:rPr lang="en-US" dirty="0">
                <a:hlinkClick r:id="rId3"/>
              </a:rPr>
              <a:t>http://commons.wikimedia.org/wiki/File:Old_bearded_man_from_Tajikistan.jpg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Servant</a:t>
            </a:r>
            <a:r>
              <a:rPr lang="en-US" baseline="0" dirty="0"/>
              <a:t> = FREE = from </a:t>
            </a:r>
            <a:r>
              <a:rPr lang="en-US" dirty="0">
                <a:hlinkClick r:id="rId4"/>
              </a:rPr>
              <a:t>http://www.sxc.hu/browse.phtml?f=download&amp;id=157966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33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Demonic woman = FREE = from </a:t>
            </a:r>
            <a:r>
              <a:rPr lang="en-US" dirty="0">
                <a:hlinkClick r:id="rId3"/>
              </a:rPr>
              <a:t>http://www.flickr.com/photos/robboudon/9486513215/sizes/k/in/photostream/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7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Wine bottle = FREE = from http://www.flickr.com/photos/lpwines/6141755648/sizes/o/in/photostream/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35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Catching baby = FREE = from </a:t>
            </a:r>
            <a:r>
              <a:rPr lang="en-US" dirty="0">
                <a:hlinkClick r:id="rId3"/>
              </a:rPr>
              <a:t>http://www.sxc.hu/browse.phtml?f=download&amp;id=992546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1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Manager sign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http://www.sxc.hu/browse.phtml?f=download&amp;id=101233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0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Servant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http://www.sxc.hu/browse.phtml?f=download&amp;id=157966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 </a:t>
            </a:r>
            <a:r>
              <a:rPr lang="en-US" dirty="0">
                <a:hlinkClick r:id="rId3"/>
              </a:rPr>
              <a:t>http://commons.wikimedia.org/wiki/File:Old_bearded_man_from_Tajikistan.jpg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Servant</a:t>
            </a:r>
            <a:r>
              <a:rPr lang="en-US" baseline="0" dirty="0"/>
              <a:t> = FREE = from </a:t>
            </a:r>
            <a:r>
              <a:rPr lang="en-US" dirty="0">
                <a:hlinkClick r:id="rId4"/>
              </a:rPr>
              <a:t>http://www.sxc.hu/browse.phtml?f=download&amp;id=157966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8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Minister = FREE = from </a:t>
            </a:r>
            <a:r>
              <a:rPr lang="en-US" dirty="0">
                <a:hlinkClick r:id="rId3"/>
              </a:rPr>
              <a:t>http://commons.wikimedia.org/wiki/File:Sven-erik_brodd.jpg</a:t>
            </a:r>
            <a:r>
              <a:rPr lang="en-US" dirty="0"/>
              <a:t> public domain.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2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Minister = FREE = from </a:t>
            </a:r>
            <a:r>
              <a:rPr lang="en-US" dirty="0">
                <a:hlinkClick r:id="rId3"/>
              </a:rPr>
              <a:t>http://commons.wikimedia.org/wiki/File:Sven-erik_brodd.jpg</a:t>
            </a:r>
            <a:r>
              <a:rPr lang="en-US" dirty="0"/>
              <a:t> public domain.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7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Minister = FREE = from </a:t>
            </a:r>
            <a:r>
              <a:rPr lang="en-US" dirty="0">
                <a:hlinkClick r:id="rId3"/>
              </a:rPr>
              <a:t>http://commons.wikimedia.org/wiki/File:Sven-erik_brodd.jpg</a:t>
            </a:r>
            <a:r>
              <a:rPr lang="en-US" dirty="0"/>
              <a:t> public domain.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Wedding rings = FREE = from </a:t>
            </a:r>
            <a:r>
              <a:rPr lang="en-US" dirty="0">
                <a:hlinkClick r:id="rId3"/>
              </a:rPr>
              <a:t>http://www.fotopedia.com/albums/qhbxvpRE5yg/entries/klkltwviMXY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Clear Headed = Sane</a:t>
            </a:r>
            <a:r>
              <a:rPr lang="en-US" baseline="0" dirty="0"/>
              <a:t> = </a:t>
            </a:r>
            <a:r>
              <a:rPr lang="en-US" dirty="0"/>
              <a:t>Sound Mind = Sober</a:t>
            </a:r>
            <a:r>
              <a:rPr lang="en-US" baseline="0" dirty="0"/>
              <a:t> Thinker = Thinks Clearly </a:t>
            </a:r>
          </a:p>
          <a:p>
            <a:endParaRPr lang="en-US" baseline="0" dirty="0"/>
          </a:p>
          <a:p>
            <a:r>
              <a:rPr lang="en-US" baseline="0" dirty="0"/>
              <a:t>X-Ray = FREE = from </a:t>
            </a:r>
            <a:r>
              <a:rPr lang="en-US" dirty="0">
                <a:hlinkClick r:id="rId3"/>
              </a:rPr>
              <a:t>http://commons.wikimedia.org/wiki/File:Rad_160601_Skull_X-ray_False_color.nevit.jpg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10753817" cy="4865534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1986"/>
            <a:ext cx="10972800" cy="469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DDD837A-F89F-413C-A2B5-4B2098195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9" y="914400"/>
            <a:ext cx="5347181" cy="43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</a:t>
            </a:r>
            <a:r>
              <a:rPr lang="en-US" u="sng" dirty="0">
                <a:solidFill>
                  <a:srgbClr val="FFFF00"/>
                </a:solidFill>
              </a:rPr>
              <a:t>Blameless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reproach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560" y="1225093"/>
            <a:ext cx="4436681" cy="55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021752" y="1591163"/>
            <a:ext cx="1612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27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</a:t>
            </a:r>
            <a:r>
              <a:rPr lang="en-US" u="sng" dirty="0">
                <a:solidFill>
                  <a:srgbClr val="FFFF00"/>
                </a:solidFill>
              </a:rPr>
              <a:t>Blameless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reproach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560" y="1225093"/>
            <a:ext cx="4436681" cy="55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021752" y="1591163"/>
            <a:ext cx="1612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&quot;No&quot; Symbol 3"/>
          <p:cNvSpPr/>
          <p:nvPr/>
        </p:nvSpPr>
        <p:spPr>
          <a:xfrm>
            <a:off x="6822831" y="1111347"/>
            <a:ext cx="2616591" cy="2672862"/>
          </a:xfrm>
          <a:prstGeom prst="noSmoking">
            <a:avLst>
              <a:gd name="adj" fmla="val 11700"/>
            </a:avLst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190500" dist="190500" dir="2700000" algn="ctr" rotWithShape="0">
              <a:schemeClr val="tx1">
                <a:alpha val="6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18127"/>
          <a:stretch>
            <a:fillRect/>
          </a:stretch>
        </p:blipFill>
        <p:spPr bwMode="auto">
          <a:xfrm>
            <a:off x="4943579" y="1181686"/>
            <a:ext cx="7248421" cy="567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 </a:t>
            </a:r>
            <a:r>
              <a:rPr lang="en-US" u="sng" dirty="0">
                <a:solidFill>
                  <a:srgbClr val="FFFF00"/>
                </a:solidFill>
              </a:rPr>
              <a:t>Exclusive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husband of but one wife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8040"/>
          <a:stretch>
            <a:fillRect/>
          </a:stretch>
        </p:blipFill>
        <p:spPr bwMode="auto">
          <a:xfrm>
            <a:off x="4497809" y="0"/>
            <a:ext cx="76941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</a:t>
            </a:r>
            <a:r>
              <a:rPr lang="en-US" u="sng" dirty="0">
                <a:solidFill>
                  <a:srgbClr val="FFFF00"/>
                </a:solidFill>
              </a:rPr>
              <a:t>Clear Headed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19809"/>
          <a:stretch>
            <a:fillRect/>
          </a:stretch>
        </p:blipFill>
        <p:spPr bwMode="auto">
          <a:xfrm>
            <a:off x="3643532" y="1532956"/>
            <a:ext cx="8548468" cy="532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 </a:t>
            </a:r>
            <a:r>
              <a:rPr lang="en-US" u="sng" dirty="0">
                <a:solidFill>
                  <a:srgbClr val="FFFF00"/>
                </a:solidFill>
              </a:rPr>
              <a:t>Self-Controlled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self-controlled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 </a:t>
            </a:r>
            <a:r>
              <a:rPr lang="en-US" u="sng" dirty="0">
                <a:solidFill>
                  <a:srgbClr val="FFFF00"/>
                </a:solidFill>
              </a:rPr>
              <a:t>Respectable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respectable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r="7713"/>
          <a:stretch>
            <a:fillRect/>
          </a:stretch>
        </p:blipFill>
        <p:spPr bwMode="auto">
          <a:xfrm>
            <a:off x="4437888" y="1460950"/>
            <a:ext cx="6230112" cy="53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 </a:t>
            </a:r>
            <a:r>
              <a:rPr lang="en-US" u="sng" dirty="0">
                <a:solidFill>
                  <a:srgbClr val="FFFF00"/>
                </a:solidFill>
              </a:rPr>
              <a:t>Hospitable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hospitable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 r="13197"/>
          <a:stretch>
            <a:fillRect/>
          </a:stretch>
        </p:blipFill>
        <p:spPr bwMode="auto">
          <a:xfrm>
            <a:off x="4052254" y="1393614"/>
            <a:ext cx="8139746" cy="625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 </a:t>
            </a:r>
            <a:r>
              <a:rPr lang="en-US" dirty="0">
                <a:solidFill>
                  <a:srgbClr val="FFFF00"/>
                </a:solidFill>
              </a:rPr>
              <a:t>A </a:t>
            </a:r>
            <a:r>
              <a:rPr lang="en-US" u="sng" dirty="0">
                <a:solidFill>
                  <a:srgbClr val="FFFF00"/>
                </a:solidFill>
              </a:rPr>
              <a:t>Teacher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/>
              <a:t>above reproach,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teach</a:t>
            </a:r>
            <a:r>
              <a:rPr lang="en-US" dirty="0"/>
              <a:t>, 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394" y="1771488"/>
            <a:ext cx="3297491" cy="50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200" dirty="0"/>
              <a:t>Pastor’s Negatively Considered: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8.  Not a </a:t>
            </a:r>
            <a:r>
              <a:rPr lang="en-US" sz="4200" u="sng" dirty="0">
                <a:solidFill>
                  <a:srgbClr val="FFFF00"/>
                </a:solidFill>
              </a:rPr>
              <a:t>Drunk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 not given to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drunkenness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not violent but gentle, </a:t>
            </a:r>
            <a:br>
              <a:rPr lang="en-US" dirty="0"/>
            </a:br>
            <a:r>
              <a:rPr lang="en-US" dirty="0"/>
              <a:t>not quarrelsome, </a:t>
            </a:r>
            <a:br>
              <a:rPr lang="en-US" dirty="0"/>
            </a:br>
            <a:r>
              <a:rPr lang="en-US" dirty="0"/>
              <a:t>not a lover of money. 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 b="5102"/>
          <a:stretch>
            <a:fillRect/>
          </a:stretch>
        </p:blipFill>
        <p:spPr bwMode="auto">
          <a:xfrm>
            <a:off x="5297893" y="2007971"/>
            <a:ext cx="7052310" cy="48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70025"/>
          </a:xfrm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Takes a certain kind of Leader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9.  Not a </a:t>
            </a:r>
            <a:r>
              <a:rPr lang="en-US" sz="4200" u="sng" dirty="0">
                <a:solidFill>
                  <a:srgbClr val="FFFF00"/>
                </a:solidFill>
              </a:rPr>
              <a:t>Bully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 not given to drunkenness, 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violent but gentle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not quarrelsome, </a:t>
            </a:r>
            <a:br>
              <a:rPr lang="en-US" dirty="0"/>
            </a:br>
            <a:r>
              <a:rPr lang="en-US" dirty="0"/>
              <a:t>not a lover of money.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5826" y="3888105"/>
            <a:ext cx="764698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10.  Not </a:t>
            </a:r>
            <a:r>
              <a:rPr lang="en-US" sz="4200" u="sng" dirty="0">
                <a:solidFill>
                  <a:srgbClr val="FFFF00"/>
                </a:solidFill>
              </a:rPr>
              <a:t>Argumentative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 not given to drunkenness,  </a:t>
            </a:r>
            <a:br>
              <a:rPr lang="en-US" dirty="0"/>
            </a:br>
            <a:r>
              <a:rPr lang="en-US" dirty="0"/>
              <a:t>not violent but gentle,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quarrelsome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not a lover of money.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r="16525"/>
          <a:stretch>
            <a:fillRect/>
          </a:stretch>
        </p:blipFill>
        <p:spPr bwMode="auto">
          <a:xfrm>
            <a:off x="6156643" y="1246711"/>
            <a:ext cx="6035357" cy="561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11.  Not </a:t>
            </a:r>
            <a:r>
              <a:rPr lang="en-US" sz="4200" u="sng" dirty="0">
                <a:solidFill>
                  <a:srgbClr val="FFFF00"/>
                </a:solidFill>
              </a:rPr>
              <a:t>Money Hungry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 not given to drunkenness,  </a:t>
            </a:r>
            <a:br>
              <a:rPr lang="en-US" dirty="0"/>
            </a:br>
            <a:r>
              <a:rPr lang="en-US" dirty="0"/>
              <a:t>not violent but gentle, </a:t>
            </a:r>
            <a:br>
              <a:rPr lang="en-US" dirty="0"/>
            </a:br>
            <a:r>
              <a:rPr lang="en-US" dirty="0"/>
              <a:t>not quarrelsome,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lover of money</a:t>
            </a:r>
            <a:r>
              <a:rPr lang="en-US" dirty="0"/>
              <a:t>.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r="25942"/>
          <a:stretch>
            <a:fillRect/>
          </a:stretch>
        </p:blipFill>
        <p:spPr bwMode="auto">
          <a:xfrm>
            <a:off x="7437120" y="1082348"/>
            <a:ext cx="4754880" cy="597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1594" y="4330700"/>
            <a:ext cx="76215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12.  A </a:t>
            </a:r>
            <a:r>
              <a:rPr lang="en-US" sz="4200" u="sng" dirty="0">
                <a:solidFill>
                  <a:srgbClr val="FFFF00"/>
                </a:solidFill>
              </a:rPr>
              <a:t>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4</a:t>
            </a:r>
            <a:r>
              <a:rPr lang="en-US" dirty="0"/>
              <a:t> He must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</a:t>
            </a:r>
            <a:r>
              <a:rPr lang="en-US" dirty="0"/>
              <a:t>his own family well and see that his children obey him with </a:t>
            </a:r>
            <a:br>
              <a:rPr lang="en-US" dirty="0"/>
            </a:br>
            <a:r>
              <a:rPr lang="en-US" dirty="0"/>
              <a:t>proper respect.  </a:t>
            </a:r>
            <a:r>
              <a:rPr lang="en-US" baseline="30000" dirty="0"/>
              <a:t>5</a:t>
            </a:r>
            <a:r>
              <a:rPr lang="en-US" dirty="0"/>
              <a:t> (If anyone </a:t>
            </a:r>
            <a:br>
              <a:rPr lang="en-US" dirty="0"/>
            </a:br>
            <a:r>
              <a:rPr lang="en-US" dirty="0"/>
              <a:t>does not know how to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his own family, how can he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care of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God's church?)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13.  Not </a:t>
            </a:r>
            <a:r>
              <a:rPr lang="en-US" sz="4200" u="sng" dirty="0">
                <a:solidFill>
                  <a:srgbClr val="FFFF00"/>
                </a:solidFill>
              </a:rPr>
              <a:t>A Newbie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6</a:t>
            </a:r>
            <a:r>
              <a:rPr lang="en-US" dirty="0"/>
              <a:t> He must not be a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convert</a:t>
            </a:r>
            <a:r>
              <a:rPr lang="en-US" dirty="0"/>
              <a:t>, or </a:t>
            </a:r>
            <a:br>
              <a:rPr lang="en-US" dirty="0"/>
            </a:br>
            <a:r>
              <a:rPr lang="en-US" dirty="0"/>
              <a:t>he may become </a:t>
            </a:r>
            <a:br>
              <a:rPr lang="en-US" dirty="0"/>
            </a:br>
            <a:r>
              <a:rPr lang="en-US" dirty="0"/>
              <a:t>conceited and fall </a:t>
            </a:r>
            <a:br>
              <a:rPr lang="en-US" dirty="0"/>
            </a:br>
            <a:r>
              <a:rPr lang="en-US" dirty="0"/>
              <a:t>under the same </a:t>
            </a:r>
            <a:br>
              <a:rPr lang="en-US" dirty="0"/>
            </a:br>
            <a:r>
              <a:rPr lang="en-US" dirty="0"/>
              <a:t>judgment as the </a:t>
            </a:r>
            <a:br>
              <a:rPr lang="en-US" dirty="0"/>
            </a:br>
            <a:r>
              <a:rPr lang="en-US" dirty="0"/>
              <a:t>devil.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r="17617"/>
          <a:stretch>
            <a:fillRect/>
          </a:stretch>
        </p:blipFill>
        <p:spPr bwMode="auto">
          <a:xfrm>
            <a:off x="6205728" y="1527803"/>
            <a:ext cx="5986272" cy="533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0" y="413758"/>
            <a:ext cx="4693920" cy="64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14.  With a </a:t>
            </a:r>
            <a:r>
              <a:rPr lang="en-US" sz="4200" u="sng" dirty="0">
                <a:solidFill>
                  <a:srgbClr val="FFFF00"/>
                </a:solidFill>
              </a:rPr>
              <a:t>Good Reputation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He must also have 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reputation </a:t>
            </a:r>
            <a:br>
              <a:rPr lang="en-US" dirty="0"/>
            </a:br>
            <a:r>
              <a:rPr lang="en-US" dirty="0"/>
              <a:t>with outsiders, </a:t>
            </a:r>
            <a:br>
              <a:rPr lang="en-US" dirty="0"/>
            </a:br>
            <a:r>
              <a:rPr lang="en-US" dirty="0"/>
              <a:t>so that he will not </a:t>
            </a:r>
            <a:br>
              <a:rPr lang="en-US" dirty="0"/>
            </a:br>
            <a:r>
              <a:rPr lang="en-US" dirty="0"/>
              <a:t>fall into disgrace and </a:t>
            </a:r>
            <a:br>
              <a:rPr lang="en-US" dirty="0"/>
            </a:br>
            <a:r>
              <a:rPr lang="en-US" dirty="0"/>
              <a:t>into the devil's trap.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200" dirty="0"/>
              <a:t>II.  Men Deacons Considered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7713"/>
          <a:stretch>
            <a:fillRect/>
          </a:stretch>
        </p:blipFill>
        <p:spPr bwMode="auto">
          <a:xfrm>
            <a:off x="5961888" y="745588"/>
            <a:ext cx="6230112" cy="611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1. </a:t>
            </a:r>
            <a:r>
              <a:rPr lang="en-US" sz="4200" u="sng" dirty="0">
                <a:solidFill>
                  <a:srgbClr val="FFFF00"/>
                </a:solidFill>
              </a:rPr>
              <a:t>Respectable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655430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Deacons, likewise, </a:t>
            </a:r>
            <a:br>
              <a:rPr lang="en-US" dirty="0"/>
            </a:br>
            <a:r>
              <a:rPr lang="en-US" dirty="0"/>
              <a:t>are to be men </a:t>
            </a:r>
            <a:br>
              <a:rPr lang="en-US" dirty="0"/>
            </a:br>
            <a:r>
              <a:rPr lang="en-US" dirty="0"/>
              <a:t>worthy of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sincere, </a:t>
            </a:r>
            <a:br>
              <a:rPr lang="en-US" dirty="0"/>
            </a:br>
            <a:r>
              <a:rPr lang="en-US" dirty="0"/>
              <a:t>not indulging in much wine, </a:t>
            </a:r>
            <a:br>
              <a:rPr lang="en-US" dirty="0"/>
            </a:br>
            <a:r>
              <a:rPr lang="en-US" dirty="0"/>
              <a:t>and not pursuing dishonest gain.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1760"/>
          <a:stretch>
            <a:fillRect/>
          </a:stretch>
        </p:blipFill>
        <p:spPr bwMode="auto">
          <a:xfrm>
            <a:off x="6091311" y="598643"/>
            <a:ext cx="6100689" cy="62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2. </a:t>
            </a:r>
            <a:r>
              <a:rPr lang="en-US" sz="4200" u="sng" dirty="0">
                <a:solidFill>
                  <a:srgbClr val="FFFF00"/>
                </a:solidFill>
              </a:rPr>
              <a:t>Sincere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599159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Deacons, likewise, </a:t>
            </a:r>
            <a:br>
              <a:rPr lang="en-US" dirty="0"/>
            </a:br>
            <a:r>
              <a:rPr lang="en-US" dirty="0"/>
              <a:t>are to be 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not indulging in much wine, </a:t>
            </a:r>
            <a:br>
              <a:rPr lang="en-US" dirty="0"/>
            </a:br>
            <a:r>
              <a:rPr lang="en-US" dirty="0"/>
              <a:t>and not pursuing dishonest gain.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1760"/>
          <a:stretch>
            <a:fillRect/>
          </a:stretch>
        </p:blipFill>
        <p:spPr bwMode="auto">
          <a:xfrm>
            <a:off x="6091311" y="598643"/>
            <a:ext cx="6100689" cy="62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2. </a:t>
            </a:r>
            <a:r>
              <a:rPr lang="en-US" sz="4200" u="sng" dirty="0">
                <a:solidFill>
                  <a:srgbClr val="FFFF00"/>
                </a:solidFill>
              </a:rPr>
              <a:t>Sincere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599159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Deacons, likewise, </a:t>
            </a:r>
            <a:br>
              <a:rPr lang="en-US" dirty="0"/>
            </a:br>
            <a:r>
              <a:rPr lang="en-US" dirty="0"/>
              <a:t>are to be 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sincere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not indulging in much wine, </a:t>
            </a:r>
            <a:br>
              <a:rPr lang="en-US" dirty="0"/>
            </a:br>
            <a:r>
              <a:rPr lang="en-US" dirty="0"/>
              <a:t>and not pursuing dishonest gain.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9014" y="5315713"/>
            <a:ext cx="5214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latin typeface="Arial Narrow" pitchFamily="34" charset="0"/>
              </a:rPr>
              <a:t>NOT double-tongued</a:t>
            </a:r>
          </a:p>
        </p:txBody>
      </p:sp>
    </p:spTree>
    <p:extLst>
      <p:ext uri="{BB962C8B-B14F-4D97-AF65-F5344CB8AC3E}">
        <p14:creationId xmlns:p14="http://schemas.microsoft.com/office/powerpoint/2010/main" val="4111727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470025"/>
          </a:xfrm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Takes a certain kind of Leader 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524001" y="515284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Elephant" pitchFamily="18" charset="0"/>
                <a:ea typeface="+mj-ea"/>
                <a:cs typeface="+mj-cs"/>
              </a:rPr>
              <a:t>One that God uses!</a:t>
            </a:r>
          </a:p>
        </p:txBody>
      </p:sp>
    </p:spTree>
    <p:extLst>
      <p:ext uri="{BB962C8B-B14F-4D97-AF65-F5344CB8AC3E}">
        <p14:creationId xmlns:p14="http://schemas.microsoft.com/office/powerpoint/2010/main" val="1683717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3. </a:t>
            </a:r>
            <a:r>
              <a:rPr lang="en-US" sz="4200" u="sng" dirty="0">
                <a:solidFill>
                  <a:srgbClr val="FFFF00"/>
                </a:solidFill>
              </a:rPr>
              <a:t>Sober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2" y="1189606"/>
            <a:ext cx="6191195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Deacons, likewise, </a:t>
            </a:r>
            <a:br>
              <a:rPr lang="en-US" dirty="0"/>
            </a:br>
            <a:r>
              <a:rPr lang="en-US" dirty="0"/>
              <a:t>are to be 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/>
              <a:t>sincere,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indulging in much wine</a:t>
            </a:r>
            <a:r>
              <a:rPr lang="en-US" dirty="0"/>
              <a:t>, and not pursuing dishonest gain.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5102"/>
          <a:stretch>
            <a:fillRect/>
          </a:stretch>
        </p:blipFill>
        <p:spPr bwMode="auto">
          <a:xfrm>
            <a:off x="5632059" y="2007971"/>
            <a:ext cx="7052310" cy="48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4. Not </a:t>
            </a:r>
            <a:r>
              <a:rPr lang="en-US" sz="4200" u="sng" dirty="0">
                <a:solidFill>
                  <a:srgbClr val="FFFF00"/>
                </a:solidFill>
              </a:rPr>
              <a:t>Greedy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5937978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Deacons, likewise, </a:t>
            </a:r>
            <a:br>
              <a:rPr lang="en-US" dirty="0"/>
            </a:br>
            <a:r>
              <a:rPr lang="en-US" dirty="0"/>
              <a:t>are to be 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/>
              <a:t>sincere, </a:t>
            </a:r>
            <a:br>
              <a:rPr lang="en-US" dirty="0"/>
            </a:br>
            <a:r>
              <a:rPr lang="en-US" dirty="0"/>
              <a:t>not indulging in much wine, and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pursuing dishonest gain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25942"/>
          <a:stretch>
            <a:fillRect/>
          </a:stretch>
        </p:blipFill>
        <p:spPr bwMode="auto">
          <a:xfrm>
            <a:off x="7174523" y="752500"/>
            <a:ext cx="5017477" cy="630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5. </a:t>
            </a:r>
            <a:r>
              <a:rPr lang="en-US" sz="4200" u="sng" dirty="0">
                <a:solidFill>
                  <a:srgbClr val="FFFF00"/>
                </a:solidFill>
              </a:rPr>
              <a:t>Doctrinally</a:t>
            </a:r>
            <a:r>
              <a:rPr lang="en-US" sz="4200" dirty="0"/>
              <a:t> Sound</a:t>
            </a:r>
            <a:endParaRPr lang="en-US" sz="4200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9</a:t>
            </a:r>
            <a:r>
              <a:rPr lang="en-US" dirty="0"/>
              <a:t> They must keep hold of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truths of the faith</a:t>
            </a:r>
            <a:r>
              <a:rPr lang="en-US" u="sng" dirty="0"/>
              <a:t> </a:t>
            </a:r>
            <a:br>
              <a:rPr lang="en-US" u="sng" dirty="0"/>
            </a:br>
            <a:r>
              <a:rPr lang="en-US" dirty="0"/>
              <a:t>with a clear conscience.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80" b="21520"/>
          <a:stretch>
            <a:fillRect/>
          </a:stretch>
        </p:blipFill>
        <p:spPr bwMode="auto">
          <a:xfrm>
            <a:off x="1170432" y="2302828"/>
            <a:ext cx="10092500" cy="502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6. </a:t>
            </a:r>
            <a:r>
              <a:rPr lang="en-US" sz="4200" u="sng" dirty="0">
                <a:solidFill>
                  <a:srgbClr val="FFFF00"/>
                </a:solidFill>
              </a:rPr>
              <a:t>Proven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10</a:t>
            </a:r>
            <a:r>
              <a:rPr lang="en-US" dirty="0"/>
              <a:t> They must first be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tested</a:t>
            </a:r>
            <a:r>
              <a:rPr lang="en-US" dirty="0"/>
              <a:t>; </a:t>
            </a:r>
            <a:br>
              <a:rPr lang="en-US" dirty="0"/>
            </a:br>
            <a:r>
              <a:rPr lang="en-US" dirty="0"/>
              <a:t>and then if there is </a:t>
            </a:r>
            <a:br>
              <a:rPr lang="en-US" dirty="0"/>
            </a:br>
            <a:r>
              <a:rPr lang="en-US" dirty="0"/>
              <a:t>nothing against them, </a:t>
            </a:r>
            <a:br>
              <a:rPr lang="en-US" dirty="0"/>
            </a:br>
            <a:r>
              <a:rPr lang="en-US" dirty="0"/>
              <a:t>let them serve as deacons. 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7223" y="2335107"/>
            <a:ext cx="571658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7. </a:t>
            </a:r>
            <a:r>
              <a:rPr lang="en-US" sz="4200" u="sng" dirty="0">
                <a:solidFill>
                  <a:srgbClr val="FFFF00"/>
                </a:solidFill>
              </a:rPr>
              <a:t>Blameless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10</a:t>
            </a:r>
            <a:r>
              <a:rPr lang="en-US" dirty="0"/>
              <a:t> They must first be tested; </a:t>
            </a:r>
            <a:br>
              <a:rPr lang="en-US" dirty="0"/>
            </a:br>
            <a:r>
              <a:rPr lang="en-US" dirty="0"/>
              <a:t>and then if there is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 against them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let them serve as deacons.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r="13880" b="13599"/>
          <a:stretch>
            <a:fillRect/>
          </a:stretch>
        </p:blipFill>
        <p:spPr bwMode="auto">
          <a:xfrm>
            <a:off x="6859019" y="2572512"/>
            <a:ext cx="5332981" cy="428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Deacons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 In the same way, their wives </a:t>
            </a:r>
            <a:br>
              <a:rPr lang="en-US" dirty="0"/>
            </a:br>
            <a:r>
              <a:rPr lang="en-US" dirty="0"/>
              <a:t>[literally, “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en-US" dirty="0"/>
              <a:t>”]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7713"/>
          <a:stretch>
            <a:fillRect/>
          </a:stretch>
        </p:blipFill>
        <p:spPr bwMode="auto">
          <a:xfrm>
            <a:off x="5042798" y="1460950"/>
            <a:ext cx="6230112" cy="53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 </a:t>
            </a:r>
            <a:r>
              <a:rPr lang="en-US" u="sng" dirty="0">
                <a:solidFill>
                  <a:srgbClr val="FFFF00"/>
                </a:solidFill>
              </a:rPr>
              <a:t>Respectable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 In the same way, their wives </a:t>
            </a:r>
            <a:br>
              <a:rPr lang="en-US" dirty="0"/>
            </a:br>
            <a:r>
              <a:rPr lang="en-US" dirty="0"/>
              <a:t>[literally, “women”]</a:t>
            </a:r>
            <a:br>
              <a:rPr lang="en-US" dirty="0"/>
            </a:br>
            <a:r>
              <a:rPr lang="en-US" dirty="0"/>
              <a:t>are to be women </a:t>
            </a:r>
            <a:br>
              <a:rPr lang="en-US" dirty="0"/>
            </a:br>
            <a:r>
              <a:rPr lang="en-US" dirty="0"/>
              <a:t>worthy of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not malicious talkers </a:t>
            </a:r>
            <a:br>
              <a:rPr lang="en-US" dirty="0"/>
            </a:br>
            <a:r>
              <a:rPr lang="en-US" dirty="0"/>
              <a:t>but temperate and </a:t>
            </a:r>
            <a:br>
              <a:rPr lang="en-US" dirty="0"/>
            </a:br>
            <a:r>
              <a:rPr lang="en-US" dirty="0"/>
              <a:t>trustworthy in </a:t>
            </a:r>
            <a:br>
              <a:rPr lang="en-US" dirty="0"/>
            </a:br>
            <a:r>
              <a:rPr lang="en-US" dirty="0"/>
              <a:t>everything.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r="8903" b="23265"/>
          <a:stretch>
            <a:fillRect/>
          </a:stretch>
        </p:blipFill>
        <p:spPr bwMode="auto">
          <a:xfrm>
            <a:off x="3217091" y="1477108"/>
            <a:ext cx="8974910" cy="538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 Not </a:t>
            </a:r>
            <a:r>
              <a:rPr lang="en-US" u="sng" dirty="0">
                <a:solidFill>
                  <a:srgbClr val="FFFF00"/>
                </a:solidFill>
              </a:rPr>
              <a:t>Diabolical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 In the same way, their wives </a:t>
            </a:r>
            <a:br>
              <a:rPr lang="en-US" dirty="0"/>
            </a:br>
            <a:r>
              <a:rPr lang="en-US" dirty="0"/>
              <a:t>[literally, “</a:t>
            </a:r>
            <a:r>
              <a:rPr lang="en-US" u="sng" dirty="0"/>
              <a:t>women</a:t>
            </a:r>
            <a:r>
              <a:rPr lang="en-US" dirty="0"/>
              <a:t>”]</a:t>
            </a:r>
            <a:br>
              <a:rPr lang="en-US" dirty="0"/>
            </a:br>
            <a:r>
              <a:rPr lang="en-US" dirty="0"/>
              <a:t>are to be women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malicious talkers </a:t>
            </a:r>
            <a:br>
              <a:rPr lang="en-US" dirty="0"/>
            </a:br>
            <a:r>
              <a:rPr lang="en-US" dirty="0"/>
              <a:t>but temperate and </a:t>
            </a:r>
            <a:br>
              <a:rPr lang="en-US" dirty="0"/>
            </a:br>
            <a:r>
              <a:rPr lang="en-US" dirty="0"/>
              <a:t>trustworthy in </a:t>
            </a:r>
            <a:br>
              <a:rPr lang="en-US" dirty="0"/>
            </a:br>
            <a:r>
              <a:rPr lang="en-US" dirty="0"/>
              <a:t>everything.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</a:t>
            </a:r>
            <a:r>
              <a:rPr lang="en-US" u="sng" dirty="0">
                <a:solidFill>
                  <a:srgbClr val="FFFF00"/>
                </a:solidFill>
              </a:rPr>
              <a:t>Sober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 In the same way, their wives </a:t>
            </a:r>
            <a:br>
              <a:rPr lang="en-US" dirty="0"/>
            </a:br>
            <a:r>
              <a:rPr lang="en-US" dirty="0"/>
              <a:t>[literally, “</a:t>
            </a:r>
            <a:r>
              <a:rPr lang="en-US" u="sng" dirty="0"/>
              <a:t>women</a:t>
            </a:r>
            <a:r>
              <a:rPr lang="en-US" dirty="0"/>
              <a:t>”]</a:t>
            </a:r>
            <a:br>
              <a:rPr lang="en-US" dirty="0"/>
            </a:br>
            <a:r>
              <a:rPr lang="en-US" dirty="0"/>
              <a:t>are to be women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/>
              <a:t>not malicious talkers </a:t>
            </a:r>
            <a:br>
              <a:rPr lang="en-US" dirty="0"/>
            </a:br>
            <a:r>
              <a:rPr lang="en-US" dirty="0"/>
              <a:t>but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temperate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trustworthy in </a:t>
            </a:r>
            <a:br>
              <a:rPr lang="en-US" dirty="0"/>
            </a:br>
            <a:r>
              <a:rPr lang="en-US" dirty="0"/>
              <a:t>everything.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5949" y="4978206"/>
            <a:ext cx="7141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Literally means:</a:t>
            </a:r>
            <a:b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“abstaining from wine”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0040" y="0"/>
            <a:ext cx="4251960" cy="76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260" y="0"/>
            <a:ext cx="6301740" cy="77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 </a:t>
            </a:r>
            <a:r>
              <a:rPr lang="en-US" u="sng" dirty="0">
                <a:solidFill>
                  <a:srgbClr val="FFFF00"/>
                </a:solidFill>
              </a:rPr>
              <a:t>Dependable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 In the same way, their wives </a:t>
            </a:r>
            <a:br>
              <a:rPr lang="en-US" dirty="0"/>
            </a:br>
            <a:r>
              <a:rPr lang="en-US" dirty="0"/>
              <a:t>[literally, “</a:t>
            </a:r>
            <a:r>
              <a:rPr lang="en-US" u="sng" dirty="0"/>
              <a:t>women</a:t>
            </a:r>
            <a:r>
              <a:rPr lang="en-US" dirty="0"/>
              <a:t>”]</a:t>
            </a:r>
            <a:br>
              <a:rPr lang="en-US" dirty="0"/>
            </a:br>
            <a:r>
              <a:rPr lang="en-US" dirty="0"/>
              <a:t>are to be women </a:t>
            </a:r>
            <a:br>
              <a:rPr lang="en-US" dirty="0"/>
            </a:br>
            <a:r>
              <a:rPr lang="en-US" dirty="0"/>
              <a:t>worthy of respect, </a:t>
            </a:r>
            <a:br>
              <a:rPr lang="en-US" dirty="0"/>
            </a:br>
            <a:r>
              <a:rPr lang="en-US" dirty="0"/>
              <a:t>not malicious talkers </a:t>
            </a:r>
            <a:br>
              <a:rPr lang="en-US" dirty="0"/>
            </a:br>
            <a:r>
              <a:rPr lang="en-US" dirty="0"/>
              <a:t>but temperate and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trustworthy</a:t>
            </a:r>
            <a:r>
              <a:rPr lang="en-US" dirty="0"/>
              <a:t> in </a:t>
            </a:r>
            <a:br>
              <a:rPr lang="en-US" dirty="0"/>
            </a:br>
            <a:r>
              <a:rPr lang="en-US" dirty="0"/>
              <a:t>everything.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0023" y="691834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/>
          <a:srcRect t="3211" r="16105" b="16506"/>
          <a:stretch>
            <a:fillRect/>
          </a:stretch>
        </p:blipFill>
        <p:spPr bwMode="auto">
          <a:xfrm>
            <a:off x="7610622" y="6408"/>
            <a:ext cx="4811150" cy="685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two classes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 – “An OVERSEER” 3:1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/>
              <a:t>Here is a trustworthy </a:t>
            </a:r>
            <a:br>
              <a:rPr lang="en-US" dirty="0"/>
            </a:br>
            <a:r>
              <a:rPr lang="en-US" dirty="0"/>
              <a:t>saying: If anyone sets </a:t>
            </a:r>
            <a:br>
              <a:rPr lang="en-US" dirty="0"/>
            </a:br>
            <a:r>
              <a:rPr lang="en-US" dirty="0"/>
              <a:t>his heart on being an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overseer</a:t>
            </a:r>
            <a:r>
              <a:rPr lang="en-US" dirty="0"/>
              <a:t>, he desires </a:t>
            </a:r>
            <a:br>
              <a:rPr lang="en-US" dirty="0"/>
            </a:br>
            <a:r>
              <a:rPr lang="en-US" dirty="0"/>
              <a:t>a noble task.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0743" y="2278381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Men Deacons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18127"/>
          <a:stretch>
            <a:fillRect/>
          </a:stretch>
        </p:blipFill>
        <p:spPr bwMode="auto">
          <a:xfrm>
            <a:off x="5008098" y="1232211"/>
            <a:ext cx="7183902" cy="56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12. </a:t>
            </a:r>
            <a:r>
              <a:rPr lang="en-US" sz="4200" u="sng" dirty="0">
                <a:solidFill>
                  <a:srgbClr val="FFFF00"/>
                </a:solidFill>
              </a:rPr>
              <a:t>Exclusive</a:t>
            </a:r>
            <a:r>
              <a:rPr lang="en-US" sz="4200" dirty="0"/>
              <a:t> Husband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12</a:t>
            </a:r>
            <a:r>
              <a:rPr lang="en-US" dirty="0"/>
              <a:t> A deacon must be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husband of but one wife </a:t>
            </a: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must manage his children </a:t>
            </a:r>
            <a:br>
              <a:rPr lang="en-US" dirty="0"/>
            </a:br>
            <a:r>
              <a:rPr lang="en-US" dirty="0"/>
              <a:t>and his household well.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13. Family </a:t>
            </a:r>
            <a:r>
              <a:rPr lang="en-US" sz="4200" u="sng" dirty="0">
                <a:solidFill>
                  <a:srgbClr val="FFFF00"/>
                </a:solidFill>
              </a:rPr>
              <a:t>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12</a:t>
            </a:r>
            <a:r>
              <a:rPr lang="en-US" dirty="0"/>
              <a:t> A deacon must be </a:t>
            </a:r>
            <a:br>
              <a:rPr lang="en-US" dirty="0"/>
            </a:br>
            <a:r>
              <a:rPr lang="en-US" dirty="0"/>
              <a:t>the husband of but one wife and </a:t>
            </a:r>
            <a:br>
              <a:rPr lang="en-US" dirty="0"/>
            </a:br>
            <a:r>
              <a:rPr lang="en-US" dirty="0"/>
              <a:t>must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his children </a:t>
            </a:r>
            <a:b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household well</a:t>
            </a:r>
            <a:r>
              <a:rPr lang="en-US" dirty="0"/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8734" y="4010660"/>
            <a:ext cx="7621587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6163"/>
          <a:stretch>
            <a:fillRect/>
          </a:stretch>
        </p:blipFill>
        <p:spPr bwMode="auto">
          <a:xfrm>
            <a:off x="6385560" y="753783"/>
            <a:ext cx="5806440" cy="61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14. A</a:t>
            </a:r>
            <a:r>
              <a:rPr lang="en-US" sz="4200" dirty="0">
                <a:solidFill>
                  <a:srgbClr val="FFFF00"/>
                </a:solidFill>
              </a:rPr>
              <a:t> </a:t>
            </a:r>
            <a:r>
              <a:rPr lang="en-US" sz="4200" u="sng" dirty="0">
                <a:solidFill>
                  <a:srgbClr val="FFFF00"/>
                </a:solidFill>
              </a:rPr>
              <a:t>Servant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583" y="1189606"/>
            <a:ext cx="6556956" cy="486553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13</a:t>
            </a:r>
            <a:r>
              <a:rPr lang="en-US" dirty="0"/>
              <a:t> Those who have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served well</a:t>
            </a:r>
            <a:r>
              <a:rPr lang="en-US" dirty="0"/>
              <a:t> gain an excellent standing and great assurance in their faith in Christ Jesus.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Godly Leaders Lead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Godly Leaders Lead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207" y="2251971"/>
            <a:ext cx="4462628" cy="227562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We’ll Get the MOST out of CHURCH</a:t>
            </a:r>
          </a:p>
        </p:txBody>
      </p:sp>
    </p:spTree>
    <p:extLst>
      <p:ext uri="{BB962C8B-B14F-4D97-AF65-F5344CB8AC3E}">
        <p14:creationId xmlns:p14="http://schemas.microsoft.com/office/powerpoint/2010/main" val="4222606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99" y="4539343"/>
            <a:ext cx="4598987" cy="147523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Let’s PRAY!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0023" y="691834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two classes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 – “An OVERSEER” 3:1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/>
              <a:t>Here is a trustworthy </a:t>
            </a:r>
            <a:br>
              <a:rPr lang="en-US" dirty="0"/>
            </a:br>
            <a:r>
              <a:rPr lang="en-US" dirty="0"/>
              <a:t>saying: If anyone sets </a:t>
            </a:r>
            <a:br>
              <a:rPr lang="en-US" dirty="0"/>
            </a:br>
            <a:r>
              <a:rPr lang="en-US" dirty="0"/>
              <a:t>his heart on being an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overseer</a:t>
            </a:r>
            <a:r>
              <a:rPr lang="en-US" dirty="0"/>
              <a:t>, he desires </a:t>
            </a:r>
            <a:br>
              <a:rPr lang="en-US" dirty="0"/>
            </a:br>
            <a:r>
              <a:rPr lang="en-US" dirty="0"/>
              <a:t>a noble task.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43" y="2278381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468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0023" y="691834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two classes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 – “An OVERSEER” 3:1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/>
              <a:t>Here is a trustworthy </a:t>
            </a:r>
            <a:br>
              <a:rPr lang="en-US" dirty="0"/>
            </a:br>
            <a:r>
              <a:rPr lang="en-US" dirty="0"/>
              <a:t>saying: If anyone sets </a:t>
            </a:r>
            <a:br>
              <a:rPr lang="en-US" dirty="0"/>
            </a:br>
            <a:r>
              <a:rPr lang="en-US" dirty="0"/>
              <a:t>his heart on being an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overseer</a:t>
            </a:r>
            <a:r>
              <a:rPr lang="en-US" dirty="0"/>
              <a:t>, he desires </a:t>
            </a:r>
            <a:br>
              <a:rPr lang="en-US" dirty="0"/>
            </a:br>
            <a:r>
              <a:rPr lang="en-US" dirty="0"/>
              <a:t>a noble task.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8860" y="829971"/>
            <a:ext cx="2263140" cy="602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0743" y="2278381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958341" y="4681026"/>
            <a:ext cx="217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rgbClr val="FF0000"/>
                  </a:glow>
                </a:effectLst>
                <a:latin typeface="Arial Narrow" pitchFamily="34" charset="0"/>
              </a:rPr>
              <a:t>Pastor</a:t>
            </a:r>
          </a:p>
        </p:txBody>
      </p:sp>
    </p:spTree>
    <p:extLst>
      <p:ext uri="{BB962C8B-B14F-4D97-AF65-F5344CB8AC3E}">
        <p14:creationId xmlns:p14="http://schemas.microsoft.com/office/powerpoint/2010/main" val="94327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There are two classes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 – “An OVERSEER” 3:1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/>
              <a:t>Here is a trustworthy </a:t>
            </a:r>
            <a:br>
              <a:rPr lang="en-US" dirty="0"/>
            </a:br>
            <a:r>
              <a:rPr lang="en-US" dirty="0"/>
              <a:t>saying: If anyone sets </a:t>
            </a:r>
            <a:br>
              <a:rPr lang="en-US" dirty="0"/>
            </a:br>
            <a:r>
              <a:rPr lang="en-US" dirty="0"/>
              <a:t>his heart on being an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overseer</a:t>
            </a:r>
            <a:r>
              <a:rPr lang="en-US" dirty="0"/>
              <a:t>, he desires </a:t>
            </a:r>
            <a:br>
              <a:rPr lang="en-US" dirty="0"/>
            </a:br>
            <a:r>
              <a:rPr lang="en-US" dirty="0"/>
              <a:t>a noble task.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</a:t>
            </a:r>
          </a:p>
          <a:p>
            <a:pPr>
              <a:lnSpc>
                <a:spcPct val="90000"/>
              </a:lnSpc>
              <a:tabLst>
                <a:tab pos="573088" algn="l"/>
              </a:tabLst>
            </a:pPr>
            <a:endParaRPr lang="en-US" dirty="0"/>
          </a:p>
          <a:p>
            <a:pPr>
              <a:lnSpc>
                <a:spcPct val="90000"/>
              </a:lnSpc>
              <a:tabLst>
                <a:tab pos="573088" algn="l"/>
              </a:tabLst>
            </a:pPr>
            <a:r>
              <a:rPr lang="en-US" dirty="0">
                <a:solidFill>
                  <a:srgbClr val="FFFF00"/>
                </a:solidFill>
              </a:rPr>
              <a:t>II – “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Deacons</a:t>
            </a:r>
            <a:r>
              <a:rPr lang="en-US" dirty="0">
                <a:solidFill>
                  <a:srgbClr val="FFFF00"/>
                </a:solidFill>
              </a:rPr>
              <a:t>” 3:8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8341" y="4681026"/>
            <a:ext cx="217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rgbClr val="FF0000"/>
                  </a:glow>
                </a:effectLst>
                <a:latin typeface="Arial Narrow" pitchFamily="34" charset="0"/>
              </a:rPr>
              <a:t>Pastor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26163"/>
          <a:stretch>
            <a:fillRect/>
          </a:stretch>
        </p:blipFill>
        <p:spPr bwMode="auto">
          <a:xfrm>
            <a:off x="6385560" y="753783"/>
            <a:ext cx="5806440" cy="61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4499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200" dirty="0"/>
              <a:t>Pastor’s Positively Considered: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 </a:t>
            </a:r>
            <a:r>
              <a:rPr lang="en-US" u="sng" dirty="0">
                <a:solidFill>
                  <a:srgbClr val="FFFF00"/>
                </a:solidFill>
              </a:rPr>
              <a:t>Blameless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Now the overseer must be </a:t>
            </a:r>
            <a:br>
              <a:rPr lang="en-US" dirty="0"/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reproach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the husband of but one wife, </a:t>
            </a:r>
            <a:br>
              <a:rPr lang="en-US" dirty="0"/>
            </a:br>
            <a:r>
              <a:rPr lang="en-US" dirty="0"/>
              <a:t>temperate, </a:t>
            </a:r>
            <a:br>
              <a:rPr lang="en-US" dirty="0"/>
            </a:br>
            <a:r>
              <a:rPr lang="en-US" dirty="0"/>
              <a:t>self-controlled, </a:t>
            </a:r>
            <a:br>
              <a:rPr lang="en-US" dirty="0"/>
            </a:br>
            <a:r>
              <a:rPr lang="en-US" dirty="0"/>
              <a:t>respectable, </a:t>
            </a:r>
            <a:br>
              <a:rPr lang="en-US" dirty="0"/>
            </a:br>
            <a:r>
              <a:rPr lang="en-US" dirty="0"/>
              <a:t>hospitable, </a:t>
            </a:r>
            <a:br>
              <a:rPr lang="en-US" dirty="0"/>
            </a:br>
            <a:r>
              <a:rPr lang="en-US" dirty="0"/>
              <a:t>able to teach,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560" y="1225093"/>
            <a:ext cx="4436681" cy="55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10358</TotalTime>
  <Words>2375</Words>
  <Application>Microsoft Office PowerPoint</Application>
  <PresentationFormat>Widescreen</PresentationFormat>
  <Paragraphs>181</Paragraphs>
  <Slides>46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 Narrow</vt:lpstr>
      <vt:lpstr>Calibri</vt:lpstr>
      <vt:lpstr>Elephant</vt:lpstr>
      <vt:lpstr>Office Theme</vt:lpstr>
      <vt:lpstr>PowerPoint Presentation</vt:lpstr>
      <vt:lpstr>Takes a certain kind of Leader </vt:lpstr>
      <vt:lpstr>Takes a certain kind of Leader </vt:lpstr>
      <vt:lpstr>There are two classes …</vt:lpstr>
      <vt:lpstr>There are two classes …</vt:lpstr>
      <vt:lpstr>There are two classes …</vt:lpstr>
      <vt:lpstr>There are two classes …</vt:lpstr>
      <vt:lpstr>Pastor’s Positively Considered:</vt:lpstr>
      <vt:lpstr>1.  Blameless</vt:lpstr>
      <vt:lpstr>1.  Blameless</vt:lpstr>
      <vt:lpstr>1.  Blameless</vt:lpstr>
      <vt:lpstr>2.  Exclusive</vt:lpstr>
      <vt:lpstr>3.  Clear Headed</vt:lpstr>
      <vt:lpstr>4.  Self-Controlled</vt:lpstr>
      <vt:lpstr>5.  Respectable</vt:lpstr>
      <vt:lpstr>6.  Hospitable</vt:lpstr>
      <vt:lpstr>7.  A Teacher</vt:lpstr>
      <vt:lpstr>Pastor’s Negatively Considered:</vt:lpstr>
      <vt:lpstr>8.  Not a Drunk</vt:lpstr>
      <vt:lpstr>9.  Not a Bully</vt:lpstr>
      <vt:lpstr>10.  Not Argumentative</vt:lpstr>
      <vt:lpstr>11.  Not Money Hungry</vt:lpstr>
      <vt:lpstr>12.  A Manager</vt:lpstr>
      <vt:lpstr>13.  Not A Newbie</vt:lpstr>
      <vt:lpstr>14.  With a Good Reputation</vt:lpstr>
      <vt:lpstr>II.  Men Deacons Considered</vt:lpstr>
      <vt:lpstr>1. Respectable</vt:lpstr>
      <vt:lpstr>2. Sincere</vt:lpstr>
      <vt:lpstr>2. Sincere</vt:lpstr>
      <vt:lpstr>3. Sober</vt:lpstr>
      <vt:lpstr>4. Not Greedy</vt:lpstr>
      <vt:lpstr>5. Doctrinally Sound</vt:lpstr>
      <vt:lpstr>6. Proven</vt:lpstr>
      <vt:lpstr>7. Blameless</vt:lpstr>
      <vt:lpstr>Women Deacons … </vt:lpstr>
      <vt:lpstr>8.  Respectable</vt:lpstr>
      <vt:lpstr>9.  Not Diabolical</vt:lpstr>
      <vt:lpstr>10. Sober</vt:lpstr>
      <vt:lpstr>11. Dependable</vt:lpstr>
      <vt:lpstr>Back to Men Deacons …</vt:lpstr>
      <vt:lpstr>12. Exclusive Husband</vt:lpstr>
      <vt:lpstr>13. Family Manager</vt:lpstr>
      <vt:lpstr>14. A Servant</vt:lpstr>
      <vt:lpstr>When Godly Leaders Lead</vt:lpstr>
      <vt:lpstr>When Godly Leaders Lead</vt:lpstr>
      <vt:lpstr>Let’s PRAY!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DennisH</dc:creator>
  <cp:lastModifiedBy>Dennis Henderson</cp:lastModifiedBy>
  <cp:revision>695</cp:revision>
  <dcterms:created xsi:type="dcterms:W3CDTF">2013-04-08T03:48:04Z</dcterms:created>
  <dcterms:modified xsi:type="dcterms:W3CDTF">2021-05-13T16:59:21Z</dcterms:modified>
</cp:coreProperties>
</file>