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1105" r:id="rId2"/>
    <p:sldId id="1024" r:id="rId3"/>
    <p:sldId id="1109" r:id="rId4"/>
    <p:sldId id="1025" r:id="rId5"/>
    <p:sldId id="1115" r:id="rId6"/>
    <p:sldId id="1114" r:id="rId7"/>
    <p:sldId id="1062" r:id="rId8"/>
    <p:sldId id="1063" r:id="rId9"/>
    <p:sldId id="1103" r:id="rId10"/>
    <p:sldId id="1104" r:id="rId11"/>
    <p:sldId id="1102" r:id="rId12"/>
    <p:sldId id="1064" r:id="rId13"/>
    <p:sldId id="1065" r:id="rId14"/>
    <p:sldId id="1116" r:id="rId15"/>
    <p:sldId id="1066" r:id="rId16"/>
    <p:sldId id="1068" r:id="rId17"/>
    <p:sldId id="1069" r:id="rId18"/>
    <p:sldId id="1071" r:id="rId19"/>
    <p:sldId id="1072" r:id="rId20"/>
    <p:sldId id="1117" r:id="rId21"/>
    <p:sldId id="1118" r:id="rId22"/>
    <p:sldId id="1073" r:id="rId23"/>
    <p:sldId id="1098" r:id="rId24"/>
    <p:sldId id="1110" r:id="rId25"/>
    <p:sldId id="1099" r:id="rId26"/>
    <p:sldId id="1100" r:id="rId27"/>
    <p:sldId id="1120" r:id="rId28"/>
    <p:sldId id="1119" r:id="rId29"/>
    <p:sldId id="1101" r:id="rId30"/>
    <p:sldId id="1111" r:id="rId31"/>
    <p:sldId id="1112" r:id="rId32"/>
    <p:sldId id="1074" r:id="rId33"/>
    <p:sldId id="111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21" userDrawn="1">
          <p15:clr>
            <a:srgbClr val="A4A3A4"/>
          </p15:clr>
        </p15:guide>
        <p15:guide id="2" pos="2435" userDrawn="1">
          <p15:clr>
            <a:srgbClr val="A4A3A4"/>
          </p15:clr>
        </p15:guide>
        <p15:guide id="3" orient="horz" pos="1833" userDrawn="1">
          <p15:clr>
            <a:srgbClr val="A4A3A4"/>
          </p15:clr>
        </p15:guide>
        <p15:guide id="4" pos="4056" userDrawn="1">
          <p15:clr>
            <a:srgbClr val="A4A3A4"/>
          </p15:clr>
        </p15:guide>
        <p15:guide id="5" orient="horz" userDrawn="1">
          <p15:clr>
            <a:srgbClr val="A4A3A4"/>
          </p15:clr>
        </p15:guide>
        <p15:guide id="6" pos="6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A372"/>
    <a:srgbClr val="172D5F"/>
    <a:srgbClr val="800000"/>
    <a:srgbClr val="28211A"/>
    <a:srgbClr val="481F67"/>
    <a:srgbClr val="ED7922"/>
    <a:srgbClr val="231F20"/>
    <a:srgbClr val="C19263"/>
    <a:srgbClr val="C29962"/>
    <a:srgbClr val="AD8A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817" autoAdjust="0"/>
    <p:restoredTop sz="86792" autoAdjust="0"/>
  </p:normalViewPr>
  <p:slideViewPr>
    <p:cSldViewPr snapToGrid="0" showGuides="1">
      <p:cViewPr varScale="1">
        <p:scale>
          <a:sx n="71" d="100"/>
          <a:sy n="71" d="100"/>
        </p:scale>
        <p:origin x="610" y="43"/>
      </p:cViewPr>
      <p:guideLst>
        <p:guide orient="horz" pos="2621"/>
        <p:guide pos="2435"/>
        <p:guide orient="horz" pos="1833"/>
        <p:guide pos="4056"/>
        <p:guide orient="horz"/>
        <p:guide pos="617"/>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7C6ACA-A39E-4BD3-A76A-8FCFA16171E6}" type="datetimeFigureOut">
              <a:rPr lang="en-US" smtClean="0"/>
              <a:pPr/>
              <a:t>5/13/2021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E6B530-7996-41ED-80CF-70DA4A4DD0F3}" type="slidenum">
              <a:rPr lang="en-US" smtClean="0"/>
              <a:pPr/>
              <a:t>‹#›</a:t>
            </a:fld>
            <a:endParaRPr lang="en-US"/>
          </a:p>
        </p:txBody>
      </p:sp>
    </p:spTree>
    <p:extLst>
      <p:ext uri="{BB962C8B-B14F-4D97-AF65-F5344CB8AC3E}">
        <p14:creationId xmlns:p14="http://schemas.microsoft.com/office/powerpoint/2010/main" val="3951248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flickr.com/photos/brazilnut72/3698737284/sizes/l/in/photostrea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File:Yigal_Azrouel_Fashion_Show.jp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flickr.com/photos/abee5/8314929977/sizes/l/in/photostrea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flickr.com/photos/abee5/8314929977/sizes/l/in/photostream/"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flickr.com/photos/abee5/8314929977/sizes/l/in/photostream/"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commons.wikimedia.org/wiki/File:Billy_Graham_Cleveland.JP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upload.wikimedia.org/wikipedia/commons/b/b4/Michelangelo_-_Creation_of_Adam.jpg"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upload.wikimedia.org/wikipedia/commons/4/45/Wooden_crosses_in_St_Pancras_&amp;_Islington_Cemetery.jpg"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upload.wikimedia.org/wikipedia/commons/b/b4/Michelangelo_-_Creation_of_Adam.jpg"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upload.wikimedia.org/wikipedia/commons/4/45/Wooden_crosses_in_St_Pancras_&amp;_Islington_Cemetery.jpg"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commons.wikimedia.org/wiki/File:Eustache_Le_Sueur_003.jp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a:t>
            </a:r>
            <a:r>
              <a:rPr lang="en-US"/>
              <a:t>uses “Elephant” font</a:t>
            </a:r>
          </a:p>
        </p:txBody>
      </p:sp>
      <p:sp>
        <p:nvSpPr>
          <p:cNvPr id="4" name="Slide Number Placeholder 3"/>
          <p:cNvSpPr>
            <a:spLocks noGrp="1"/>
          </p:cNvSpPr>
          <p:nvPr>
            <p:ph type="sldNum" sz="quarter" idx="5"/>
          </p:nvPr>
        </p:nvSpPr>
        <p:spPr/>
        <p:txBody>
          <a:bodyPr/>
          <a:lstStyle/>
          <a:p>
            <a:fld id="{0AE6B530-7996-41ED-80CF-70DA4A4DD0F3}" type="slidenum">
              <a:rPr lang="en-US" smtClean="0"/>
              <a:pPr/>
              <a:t>1</a:t>
            </a:fld>
            <a:endParaRPr lang="en-US"/>
          </a:p>
        </p:txBody>
      </p:sp>
    </p:spTree>
    <p:extLst>
      <p:ext uri="{BB962C8B-B14F-4D97-AF65-F5344CB8AC3E}">
        <p14:creationId xmlns:p14="http://schemas.microsoft.com/office/powerpoint/2010/main" val="497615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Preacher = FREE = from </a:t>
            </a:r>
            <a:r>
              <a:rPr lang="en-US" dirty="0">
                <a:hlinkClick r:id="rId3"/>
              </a:rPr>
              <a:t>http://www.flickr.com/photos/brazilnut72/3698737284/sizes/l/in/photostream/</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16</a:t>
            </a:fld>
            <a:endParaRPr lang="en-US"/>
          </a:p>
        </p:txBody>
      </p:sp>
    </p:spTree>
    <p:extLst>
      <p:ext uri="{BB962C8B-B14F-4D97-AF65-F5344CB8AC3E}">
        <p14:creationId xmlns:p14="http://schemas.microsoft.com/office/powerpoint/2010/main" val="3922637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Hand</a:t>
            </a:r>
            <a:r>
              <a:rPr lang="en-US" baseline="0" dirty="0"/>
              <a:t> up praying = Licensed from </a:t>
            </a:r>
            <a:r>
              <a:rPr lang="en-US" baseline="0" dirty="0" err="1"/>
              <a:t>iStock</a:t>
            </a:r>
            <a:r>
              <a:rPr lang="en-US" baseline="0" dirty="0"/>
              <a:t> photos and Not for Reuse. </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17</a:t>
            </a:fld>
            <a:endParaRPr lang="en-US"/>
          </a:p>
        </p:txBody>
      </p:sp>
    </p:spTree>
    <p:extLst>
      <p:ext uri="{BB962C8B-B14F-4D97-AF65-F5344CB8AC3E}">
        <p14:creationId xmlns:p14="http://schemas.microsoft.com/office/powerpoint/2010/main" val="2562190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Runway models = FREE = from </a:t>
            </a:r>
            <a:r>
              <a:rPr lang="en-US" dirty="0">
                <a:hlinkClick r:id="rId3"/>
              </a:rPr>
              <a:t>http://en.wikipedia.org/wiki/File:Yigal_Azrouel_Fashion_Show.jpg</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18</a:t>
            </a:fld>
            <a:endParaRPr lang="en-US"/>
          </a:p>
        </p:txBody>
      </p:sp>
    </p:spTree>
    <p:extLst>
      <p:ext uri="{BB962C8B-B14F-4D97-AF65-F5344CB8AC3E}">
        <p14:creationId xmlns:p14="http://schemas.microsoft.com/office/powerpoint/2010/main" val="1860399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Books = FREE = </a:t>
            </a:r>
            <a:r>
              <a:rPr lang="en-US" dirty="0">
                <a:hlinkClick r:id="rId3"/>
              </a:rPr>
              <a:t>http://www.flickr.com/photos/abee5/8314929977/sizes/l/in/photostream/</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19</a:t>
            </a:fld>
            <a:endParaRPr lang="en-US"/>
          </a:p>
        </p:txBody>
      </p:sp>
    </p:spTree>
    <p:extLst>
      <p:ext uri="{BB962C8B-B14F-4D97-AF65-F5344CB8AC3E}">
        <p14:creationId xmlns:p14="http://schemas.microsoft.com/office/powerpoint/2010/main" val="2063173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Books = FREE = </a:t>
            </a:r>
            <a:r>
              <a:rPr lang="en-US" dirty="0">
                <a:hlinkClick r:id="rId3"/>
              </a:rPr>
              <a:t>http://www.flickr.com/photos/abee5/8314929977/sizes/l/in/photostream/</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20</a:t>
            </a:fld>
            <a:endParaRPr lang="en-US"/>
          </a:p>
        </p:txBody>
      </p:sp>
    </p:spTree>
    <p:extLst>
      <p:ext uri="{BB962C8B-B14F-4D97-AF65-F5344CB8AC3E}">
        <p14:creationId xmlns:p14="http://schemas.microsoft.com/office/powerpoint/2010/main" val="1485473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Books = FREE = </a:t>
            </a:r>
            <a:r>
              <a:rPr lang="en-US" dirty="0">
                <a:hlinkClick r:id="rId3"/>
              </a:rPr>
              <a:t>http://www.flickr.com/photos/abee5/8314929977/sizes/l/in/photostream/</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21</a:t>
            </a:fld>
            <a:endParaRPr lang="en-US"/>
          </a:p>
        </p:txBody>
      </p:sp>
    </p:spTree>
    <p:extLst>
      <p:ext uri="{BB962C8B-B14F-4D97-AF65-F5344CB8AC3E}">
        <p14:creationId xmlns:p14="http://schemas.microsoft.com/office/powerpoint/2010/main" val="7580569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Biblical</a:t>
            </a:r>
            <a:r>
              <a:rPr lang="en-US" baseline="0" dirty="0"/>
              <a:t> </a:t>
            </a:r>
            <a:r>
              <a:rPr lang="en-US" dirty="0"/>
              <a:t>Explanations:</a:t>
            </a:r>
            <a:r>
              <a:rPr lang="en-US" baseline="0" dirty="0"/>
              <a:t> </a:t>
            </a:r>
          </a:p>
          <a:p>
            <a:endParaRPr lang="en-US" baseline="0" dirty="0"/>
          </a:p>
          <a:p>
            <a:pPr marL="228600" indent="-228600">
              <a:buAutoNum type="arabicParenR"/>
            </a:pPr>
            <a:r>
              <a:rPr lang="en-US" baseline="0" dirty="0"/>
              <a:t>From Creation – God Created Man first (and God told him not to eat of the tree of the knowledge of good and evil) and then God created the woman as his companion and help mate (It was Adam that instructed her regarding the prohibition of eating from the tree of the knowledge of good and evil (Eve was not yet created when God prohibited Adam). </a:t>
            </a:r>
          </a:p>
          <a:p>
            <a:pPr marL="228600" indent="-228600">
              <a:buAutoNum type="arabicParenR"/>
            </a:pPr>
            <a:r>
              <a:rPr lang="en-US" baseline="0" dirty="0"/>
              <a:t>From the Fall – In Genesis 3 Eve knew the Lord’s command through her husband’s telling her what the Lord had commanded regarding eat from the tree of the knowledge of good and evil. The woman was deceived by the serpent’s lies rather than her husband’s truth. She accepted Satan’s lie that she would be like God (one up on Adam) rather than Adam’s truth from God.  So she was both “Unlearned and Insubordinate.”</a:t>
            </a:r>
          </a:p>
          <a:p>
            <a:pPr marL="228600" indent="-228600">
              <a:buAutoNum type="arabicParenR" startAt="3"/>
            </a:pPr>
            <a:r>
              <a:rPr lang="en-US" baseline="0" dirty="0"/>
              <a:t>From Salvation – In the curses upon the Man (regarding the ground), the Woman (regarding pain in childbearing) and in the curse upon the serpent (on belly licking dust) is the hope of Salvation.  It has to do with the Woman’s seed having ultimate victory over the serpent.  Here’s the catch, the woman has no seed—she has eggs.  So the expression woman’s seed is a reference to the virgin Mary’s child Christ (since she had seed without a man).  The reference changes from “The woman” is to “women” in verse 15, since it was not Eve’s Child (Abel, Cain, nor Seth through whom this promise was fulfilled).  It was another woman, Mary’s child, Jesus. So all women’s salvation comes from the child bearing of the Messianic seed Jesus. </a:t>
            </a:r>
          </a:p>
          <a:p>
            <a:pPr marL="228600" indent="-228600">
              <a:buAutoNum type="arabicParenR" startAt="3"/>
            </a:pPr>
            <a:endParaRPr lang="en-US" baseline="0" dirty="0"/>
          </a:p>
          <a:p>
            <a:pPr marL="228600" indent="-228600">
              <a:buNone/>
            </a:pPr>
            <a:r>
              <a:rPr lang="en-US" baseline="0" dirty="0"/>
              <a:t>Quickly the apostle adds, that the women must believe to be saved, have genuine love and holiness with a life that shows it. </a:t>
            </a:r>
          </a:p>
          <a:p>
            <a:pPr marL="228600" indent="-228600">
              <a:buNone/>
            </a:pPr>
            <a:endParaRPr lang="en-US" baseline="0" dirty="0"/>
          </a:p>
          <a:p>
            <a:pPr marL="228600" indent="-228600">
              <a:buNone/>
            </a:pPr>
            <a:endParaRPr lang="en-US" baseline="0"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22</a:t>
            </a:fld>
            <a:endParaRPr lang="en-US"/>
          </a:p>
        </p:txBody>
      </p:sp>
    </p:spTree>
    <p:extLst>
      <p:ext uri="{BB962C8B-B14F-4D97-AF65-F5344CB8AC3E}">
        <p14:creationId xmlns:p14="http://schemas.microsoft.com/office/powerpoint/2010/main" val="16606438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Biblical</a:t>
            </a:r>
            <a:r>
              <a:rPr lang="en-US" baseline="0" dirty="0"/>
              <a:t> </a:t>
            </a:r>
            <a:r>
              <a:rPr lang="en-US" dirty="0"/>
              <a:t>Explanations:</a:t>
            </a:r>
            <a:r>
              <a:rPr lang="en-US" baseline="0" dirty="0"/>
              <a:t> </a:t>
            </a:r>
          </a:p>
          <a:p>
            <a:endParaRPr lang="en-US" baseline="0" dirty="0"/>
          </a:p>
          <a:p>
            <a:pPr marL="228600" indent="-228600">
              <a:buAutoNum type="arabicParenR"/>
            </a:pPr>
            <a:r>
              <a:rPr lang="en-US" baseline="0" dirty="0"/>
              <a:t>From Creation – God Created Man first (and God told him not to eat of the tree of the knowledge of good and evil) and then God created the woman as his companion and help mate (It was Adam that instructed her regarding the prohibition of eating from the tree of the knowledge of good and evil (Eve was not yet created when God prohibited Adam). </a:t>
            </a:r>
          </a:p>
          <a:p>
            <a:pPr marL="228600" indent="-228600">
              <a:buAutoNum type="arabicParenR"/>
            </a:pPr>
            <a:r>
              <a:rPr lang="en-US" baseline="0" dirty="0"/>
              <a:t>From the Fall – In Genesis 3 Eve knew the Lord’s command through her husband’s telling her what the Lord had commanded regarding eat from the tree of the knowledge of good and evil. The woman was deceived by the serpent’s lies rather than her husband’s truth. She accepted Satan’s lie that she would be like God (one up on Adam) rather than Adam’s truth from God.  So she was both “Unlearned and Insubordinate.”</a:t>
            </a:r>
          </a:p>
          <a:p>
            <a:pPr marL="228600" indent="-228600">
              <a:buAutoNum type="arabicParenR" startAt="3"/>
            </a:pPr>
            <a:r>
              <a:rPr lang="en-US" baseline="0" dirty="0"/>
              <a:t>From Salvation – In the curses upon the Man (regarding the ground), the Woman (regarding pain in childbearing) and in the curse upon the serpent (on belly licking dust) is the hope of Salvation.  It has to do with the Woman’s seed having ultimate victory over the serpent.  Here’s the catch, the woman has no seed—she has eggs.  So the expression woman’s seed is a reference to the virgin Mary’s child Christ (since she had seed without a man).  The reference changes from “The woman” is to “women” in verse 15, since it was not Eve’s Child (Abel, Cain, nor Seth through whom this promise was fulfilled).  It was another woman, Mary’s child, Jesus. So all women’s salvation comes from the child bearing of the Messianic seed Jesus. </a:t>
            </a:r>
          </a:p>
          <a:p>
            <a:pPr marL="228600" indent="-228600">
              <a:buAutoNum type="arabicParenR" startAt="3"/>
            </a:pPr>
            <a:endParaRPr lang="en-US" baseline="0" dirty="0"/>
          </a:p>
          <a:p>
            <a:pPr marL="228600" indent="-228600">
              <a:buNone/>
            </a:pPr>
            <a:r>
              <a:rPr lang="en-US" baseline="0" dirty="0"/>
              <a:t>Quickly the apostle adds, that the women must believe to be saved, have genuine love and holiness with a life that shows it. </a:t>
            </a:r>
          </a:p>
          <a:p>
            <a:pPr marL="228600" indent="-228600">
              <a:buNone/>
            </a:pPr>
            <a:endParaRPr lang="en-US" baseline="0" dirty="0"/>
          </a:p>
          <a:p>
            <a:pPr marL="228600" indent="-228600">
              <a:buNone/>
            </a:pPr>
            <a:endParaRPr lang="en-US" baseline="0"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23</a:t>
            </a:fld>
            <a:endParaRPr lang="en-US"/>
          </a:p>
        </p:txBody>
      </p:sp>
    </p:spTree>
    <p:extLst>
      <p:ext uri="{BB962C8B-B14F-4D97-AF65-F5344CB8AC3E}">
        <p14:creationId xmlns:p14="http://schemas.microsoft.com/office/powerpoint/2010/main" val="2789500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Biblical</a:t>
            </a:r>
            <a:r>
              <a:rPr lang="en-US" baseline="0" dirty="0"/>
              <a:t> </a:t>
            </a:r>
            <a:r>
              <a:rPr lang="en-US" dirty="0"/>
              <a:t>Explanations:</a:t>
            </a:r>
            <a:r>
              <a:rPr lang="en-US" baseline="0" dirty="0"/>
              <a:t> </a:t>
            </a:r>
          </a:p>
          <a:p>
            <a:endParaRPr lang="en-US" baseline="0" dirty="0"/>
          </a:p>
          <a:p>
            <a:pPr marL="228600" indent="-228600">
              <a:buAutoNum type="arabicParenR"/>
            </a:pPr>
            <a:r>
              <a:rPr lang="en-US" baseline="0" dirty="0"/>
              <a:t>From Creation – God Created Man first (and God told him not to eat of the tree of the knowledge of good and evil) and then God created the woman as his companion and help mate (It was Adam that instructed her regarding the prohibition of eating from the tree of the knowledge of good and evil (Eve was not yet created when God prohibited Adam). </a:t>
            </a:r>
          </a:p>
          <a:p>
            <a:pPr marL="228600" indent="-228600">
              <a:buAutoNum type="arabicParenR"/>
            </a:pPr>
            <a:r>
              <a:rPr lang="en-US" baseline="0" dirty="0"/>
              <a:t>From the Fall – In Genesis 3 Eve knew the Lord’s command through her husband’s telling her what the Lord had commanded regarding eat from the tree of the knowledge of good and evil. The woman was deceived by the serpent’s lies rather than her husband’s truth. She accepted Satan’s lie that she would be like God (one up on Adam) rather than Adam’s truth from God.  So she was both “Unlearned and Insubordinate.”</a:t>
            </a:r>
          </a:p>
          <a:p>
            <a:pPr marL="228600" indent="-228600">
              <a:buAutoNum type="arabicParenR" startAt="3"/>
            </a:pPr>
            <a:r>
              <a:rPr lang="en-US" baseline="0" dirty="0"/>
              <a:t>From Salvation – In the curses upon the Man (regarding the ground), the Woman (regarding pain in childbearing) and in the curse upon the serpent (on belly licking dust) is the hope of Salvation.  It has to do with the Woman’s seed having ultimate victory over the serpent.  Here’s the catch, the woman has no seed—she has eggs.  So the expression woman’s seed is a reference to the virgin Mary’s child Christ (since she had seed without a man).  The reference changes from “The woman” is to “women” in verse 15, since it was not Eve’s Child (Abel, Cain, nor Seth through whom this promise was fulfilled).  It was another woman, Mary’s child, Jesus. So all women’s salvation comes from the child bearing of the Messianic seed Jesus. </a:t>
            </a:r>
          </a:p>
          <a:p>
            <a:pPr marL="228600" indent="-228600">
              <a:buAutoNum type="arabicParenR" startAt="3"/>
            </a:pPr>
            <a:endParaRPr lang="en-US" baseline="0" dirty="0"/>
          </a:p>
          <a:p>
            <a:pPr marL="228600" indent="-228600">
              <a:buNone/>
            </a:pPr>
            <a:r>
              <a:rPr lang="en-US" baseline="0" dirty="0"/>
              <a:t>Quickly the apostle adds, that the women must believe to be saved, have genuine love and holiness with a life that shows it. </a:t>
            </a:r>
          </a:p>
          <a:p>
            <a:pPr marL="228600" indent="-228600">
              <a:buNone/>
            </a:pPr>
            <a:endParaRPr lang="en-US" baseline="0" dirty="0"/>
          </a:p>
          <a:p>
            <a:pPr marL="228600" indent="-228600">
              <a:buNone/>
            </a:pPr>
            <a:endParaRPr lang="en-US" baseline="0"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24</a:t>
            </a:fld>
            <a:endParaRPr lang="en-US"/>
          </a:p>
        </p:txBody>
      </p:sp>
    </p:spTree>
    <p:extLst>
      <p:ext uri="{BB962C8B-B14F-4D97-AF65-F5344CB8AC3E}">
        <p14:creationId xmlns:p14="http://schemas.microsoft.com/office/powerpoint/2010/main" val="8441161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Biblical</a:t>
            </a:r>
            <a:r>
              <a:rPr lang="en-US" baseline="0" dirty="0"/>
              <a:t> </a:t>
            </a:r>
            <a:r>
              <a:rPr lang="en-US" dirty="0"/>
              <a:t>Explanations:</a:t>
            </a:r>
            <a:r>
              <a:rPr lang="en-US" baseline="0" dirty="0"/>
              <a:t> </a:t>
            </a:r>
          </a:p>
          <a:p>
            <a:endParaRPr lang="en-US" baseline="0" dirty="0"/>
          </a:p>
          <a:p>
            <a:pPr marL="228600" indent="-228600">
              <a:buAutoNum type="arabicParenR"/>
            </a:pPr>
            <a:r>
              <a:rPr lang="en-US" baseline="0" dirty="0"/>
              <a:t>From Creation – God Created Man first (and God told him not to eat of the tree of the knowledge of good and evil) and then God created the woman as his companion and help mate (It was Adam that instructed her regarding the prohibition of eating from the tree of the knowledge of good and evil (Eve was not yet created when God prohibited Adam). </a:t>
            </a:r>
          </a:p>
          <a:p>
            <a:pPr marL="228600" indent="-228600">
              <a:buAutoNum type="arabicParenR"/>
            </a:pPr>
            <a:r>
              <a:rPr lang="en-US" baseline="0" dirty="0"/>
              <a:t>From the Fall – In Genesis 3 Eve knew the Lord’s command through her husband’s telling her what the Lord had commanded regarding eat from the tree of the knowledge of good and evil. The woman was deceived by the serpent’s lies rather than her husband’s truth. She accepted Satan’s lie that she would be like God (one up on Adam) rather than Adam’s truth from God.  So she was both “Unlearned and Insubordinate.”</a:t>
            </a:r>
          </a:p>
          <a:p>
            <a:pPr marL="228600" indent="-228600">
              <a:buAutoNum type="arabicParenR" startAt="3"/>
            </a:pPr>
            <a:r>
              <a:rPr lang="en-US" baseline="0" dirty="0"/>
              <a:t>From Salvation – In the curses upon the Man (regarding the ground), the Woman (regarding pain in childbearing) and in the curse upon the serpent (on belly licking dust) is the hope of Salvation.  It has to do with the Woman’s seed having ultimate victory over the serpent.  Here’s the catch, the woman has no seed—she has eggs.  So the expression woman’s seed is a reference to the virgin Mary’s child Christ (since she had seed without a man).  The reference changes from “The woman” is to “women” in verse 15, since it was not Eve’s Child (Abel, Cain, nor Seth through whom this promise was fulfilled).  It was another woman, Mary’s child, Jesus. So all women’s salvation comes from the child bearing of the Messianic seed Jesus. </a:t>
            </a:r>
          </a:p>
          <a:p>
            <a:pPr marL="228600" indent="-228600">
              <a:buAutoNum type="arabicParenR" startAt="3"/>
            </a:pPr>
            <a:endParaRPr lang="en-US" baseline="0" dirty="0"/>
          </a:p>
          <a:p>
            <a:pPr marL="228600" indent="-228600">
              <a:buNone/>
            </a:pPr>
            <a:r>
              <a:rPr lang="en-US" baseline="0" dirty="0"/>
              <a:t>Quickly the apostle adds, that the women must believe to be saved, have genuine love and holiness with a life that shows it. </a:t>
            </a:r>
          </a:p>
          <a:p>
            <a:pPr marL="228600" indent="-228600">
              <a:buNone/>
            </a:pPr>
            <a:endParaRPr lang="en-US" baseline="0" dirty="0"/>
          </a:p>
          <a:p>
            <a:pPr marL="228600" indent="-228600">
              <a:buNone/>
            </a:pPr>
            <a:endParaRPr lang="en-US" baseline="0"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25</a:t>
            </a:fld>
            <a:endParaRPr lang="en-US"/>
          </a:p>
        </p:txBody>
      </p:sp>
    </p:spTree>
    <p:extLst>
      <p:ext uri="{BB962C8B-B14F-4D97-AF65-F5344CB8AC3E}">
        <p14:creationId xmlns:p14="http://schemas.microsoft.com/office/powerpoint/2010/main" val="3527151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Praying = FREE = from </a:t>
            </a:r>
            <a:r>
              <a:rPr lang="en-US" dirty="0" err="1"/>
              <a:t>BiblePoint</a:t>
            </a:r>
            <a:endParaRPr lang="en-US" dirty="0"/>
          </a:p>
          <a:p>
            <a:endParaRPr lang="en-US" dirty="0"/>
          </a:p>
          <a:p>
            <a:r>
              <a:rPr lang="en-US" dirty="0"/>
              <a:t>Request = ask for something</a:t>
            </a:r>
          </a:p>
          <a:p>
            <a:r>
              <a:rPr lang="en-US" dirty="0"/>
              <a:t>Prayers = conversation with God</a:t>
            </a:r>
          </a:p>
          <a:p>
            <a:r>
              <a:rPr lang="en-US" dirty="0"/>
              <a:t>Intercession = pray for someone else’s request</a:t>
            </a:r>
          </a:p>
          <a:p>
            <a:r>
              <a:rPr lang="en-US" dirty="0"/>
              <a:t>Thanksgiving = verbal display of gratitude</a:t>
            </a:r>
          </a:p>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8</a:t>
            </a:fld>
            <a:endParaRPr lang="en-US"/>
          </a:p>
        </p:txBody>
      </p:sp>
    </p:spTree>
    <p:extLst>
      <p:ext uri="{BB962C8B-B14F-4D97-AF65-F5344CB8AC3E}">
        <p14:creationId xmlns:p14="http://schemas.microsoft.com/office/powerpoint/2010/main" val="323819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Biblical</a:t>
            </a:r>
            <a:r>
              <a:rPr lang="en-US" baseline="0" dirty="0"/>
              <a:t> </a:t>
            </a:r>
            <a:r>
              <a:rPr lang="en-US" dirty="0"/>
              <a:t>Explanations:</a:t>
            </a:r>
            <a:r>
              <a:rPr lang="en-US" baseline="0" dirty="0"/>
              <a:t> </a:t>
            </a:r>
          </a:p>
          <a:p>
            <a:endParaRPr lang="en-US" baseline="0" dirty="0"/>
          </a:p>
          <a:p>
            <a:pPr marL="228600" indent="-228600">
              <a:buAutoNum type="arabicParenR"/>
            </a:pPr>
            <a:r>
              <a:rPr lang="en-US" baseline="0" dirty="0"/>
              <a:t>From Creation – God Created Man first (and God told him not to eat of the tree of the knowledge of good and evil) and then God created the woman as his companion and help mate (It was Adam that instructed her regarding the prohibition of eating from the tree of the knowledge of good and evil (Eve was not yet created when God prohibited Adam). </a:t>
            </a:r>
          </a:p>
          <a:p>
            <a:pPr marL="228600" indent="-228600">
              <a:buAutoNum type="arabicParenR"/>
            </a:pPr>
            <a:r>
              <a:rPr lang="en-US" baseline="0" dirty="0"/>
              <a:t>From the Fall – In Genesis 3 Eve knew the Lord’s command through her husband’s telling her what the Lord had commanded regarding eat from the tree of the knowledge of good and evil. The woman was deceived by the serpent’s lies rather than her husband’s truth. She accepted Satan’s lie that she would be like God (one up on Adam) rather than Adam’s truth from God.  So she was both “Unlearned and Insubordinate.”</a:t>
            </a:r>
          </a:p>
          <a:p>
            <a:pPr marL="228600" indent="-228600">
              <a:buAutoNum type="arabicParenR" startAt="3"/>
            </a:pPr>
            <a:r>
              <a:rPr lang="en-US" baseline="0" dirty="0"/>
              <a:t>From Salvation – In the curses upon the Man (regarding the ground), the Woman (regarding pain in childbearing) and in the curse upon the serpent (on belly licking dust) is the hope of Salvation.  It has to do with the Woman’s seed having ultimate victory over the serpent.  Here’s the catch, the woman has no seed—she has eggs.  So the expression woman’s seed is a reference to the virgin Mary’s child Christ (since she had seed without a man).  The reference changes from “The woman” is to “women” in verse 15, since it was not Eve’s Child (Abel, Cain, nor Seth through whom this promise was fulfilled).  It was another woman, Mary’s child, Jesus. So all women’s salvation comes from the child bearing of the Messianic seed Jesus. </a:t>
            </a:r>
          </a:p>
          <a:p>
            <a:pPr marL="228600" indent="-228600">
              <a:buAutoNum type="arabicParenR" startAt="3"/>
            </a:pPr>
            <a:endParaRPr lang="en-US" baseline="0" dirty="0"/>
          </a:p>
          <a:p>
            <a:pPr marL="228600" indent="-228600">
              <a:buNone/>
            </a:pPr>
            <a:r>
              <a:rPr lang="en-US" baseline="0" dirty="0"/>
              <a:t>Quickly the apostle adds, that the women must believe to be saved, have genuine love and holiness with a life that shows it. </a:t>
            </a:r>
          </a:p>
          <a:p>
            <a:pPr marL="228600" indent="-228600">
              <a:buNone/>
            </a:pPr>
            <a:endParaRPr lang="en-US" baseline="0" dirty="0"/>
          </a:p>
          <a:p>
            <a:pPr marL="228600" indent="-228600">
              <a:buNone/>
            </a:pPr>
            <a:endParaRPr lang="en-US" baseline="0"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26</a:t>
            </a:fld>
            <a:endParaRPr lang="en-US"/>
          </a:p>
        </p:txBody>
      </p:sp>
    </p:spTree>
    <p:extLst>
      <p:ext uri="{BB962C8B-B14F-4D97-AF65-F5344CB8AC3E}">
        <p14:creationId xmlns:p14="http://schemas.microsoft.com/office/powerpoint/2010/main" val="28374411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Biblical</a:t>
            </a:r>
            <a:r>
              <a:rPr lang="en-US" baseline="0" dirty="0"/>
              <a:t> </a:t>
            </a:r>
            <a:r>
              <a:rPr lang="en-US" dirty="0"/>
              <a:t>Explanations:</a:t>
            </a:r>
            <a:r>
              <a:rPr lang="en-US" baseline="0" dirty="0"/>
              <a:t> </a:t>
            </a:r>
          </a:p>
          <a:p>
            <a:endParaRPr lang="en-US" baseline="0" dirty="0"/>
          </a:p>
          <a:p>
            <a:pPr marL="228600" indent="-228600">
              <a:buAutoNum type="arabicParenR"/>
            </a:pPr>
            <a:r>
              <a:rPr lang="en-US" baseline="0" dirty="0"/>
              <a:t>From Creation – God Created Man first (and God told him not to eat of the tree of the knowledge of good and evil) and then God created the woman as his companion and help mate (It was Adam that instructed her regarding the prohibition of eating from the tree of the knowledge of good and evil (Eve was not yet created when God prohibited Adam). </a:t>
            </a:r>
          </a:p>
          <a:p>
            <a:pPr marL="228600" indent="-228600">
              <a:buAutoNum type="arabicParenR"/>
            </a:pPr>
            <a:r>
              <a:rPr lang="en-US" baseline="0" dirty="0"/>
              <a:t>From the Fall – In Genesis 3 Eve knew the Lord’s command through her husband’s telling her what the Lord had commanded regarding eat from the tree of the knowledge of good and evil. The woman was deceived by the serpent’s lies rather than her husband’s truth. She accepted Satan’s lie that she would be like God (one up on Adam) rather than Adam’s truth from God.  So she was both “Unlearned and Insubordinate.”</a:t>
            </a:r>
          </a:p>
          <a:p>
            <a:pPr marL="228600" indent="-228600">
              <a:buAutoNum type="arabicParenR" startAt="3"/>
            </a:pPr>
            <a:r>
              <a:rPr lang="en-US" baseline="0" dirty="0"/>
              <a:t>From Salvation – In the curses upon the Man (regarding the ground), the Woman (regarding pain in childbearing) and in the curse upon the serpent (on belly licking dust) is the hope of Salvation.  It has to do with the Woman’s seed having ultimate victory over the serpent.  Here’s the catch, the woman has no seed—she has eggs.  So the expression woman’s seed is a reference to the virgin Mary’s child Christ (since she had seed without a man).  The reference changes from “The woman” is to “women” in verse 15, since it was not Eve’s Child (Abel, Cain, nor Seth through whom this promise was fulfilled).  It was another woman, Mary’s child, Jesus. So all women’s salvation comes from the child bearing of the Messianic seed Jesus. </a:t>
            </a:r>
          </a:p>
          <a:p>
            <a:pPr marL="228600" indent="-228600">
              <a:buAutoNum type="arabicParenR" startAt="3"/>
            </a:pPr>
            <a:endParaRPr lang="en-US" baseline="0" dirty="0"/>
          </a:p>
          <a:p>
            <a:pPr marL="228600" indent="-228600">
              <a:buNone/>
            </a:pPr>
            <a:r>
              <a:rPr lang="en-US" baseline="0" dirty="0"/>
              <a:t>Quickly the apostle adds, that the women must believe to be saved, have genuine love and holiness with a life that shows it. </a:t>
            </a:r>
          </a:p>
          <a:p>
            <a:pPr marL="228600" indent="-228600">
              <a:buNone/>
            </a:pPr>
            <a:endParaRPr lang="en-US" baseline="0" dirty="0"/>
          </a:p>
          <a:p>
            <a:pPr marL="228600" indent="-228600">
              <a:buNone/>
            </a:pPr>
            <a:endParaRPr lang="en-US" baseline="0"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27</a:t>
            </a:fld>
            <a:endParaRPr lang="en-US"/>
          </a:p>
        </p:txBody>
      </p:sp>
    </p:spTree>
    <p:extLst>
      <p:ext uri="{BB962C8B-B14F-4D97-AF65-F5344CB8AC3E}">
        <p14:creationId xmlns:p14="http://schemas.microsoft.com/office/powerpoint/2010/main" val="948600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Biblical</a:t>
            </a:r>
            <a:r>
              <a:rPr lang="en-US" baseline="0" dirty="0"/>
              <a:t> </a:t>
            </a:r>
            <a:r>
              <a:rPr lang="en-US" dirty="0"/>
              <a:t>Explanations:</a:t>
            </a:r>
            <a:r>
              <a:rPr lang="en-US" baseline="0" dirty="0"/>
              <a:t> </a:t>
            </a:r>
          </a:p>
          <a:p>
            <a:endParaRPr lang="en-US" baseline="0" dirty="0"/>
          </a:p>
          <a:p>
            <a:pPr marL="228600" indent="-228600">
              <a:buAutoNum type="arabicParenR"/>
            </a:pPr>
            <a:r>
              <a:rPr lang="en-US" baseline="0" dirty="0"/>
              <a:t>From Creation – God Created Man first (and God told him not to eat of the tree of the knowledge of good and evil) and then God created the woman as his companion and help mate (It was Adam that instructed her regarding the prohibition of eating from the tree of the knowledge of good and evil (Eve was not yet created when God prohibited Adam). </a:t>
            </a:r>
          </a:p>
          <a:p>
            <a:pPr marL="228600" indent="-228600">
              <a:buAutoNum type="arabicParenR"/>
            </a:pPr>
            <a:r>
              <a:rPr lang="en-US" baseline="0" dirty="0"/>
              <a:t>From the Fall – In Genesis 3 Eve knew the Lord’s command through her husband’s telling her what the Lord had commanded regarding eat from the tree of the knowledge of good and evil. The woman was deceived by the serpent’s lies rather than her husband’s truth. She accepted Satan’s lie that she would be like God (one up on Adam) rather than Adam’s truth from God.  So she was both “Unlearned and Insubordinate.”</a:t>
            </a:r>
          </a:p>
          <a:p>
            <a:pPr marL="228600" indent="-228600">
              <a:buAutoNum type="arabicParenR" startAt="3"/>
            </a:pPr>
            <a:r>
              <a:rPr lang="en-US" baseline="0" dirty="0"/>
              <a:t>From Salvation – In the curses upon the Man (regarding the ground), the Woman (regarding pain in childbearing) and in the curse upon the serpent (on belly licking dust) is the hope of Salvation.  It has to do with the Woman’s seed having ultimate victory over the serpent.  Here’s the catch, the woman has no seed—she has eggs.  So the expression woman’s seed is a reference to the virgin Mary’s child Christ (since she had seed without a man).  The reference changes from “The woman” is to “women” in verse 15, since it was not Eve’s Child (Abel, Cain, nor Seth through whom this promise was fulfilled).  It was another woman, Mary’s child, Jesus. So all women’s salvation comes from the child bearing of the Messianic seed Jesus. </a:t>
            </a:r>
          </a:p>
          <a:p>
            <a:pPr marL="228600" indent="-228600">
              <a:buAutoNum type="arabicParenR" startAt="3"/>
            </a:pPr>
            <a:endParaRPr lang="en-US" baseline="0" dirty="0"/>
          </a:p>
          <a:p>
            <a:pPr marL="228600" indent="-228600">
              <a:buNone/>
            </a:pPr>
            <a:r>
              <a:rPr lang="en-US" baseline="0" dirty="0"/>
              <a:t>Quickly the apostle adds, that the women must believe to be saved, have genuine love and holiness with a life that shows it. </a:t>
            </a:r>
          </a:p>
          <a:p>
            <a:pPr marL="228600" indent="-228600">
              <a:buNone/>
            </a:pPr>
            <a:endParaRPr lang="en-US" baseline="0" dirty="0"/>
          </a:p>
          <a:p>
            <a:pPr marL="228600" indent="-228600">
              <a:buNone/>
            </a:pPr>
            <a:endParaRPr lang="en-US" baseline="0"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28</a:t>
            </a:fld>
            <a:endParaRPr lang="en-US"/>
          </a:p>
        </p:txBody>
      </p:sp>
    </p:spTree>
    <p:extLst>
      <p:ext uri="{BB962C8B-B14F-4D97-AF65-F5344CB8AC3E}">
        <p14:creationId xmlns:p14="http://schemas.microsoft.com/office/powerpoint/2010/main" val="3392655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Praying = FREE = from </a:t>
            </a:r>
            <a:r>
              <a:rPr lang="en-US" dirty="0" err="1"/>
              <a:t>BiblePoint</a:t>
            </a:r>
            <a:endParaRPr lang="en-US" dirty="0"/>
          </a:p>
          <a:p>
            <a:endParaRPr lang="en-US" dirty="0"/>
          </a:p>
          <a:p>
            <a:r>
              <a:rPr lang="en-US" dirty="0"/>
              <a:t>Nero is the Emperor</a:t>
            </a:r>
            <a:r>
              <a:rPr lang="en-US" baseline="0" dirty="0"/>
              <a:t> – evil, persecutor of the Church</a:t>
            </a:r>
          </a:p>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9</a:t>
            </a:fld>
            <a:endParaRPr lang="en-US"/>
          </a:p>
        </p:txBody>
      </p:sp>
    </p:spTree>
    <p:extLst>
      <p:ext uri="{BB962C8B-B14F-4D97-AF65-F5344CB8AC3E}">
        <p14:creationId xmlns:p14="http://schemas.microsoft.com/office/powerpoint/2010/main" val="1737657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Praying = FREE = from </a:t>
            </a:r>
            <a:r>
              <a:rPr lang="en-US" dirty="0" err="1"/>
              <a:t>BiblePoint</a:t>
            </a:r>
            <a:endParaRPr lang="en-US" dirty="0"/>
          </a:p>
          <a:p>
            <a:endParaRPr lang="en-US" dirty="0"/>
          </a:p>
          <a:p>
            <a:r>
              <a:rPr lang="en-US" dirty="0"/>
              <a:t>It would be almost</a:t>
            </a:r>
            <a:r>
              <a:rPr lang="en-US" baseline="0" dirty="0"/>
              <a:t> 250 years later that Constantine would bring peace by converting to Christianity. </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10</a:t>
            </a:fld>
            <a:endParaRPr lang="en-US"/>
          </a:p>
        </p:txBody>
      </p:sp>
    </p:spTree>
    <p:extLst>
      <p:ext uri="{BB962C8B-B14F-4D97-AF65-F5344CB8AC3E}">
        <p14:creationId xmlns:p14="http://schemas.microsoft.com/office/powerpoint/2010/main" val="3739324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Praying = FREE = from </a:t>
            </a:r>
            <a:r>
              <a:rPr lang="en-US" dirty="0" err="1"/>
              <a:t>BiblePoint</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11</a:t>
            </a:fld>
            <a:endParaRPr lang="en-US"/>
          </a:p>
        </p:txBody>
      </p:sp>
    </p:spTree>
    <p:extLst>
      <p:ext uri="{BB962C8B-B14F-4D97-AF65-F5344CB8AC3E}">
        <p14:creationId xmlns:p14="http://schemas.microsoft.com/office/powerpoint/2010/main" val="685635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Billy Graham = FREE= from </a:t>
            </a:r>
            <a:r>
              <a:rPr lang="en-US" dirty="0">
                <a:hlinkClick r:id="rId3"/>
              </a:rPr>
              <a:t>http://commons.wikimedia.org/wiki/File:Billy_Graham_Cleveland.JPG</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12</a:t>
            </a:fld>
            <a:endParaRPr lang="en-US"/>
          </a:p>
        </p:txBody>
      </p:sp>
    </p:spTree>
    <p:extLst>
      <p:ext uri="{BB962C8B-B14F-4D97-AF65-F5344CB8AC3E}">
        <p14:creationId xmlns:p14="http://schemas.microsoft.com/office/powerpoint/2010/main" val="4157177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Creation of Man = FREE = from </a:t>
            </a:r>
            <a:r>
              <a:rPr lang="en-US" dirty="0">
                <a:hlinkClick r:id="rId3"/>
              </a:rPr>
              <a:t>http://upload.wikimedia.org/wikipedia/commons/b/b4/Michelangelo_-_Creation_of_Adam.jpg</a:t>
            </a:r>
            <a:endParaRPr lang="en-US" dirty="0"/>
          </a:p>
          <a:p>
            <a:endParaRPr lang="en-US" dirty="0"/>
          </a:p>
          <a:p>
            <a:r>
              <a:rPr lang="en-US" dirty="0"/>
              <a:t>Cross</a:t>
            </a:r>
            <a:r>
              <a:rPr lang="en-US" baseline="0" dirty="0"/>
              <a:t> = free= from </a:t>
            </a:r>
            <a:r>
              <a:rPr lang="en-US" dirty="0">
                <a:hlinkClick r:id="rId4"/>
              </a:rPr>
              <a:t>http://upload.wikimedia.org/wikipedia/commons/4/45/Wooden_crosses_in_St_Pancras_%26_Islington_Cemetery.jpg</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13</a:t>
            </a:fld>
            <a:endParaRPr lang="en-US"/>
          </a:p>
        </p:txBody>
      </p:sp>
    </p:spTree>
    <p:extLst>
      <p:ext uri="{BB962C8B-B14F-4D97-AF65-F5344CB8AC3E}">
        <p14:creationId xmlns:p14="http://schemas.microsoft.com/office/powerpoint/2010/main" val="2422466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Creation of Man = FREE = from </a:t>
            </a:r>
            <a:r>
              <a:rPr lang="en-US" dirty="0">
                <a:hlinkClick r:id="rId3"/>
              </a:rPr>
              <a:t>http://upload.wikimedia.org/wikipedia/commons/b/b4/Michelangelo_-_Creation_of_Adam.jpg</a:t>
            </a:r>
            <a:endParaRPr lang="en-US" dirty="0"/>
          </a:p>
          <a:p>
            <a:endParaRPr lang="en-US" dirty="0"/>
          </a:p>
          <a:p>
            <a:r>
              <a:rPr lang="en-US" dirty="0"/>
              <a:t>Cross</a:t>
            </a:r>
            <a:r>
              <a:rPr lang="en-US" baseline="0" dirty="0"/>
              <a:t> = free= from </a:t>
            </a:r>
            <a:r>
              <a:rPr lang="en-US" dirty="0">
                <a:hlinkClick r:id="rId4"/>
              </a:rPr>
              <a:t>http://upload.wikimedia.org/wikipedia/commons/4/45/Wooden_crosses_in_St_Pancras_%26_Islington_Cemetery.jpg</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14</a:t>
            </a:fld>
            <a:endParaRPr lang="en-US"/>
          </a:p>
        </p:txBody>
      </p:sp>
    </p:spTree>
    <p:extLst>
      <p:ext uri="{BB962C8B-B14F-4D97-AF65-F5344CB8AC3E}">
        <p14:creationId xmlns:p14="http://schemas.microsoft.com/office/powerpoint/2010/main" val="2652966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Healing the </a:t>
            </a:r>
            <a:r>
              <a:rPr lang="en-US" dirty="0" err="1"/>
              <a:t>blindman</a:t>
            </a:r>
            <a:r>
              <a:rPr lang="en-US" dirty="0"/>
              <a:t> =FREE= from </a:t>
            </a:r>
            <a:r>
              <a:rPr lang="en-US" dirty="0">
                <a:hlinkClick r:id="rId3"/>
              </a:rPr>
              <a:t>http://commons.wikimedia.org/wiki/File:Eustache_Le_Sueur_003.jpg</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15</a:t>
            </a:fld>
            <a:endParaRPr lang="en-US"/>
          </a:p>
        </p:txBody>
      </p:sp>
    </p:spTree>
    <p:extLst>
      <p:ext uri="{BB962C8B-B14F-4D97-AF65-F5344CB8AC3E}">
        <p14:creationId xmlns:p14="http://schemas.microsoft.com/office/powerpoint/2010/main" val="2418432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7635859-EF93-441B-931C-85620F37BFBB}" type="datetimeFigureOut">
              <a:rPr lang="en-US" smtClean="0"/>
              <a:pPr/>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635859-EF93-441B-931C-85620F37BFBB}" type="datetimeFigureOut">
              <a:rPr lang="en-US" smtClean="0"/>
              <a:pPr/>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635859-EF93-441B-931C-85620F37BFBB}" type="datetimeFigureOut">
              <a:rPr lang="en-US" smtClean="0"/>
              <a:pPr/>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800"/>
            </a:lvl1pPr>
          </a:lstStyle>
          <a:p>
            <a:r>
              <a:rPr lang="en-US" dirty="0"/>
              <a:t>Click to edit Master title style</a:t>
            </a:r>
          </a:p>
        </p:txBody>
      </p:sp>
      <p:sp>
        <p:nvSpPr>
          <p:cNvPr id="3" name="Content Placeholder 2"/>
          <p:cNvSpPr>
            <a:spLocks noGrp="1"/>
          </p:cNvSpPr>
          <p:nvPr>
            <p:ph idx="1"/>
          </p:nvPr>
        </p:nvSpPr>
        <p:spPr>
          <a:xfrm>
            <a:off x="566058" y="1189606"/>
            <a:ext cx="11016342" cy="4865534"/>
          </a:xfrm>
        </p:spPr>
        <p:txBody>
          <a:bodyPr>
            <a:normAutofit/>
          </a:bodyPr>
          <a:lstStyle>
            <a:lvl1pPr>
              <a:defRPr sz="4000"/>
            </a:lvl1pPr>
            <a:lvl2pPr>
              <a:defRPr sz="4000"/>
            </a:lvl2pPr>
            <a:lvl3pPr>
              <a:defRPr sz="4000"/>
            </a:lvl3pPr>
            <a:lvl4pPr>
              <a:defRPr sz="4000"/>
            </a:lvl4pPr>
            <a:lvl5pPr>
              <a:defRPr sz="4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7635859-EF93-441B-931C-85620F37BFBB}" type="datetimeFigureOut">
              <a:rPr lang="en-US" smtClean="0"/>
              <a:pPr/>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635859-EF93-441B-931C-85620F37BFBB}" type="datetimeFigureOut">
              <a:rPr lang="en-US" smtClean="0"/>
              <a:pPr/>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635859-EF93-441B-931C-85620F37BFBB}" type="datetimeFigureOut">
              <a:rPr lang="en-US" smtClean="0"/>
              <a:pPr/>
              <a:t>5/13/2021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635859-EF93-441B-931C-85620F37BFBB}" type="datetimeFigureOut">
              <a:rPr lang="en-US" smtClean="0"/>
              <a:pPr/>
              <a:t>5/13/2021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635859-EF93-441B-931C-85620F37BFBB}" type="datetimeFigureOut">
              <a:rPr lang="en-US" smtClean="0"/>
              <a:pPr/>
              <a:t>5/13/2021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635859-EF93-441B-931C-85620F37BFBB}" type="datetimeFigureOut">
              <a:rPr lang="en-US" smtClean="0"/>
              <a:pPr/>
              <a:t>5/13/2021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635859-EF93-441B-931C-85620F37BFBB}" type="datetimeFigureOut">
              <a:rPr lang="en-US" smtClean="0"/>
              <a:pPr/>
              <a:t>5/13/2021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635859-EF93-441B-931C-85620F37BFBB}" type="datetimeFigureOut">
              <a:rPr lang="en-US" smtClean="0"/>
              <a:pPr/>
              <a:t>5/13/2021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8" name="Picture 4"/>
          <p:cNvPicPr>
            <a:picLocks noChangeAspect="1" noChangeArrowheads="1"/>
          </p:cNvPicPr>
          <p:nvPr userDrawn="1"/>
        </p:nvPicPr>
        <p:blipFill>
          <a:blip r:embed="rId13" cstate="print"/>
          <a:srcRect/>
          <a:stretch>
            <a:fillRect/>
          </a:stretch>
        </p:blipFill>
        <p:spPr bwMode="auto">
          <a:xfrm>
            <a:off x="0" y="-357"/>
            <a:ext cx="12192000" cy="6858357"/>
          </a:xfrm>
          <a:prstGeom prst="rect">
            <a:avLst/>
          </a:prstGeom>
          <a:noFill/>
          <a:ln w="9525">
            <a:noFill/>
            <a:miter lim="800000"/>
            <a:headEnd/>
            <a:tailEnd/>
          </a:ln>
          <a:effectLst/>
        </p:spPr>
      </p:pic>
      <p:sp>
        <p:nvSpPr>
          <p:cNvPr id="2" name="Title Placeholder 1"/>
          <p:cNvSpPr>
            <a:spLocks noGrp="1"/>
          </p:cNvSpPr>
          <p:nvPr>
            <p:ph type="title"/>
          </p:nvPr>
        </p:nvSpPr>
        <p:spPr>
          <a:xfrm>
            <a:off x="609600" y="0"/>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431986"/>
            <a:ext cx="10972800" cy="46941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635859-EF93-441B-931C-85620F37BFBB}" type="datetimeFigureOut">
              <a:rPr lang="en-US" smtClean="0"/>
              <a:pPr/>
              <a:t>5/13/2021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B1AC5A-E939-4C34-AF3A-8EB749194D7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kern="1200">
          <a:solidFill>
            <a:schemeClr val="bg1"/>
          </a:solidFill>
          <a:effectLst>
            <a:outerShdw blurRad="38100" dist="38100" dir="2700000" algn="tl">
              <a:srgbClr val="000000">
                <a:alpha val="43137"/>
              </a:srgbClr>
            </a:outerShdw>
          </a:effectLst>
          <a:latin typeface="Elephant" pitchFamily="18" charset="0"/>
          <a:ea typeface="+mj-ea"/>
          <a:cs typeface="+mj-cs"/>
        </a:defRPr>
      </a:lvl1pPr>
    </p:titleStyle>
    <p:bodyStyle>
      <a:lvl1pPr marL="0" indent="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1pPr>
      <a:lvl2pPr marL="742950" indent="-28575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2pPr>
      <a:lvl3pPr marL="11430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3pPr>
      <a:lvl4pPr marL="16002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4pPr>
      <a:lvl5pPr marL="20574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CDA507-5ADA-4C0F-9D01-C2E7117FAA0D}"/>
              </a:ext>
            </a:extLst>
          </p:cNvPr>
          <p:cNvSpPr/>
          <p:nvPr/>
        </p:nvSpPr>
        <p:spPr>
          <a:xfrm>
            <a:off x="828339" y="118334"/>
            <a:ext cx="10260106" cy="23693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3" cstate="print"/>
          <a:srcRect/>
          <a:stretch>
            <a:fillRect/>
          </a:stretch>
        </p:blipFill>
        <p:spPr bwMode="auto">
          <a:xfrm>
            <a:off x="0" y="31572"/>
            <a:ext cx="12192000" cy="6858357"/>
          </a:xfrm>
          <a:prstGeom prst="rect">
            <a:avLst/>
          </a:prstGeom>
          <a:noFill/>
          <a:ln w="9525">
            <a:noFill/>
            <a:miter lim="800000"/>
            <a:headEnd/>
            <a:tailEnd/>
          </a:ln>
          <a:effectLst/>
        </p:spPr>
      </p:pic>
      <p:sp>
        <p:nvSpPr>
          <p:cNvPr id="8" name="Title 4"/>
          <p:cNvSpPr txBox="1">
            <a:spLocks/>
          </p:cNvSpPr>
          <p:nvPr/>
        </p:nvSpPr>
        <p:spPr>
          <a:xfrm>
            <a:off x="0" y="5152844"/>
            <a:ext cx="12192000" cy="1470025"/>
          </a:xfrm>
          <a:prstGeom prst="rect">
            <a:avLst/>
          </a:prstGeom>
        </p:spPr>
        <p:txBody>
          <a:bodyPr vert="horz" lIns="91440" tIns="45720" rIns="91440" bIns="45720" rtlCol="0" anchor="ctr">
            <a:noAutofit/>
          </a:bodyPr>
          <a:lstStyle/>
          <a:p>
            <a:pPr algn="ctr">
              <a:spcBef>
                <a:spcPct val="0"/>
              </a:spcBef>
              <a:defRPr/>
            </a:pPr>
            <a:r>
              <a:rPr lang="en-US" sz="6000" dirty="0">
                <a:solidFill>
                  <a:schemeClr val="bg1"/>
                </a:solidFill>
                <a:effectLst>
                  <a:outerShdw blurRad="38100" dist="165100" dir="7200000" algn="tl">
                    <a:srgbClr val="000000">
                      <a:alpha val="51000"/>
                    </a:srgbClr>
                  </a:outerShdw>
                </a:effectLst>
                <a:latin typeface="Elephant" pitchFamily="18" charset="0"/>
                <a:ea typeface="+mj-ea"/>
                <a:cs typeface="+mj-cs"/>
              </a:rPr>
              <a:t>To do so YOU MUST ...</a:t>
            </a:r>
          </a:p>
        </p:txBody>
      </p:sp>
      <p:pic>
        <p:nvPicPr>
          <p:cNvPr id="4" name="Picture 3" descr="Text&#10;&#10;Description automatically generated">
            <a:extLst>
              <a:ext uri="{FF2B5EF4-FFF2-40B4-BE49-F238E27FC236}">
                <a16:creationId xmlns:a16="http://schemas.microsoft.com/office/drawing/2014/main" id="{323B278F-6713-4FAF-9924-9C95D128D1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3460"/>
            <a:ext cx="12192000" cy="3896412"/>
          </a:xfrm>
          <a:prstGeom prst="rect">
            <a:avLst/>
          </a:prstGeom>
        </p:spPr>
      </p:pic>
    </p:spTree>
    <p:extLst>
      <p:ext uri="{BB962C8B-B14F-4D97-AF65-F5344CB8AC3E}">
        <p14:creationId xmlns:p14="http://schemas.microsoft.com/office/powerpoint/2010/main" val="70879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r="15370"/>
          <a:stretch>
            <a:fillRect/>
          </a:stretch>
        </p:blipFill>
        <p:spPr bwMode="auto">
          <a:xfrm>
            <a:off x="6017343" y="1743135"/>
            <a:ext cx="6174658" cy="547242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1.  All Sorts of </a:t>
            </a:r>
            <a:r>
              <a:rPr lang="en-US" u="sng" dirty="0">
                <a:solidFill>
                  <a:srgbClr val="FFFF00"/>
                </a:solidFill>
              </a:rPr>
              <a:t>Prayers</a:t>
            </a:r>
          </a:p>
        </p:txBody>
      </p:sp>
      <p:sp>
        <p:nvSpPr>
          <p:cNvPr id="3" name="Content Placeholder 2"/>
          <p:cNvSpPr>
            <a:spLocks noGrp="1"/>
          </p:cNvSpPr>
          <p:nvPr>
            <p:ph idx="1"/>
          </p:nvPr>
        </p:nvSpPr>
        <p:spPr/>
        <p:txBody>
          <a:bodyPr/>
          <a:lstStyle/>
          <a:p>
            <a:r>
              <a:rPr lang="en-US" dirty="0"/>
              <a:t>I urge, then, first of all, that requests, prayers, intercession and thanksgiving be made for everyone-- </a:t>
            </a:r>
            <a:r>
              <a:rPr lang="en-US" baseline="30000" dirty="0"/>
              <a:t>2</a:t>
            </a:r>
            <a:r>
              <a:rPr lang="en-US" dirty="0"/>
              <a:t> for kings and all those </a:t>
            </a:r>
            <a:br>
              <a:rPr lang="en-US" dirty="0"/>
            </a:br>
            <a:r>
              <a:rPr lang="en-US" dirty="0"/>
              <a:t>in authority, </a:t>
            </a:r>
            <a:r>
              <a:rPr lang="en-US" dirty="0">
                <a:effectLst>
                  <a:glow rad="127000">
                    <a:srgbClr val="FF0000"/>
                  </a:glow>
                  <a:outerShdw blurRad="38100" dist="38100" dir="2700000" algn="tl">
                    <a:srgbClr val="000000">
                      <a:alpha val="43137"/>
                    </a:srgbClr>
                  </a:outerShdw>
                </a:effectLst>
              </a:rPr>
              <a:t>that we may </a:t>
            </a:r>
            <a:br>
              <a:rPr lang="en-US" dirty="0">
                <a:effectLst>
                  <a:glow rad="127000">
                    <a:srgbClr val="FF0000"/>
                  </a:glow>
                  <a:outerShdw blurRad="38100" dist="38100" dir="2700000" algn="tl">
                    <a:srgbClr val="000000">
                      <a:alpha val="43137"/>
                    </a:srgbClr>
                  </a:outerShdw>
                </a:effectLst>
              </a:rPr>
            </a:br>
            <a:r>
              <a:rPr lang="en-US" dirty="0">
                <a:effectLst>
                  <a:glow rad="127000">
                    <a:srgbClr val="FF0000"/>
                  </a:glow>
                  <a:outerShdw blurRad="38100" dist="38100" dir="2700000" algn="tl">
                    <a:srgbClr val="000000">
                      <a:alpha val="43137"/>
                    </a:srgbClr>
                  </a:outerShdw>
                </a:effectLst>
              </a:rPr>
              <a:t>live peaceful and quiet lives </a:t>
            </a:r>
            <a:br>
              <a:rPr lang="en-US" dirty="0"/>
            </a:br>
            <a:r>
              <a:rPr lang="en-US" dirty="0"/>
              <a:t>in all godliness and holiness.  </a:t>
            </a:r>
            <a:br>
              <a:rPr lang="en-US" dirty="0"/>
            </a:br>
            <a:r>
              <a:rPr lang="en-US" dirty="0"/>
              <a:t>(1Tim 2:1-2 )</a:t>
            </a:r>
          </a:p>
        </p:txBody>
      </p:sp>
    </p:spTree>
    <p:extLst>
      <p:ext uri="{BB962C8B-B14F-4D97-AF65-F5344CB8AC3E}">
        <p14:creationId xmlns:p14="http://schemas.microsoft.com/office/powerpoint/2010/main" val="3385761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r="15370"/>
          <a:stretch>
            <a:fillRect/>
          </a:stretch>
        </p:blipFill>
        <p:spPr bwMode="auto">
          <a:xfrm>
            <a:off x="6017343" y="1743135"/>
            <a:ext cx="6174658" cy="547242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1.  All Sorts of </a:t>
            </a:r>
            <a:r>
              <a:rPr lang="en-US" u="sng" dirty="0">
                <a:solidFill>
                  <a:srgbClr val="FFFF00"/>
                </a:solidFill>
              </a:rPr>
              <a:t>Prayers</a:t>
            </a:r>
          </a:p>
        </p:txBody>
      </p:sp>
      <p:sp>
        <p:nvSpPr>
          <p:cNvPr id="3" name="Content Placeholder 2"/>
          <p:cNvSpPr>
            <a:spLocks noGrp="1"/>
          </p:cNvSpPr>
          <p:nvPr>
            <p:ph idx="1"/>
          </p:nvPr>
        </p:nvSpPr>
        <p:spPr/>
        <p:txBody>
          <a:bodyPr/>
          <a:lstStyle/>
          <a:p>
            <a:r>
              <a:rPr lang="en-US" dirty="0"/>
              <a:t>I urge, then, first of all, that requests, prayers, intercession and thanksgiving be made for everyone-- </a:t>
            </a:r>
            <a:r>
              <a:rPr lang="en-US" baseline="30000" dirty="0"/>
              <a:t>2</a:t>
            </a:r>
            <a:r>
              <a:rPr lang="en-US" dirty="0"/>
              <a:t> for kings and all those </a:t>
            </a:r>
            <a:br>
              <a:rPr lang="en-US" dirty="0"/>
            </a:br>
            <a:r>
              <a:rPr lang="en-US" dirty="0"/>
              <a:t>in authority, that we may </a:t>
            </a:r>
            <a:br>
              <a:rPr lang="en-US" dirty="0"/>
            </a:br>
            <a:r>
              <a:rPr lang="en-US" dirty="0"/>
              <a:t>live peaceful and quiet lives </a:t>
            </a:r>
            <a:br>
              <a:rPr lang="en-US" dirty="0"/>
            </a:br>
            <a:r>
              <a:rPr lang="en-US" dirty="0">
                <a:effectLst>
                  <a:glow rad="127000">
                    <a:srgbClr val="FF0000"/>
                  </a:glow>
                  <a:outerShdw blurRad="38100" dist="38100" dir="2700000" algn="tl">
                    <a:srgbClr val="000000">
                      <a:alpha val="43137"/>
                    </a:srgbClr>
                  </a:outerShdw>
                </a:effectLst>
              </a:rPr>
              <a:t>in all godliness and holiness</a:t>
            </a:r>
            <a:r>
              <a:rPr lang="en-US" dirty="0"/>
              <a:t>.  </a:t>
            </a:r>
            <a:br>
              <a:rPr lang="en-US" dirty="0"/>
            </a:br>
            <a:r>
              <a:rPr lang="en-US" dirty="0"/>
              <a:t>(1Tim 2:1-2 )</a:t>
            </a:r>
          </a:p>
        </p:txBody>
      </p:sp>
      <p:sp>
        <p:nvSpPr>
          <p:cNvPr id="4" name="TextBox 3"/>
          <p:cNvSpPr txBox="1"/>
          <p:nvPr/>
        </p:nvSpPr>
        <p:spPr>
          <a:xfrm>
            <a:off x="262597" y="5579621"/>
            <a:ext cx="6262777" cy="923330"/>
          </a:xfrm>
          <a:prstGeom prst="rect">
            <a:avLst/>
          </a:prstGeom>
          <a:noFill/>
        </p:spPr>
        <p:txBody>
          <a:bodyPr wrap="square" rtlCol="0">
            <a:spAutoFit/>
          </a:bodyPr>
          <a:lstStyle/>
          <a:p>
            <a:pPr algn="ctr"/>
            <a:r>
              <a:rPr lang="en-US" sz="5400" dirty="0">
                <a:solidFill>
                  <a:srgbClr val="FFFF00"/>
                </a:solidFill>
                <a:latin typeface="Bodoni MT Black" panose="02070A03080606020203" pitchFamily="18" charset="0"/>
              </a:rPr>
              <a:t>Prayer Cards</a:t>
            </a:r>
          </a:p>
        </p:txBody>
      </p:sp>
      <p:pic>
        <p:nvPicPr>
          <p:cNvPr id="6" name="Picture 5"/>
          <p:cNvPicPr>
            <a:picLocks noChangeAspect="1"/>
          </p:cNvPicPr>
          <p:nvPr/>
        </p:nvPicPr>
        <p:blipFill rotWithShape="1">
          <a:blip r:embed="rId4"/>
          <a:srcRect r="4556"/>
          <a:stretch/>
        </p:blipFill>
        <p:spPr>
          <a:xfrm>
            <a:off x="7832433" y="190140"/>
            <a:ext cx="4000979" cy="9705011"/>
          </a:xfrm>
          <a:prstGeom prst="rect">
            <a:avLst/>
          </a:prstGeom>
        </p:spPr>
      </p:pic>
      <p:sp>
        <p:nvSpPr>
          <p:cNvPr id="7" name="TextBox 6"/>
          <p:cNvSpPr txBox="1"/>
          <p:nvPr/>
        </p:nvSpPr>
        <p:spPr>
          <a:xfrm>
            <a:off x="8175811" y="3980329"/>
            <a:ext cx="3724835" cy="2554545"/>
          </a:xfrm>
          <a:prstGeom prst="rect">
            <a:avLst/>
          </a:prstGeom>
          <a:noFill/>
        </p:spPr>
        <p:txBody>
          <a:bodyPr wrap="square" rtlCol="0">
            <a:spAutoFit/>
          </a:bodyPr>
          <a:lstStyle/>
          <a:p>
            <a:r>
              <a:rPr lang="en-US" sz="3200" dirty="0">
                <a:solidFill>
                  <a:schemeClr val="tx2"/>
                </a:solidFill>
                <a:latin typeface="ArtBrush" panose="020B0500000000000000" pitchFamily="34" charset="0"/>
              </a:rPr>
              <a:t>America</a:t>
            </a:r>
          </a:p>
          <a:p>
            <a:pPr marL="457200" indent="-457200"/>
            <a:r>
              <a:rPr lang="en-US" sz="3200" dirty="0">
                <a:solidFill>
                  <a:schemeClr val="tx2"/>
                </a:solidFill>
                <a:latin typeface="ArtBrush" panose="020B0500000000000000" pitchFamily="34" charset="0"/>
              </a:rPr>
              <a:t>My son’s salvation</a:t>
            </a:r>
          </a:p>
          <a:p>
            <a:r>
              <a:rPr lang="en-US" sz="3200" dirty="0">
                <a:solidFill>
                  <a:schemeClr val="tx2"/>
                </a:solidFill>
                <a:latin typeface="ArtBrush" panose="020B0500000000000000" pitchFamily="34" charset="0"/>
              </a:rPr>
              <a:t>My mother’s health</a:t>
            </a:r>
          </a:p>
          <a:p>
            <a:r>
              <a:rPr lang="en-US" sz="3200" dirty="0">
                <a:solidFill>
                  <a:schemeClr val="tx2"/>
                </a:solidFill>
                <a:latin typeface="ArtBrush" panose="020B0500000000000000" pitchFamily="34" charset="0"/>
              </a:rPr>
              <a:t>Worship Leader</a:t>
            </a:r>
          </a:p>
          <a:p>
            <a:r>
              <a:rPr lang="en-US" sz="3200" dirty="0">
                <a:solidFill>
                  <a:schemeClr val="tx2"/>
                </a:solidFill>
                <a:latin typeface="ArtBrush" panose="020B0500000000000000" pitchFamily="34" charset="0"/>
              </a:rPr>
              <a:t>More Youth</a:t>
            </a:r>
          </a:p>
        </p:txBody>
      </p:sp>
      <p:sp>
        <p:nvSpPr>
          <p:cNvPr id="8" name="TextBox 7"/>
          <p:cNvSpPr txBox="1"/>
          <p:nvPr/>
        </p:nvSpPr>
        <p:spPr>
          <a:xfrm>
            <a:off x="8933329" y="2424953"/>
            <a:ext cx="3724835" cy="584775"/>
          </a:xfrm>
          <a:prstGeom prst="rect">
            <a:avLst/>
          </a:prstGeom>
          <a:noFill/>
        </p:spPr>
        <p:txBody>
          <a:bodyPr wrap="square" rtlCol="0">
            <a:spAutoFit/>
          </a:bodyPr>
          <a:lstStyle/>
          <a:p>
            <a:r>
              <a:rPr lang="en-US" sz="3200" dirty="0">
                <a:solidFill>
                  <a:schemeClr val="tx2"/>
                </a:solidFill>
                <a:latin typeface="ArtBrush" panose="020B0500000000000000" pitchFamily="34" charset="0"/>
              </a:rPr>
              <a:t>M.Y. Name</a:t>
            </a:r>
          </a:p>
        </p:txBody>
      </p:sp>
    </p:spTree>
    <p:extLst>
      <p:ext uri="{BB962C8B-B14F-4D97-AF65-F5344CB8AC3E}">
        <p14:creationId xmlns:p14="http://schemas.microsoft.com/office/powerpoint/2010/main" val="496779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a:t>
            </a:r>
            <a:r>
              <a:rPr lang="en-US" u="sng" dirty="0">
                <a:solidFill>
                  <a:srgbClr val="FFFF00"/>
                </a:solidFill>
              </a:rPr>
              <a:t>Seeker</a:t>
            </a:r>
            <a:r>
              <a:rPr lang="en-US" dirty="0"/>
              <a:t> Sensitivity</a:t>
            </a:r>
          </a:p>
        </p:txBody>
      </p:sp>
      <p:sp>
        <p:nvSpPr>
          <p:cNvPr id="3" name="Content Placeholder 2"/>
          <p:cNvSpPr>
            <a:spLocks noGrp="1"/>
          </p:cNvSpPr>
          <p:nvPr>
            <p:ph idx="1"/>
          </p:nvPr>
        </p:nvSpPr>
        <p:spPr/>
        <p:txBody>
          <a:bodyPr/>
          <a:lstStyle/>
          <a:p>
            <a:r>
              <a:rPr lang="en-US" baseline="30000" dirty="0"/>
              <a:t>3</a:t>
            </a:r>
            <a:r>
              <a:rPr lang="en-US" dirty="0"/>
              <a:t> This is good, and pleases God our Savior,  </a:t>
            </a:r>
            <a:r>
              <a:rPr lang="en-US" baseline="30000" dirty="0"/>
              <a:t>4</a:t>
            </a:r>
            <a:r>
              <a:rPr lang="en-US" dirty="0"/>
              <a:t> who </a:t>
            </a:r>
            <a:r>
              <a:rPr lang="en-US" dirty="0">
                <a:effectLst>
                  <a:glow rad="127000">
                    <a:srgbClr val="FF0000"/>
                  </a:glow>
                  <a:outerShdw blurRad="38100" dist="38100" dir="2700000" algn="tl">
                    <a:srgbClr val="000000">
                      <a:alpha val="43137"/>
                    </a:srgbClr>
                  </a:outerShdw>
                </a:effectLst>
              </a:rPr>
              <a:t>wants all men to be saved </a:t>
            </a:r>
            <a:r>
              <a:rPr lang="en-US" dirty="0"/>
              <a:t>and to come to a knowledge of the truth.</a:t>
            </a:r>
          </a:p>
        </p:txBody>
      </p:sp>
      <p:pic>
        <p:nvPicPr>
          <p:cNvPr id="3074" name="Picture 2"/>
          <p:cNvPicPr>
            <a:picLocks noChangeAspect="1" noChangeArrowheads="1"/>
          </p:cNvPicPr>
          <p:nvPr/>
        </p:nvPicPr>
        <p:blipFill>
          <a:blip r:embed="rId3" cstate="print"/>
          <a:srcRect/>
          <a:stretch>
            <a:fillRect/>
          </a:stretch>
        </p:blipFill>
        <p:spPr bwMode="auto">
          <a:xfrm>
            <a:off x="4577750" y="2217634"/>
            <a:ext cx="6444562" cy="4640367"/>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2627" r="4354" b="18274"/>
          <a:stretch>
            <a:fillRect/>
          </a:stretch>
        </p:blipFill>
        <p:spPr bwMode="auto">
          <a:xfrm>
            <a:off x="0" y="2070847"/>
            <a:ext cx="12192000" cy="6185914"/>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3.  A God </a:t>
            </a:r>
            <a:r>
              <a:rPr lang="en-US" u="sng" dirty="0">
                <a:solidFill>
                  <a:srgbClr val="FFFF00"/>
                </a:solidFill>
              </a:rPr>
              <a:t>Connection</a:t>
            </a:r>
          </a:p>
        </p:txBody>
      </p:sp>
      <p:sp>
        <p:nvSpPr>
          <p:cNvPr id="3" name="Content Placeholder 2"/>
          <p:cNvSpPr>
            <a:spLocks noGrp="1"/>
          </p:cNvSpPr>
          <p:nvPr>
            <p:ph idx="1"/>
          </p:nvPr>
        </p:nvSpPr>
        <p:spPr/>
        <p:txBody>
          <a:bodyPr/>
          <a:lstStyle/>
          <a:p>
            <a:r>
              <a:rPr lang="en-US" baseline="30000" dirty="0"/>
              <a:t>5</a:t>
            </a:r>
            <a:r>
              <a:rPr lang="en-US" dirty="0"/>
              <a:t> For there is one God and </a:t>
            </a:r>
            <a:r>
              <a:rPr lang="en-US" dirty="0">
                <a:effectLst>
                  <a:glow rad="127000">
                    <a:srgbClr val="FF0000"/>
                  </a:glow>
                  <a:outerShdw blurRad="38100" dist="38100" dir="2700000" algn="tl">
                    <a:srgbClr val="000000">
                      <a:alpha val="43137"/>
                    </a:srgbClr>
                  </a:outerShdw>
                </a:effectLst>
              </a:rPr>
              <a:t>one mediator between God and men, the man Christ Jesus</a:t>
            </a:r>
            <a:r>
              <a:rPr lang="en-US" dirty="0"/>
              <a:t>,  </a:t>
            </a:r>
            <a:r>
              <a:rPr lang="en-US" baseline="30000" dirty="0"/>
              <a:t>6</a:t>
            </a:r>
            <a:r>
              <a:rPr lang="en-US" dirty="0"/>
              <a:t> who gave himself as a ransom for all men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2627" r="4354" b="18274"/>
          <a:stretch>
            <a:fillRect/>
          </a:stretch>
        </p:blipFill>
        <p:spPr bwMode="auto">
          <a:xfrm>
            <a:off x="0" y="2070847"/>
            <a:ext cx="12192000" cy="6185914"/>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3.  A God </a:t>
            </a:r>
            <a:r>
              <a:rPr lang="en-US" u="sng" dirty="0">
                <a:solidFill>
                  <a:srgbClr val="FFFF00"/>
                </a:solidFill>
              </a:rPr>
              <a:t>Connection</a:t>
            </a:r>
          </a:p>
        </p:txBody>
      </p:sp>
      <p:sp>
        <p:nvSpPr>
          <p:cNvPr id="3" name="Content Placeholder 2"/>
          <p:cNvSpPr>
            <a:spLocks noGrp="1"/>
          </p:cNvSpPr>
          <p:nvPr>
            <p:ph idx="1"/>
          </p:nvPr>
        </p:nvSpPr>
        <p:spPr/>
        <p:txBody>
          <a:bodyPr/>
          <a:lstStyle/>
          <a:p>
            <a:r>
              <a:rPr lang="en-US" baseline="30000" dirty="0"/>
              <a:t>5</a:t>
            </a:r>
            <a:r>
              <a:rPr lang="en-US" dirty="0"/>
              <a:t> For there is one God and </a:t>
            </a:r>
            <a:r>
              <a:rPr lang="en-US" dirty="0">
                <a:effectLst>
                  <a:glow rad="127000">
                    <a:srgbClr val="FF0000">
                      <a:alpha val="0"/>
                    </a:srgbClr>
                  </a:glow>
                  <a:outerShdw blurRad="38100" dist="38100" dir="2700000" algn="tl">
                    <a:srgbClr val="000000">
                      <a:alpha val="43137"/>
                    </a:srgbClr>
                  </a:outerShdw>
                </a:effectLst>
              </a:rPr>
              <a:t>one mediator between God and men, the man Christ Jesus</a:t>
            </a:r>
            <a:r>
              <a:rPr lang="en-US" dirty="0"/>
              <a:t>,  </a:t>
            </a:r>
            <a:r>
              <a:rPr lang="en-US" baseline="30000" dirty="0"/>
              <a:t>6</a:t>
            </a:r>
            <a:r>
              <a:rPr lang="en-US" dirty="0"/>
              <a:t> </a:t>
            </a:r>
            <a:r>
              <a:rPr lang="en-US" dirty="0">
                <a:effectLst>
                  <a:glow rad="127000">
                    <a:srgbClr val="FF0000"/>
                  </a:glow>
                  <a:outerShdw blurRad="38100" dist="38100" dir="2700000" algn="tl">
                    <a:srgbClr val="000000">
                      <a:alpha val="43137"/>
                    </a:srgbClr>
                  </a:outerShdw>
                </a:effectLst>
              </a:rPr>
              <a:t>who gave himself as a ransom for all men</a:t>
            </a:r>
          </a:p>
        </p:txBody>
      </p:sp>
    </p:spTree>
    <p:extLst>
      <p:ext uri="{BB962C8B-B14F-4D97-AF65-F5344CB8AC3E}">
        <p14:creationId xmlns:p14="http://schemas.microsoft.com/office/powerpoint/2010/main" val="465016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3048000" y="1618998"/>
            <a:ext cx="9144000" cy="674107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4.  Timely </a:t>
            </a:r>
            <a:r>
              <a:rPr lang="en-US" u="sng" dirty="0">
                <a:solidFill>
                  <a:srgbClr val="FFFF00"/>
                </a:solidFill>
              </a:rPr>
              <a:t>Testimonies</a:t>
            </a:r>
          </a:p>
        </p:txBody>
      </p:sp>
      <p:sp>
        <p:nvSpPr>
          <p:cNvPr id="3" name="Content Placeholder 2"/>
          <p:cNvSpPr>
            <a:spLocks noGrp="1"/>
          </p:cNvSpPr>
          <p:nvPr>
            <p:ph idx="1"/>
          </p:nvPr>
        </p:nvSpPr>
        <p:spPr/>
        <p:txBody>
          <a:bodyPr/>
          <a:lstStyle/>
          <a:p>
            <a:r>
              <a:rPr lang="en-US" baseline="30000" dirty="0"/>
              <a:t>5</a:t>
            </a:r>
            <a:r>
              <a:rPr lang="en-US" dirty="0"/>
              <a:t> For there is one God and one mediator between God and men, the man Christ Jesus,  </a:t>
            </a:r>
            <a:r>
              <a:rPr lang="en-US" baseline="30000" dirty="0"/>
              <a:t>6</a:t>
            </a:r>
            <a:r>
              <a:rPr lang="en-US" dirty="0"/>
              <a:t> who gave himself as a ransom for all men—</a:t>
            </a:r>
            <a:br>
              <a:rPr lang="en-US" dirty="0"/>
            </a:br>
            <a:r>
              <a:rPr lang="en-US" dirty="0"/>
              <a:t>the </a:t>
            </a:r>
            <a:r>
              <a:rPr lang="en-US" dirty="0">
                <a:effectLst>
                  <a:glow rad="127000">
                    <a:srgbClr val="FF0000"/>
                  </a:glow>
                  <a:outerShdw blurRad="38100" dist="38100" dir="2700000" algn="tl">
                    <a:srgbClr val="000000">
                      <a:alpha val="43137"/>
                    </a:srgbClr>
                  </a:outerShdw>
                </a:effectLst>
              </a:rPr>
              <a:t>testimony</a:t>
            </a:r>
            <a:r>
              <a:rPr lang="en-US" dirty="0"/>
              <a:t> given </a:t>
            </a:r>
            <a:br>
              <a:rPr lang="en-US" dirty="0"/>
            </a:br>
            <a:r>
              <a:rPr lang="en-US" dirty="0"/>
              <a:t>in its proper </a:t>
            </a:r>
            <a:br>
              <a:rPr lang="en-US" dirty="0"/>
            </a:br>
            <a:r>
              <a:rPr lang="en-US" dirty="0"/>
              <a:t>time.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r="33539" b="16401"/>
          <a:stretch>
            <a:fillRect/>
          </a:stretch>
        </p:blipFill>
        <p:spPr bwMode="auto">
          <a:xfrm>
            <a:off x="5394384" y="445694"/>
            <a:ext cx="6797616" cy="6412306"/>
          </a:xfrm>
          <a:prstGeom prst="rect">
            <a:avLst/>
          </a:prstGeom>
          <a:noFill/>
          <a:ln w="9525">
            <a:noFill/>
            <a:miter lim="800000"/>
            <a:headEnd/>
            <a:tailEnd/>
          </a:ln>
          <a:effectLst/>
        </p:spPr>
      </p:pic>
      <p:sp>
        <p:nvSpPr>
          <p:cNvPr id="2" name="Title 1"/>
          <p:cNvSpPr>
            <a:spLocks noGrp="1"/>
          </p:cNvSpPr>
          <p:nvPr>
            <p:ph type="title"/>
          </p:nvPr>
        </p:nvSpPr>
        <p:spPr>
          <a:xfrm>
            <a:off x="648928" y="0"/>
            <a:ext cx="11543071" cy="1143000"/>
          </a:xfrm>
        </p:spPr>
        <p:txBody>
          <a:bodyPr/>
          <a:lstStyle/>
          <a:p>
            <a:r>
              <a:rPr lang="en-US" dirty="0"/>
              <a:t>5. </a:t>
            </a:r>
            <a:r>
              <a:rPr lang="en-US" u="sng" dirty="0">
                <a:solidFill>
                  <a:srgbClr val="FFFF00"/>
                </a:solidFill>
              </a:rPr>
              <a:t>Preaching/Teaching</a:t>
            </a:r>
            <a:r>
              <a:rPr lang="en-US" dirty="0"/>
              <a:t> Truth</a:t>
            </a:r>
          </a:p>
        </p:txBody>
      </p:sp>
      <p:sp>
        <p:nvSpPr>
          <p:cNvPr id="3" name="Content Placeholder 2"/>
          <p:cNvSpPr>
            <a:spLocks noGrp="1"/>
          </p:cNvSpPr>
          <p:nvPr>
            <p:ph idx="1"/>
          </p:nvPr>
        </p:nvSpPr>
        <p:spPr/>
        <p:txBody>
          <a:bodyPr/>
          <a:lstStyle/>
          <a:p>
            <a:r>
              <a:rPr lang="en-US" baseline="30000" dirty="0"/>
              <a:t>7</a:t>
            </a:r>
            <a:r>
              <a:rPr lang="en-US" dirty="0"/>
              <a:t> And for this purpose I was appointed a </a:t>
            </a:r>
            <a:r>
              <a:rPr lang="en-US" dirty="0">
                <a:effectLst>
                  <a:glow rad="127000">
                    <a:srgbClr val="FF0000"/>
                  </a:glow>
                  <a:outerShdw blurRad="38100" dist="38100" dir="2700000" algn="tl">
                    <a:srgbClr val="000000">
                      <a:alpha val="43137"/>
                    </a:srgbClr>
                  </a:outerShdw>
                </a:effectLst>
              </a:rPr>
              <a:t>herald</a:t>
            </a:r>
            <a:r>
              <a:rPr lang="en-US" dirty="0"/>
              <a:t> and an apostle--I am telling the truth, I am not lying--and a </a:t>
            </a:r>
            <a:r>
              <a:rPr lang="en-US" dirty="0">
                <a:effectLst>
                  <a:glow rad="127000">
                    <a:srgbClr val="FF0000"/>
                  </a:glow>
                  <a:outerShdw blurRad="38100" dist="38100" dir="2700000" algn="tl">
                    <a:srgbClr val="000000">
                      <a:alpha val="43137"/>
                    </a:srgbClr>
                  </a:outerShdw>
                </a:effectLst>
              </a:rPr>
              <a:t>teacher</a:t>
            </a:r>
            <a:r>
              <a:rPr lang="en-US" dirty="0"/>
              <a:t> of the true faith to the Gentiles.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cstate="print"/>
          <a:srcRect/>
          <a:stretch>
            <a:fillRect/>
          </a:stretch>
        </p:blipFill>
        <p:spPr bwMode="auto">
          <a:xfrm>
            <a:off x="3861845" y="973394"/>
            <a:ext cx="8330155" cy="5884606"/>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6.  More </a:t>
            </a:r>
            <a:r>
              <a:rPr lang="en-US" u="sng" dirty="0">
                <a:solidFill>
                  <a:srgbClr val="FFFF00"/>
                </a:solidFill>
              </a:rPr>
              <a:t>Prayer</a:t>
            </a:r>
          </a:p>
        </p:txBody>
      </p:sp>
      <p:sp>
        <p:nvSpPr>
          <p:cNvPr id="3" name="Content Placeholder 2"/>
          <p:cNvSpPr>
            <a:spLocks noGrp="1"/>
          </p:cNvSpPr>
          <p:nvPr>
            <p:ph idx="1"/>
          </p:nvPr>
        </p:nvSpPr>
        <p:spPr>
          <a:xfrm>
            <a:off x="663677" y="1189606"/>
            <a:ext cx="6400800" cy="4865534"/>
          </a:xfrm>
        </p:spPr>
        <p:txBody>
          <a:bodyPr/>
          <a:lstStyle/>
          <a:p>
            <a:r>
              <a:rPr lang="en-US" baseline="30000" dirty="0"/>
              <a:t>8</a:t>
            </a:r>
            <a:r>
              <a:rPr lang="en-US" dirty="0"/>
              <a:t> I want men everywhere to lift up holy hands in </a:t>
            </a:r>
            <a:r>
              <a:rPr lang="en-US" dirty="0">
                <a:effectLst>
                  <a:glow rad="127000">
                    <a:srgbClr val="FF0000"/>
                  </a:glow>
                  <a:outerShdw blurRad="38100" dist="38100" dir="2700000" algn="tl">
                    <a:srgbClr val="000000">
                      <a:alpha val="43137"/>
                    </a:srgbClr>
                  </a:outerShdw>
                </a:effectLst>
              </a:rPr>
              <a:t>prayer</a:t>
            </a:r>
            <a:r>
              <a:rPr lang="en-US" dirty="0"/>
              <a:t>, without anger or disputing.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b="41907"/>
          <a:stretch>
            <a:fillRect/>
          </a:stretch>
        </p:blipFill>
        <p:spPr bwMode="auto">
          <a:xfrm>
            <a:off x="-1" y="2873774"/>
            <a:ext cx="12168605" cy="454466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7.  Appropriate </a:t>
            </a:r>
            <a:r>
              <a:rPr lang="en-US" u="sng" dirty="0">
                <a:solidFill>
                  <a:srgbClr val="FFFF00"/>
                </a:solidFill>
              </a:rPr>
              <a:t>Modesty</a:t>
            </a:r>
          </a:p>
        </p:txBody>
      </p:sp>
      <p:sp>
        <p:nvSpPr>
          <p:cNvPr id="3" name="Content Placeholder 2"/>
          <p:cNvSpPr>
            <a:spLocks noGrp="1"/>
          </p:cNvSpPr>
          <p:nvPr>
            <p:ph idx="1"/>
          </p:nvPr>
        </p:nvSpPr>
        <p:spPr/>
        <p:txBody>
          <a:bodyPr/>
          <a:lstStyle/>
          <a:p>
            <a:r>
              <a:rPr lang="en-US" baseline="30000" dirty="0"/>
              <a:t>9</a:t>
            </a:r>
            <a:r>
              <a:rPr lang="en-US" dirty="0"/>
              <a:t> I also want women to </a:t>
            </a:r>
            <a:r>
              <a:rPr lang="en-US" dirty="0">
                <a:effectLst>
                  <a:glow rad="127000">
                    <a:srgbClr val="FF0000"/>
                  </a:glow>
                  <a:outerShdw blurRad="38100" dist="38100" dir="2700000" algn="tl">
                    <a:srgbClr val="000000">
                      <a:alpha val="43137"/>
                    </a:srgbClr>
                  </a:outerShdw>
                </a:effectLst>
              </a:rPr>
              <a:t>dress modestly</a:t>
            </a:r>
            <a:r>
              <a:rPr lang="en-US" dirty="0"/>
              <a:t>, with decency and propriety, not with braided hair or gold or pearls or expensive clothes,  </a:t>
            </a:r>
            <a:r>
              <a:rPr lang="en-US" baseline="30000" dirty="0"/>
              <a:t>10</a:t>
            </a:r>
            <a:r>
              <a:rPr lang="en-US" dirty="0"/>
              <a:t> but with good deeds, </a:t>
            </a:r>
            <a:r>
              <a:rPr lang="en-US" dirty="0">
                <a:effectLst>
                  <a:glow rad="127000">
                    <a:srgbClr val="FF0000"/>
                  </a:glow>
                  <a:outerShdw blurRad="38100" dist="38100" dir="2700000" algn="tl">
                    <a:srgbClr val="000000">
                      <a:alpha val="43137"/>
                    </a:srgbClr>
                  </a:outerShdw>
                </a:effectLst>
              </a:rPr>
              <a:t>appropriate for women who profess to worship God</a:t>
            </a:r>
            <a:r>
              <a:rPr lang="en-US" dirty="0"/>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0" y="1189843"/>
            <a:ext cx="12192000" cy="566815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8.  </a:t>
            </a:r>
            <a:r>
              <a:rPr lang="en-US" u="sng" dirty="0">
                <a:solidFill>
                  <a:srgbClr val="FFFF00"/>
                </a:solidFill>
              </a:rPr>
              <a:t>Learning</a:t>
            </a:r>
            <a:r>
              <a:rPr lang="en-US" dirty="0"/>
              <a:t> Attitude</a:t>
            </a:r>
          </a:p>
        </p:txBody>
      </p:sp>
      <p:sp>
        <p:nvSpPr>
          <p:cNvPr id="3" name="Content Placeholder 2"/>
          <p:cNvSpPr>
            <a:spLocks noGrp="1"/>
          </p:cNvSpPr>
          <p:nvPr>
            <p:ph idx="1"/>
          </p:nvPr>
        </p:nvSpPr>
        <p:spPr/>
        <p:txBody>
          <a:bodyPr/>
          <a:lstStyle/>
          <a:p>
            <a:r>
              <a:rPr lang="en-US" baseline="30000" dirty="0"/>
              <a:t>11</a:t>
            </a:r>
            <a:r>
              <a:rPr lang="en-US" dirty="0"/>
              <a:t> A woman should </a:t>
            </a:r>
            <a:r>
              <a:rPr lang="en-US" dirty="0">
                <a:effectLst>
                  <a:glow rad="127000">
                    <a:srgbClr val="FF0000"/>
                  </a:glow>
                  <a:outerShdw blurRad="38100" dist="38100" dir="2700000" algn="tl">
                    <a:srgbClr val="000000">
                      <a:alpha val="43137"/>
                    </a:srgbClr>
                  </a:outerShdw>
                </a:effectLst>
              </a:rPr>
              <a:t>learn in quietness and full submission</a:t>
            </a:r>
            <a:r>
              <a:rPr lang="en-US" dirty="0"/>
              <a:t>.   </a:t>
            </a:r>
            <a:r>
              <a:rPr lang="en-US" baseline="30000" dirty="0"/>
              <a:t>12</a:t>
            </a:r>
            <a:r>
              <a:rPr lang="en-US" dirty="0"/>
              <a:t> I do not permit a woman to teach or to have authority over a man; she must be silent.</a:t>
            </a:r>
          </a:p>
          <a:p>
            <a:r>
              <a:rPr lang="en-US" dirty="0"/>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31572"/>
            <a:ext cx="12192000" cy="6858357"/>
          </a:xfrm>
          <a:prstGeom prst="rect">
            <a:avLst/>
          </a:prstGeom>
          <a:noFill/>
          <a:ln w="9525">
            <a:noFill/>
            <a:miter lim="800000"/>
            <a:headEnd/>
            <a:tailEnd/>
          </a:ln>
          <a:effectLst/>
        </p:spPr>
      </p:pic>
      <p:sp>
        <p:nvSpPr>
          <p:cNvPr id="5" name="Title 4"/>
          <p:cNvSpPr>
            <a:spLocks noGrp="1"/>
          </p:cNvSpPr>
          <p:nvPr>
            <p:ph type="ctrTitle"/>
          </p:nvPr>
        </p:nvSpPr>
        <p:spPr>
          <a:xfrm>
            <a:off x="1800048" y="276049"/>
            <a:ext cx="3743864" cy="1470025"/>
          </a:xfrm>
        </p:spPr>
        <p:txBody>
          <a:bodyPr>
            <a:noAutofit/>
          </a:bodyPr>
          <a:lstStyle/>
          <a:p>
            <a:r>
              <a:rPr lang="en-US" sz="4800" dirty="0">
                <a:effectLst>
                  <a:outerShdw blurRad="38100" dist="165100" dir="7200000" algn="tl">
                    <a:srgbClr val="000000">
                      <a:alpha val="51000"/>
                    </a:srgbClr>
                  </a:outerShdw>
                </a:effectLst>
              </a:rPr>
              <a:t>Worship:</a:t>
            </a:r>
          </a:p>
        </p:txBody>
      </p:sp>
      <p:sp>
        <p:nvSpPr>
          <p:cNvPr id="7" name="Title 4"/>
          <p:cNvSpPr txBox="1">
            <a:spLocks/>
          </p:cNvSpPr>
          <p:nvPr/>
        </p:nvSpPr>
        <p:spPr>
          <a:xfrm>
            <a:off x="5526660" y="342180"/>
            <a:ext cx="4758905" cy="1470025"/>
          </a:xfrm>
          <a:prstGeom prst="rect">
            <a:avLst/>
          </a:prstGeom>
        </p:spPr>
        <p:txBody>
          <a:bodyPr vert="horz" lIns="91440" tIns="45720" rIns="91440" bIns="45720" rtlCol="0" anchor="ctr">
            <a:noAutofit/>
          </a:bodyPr>
          <a:lstStyle/>
          <a:p>
            <a:pPr algn="ctr">
              <a:spcBef>
                <a:spcPct val="0"/>
              </a:spcBef>
              <a:defRPr/>
            </a:pPr>
            <a:r>
              <a:rPr lang="en-US" sz="4800" dirty="0">
                <a:solidFill>
                  <a:schemeClr val="bg1"/>
                </a:solidFill>
                <a:effectLst>
                  <a:outerShdw blurRad="38100" dist="165100" dir="7200000" algn="tl">
                    <a:srgbClr val="000000">
                      <a:alpha val="51000"/>
                    </a:srgbClr>
                  </a:outerShdw>
                </a:effectLst>
                <a:latin typeface="Elephant" pitchFamily="18" charset="0"/>
                <a:ea typeface="+mj-ea"/>
                <a:cs typeface="+mj-cs"/>
              </a:rPr>
              <a:t>Traditional, </a:t>
            </a:r>
          </a:p>
          <a:p>
            <a:pPr algn="ctr">
              <a:spcBef>
                <a:spcPct val="0"/>
              </a:spcBef>
              <a:defRPr/>
            </a:pPr>
            <a:r>
              <a:rPr lang="en-US" sz="4800" dirty="0">
                <a:solidFill>
                  <a:schemeClr val="bg1"/>
                </a:solidFill>
                <a:effectLst>
                  <a:outerShdw blurRad="38100" dist="165100" dir="7200000" algn="tl">
                    <a:srgbClr val="000000">
                      <a:alpha val="51000"/>
                    </a:srgbClr>
                  </a:outerShdw>
                </a:effectLst>
                <a:latin typeface="Elephant" pitchFamily="18" charset="0"/>
                <a:ea typeface="+mj-ea"/>
                <a:cs typeface="+mj-cs"/>
              </a:rPr>
              <a:t>Contemporary</a:t>
            </a:r>
          </a:p>
        </p:txBody>
      </p:sp>
      <p:sp>
        <p:nvSpPr>
          <p:cNvPr id="8" name="Title 4"/>
          <p:cNvSpPr txBox="1">
            <a:spLocks/>
          </p:cNvSpPr>
          <p:nvPr/>
        </p:nvSpPr>
        <p:spPr>
          <a:xfrm>
            <a:off x="2055966" y="5152844"/>
            <a:ext cx="8612035" cy="1470025"/>
          </a:xfrm>
          <a:prstGeom prst="rect">
            <a:avLst/>
          </a:prstGeom>
        </p:spPr>
        <p:txBody>
          <a:bodyPr vert="horz" lIns="91440" tIns="45720" rIns="91440" bIns="45720" rtlCol="0" anchor="ctr">
            <a:noAutofit/>
          </a:bodyPr>
          <a:lstStyle/>
          <a:p>
            <a:pPr algn="ctr">
              <a:spcBef>
                <a:spcPct val="0"/>
              </a:spcBef>
              <a:defRPr/>
            </a:pPr>
            <a:r>
              <a:rPr lang="en-US" sz="6000" dirty="0">
                <a:solidFill>
                  <a:schemeClr val="bg1"/>
                </a:solidFill>
                <a:effectLst>
                  <a:outerShdw blurRad="38100" dist="165100" dir="7200000" algn="tl">
                    <a:srgbClr val="000000">
                      <a:alpha val="51000"/>
                    </a:srgbClr>
                  </a:outerShdw>
                </a:effectLst>
                <a:latin typeface="Elephant" pitchFamily="18" charset="0"/>
                <a:ea typeface="+mj-ea"/>
                <a:cs typeface="+mj-cs"/>
              </a:rPr>
              <a:t>Or God’s Way?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0" y="1189843"/>
            <a:ext cx="12192000" cy="566815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8.  </a:t>
            </a:r>
            <a:r>
              <a:rPr lang="en-US" u="sng" dirty="0">
                <a:solidFill>
                  <a:srgbClr val="FFFF00"/>
                </a:solidFill>
              </a:rPr>
              <a:t>Learning</a:t>
            </a:r>
            <a:r>
              <a:rPr lang="en-US" dirty="0"/>
              <a:t> Attitude</a:t>
            </a:r>
          </a:p>
        </p:txBody>
      </p:sp>
      <p:sp>
        <p:nvSpPr>
          <p:cNvPr id="4" name="Rectangle 3"/>
          <p:cNvSpPr/>
          <p:nvPr/>
        </p:nvSpPr>
        <p:spPr>
          <a:xfrm>
            <a:off x="4182033" y="1183341"/>
            <a:ext cx="1586753" cy="860612"/>
          </a:xfrm>
          <a:prstGeom prst="rect">
            <a:avLst/>
          </a:prstGeom>
          <a:solidFill>
            <a:srgbClr val="FFFF00"/>
          </a:solidFill>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570256" y="1766047"/>
            <a:ext cx="2079815" cy="860612"/>
          </a:xfrm>
          <a:prstGeom prst="rect">
            <a:avLst/>
          </a:prstGeom>
          <a:solidFill>
            <a:srgbClr val="FFFF00"/>
          </a:solidFill>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r>
              <a:rPr lang="en-US" baseline="30000" dirty="0"/>
              <a:t>11</a:t>
            </a:r>
            <a:r>
              <a:rPr lang="en-US" dirty="0"/>
              <a:t> A woman should </a:t>
            </a:r>
            <a:r>
              <a:rPr lang="en-US" dirty="0">
                <a:effectLst>
                  <a:glow rad="127000">
                    <a:srgbClr val="FF0000"/>
                  </a:glow>
                  <a:outerShdw blurRad="38100" dist="38100" dir="2700000" algn="tl">
                    <a:srgbClr val="000000">
                      <a:alpha val="43137"/>
                    </a:srgbClr>
                  </a:outerShdw>
                </a:effectLst>
              </a:rPr>
              <a:t>learn in quietness and full submission</a:t>
            </a:r>
            <a:r>
              <a:rPr lang="en-US" dirty="0"/>
              <a:t>.   </a:t>
            </a:r>
            <a:r>
              <a:rPr lang="en-US" baseline="30000" dirty="0"/>
              <a:t>12</a:t>
            </a:r>
            <a:r>
              <a:rPr lang="en-US" dirty="0"/>
              <a:t> I do not permit a woman </a:t>
            </a:r>
            <a:r>
              <a:rPr lang="en-US" dirty="0">
                <a:effectLst>
                  <a:glow rad="127000">
                    <a:srgbClr val="FF0000"/>
                  </a:glow>
                  <a:outerShdw blurRad="38100" dist="38100" dir="2700000" algn="tl">
                    <a:srgbClr val="000000">
                      <a:alpha val="43137"/>
                    </a:srgbClr>
                  </a:outerShdw>
                </a:effectLst>
              </a:rPr>
              <a:t>to teach </a:t>
            </a:r>
            <a:r>
              <a:rPr lang="en-US" dirty="0"/>
              <a:t>or to have authority over a man; she must be silent.</a:t>
            </a:r>
          </a:p>
          <a:p>
            <a:r>
              <a:rPr lang="en-US" dirty="0"/>
              <a:t> </a:t>
            </a:r>
          </a:p>
        </p:txBody>
      </p:sp>
    </p:spTree>
    <p:extLst>
      <p:ext uri="{BB962C8B-B14F-4D97-AF65-F5344CB8AC3E}">
        <p14:creationId xmlns:p14="http://schemas.microsoft.com/office/powerpoint/2010/main" val="3449712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0" y="1189843"/>
            <a:ext cx="12192000" cy="566815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8.  </a:t>
            </a:r>
            <a:r>
              <a:rPr lang="en-US" u="sng" dirty="0">
                <a:solidFill>
                  <a:srgbClr val="FFFF00"/>
                </a:solidFill>
              </a:rPr>
              <a:t>Learning</a:t>
            </a:r>
            <a:r>
              <a:rPr lang="en-US" dirty="0"/>
              <a:t> Attitude</a:t>
            </a:r>
          </a:p>
        </p:txBody>
      </p:sp>
      <p:sp>
        <p:nvSpPr>
          <p:cNvPr id="4" name="Rectangle 3"/>
          <p:cNvSpPr/>
          <p:nvPr/>
        </p:nvSpPr>
        <p:spPr>
          <a:xfrm>
            <a:off x="443751" y="1748118"/>
            <a:ext cx="2864225" cy="860612"/>
          </a:xfrm>
          <a:prstGeom prst="rect">
            <a:avLst/>
          </a:prstGeom>
          <a:solidFill>
            <a:srgbClr val="FFFF00"/>
          </a:solidFill>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389526" y="2411505"/>
            <a:ext cx="3464862" cy="860612"/>
          </a:xfrm>
          <a:prstGeom prst="rect">
            <a:avLst/>
          </a:prstGeom>
          <a:solidFill>
            <a:srgbClr val="FFFF00"/>
          </a:solidFill>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effectLst>
            <a:glow rad="127000">
              <a:srgbClr val="FF0000"/>
            </a:glow>
          </a:effectLst>
        </p:spPr>
        <p:txBody>
          <a:bodyPr/>
          <a:lstStyle/>
          <a:p>
            <a:r>
              <a:rPr lang="en-US" baseline="30000" dirty="0"/>
              <a:t>11</a:t>
            </a:r>
            <a:r>
              <a:rPr lang="en-US" dirty="0"/>
              <a:t> A woman should </a:t>
            </a:r>
            <a:r>
              <a:rPr lang="en-US" dirty="0">
                <a:effectLst>
                  <a:glow rad="127000">
                    <a:srgbClr val="FF0000"/>
                  </a:glow>
                  <a:outerShdw blurRad="38100" dist="38100" dir="2700000" algn="tl">
                    <a:srgbClr val="000000">
                      <a:alpha val="43137"/>
                    </a:srgbClr>
                  </a:outerShdw>
                </a:effectLst>
              </a:rPr>
              <a:t>learn in quietness and full submission</a:t>
            </a:r>
            <a:r>
              <a:rPr lang="en-US" dirty="0"/>
              <a:t>.   </a:t>
            </a:r>
            <a:r>
              <a:rPr lang="en-US" baseline="30000" dirty="0"/>
              <a:t>12</a:t>
            </a:r>
            <a:r>
              <a:rPr lang="en-US" dirty="0"/>
              <a:t> I do not permit a woman </a:t>
            </a:r>
            <a:r>
              <a:rPr lang="en-US" dirty="0">
                <a:effectLst>
                  <a:glow rad="127000">
                    <a:srgbClr val="FF0000"/>
                  </a:glow>
                  <a:outerShdw blurRad="38100" dist="38100" dir="2700000" algn="tl">
                    <a:srgbClr val="000000">
                      <a:alpha val="43137"/>
                    </a:srgbClr>
                  </a:outerShdw>
                </a:effectLst>
              </a:rPr>
              <a:t>to teach </a:t>
            </a:r>
            <a:r>
              <a:rPr lang="en-US" dirty="0"/>
              <a:t>or </a:t>
            </a:r>
            <a:r>
              <a:rPr lang="en-US" dirty="0">
                <a:effectLst>
                  <a:glow rad="127000">
                    <a:srgbClr val="FF0000"/>
                  </a:glow>
                  <a:outerShdw blurRad="38100" dist="38100" dir="2700000" algn="tl">
                    <a:srgbClr val="000000">
                      <a:alpha val="43137"/>
                    </a:srgbClr>
                  </a:outerShdw>
                </a:effectLst>
              </a:rPr>
              <a:t>to have authority</a:t>
            </a:r>
            <a:r>
              <a:rPr lang="en-US" dirty="0"/>
              <a:t> </a:t>
            </a:r>
            <a:r>
              <a:rPr lang="en-US" dirty="0">
                <a:effectLst>
                  <a:glow rad="127000">
                    <a:srgbClr val="FF0000"/>
                  </a:glow>
                  <a:outerShdw blurRad="38100" dist="38100" dir="2700000" algn="tl">
                    <a:srgbClr val="000000">
                      <a:alpha val="43137"/>
                    </a:srgbClr>
                  </a:outerShdw>
                </a:effectLst>
              </a:rPr>
              <a:t>over a man</a:t>
            </a:r>
            <a:r>
              <a:rPr lang="en-US" dirty="0"/>
              <a:t>; </a:t>
            </a:r>
            <a:r>
              <a:rPr lang="en-US" dirty="0">
                <a:effectLst>
                  <a:glow rad="76200">
                    <a:schemeClr val="tx1"/>
                  </a:glow>
                  <a:outerShdw blurRad="38100" dist="38100" dir="2700000" algn="tl">
                    <a:srgbClr val="000000">
                      <a:alpha val="43137"/>
                    </a:srgbClr>
                  </a:outerShdw>
                </a:effectLst>
              </a:rPr>
              <a:t>she must be silent.</a:t>
            </a:r>
          </a:p>
          <a:p>
            <a:r>
              <a:rPr lang="en-US" dirty="0"/>
              <a:t> </a:t>
            </a:r>
          </a:p>
        </p:txBody>
      </p:sp>
    </p:spTree>
    <p:extLst>
      <p:ext uri="{BB962C8B-B14F-4D97-AF65-F5344CB8AC3E}">
        <p14:creationId xmlns:p14="http://schemas.microsoft.com/office/powerpoint/2010/main" val="4149880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cstate="print"/>
          <a:srcRect/>
          <a:stretch>
            <a:fillRect/>
          </a:stretch>
        </p:blipFill>
        <p:spPr bwMode="auto">
          <a:xfrm>
            <a:off x="2197101" y="1803401"/>
            <a:ext cx="7929563" cy="5008563"/>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9.  Biblical </a:t>
            </a:r>
            <a:r>
              <a:rPr lang="en-US" u="sng" dirty="0">
                <a:solidFill>
                  <a:srgbClr val="FFFF00"/>
                </a:solidFill>
              </a:rPr>
              <a:t>Explanations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151530" y="3039035"/>
            <a:ext cx="9130552" cy="4545105"/>
          </a:xfrm>
          <a:prstGeom prst="rect">
            <a:avLst/>
          </a:prstGeom>
          <a:solidFill>
            <a:schemeClr val="bg1">
              <a:alpha val="66000"/>
            </a:schemeClr>
          </a:solidFill>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p:cNvPicPr>
            <a:picLocks noChangeAspect="1" noChangeArrowheads="1"/>
          </p:cNvPicPr>
          <p:nvPr/>
        </p:nvPicPr>
        <p:blipFill>
          <a:blip r:embed="rId3" cstate="print"/>
          <a:srcRect/>
          <a:stretch>
            <a:fillRect/>
          </a:stretch>
        </p:blipFill>
        <p:spPr bwMode="auto">
          <a:xfrm>
            <a:off x="2199808" y="1803430"/>
            <a:ext cx="7929563" cy="500856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9.  Biblical </a:t>
            </a:r>
            <a:r>
              <a:rPr lang="en-US" u="sng" dirty="0">
                <a:solidFill>
                  <a:srgbClr val="FFFF00"/>
                </a:solidFill>
              </a:rPr>
              <a:t>Explanations</a:t>
            </a:r>
          </a:p>
        </p:txBody>
      </p:sp>
      <p:sp>
        <p:nvSpPr>
          <p:cNvPr id="3" name="Content Placeholder 2"/>
          <p:cNvSpPr>
            <a:spLocks noGrp="1"/>
          </p:cNvSpPr>
          <p:nvPr>
            <p:ph idx="1"/>
          </p:nvPr>
        </p:nvSpPr>
        <p:spPr>
          <a:xfrm>
            <a:off x="604685" y="1978702"/>
            <a:ext cx="10692580" cy="4076438"/>
          </a:xfrm>
        </p:spPr>
        <p:txBody>
          <a:bodyPr/>
          <a:lstStyle/>
          <a:p>
            <a:r>
              <a:rPr lang="en-US" baseline="30000" dirty="0"/>
              <a:t>  13</a:t>
            </a:r>
            <a:r>
              <a:rPr lang="en-US" dirty="0"/>
              <a:t> For Adam was formed first, then Eve.</a:t>
            </a:r>
          </a:p>
          <a:p>
            <a:endParaRPr lang="en-US" dirty="0"/>
          </a:p>
        </p:txBody>
      </p:sp>
      <p:sp>
        <p:nvSpPr>
          <p:cNvPr id="5" name="TextBox 4"/>
          <p:cNvSpPr txBox="1"/>
          <p:nvPr/>
        </p:nvSpPr>
        <p:spPr>
          <a:xfrm>
            <a:off x="2259013" y="1214204"/>
            <a:ext cx="7974272" cy="646331"/>
          </a:xfrm>
          <a:prstGeom prst="rect">
            <a:avLst/>
          </a:prstGeom>
          <a:noFill/>
        </p:spPr>
        <p:txBody>
          <a:bodyPr wrap="square" rtlCol="0">
            <a:spAutoFit/>
          </a:bodyPr>
          <a:lstStyle/>
          <a:p>
            <a:r>
              <a:rPr lang="en-US" sz="3600" b="1" dirty="0">
                <a:solidFill>
                  <a:schemeClr val="bg1"/>
                </a:solidFill>
                <a:latin typeface="Arial Black" pitchFamily="34" charset="0"/>
              </a:rPr>
              <a:t>From </a:t>
            </a:r>
            <a:r>
              <a:rPr lang="en-US" sz="3600" b="1" u="sng" dirty="0">
                <a:solidFill>
                  <a:srgbClr val="FFFF00"/>
                </a:solidFill>
                <a:latin typeface="Arial Black" pitchFamily="34" charset="0"/>
              </a:rPr>
              <a:t>CREATION</a:t>
            </a:r>
            <a:r>
              <a:rPr lang="en-US" sz="3600" b="1" dirty="0">
                <a:solidFill>
                  <a:schemeClr val="bg1"/>
                </a:solidFill>
                <a:latin typeface="Arial Black" pitchFamily="34" charset="0"/>
              </a:rPr>
              <a:t>: </a:t>
            </a:r>
          </a:p>
        </p:txBody>
      </p:sp>
      <p:pic>
        <p:nvPicPr>
          <p:cNvPr id="9" name="Picture 2"/>
          <p:cNvPicPr>
            <a:picLocks noChangeAspect="1" noChangeArrowheads="1"/>
          </p:cNvPicPr>
          <p:nvPr/>
        </p:nvPicPr>
        <p:blipFill>
          <a:blip r:embed="rId4" cstate="print"/>
          <a:srcRect/>
          <a:stretch>
            <a:fillRect/>
          </a:stretch>
        </p:blipFill>
        <p:spPr bwMode="auto">
          <a:xfrm>
            <a:off x="2770641" y="3578269"/>
            <a:ext cx="4219662" cy="3279731"/>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151530" y="3039035"/>
            <a:ext cx="9130552" cy="4545105"/>
          </a:xfrm>
          <a:prstGeom prst="rect">
            <a:avLst/>
          </a:prstGeom>
          <a:solidFill>
            <a:schemeClr val="bg1">
              <a:alpha val="66000"/>
            </a:schemeClr>
          </a:solidFill>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p:cNvPicPr>
            <a:picLocks noChangeAspect="1" noChangeArrowheads="1"/>
          </p:cNvPicPr>
          <p:nvPr/>
        </p:nvPicPr>
        <p:blipFill>
          <a:blip r:embed="rId3" cstate="print"/>
          <a:srcRect/>
          <a:stretch>
            <a:fillRect/>
          </a:stretch>
        </p:blipFill>
        <p:spPr bwMode="auto">
          <a:xfrm>
            <a:off x="2199808" y="1803430"/>
            <a:ext cx="7929563" cy="500856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9.  Biblical </a:t>
            </a:r>
            <a:r>
              <a:rPr lang="en-US" u="sng" dirty="0">
                <a:solidFill>
                  <a:srgbClr val="FFFF00"/>
                </a:solidFill>
              </a:rPr>
              <a:t>Explanations</a:t>
            </a:r>
          </a:p>
        </p:txBody>
      </p:sp>
      <p:sp>
        <p:nvSpPr>
          <p:cNvPr id="3" name="Content Placeholder 2"/>
          <p:cNvSpPr>
            <a:spLocks noGrp="1"/>
          </p:cNvSpPr>
          <p:nvPr>
            <p:ph idx="1"/>
          </p:nvPr>
        </p:nvSpPr>
        <p:spPr>
          <a:xfrm>
            <a:off x="604685" y="1978702"/>
            <a:ext cx="10692580" cy="4076438"/>
          </a:xfrm>
        </p:spPr>
        <p:txBody>
          <a:bodyPr/>
          <a:lstStyle/>
          <a:p>
            <a:r>
              <a:rPr lang="en-US" baseline="30000" dirty="0"/>
              <a:t>  13</a:t>
            </a:r>
            <a:r>
              <a:rPr lang="en-US" dirty="0"/>
              <a:t> For Adam was formed first, then Eve.</a:t>
            </a:r>
          </a:p>
          <a:p>
            <a:endParaRPr lang="en-US" dirty="0"/>
          </a:p>
        </p:txBody>
      </p:sp>
      <p:sp>
        <p:nvSpPr>
          <p:cNvPr id="5" name="TextBox 4"/>
          <p:cNvSpPr txBox="1"/>
          <p:nvPr/>
        </p:nvSpPr>
        <p:spPr>
          <a:xfrm>
            <a:off x="2259013" y="1214204"/>
            <a:ext cx="7974272" cy="646331"/>
          </a:xfrm>
          <a:prstGeom prst="rect">
            <a:avLst/>
          </a:prstGeom>
          <a:noFill/>
        </p:spPr>
        <p:txBody>
          <a:bodyPr wrap="square" rtlCol="0">
            <a:spAutoFit/>
          </a:bodyPr>
          <a:lstStyle/>
          <a:p>
            <a:r>
              <a:rPr lang="en-US" sz="3600" b="1" dirty="0">
                <a:solidFill>
                  <a:schemeClr val="bg1"/>
                </a:solidFill>
                <a:latin typeface="Arial Black" pitchFamily="34" charset="0"/>
              </a:rPr>
              <a:t>From </a:t>
            </a:r>
            <a:r>
              <a:rPr lang="en-US" sz="3600" b="1" u="sng" dirty="0">
                <a:solidFill>
                  <a:srgbClr val="FFFF00"/>
                </a:solidFill>
                <a:latin typeface="Arial Black" pitchFamily="34" charset="0"/>
              </a:rPr>
              <a:t>CREATION</a:t>
            </a:r>
            <a:r>
              <a:rPr lang="en-US" sz="3600" b="1" dirty="0">
                <a:solidFill>
                  <a:schemeClr val="bg1"/>
                </a:solidFill>
                <a:latin typeface="Arial Black" pitchFamily="34" charset="0"/>
              </a:rPr>
              <a:t>: </a:t>
            </a:r>
          </a:p>
        </p:txBody>
      </p:sp>
      <p:pic>
        <p:nvPicPr>
          <p:cNvPr id="3075" name="Picture 3"/>
          <p:cNvPicPr>
            <a:picLocks noChangeAspect="1" noChangeArrowheads="1"/>
          </p:cNvPicPr>
          <p:nvPr/>
        </p:nvPicPr>
        <p:blipFill>
          <a:blip r:embed="rId4" cstate="print"/>
          <a:srcRect/>
          <a:stretch>
            <a:fillRect/>
          </a:stretch>
        </p:blipFill>
        <p:spPr bwMode="auto">
          <a:xfrm>
            <a:off x="3619082" y="4198186"/>
            <a:ext cx="4942726" cy="2659814"/>
          </a:xfrm>
          <a:prstGeom prst="rect">
            <a:avLst/>
          </a:prstGeom>
          <a:noFill/>
          <a:ln w="9525">
            <a:noFill/>
            <a:miter lim="800000"/>
            <a:headEnd/>
            <a:tailEnd/>
          </a:ln>
          <a:effectLst/>
        </p:spPr>
      </p:pic>
      <p:pic>
        <p:nvPicPr>
          <p:cNvPr id="9" name="Picture 2"/>
          <p:cNvPicPr>
            <a:picLocks noChangeAspect="1" noChangeArrowheads="1"/>
          </p:cNvPicPr>
          <p:nvPr/>
        </p:nvPicPr>
        <p:blipFill>
          <a:blip r:embed="rId5" cstate="print"/>
          <a:srcRect/>
          <a:stretch>
            <a:fillRect/>
          </a:stretch>
        </p:blipFill>
        <p:spPr bwMode="auto">
          <a:xfrm>
            <a:off x="2770641" y="3578269"/>
            <a:ext cx="4219662" cy="3279731"/>
          </a:xfrm>
          <a:prstGeom prst="rect">
            <a:avLst/>
          </a:prstGeom>
          <a:noFill/>
          <a:ln w="9525">
            <a:noFill/>
            <a:miter lim="800000"/>
            <a:headEnd/>
            <a:tailEnd/>
          </a:ln>
          <a:effectLst/>
        </p:spPr>
      </p:pic>
    </p:spTree>
    <p:extLst>
      <p:ext uri="{BB962C8B-B14F-4D97-AF65-F5344CB8AC3E}">
        <p14:creationId xmlns:p14="http://schemas.microsoft.com/office/powerpoint/2010/main" val="190351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randombar(horizontal)">
                                      <p:cBhvr>
                                        <p:cTn id="7"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151530" y="3039035"/>
            <a:ext cx="9130552" cy="4545105"/>
          </a:xfrm>
          <a:prstGeom prst="rect">
            <a:avLst/>
          </a:prstGeom>
          <a:solidFill>
            <a:schemeClr val="bg1">
              <a:alpha val="66000"/>
            </a:schemeClr>
          </a:solidFill>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p:cNvPicPr>
            <a:picLocks noChangeAspect="1" noChangeArrowheads="1"/>
          </p:cNvPicPr>
          <p:nvPr/>
        </p:nvPicPr>
        <p:blipFill>
          <a:blip r:embed="rId3" cstate="print"/>
          <a:srcRect/>
          <a:stretch>
            <a:fillRect/>
          </a:stretch>
        </p:blipFill>
        <p:spPr bwMode="auto">
          <a:xfrm>
            <a:off x="2199808" y="1803430"/>
            <a:ext cx="7929563" cy="5008562"/>
          </a:xfrm>
          <a:prstGeom prst="rect">
            <a:avLst/>
          </a:prstGeom>
          <a:noFill/>
          <a:ln w="9525">
            <a:noFill/>
            <a:miter lim="800000"/>
            <a:headEnd/>
            <a:tailEnd/>
          </a:ln>
          <a:effectLst/>
        </p:spPr>
      </p:pic>
      <p:pic>
        <p:nvPicPr>
          <p:cNvPr id="5123" name="Picture 3"/>
          <p:cNvPicPr>
            <a:picLocks noChangeAspect="1" noChangeArrowheads="1"/>
          </p:cNvPicPr>
          <p:nvPr/>
        </p:nvPicPr>
        <p:blipFill>
          <a:blip r:embed="rId4" cstate="print"/>
          <a:srcRect/>
          <a:stretch>
            <a:fillRect/>
          </a:stretch>
        </p:blipFill>
        <p:spPr bwMode="auto">
          <a:xfrm>
            <a:off x="2901696" y="3179676"/>
            <a:ext cx="7766304" cy="367832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9.  Biblical </a:t>
            </a:r>
            <a:r>
              <a:rPr lang="en-US" u="sng" dirty="0">
                <a:solidFill>
                  <a:srgbClr val="FFFF00"/>
                </a:solidFill>
              </a:rPr>
              <a:t>Explanations</a:t>
            </a:r>
          </a:p>
        </p:txBody>
      </p:sp>
      <p:sp>
        <p:nvSpPr>
          <p:cNvPr id="3" name="Content Placeholder 2"/>
          <p:cNvSpPr>
            <a:spLocks noGrp="1"/>
          </p:cNvSpPr>
          <p:nvPr>
            <p:ph idx="1"/>
          </p:nvPr>
        </p:nvSpPr>
        <p:spPr>
          <a:xfrm>
            <a:off x="619433" y="1978702"/>
            <a:ext cx="11002296" cy="4076438"/>
          </a:xfrm>
        </p:spPr>
        <p:txBody>
          <a:bodyPr/>
          <a:lstStyle/>
          <a:p>
            <a:r>
              <a:rPr lang="en-US" baseline="30000" dirty="0"/>
              <a:t>14</a:t>
            </a:r>
            <a:r>
              <a:rPr lang="en-US" dirty="0"/>
              <a:t> And Adam was not the one </a:t>
            </a:r>
            <a:r>
              <a:rPr lang="en-US" dirty="0">
                <a:effectLst>
                  <a:glow rad="127000">
                    <a:srgbClr val="FF0000"/>
                  </a:glow>
                  <a:outerShdw blurRad="38100" dist="38100" dir="2700000" algn="tl">
                    <a:srgbClr val="000000">
                      <a:alpha val="43137"/>
                    </a:srgbClr>
                  </a:outerShdw>
                </a:effectLst>
              </a:rPr>
              <a:t>deceived</a:t>
            </a:r>
            <a:r>
              <a:rPr lang="en-US" dirty="0"/>
              <a:t>; it was the woman who was </a:t>
            </a:r>
            <a:r>
              <a:rPr lang="en-US" dirty="0">
                <a:effectLst>
                  <a:glow rad="127000">
                    <a:srgbClr val="FF0000"/>
                  </a:glow>
                  <a:outerShdw blurRad="38100" dist="38100" dir="2700000" algn="tl">
                    <a:srgbClr val="000000">
                      <a:alpha val="43137"/>
                    </a:srgbClr>
                  </a:outerShdw>
                </a:effectLst>
              </a:rPr>
              <a:t>deceived</a:t>
            </a:r>
            <a:r>
              <a:rPr lang="en-US" dirty="0"/>
              <a:t> and </a:t>
            </a:r>
            <a:r>
              <a:rPr lang="en-US" dirty="0">
                <a:effectLst>
                  <a:glow rad="127000">
                    <a:srgbClr val="FF0000"/>
                  </a:glow>
                  <a:outerShdw blurRad="38100" dist="38100" dir="2700000" algn="tl">
                    <a:srgbClr val="000000">
                      <a:alpha val="43137"/>
                    </a:srgbClr>
                  </a:outerShdw>
                </a:effectLst>
              </a:rPr>
              <a:t>became a sinner</a:t>
            </a:r>
            <a:r>
              <a:rPr lang="en-US" dirty="0"/>
              <a:t>.  </a:t>
            </a:r>
          </a:p>
        </p:txBody>
      </p:sp>
      <p:sp>
        <p:nvSpPr>
          <p:cNvPr id="5" name="TextBox 4"/>
          <p:cNvSpPr txBox="1"/>
          <p:nvPr/>
        </p:nvSpPr>
        <p:spPr>
          <a:xfrm>
            <a:off x="2259013" y="1214204"/>
            <a:ext cx="7974272" cy="646331"/>
          </a:xfrm>
          <a:prstGeom prst="rect">
            <a:avLst/>
          </a:prstGeom>
          <a:noFill/>
        </p:spPr>
        <p:txBody>
          <a:bodyPr wrap="square" rtlCol="0">
            <a:spAutoFit/>
          </a:bodyPr>
          <a:lstStyle/>
          <a:p>
            <a:r>
              <a:rPr lang="en-US" sz="3600" b="1" dirty="0">
                <a:solidFill>
                  <a:schemeClr val="bg1"/>
                </a:solidFill>
                <a:latin typeface="Arial Black" pitchFamily="34" charset="0"/>
              </a:rPr>
              <a:t>From </a:t>
            </a:r>
            <a:r>
              <a:rPr lang="en-US" sz="3600" b="1" u="sng" dirty="0">
                <a:solidFill>
                  <a:srgbClr val="FFFF00"/>
                </a:solidFill>
                <a:latin typeface="Arial Black" pitchFamily="34" charset="0"/>
              </a:rPr>
              <a:t>THE FALL</a:t>
            </a:r>
            <a:r>
              <a:rPr lang="en-US" sz="3600" b="1" dirty="0">
                <a:solidFill>
                  <a:schemeClr val="bg1"/>
                </a:solidFill>
                <a:latin typeface="Arial Black" pitchFamily="34" charset="0"/>
              </a:rPr>
              <a:t>: </a:t>
            </a:r>
          </a:p>
        </p:txBody>
      </p:sp>
      <p:pic>
        <p:nvPicPr>
          <p:cNvPr id="10" name="Picture 3"/>
          <p:cNvPicPr>
            <a:picLocks noChangeAspect="1" noChangeArrowheads="1"/>
          </p:cNvPicPr>
          <p:nvPr/>
        </p:nvPicPr>
        <p:blipFill>
          <a:blip r:embed="rId5" cstate="print"/>
          <a:srcRect/>
          <a:stretch>
            <a:fillRect/>
          </a:stretch>
        </p:blipFill>
        <p:spPr bwMode="auto">
          <a:xfrm>
            <a:off x="3619082" y="4198186"/>
            <a:ext cx="4942726" cy="2659814"/>
          </a:xfrm>
          <a:prstGeom prst="rect">
            <a:avLst/>
          </a:prstGeom>
          <a:noFill/>
          <a:ln w="9525">
            <a:noFill/>
            <a:miter lim="800000"/>
            <a:headEnd/>
            <a:tailEnd/>
          </a:ln>
          <a:effectLst/>
        </p:spPr>
      </p:pic>
      <p:pic>
        <p:nvPicPr>
          <p:cNvPr id="11" name="Picture 2"/>
          <p:cNvPicPr>
            <a:picLocks noChangeAspect="1" noChangeArrowheads="1"/>
          </p:cNvPicPr>
          <p:nvPr/>
        </p:nvPicPr>
        <p:blipFill>
          <a:blip r:embed="rId6" cstate="print"/>
          <a:srcRect/>
          <a:stretch>
            <a:fillRect/>
          </a:stretch>
        </p:blipFill>
        <p:spPr bwMode="auto">
          <a:xfrm>
            <a:off x="2770641" y="3578269"/>
            <a:ext cx="4219662" cy="3279731"/>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151530" y="3039035"/>
            <a:ext cx="9130552" cy="4545105"/>
          </a:xfrm>
          <a:prstGeom prst="rect">
            <a:avLst/>
          </a:prstGeom>
          <a:solidFill>
            <a:schemeClr val="bg1">
              <a:alpha val="66000"/>
            </a:schemeClr>
          </a:solidFill>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p:cNvPicPr>
            <a:picLocks noChangeAspect="1" noChangeArrowheads="1"/>
          </p:cNvPicPr>
          <p:nvPr/>
        </p:nvPicPr>
        <p:blipFill>
          <a:blip r:embed="rId3" cstate="print"/>
          <a:srcRect/>
          <a:stretch>
            <a:fillRect/>
          </a:stretch>
        </p:blipFill>
        <p:spPr bwMode="auto">
          <a:xfrm>
            <a:off x="2199808" y="1803430"/>
            <a:ext cx="7929563" cy="500856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9.  Biblical </a:t>
            </a:r>
            <a:r>
              <a:rPr lang="en-US" u="sng" dirty="0">
                <a:solidFill>
                  <a:srgbClr val="FFFF00"/>
                </a:solidFill>
              </a:rPr>
              <a:t>Explanations</a:t>
            </a:r>
          </a:p>
        </p:txBody>
      </p:sp>
      <p:sp>
        <p:nvSpPr>
          <p:cNvPr id="5" name="TextBox 4"/>
          <p:cNvSpPr txBox="1"/>
          <p:nvPr/>
        </p:nvSpPr>
        <p:spPr>
          <a:xfrm>
            <a:off x="2259013" y="1214204"/>
            <a:ext cx="7974272" cy="646331"/>
          </a:xfrm>
          <a:prstGeom prst="rect">
            <a:avLst/>
          </a:prstGeom>
          <a:noFill/>
        </p:spPr>
        <p:txBody>
          <a:bodyPr wrap="square" rtlCol="0">
            <a:spAutoFit/>
          </a:bodyPr>
          <a:lstStyle/>
          <a:p>
            <a:r>
              <a:rPr lang="en-US" sz="3600" b="1" dirty="0">
                <a:solidFill>
                  <a:schemeClr val="bg1"/>
                </a:solidFill>
                <a:latin typeface="Arial Black" pitchFamily="34" charset="0"/>
              </a:rPr>
              <a:t>From </a:t>
            </a:r>
            <a:r>
              <a:rPr lang="en-US" sz="3600" b="1" u="sng" dirty="0">
                <a:solidFill>
                  <a:srgbClr val="FFFF00"/>
                </a:solidFill>
                <a:latin typeface="Arial Black" pitchFamily="34" charset="0"/>
              </a:rPr>
              <a:t>SALVATION</a:t>
            </a:r>
            <a:r>
              <a:rPr lang="en-US" sz="3600" b="1" dirty="0">
                <a:solidFill>
                  <a:schemeClr val="bg1"/>
                </a:solidFill>
                <a:latin typeface="Arial Black" pitchFamily="34" charset="0"/>
              </a:rPr>
              <a:t>: </a:t>
            </a:r>
          </a:p>
        </p:txBody>
      </p:sp>
      <p:pic>
        <p:nvPicPr>
          <p:cNvPr id="9" name="Picture 3"/>
          <p:cNvPicPr>
            <a:picLocks noChangeAspect="1" noChangeArrowheads="1"/>
          </p:cNvPicPr>
          <p:nvPr/>
        </p:nvPicPr>
        <p:blipFill>
          <a:blip r:embed="rId4" cstate="print"/>
          <a:srcRect/>
          <a:stretch>
            <a:fillRect/>
          </a:stretch>
        </p:blipFill>
        <p:spPr bwMode="auto">
          <a:xfrm>
            <a:off x="2901696" y="3179676"/>
            <a:ext cx="7766304" cy="3678325"/>
          </a:xfrm>
          <a:prstGeom prst="rect">
            <a:avLst/>
          </a:prstGeom>
          <a:noFill/>
          <a:ln w="9525">
            <a:noFill/>
            <a:miter lim="800000"/>
            <a:headEnd/>
            <a:tailEnd/>
          </a:ln>
          <a:effectLst/>
        </p:spPr>
      </p:pic>
      <p:pic>
        <p:nvPicPr>
          <p:cNvPr id="10" name="Picture 3"/>
          <p:cNvPicPr>
            <a:picLocks noChangeAspect="1" noChangeArrowheads="1"/>
          </p:cNvPicPr>
          <p:nvPr/>
        </p:nvPicPr>
        <p:blipFill>
          <a:blip r:embed="rId5" cstate="print"/>
          <a:srcRect/>
          <a:stretch>
            <a:fillRect/>
          </a:stretch>
        </p:blipFill>
        <p:spPr bwMode="auto">
          <a:xfrm>
            <a:off x="3619082" y="4198186"/>
            <a:ext cx="4942726" cy="2659814"/>
          </a:xfrm>
          <a:prstGeom prst="rect">
            <a:avLst/>
          </a:prstGeom>
          <a:noFill/>
          <a:ln w="9525">
            <a:noFill/>
            <a:miter lim="800000"/>
            <a:headEnd/>
            <a:tailEnd/>
          </a:ln>
          <a:effectLst/>
        </p:spPr>
      </p:pic>
      <p:pic>
        <p:nvPicPr>
          <p:cNvPr id="11" name="Picture 2"/>
          <p:cNvPicPr>
            <a:picLocks noChangeAspect="1" noChangeArrowheads="1"/>
          </p:cNvPicPr>
          <p:nvPr/>
        </p:nvPicPr>
        <p:blipFill>
          <a:blip r:embed="rId6" cstate="print"/>
          <a:srcRect/>
          <a:stretch>
            <a:fillRect/>
          </a:stretch>
        </p:blipFill>
        <p:spPr bwMode="auto">
          <a:xfrm>
            <a:off x="2770641" y="3578269"/>
            <a:ext cx="4219662" cy="3279731"/>
          </a:xfrm>
          <a:prstGeom prst="rect">
            <a:avLst/>
          </a:prstGeom>
          <a:noFill/>
          <a:ln w="9525">
            <a:noFill/>
            <a:miter lim="800000"/>
            <a:headEnd/>
            <a:tailEnd/>
          </a:ln>
          <a:effectLst/>
        </p:spPr>
      </p:pic>
      <p:sp>
        <p:nvSpPr>
          <p:cNvPr id="3" name="Content Placeholder 2"/>
          <p:cNvSpPr>
            <a:spLocks noGrp="1"/>
          </p:cNvSpPr>
          <p:nvPr>
            <p:ph idx="1"/>
          </p:nvPr>
        </p:nvSpPr>
        <p:spPr>
          <a:xfrm>
            <a:off x="619432" y="1978702"/>
            <a:ext cx="10574593" cy="4076438"/>
          </a:xfrm>
        </p:spPr>
        <p:txBody>
          <a:bodyPr/>
          <a:lstStyle/>
          <a:p>
            <a:r>
              <a:rPr lang="en-US" baseline="30000" dirty="0"/>
              <a:t>15</a:t>
            </a:r>
            <a:r>
              <a:rPr lang="en-US" dirty="0"/>
              <a:t> But women will be </a:t>
            </a:r>
            <a:r>
              <a:rPr lang="en-US" dirty="0">
                <a:effectLst>
                  <a:glow rad="127000">
                    <a:srgbClr val="FF0000"/>
                  </a:glow>
                  <a:outerShdw blurRad="38100" dist="38100" dir="2700000" algn="tl">
                    <a:srgbClr val="000000">
                      <a:alpha val="43137"/>
                    </a:srgbClr>
                  </a:outerShdw>
                </a:effectLst>
              </a:rPr>
              <a:t>saved</a:t>
            </a:r>
            <a:r>
              <a:rPr lang="en-US" dirty="0"/>
              <a:t> through child-bearing—if they continue in faith, love and holiness with propriety. </a:t>
            </a:r>
          </a:p>
          <a:p>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151530" y="3039035"/>
            <a:ext cx="9130552" cy="4545105"/>
          </a:xfrm>
          <a:prstGeom prst="rect">
            <a:avLst/>
          </a:prstGeom>
          <a:solidFill>
            <a:schemeClr val="bg1">
              <a:alpha val="66000"/>
            </a:schemeClr>
          </a:solidFill>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p:cNvPicPr>
            <a:picLocks noChangeAspect="1" noChangeArrowheads="1"/>
          </p:cNvPicPr>
          <p:nvPr/>
        </p:nvPicPr>
        <p:blipFill>
          <a:blip r:embed="rId3" cstate="print"/>
          <a:srcRect/>
          <a:stretch>
            <a:fillRect/>
          </a:stretch>
        </p:blipFill>
        <p:spPr bwMode="auto">
          <a:xfrm>
            <a:off x="2199808" y="1803430"/>
            <a:ext cx="7929563" cy="500856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9.  Biblical </a:t>
            </a:r>
            <a:r>
              <a:rPr lang="en-US" u="sng" dirty="0">
                <a:solidFill>
                  <a:srgbClr val="FFFF00"/>
                </a:solidFill>
              </a:rPr>
              <a:t>Explanations</a:t>
            </a:r>
          </a:p>
        </p:txBody>
      </p:sp>
      <p:sp>
        <p:nvSpPr>
          <p:cNvPr id="5" name="TextBox 4"/>
          <p:cNvSpPr txBox="1"/>
          <p:nvPr/>
        </p:nvSpPr>
        <p:spPr>
          <a:xfrm>
            <a:off x="2259013" y="1214204"/>
            <a:ext cx="7974272" cy="646331"/>
          </a:xfrm>
          <a:prstGeom prst="rect">
            <a:avLst/>
          </a:prstGeom>
          <a:noFill/>
        </p:spPr>
        <p:txBody>
          <a:bodyPr wrap="square" rtlCol="0">
            <a:spAutoFit/>
          </a:bodyPr>
          <a:lstStyle/>
          <a:p>
            <a:r>
              <a:rPr lang="en-US" sz="3600" b="1" dirty="0">
                <a:solidFill>
                  <a:schemeClr val="bg1"/>
                </a:solidFill>
                <a:latin typeface="Arial Black" pitchFamily="34" charset="0"/>
              </a:rPr>
              <a:t>From </a:t>
            </a:r>
            <a:r>
              <a:rPr lang="en-US" sz="3600" b="1" u="sng" dirty="0">
                <a:solidFill>
                  <a:srgbClr val="FFFF00"/>
                </a:solidFill>
                <a:latin typeface="Arial Black" pitchFamily="34" charset="0"/>
              </a:rPr>
              <a:t>SALVATION</a:t>
            </a:r>
            <a:r>
              <a:rPr lang="en-US" sz="3600" b="1" dirty="0">
                <a:solidFill>
                  <a:schemeClr val="bg1"/>
                </a:solidFill>
                <a:latin typeface="Arial Black" pitchFamily="34" charset="0"/>
              </a:rPr>
              <a:t>: </a:t>
            </a:r>
          </a:p>
        </p:txBody>
      </p:sp>
      <p:pic>
        <p:nvPicPr>
          <p:cNvPr id="10" name="Picture 3"/>
          <p:cNvPicPr>
            <a:picLocks noChangeAspect="1" noChangeArrowheads="1"/>
          </p:cNvPicPr>
          <p:nvPr/>
        </p:nvPicPr>
        <p:blipFill>
          <a:blip r:embed="rId4" cstate="print"/>
          <a:srcRect/>
          <a:stretch>
            <a:fillRect/>
          </a:stretch>
        </p:blipFill>
        <p:spPr bwMode="auto">
          <a:xfrm>
            <a:off x="3619082" y="4198186"/>
            <a:ext cx="4942726" cy="2659814"/>
          </a:xfrm>
          <a:prstGeom prst="rect">
            <a:avLst/>
          </a:prstGeom>
          <a:noFill/>
          <a:ln w="9525">
            <a:noFill/>
            <a:miter lim="800000"/>
            <a:headEnd/>
            <a:tailEnd/>
          </a:ln>
          <a:effectLst/>
        </p:spPr>
      </p:pic>
      <p:pic>
        <p:nvPicPr>
          <p:cNvPr id="11" name="Picture 2"/>
          <p:cNvPicPr>
            <a:picLocks noChangeAspect="1" noChangeArrowheads="1"/>
          </p:cNvPicPr>
          <p:nvPr/>
        </p:nvPicPr>
        <p:blipFill>
          <a:blip r:embed="rId5" cstate="print"/>
          <a:srcRect/>
          <a:stretch>
            <a:fillRect/>
          </a:stretch>
        </p:blipFill>
        <p:spPr bwMode="auto">
          <a:xfrm>
            <a:off x="2770641" y="3578269"/>
            <a:ext cx="4219662" cy="3279731"/>
          </a:xfrm>
          <a:prstGeom prst="rect">
            <a:avLst/>
          </a:prstGeom>
          <a:noFill/>
          <a:ln w="9525">
            <a:noFill/>
            <a:miter lim="800000"/>
            <a:headEnd/>
            <a:tailEnd/>
          </a:ln>
          <a:effectLst/>
        </p:spPr>
      </p:pic>
      <p:sp>
        <p:nvSpPr>
          <p:cNvPr id="3" name="Content Placeholder 2"/>
          <p:cNvSpPr>
            <a:spLocks noGrp="1"/>
          </p:cNvSpPr>
          <p:nvPr>
            <p:ph idx="1"/>
          </p:nvPr>
        </p:nvSpPr>
        <p:spPr>
          <a:xfrm>
            <a:off x="619432" y="1978702"/>
            <a:ext cx="10574593" cy="4076438"/>
          </a:xfrm>
        </p:spPr>
        <p:txBody>
          <a:bodyPr/>
          <a:lstStyle/>
          <a:p>
            <a:r>
              <a:rPr lang="en-US" baseline="30000" dirty="0"/>
              <a:t>15</a:t>
            </a:r>
            <a:r>
              <a:rPr lang="en-US" dirty="0"/>
              <a:t> But women will be </a:t>
            </a:r>
            <a:r>
              <a:rPr lang="en-US" dirty="0">
                <a:effectLst>
                  <a:glow rad="127000">
                    <a:srgbClr val="FF0000"/>
                  </a:glow>
                  <a:outerShdw blurRad="38100" dist="38100" dir="2700000" algn="tl">
                    <a:srgbClr val="000000">
                      <a:alpha val="43137"/>
                    </a:srgbClr>
                  </a:outerShdw>
                </a:effectLst>
              </a:rPr>
              <a:t>saved</a:t>
            </a:r>
            <a:r>
              <a:rPr lang="en-US" dirty="0"/>
              <a:t> </a:t>
            </a:r>
            <a:r>
              <a:rPr lang="en-US" dirty="0">
                <a:solidFill>
                  <a:srgbClr val="FFFF00"/>
                </a:solidFill>
                <a:effectLst>
                  <a:glow rad="127000">
                    <a:srgbClr val="FF0000"/>
                  </a:glow>
                  <a:outerShdw blurRad="38100" dist="38100" dir="2700000" algn="tl">
                    <a:srgbClr val="000000">
                      <a:alpha val="43137"/>
                    </a:srgbClr>
                  </a:outerShdw>
                </a:effectLst>
              </a:rPr>
              <a:t>through child-bearing</a:t>
            </a:r>
            <a:r>
              <a:rPr lang="en-US" dirty="0"/>
              <a:t>—if they continue in faith, love and holiness with propriety. </a:t>
            </a:r>
          </a:p>
          <a:p>
            <a:endParaRPr lang="en-US" dirty="0"/>
          </a:p>
        </p:txBody>
      </p:sp>
      <p:pic>
        <p:nvPicPr>
          <p:cNvPr id="13" name="Picture 3"/>
          <p:cNvPicPr>
            <a:picLocks noChangeAspect="1" noChangeArrowheads="1"/>
          </p:cNvPicPr>
          <p:nvPr/>
        </p:nvPicPr>
        <p:blipFill>
          <a:blip r:embed="rId6" cstate="print"/>
          <a:srcRect/>
          <a:stretch>
            <a:fillRect/>
          </a:stretch>
        </p:blipFill>
        <p:spPr bwMode="auto">
          <a:xfrm>
            <a:off x="2901696" y="3179676"/>
            <a:ext cx="7766304" cy="3678325"/>
          </a:xfrm>
          <a:prstGeom prst="rect">
            <a:avLst/>
          </a:prstGeom>
          <a:noFill/>
          <a:ln w="9525">
            <a:noFill/>
            <a:miter lim="800000"/>
            <a:headEnd/>
            <a:tailEnd/>
          </a:ln>
          <a:effectLst/>
        </p:spPr>
      </p:pic>
      <p:pic>
        <p:nvPicPr>
          <p:cNvPr id="14" name="Picture 4"/>
          <p:cNvPicPr>
            <a:picLocks noChangeAspect="1" noChangeArrowheads="1"/>
          </p:cNvPicPr>
          <p:nvPr/>
        </p:nvPicPr>
        <p:blipFill>
          <a:blip r:embed="rId7" cstate="print"/>
          <a:srcRect/>
          <a:stretch>
            <a:fillRect/>
          </a:stretch>
        </p:blipFill>
        <p:spPr bwMode="auto">
          <a:xfrm>
            <a:off x="7645400" y="1919859"/>
            <a:ext cx="1778000" cy="2463800"/>
          </a:xfrm>
          <a:prstGeom prst="rect">
            <a:avLst/>
          </a:prstGeom>
          <a:noFill/>
          <a:ln w="9525">
            <a:noFill/>
            <a:miter lim="800000"/>
            <a:headEnd/>
            <a:tailEnd/>
          </a:ln>
          <a:effectLst/>
        </p:spPr>
      </p:pic>
    </p:spTree>
    <p:extLst>
      <p:ext uri="{BB962C8B-B14F-4D97-AF65-F5344CB8AC3E}">
        <p14:creationId xmlns:p14="http://schemas.microsoft.com/office/powerpoint/2010/main" val="24461844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151530" y="3039035"/>
            <a:ext cx="9130552" cy="4545105"/>
          </a:xfrm>
          <a:prstGeom prst="rect">
            <a:avLst/>
          </a:prstGeom>
          <a:solidFill>
            <a:schemeClr val="bg1">
              <a:alpha val="66000"/>
            </a:schemeClr>
          </a:solidFill>
          <a:effectLst>
            <a:softEdge rad="482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p:cNvPicPr>
            <a:picLocks noChangeAspect="1" noChangeArrowheads="1"/>
          </p:cNvPicPr>
          <p:nvPr/>
        </p:nvPicPr>
        <p:blipFill>
          <a:blip r:embed="rId3" cstate="print"/>
          <a:srcRect/>
          <a:stretch>
            <a:fillRect/>
          </a:stretch>
        </p:blipFill>
        <p:spPr bwMode="auto">
          <a:xfrm>
            <a:off x="2199808" y="1803430"/>
            <a:ext cx="7929563" cy="500856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9.  Biblical </a:t>
            </a:r>
            <a:r>
              <a:rPr lang="en-US" u="sng" dirty="0">
                <a:solidFill>
                  <a:srgbClr val="FFFF00"/>
                </a:solidFill>
              </a:rPr>
              <a:t>Explanations</a:t>
            </a:r>
          </a:p>
        </p:txBody>
      </p:sp>
      <p:sp>
        <p:nvSpPr>
          <p:cNvPr id="5" name="TextBox 4"/>
          <p:cNvSpPr txBox="1"/>
          <p:nvPr/>
        </p:nvSpPr>
        <p:spPr>
          <a:xfrm>
            <a:off x="2259013" y="1214204"/>
            <a:ext cx="7974272" cy="646331"/>
          </a:xfrm>
          <a:prstGeom prst="rect">
            <a:avLst/>
          </a:prstGeom>
          <a:noFill/>
        </p:spPr>
        <p:txBody>
          <a:bodyPr wrap="square" rtlCol="0">
            <a:spAutoFit/>
          </a:bodyPr>
          <a:lstStyle/>
          <a:p>
            <a:r>
              <a:rPr lang="en-US" sz="3600" b="1" dirty="0">
                <a:solidFill>
                  <a:schemeClr val="bg1"/>
                </a:solidFill>
                <a:latin typeface="Arial Black" pitchFamily="34" charset="0"/>
              </a:rPr>
              <a:t>From </a:t>
            </a:r>
            <a:r>
              <a:rPr lang="en-US" sz="3600" b="1" u="sng" dirty="0">
                <a:solidFill>
                  <a:srgbClr val="FFFF00"/>
                </a:solidFill>
                <a:latin typeface="Arial Black" pitchFamily="34" charset="0"/>
              </a:rPr>
              <a:t>SALVATION</a:t>
            </a:r>
            <a:r>
              <a:rPr lang="en-US" sz="3600" b="1" dirty="0">
                <a:solidFill>
                  <a:schemeClr val="bg1"/>
                </a:solidFill>
                <a:latin typeface="Arial Black" pitchFamily="34" charset="0"/>
              </a:rPr>
              <a:t>: </a:t>
            </a:r>
          </a:p>
        </p:txBody>
      </p:sp>
      <p:pic>
        <p:nvPicPr>
          <p:cNvPr id="9" name="Picture 3"/>
          <p:cNvPicPr>
            <a:picLocks noChangeAspect="1" noChangeArrowheads="1"/>
          </p:cNvPicPr>
          <p:nvPr/>
        </p:nvPicPr>
        <p:blipFill>
          <a:blip r:embed="rId4" cstate="print"/>
          <a:srcRect/>
          <a:stretch>
            <a:fillRect/>
          </a:stretch>
        </p:blipFill>
        <p:spPr bwMode="auto">
          <a:xfrm>
            <a:off x="2901696" y="3179676"/>
            <a:ext cx="7766304" cy="3678325"/>
          </a:xfrm>
          <a:prstGeom prst="rect">
            <a:avLst/>
          </a:prstGeom>
          <a:noFill/>
          <a:ln w="9525">
            <a:noFill/>
            <a:miter lim="800000"/>
            <a:headEnd/>
            <a:tailEnd/>
          </a:ln>
          <a:effectLst/>
        </p:spPr>
      </p:pic>
      <p:pic>
        <p:nvPicPr>
          <p:cNvPr id="10" name="Picture 3"/>
          <p:cNvPicPr>
            <a:picLocks noChangeAspect="1" noChangeArrowheads="1"/>
          </p:cNvPicPr>
          <p:nvPr/>
        </p:nvPicPr>
        <p:blipFill>
          <a:blip r:embed="rId5" cstate="print"/>
          <a:srcRect/>
          <a:stretch>
            <a:fillRect/>
          </a:stretch>
        </p:blipFill>
        <p:spPr bwMode="auto">
          <a:xfrm>
            <a:off x="3619082" y="4198186"/>
            <a:ext cx="4942726" cy="2659814"/>
          </a:xfrm>
          <a:prstGeom prst="rect">
            <a:avLst/>
          </a:prstGeom>
          <a:noFill/>
          <a:ln w="9525">
            <a:noFill/>
            <a:miter lim="800000"/>
            <a:headEnd/>
            <a:tailEnd/>
          </a:ln>
          <a:effectLst/>
        </p:spPr>
      </p:pic>
      <p:pic>
        <p:nvPicPr>
          <p:cNvPr id="11" name="Picture 2"/>
          <p:cNvPicPr>
            <a:picLocks noChangeAspect="1" noChangeArrowheads="1"/>
          </p:cNvPicPr>
          <p:nvPr/>
        </p:nvPicPr>
        <p:blipFill>
          <a:blip r:embed="rId6" cstate="print"/>
          <a:srcRect/>
          <a:stretch>
            <a:fillRect/>
          </a:stretch>
        </p:blipFill>
        <p:spPr bwMode="auto">
          <a:xfrm>
            <a:off x="2770641" y="3578269"/>
            <a:ext cx="4219662" cy="3279731"/>
          </a:xfrm>
          <a:prstGeom prst="rect">
            <a:avLst/>
          </a:prstGeom>
          <a:noFill/>
          <a:ln w="9525">
            <a:noFill/>
            <a:miter lim="800000"/>
            <a:headEnd/>
            <a:tailEnd/>
          </a:ln>
          <a:effectLst/>
        </p:spPr>
      </p:pic>
      <p:pic>
        <p:nvPicPr>
          <p:cNvPr id="4100" name="Picture 4"/>
          <p:cNvPicPr>
            <a:picLocks noChangeAspect="1" noChangeArrowheads="1"/>
          </p:cNvPicPr>
          <p:nvPr/>
        </p:nvPicPr>
        <p:blipFill>
          <a:blip r:embed="rId7" cstate="print"/>
          <a:srcRect/>
          <a:stretch>
            <a:fillRect/>
          </a:stretch>
        </p:blipFill>
        <p:spPr bwMode="auto">
          <a:xfrm>
            <a:off x="7645400" y="1919859"/>
            <a:ext cx="1778000" cy="2463800"/>
          </a:xfrm>
          <a:prstGeom prst="rect">
            <a:avLst/>
          </a:prstGeom>
          <a:noFill/>
          <a:ln w="9525">
            <a:noFill/>
            <a:miter lim="800000"/>
            <a:headEnd/>
            <a:tailEnd/>
          </a:ln>
          <a:effectLst/>
        </p:spPr>
      </p:pic>
      <p:sp>
        <p:nvSpPr>
          <p:cNvPr id="3" name="Content Placeholder 2"/>
          <p:cNvSpPr>
            <a:spLocks noGrp="1"/>
          </p:cNvSpPr>
          <p:nvPr>
            <p:ph idx="1"/>
          </p:nvPr>
        </p:nvSpPr>
        <p:spPr>
          <a:xfrm>
            <a:off x="619432" y="1978702"/>
            <a:ext cx="10574593" cy="4076438"/>
          </a:xfrm>
        </p:spPr>
        <p:txBody>
          <a:bodyPr/>
          <a:lstStyle/>
          <a:p>
            <a:r>
              <a:rPr lang="en-US" baseline="30000" dirty="0"/>
              <a:t>15</a:t>
            </a:r>
            <a:r>
              <a:rPr lang="en-US" dirty="0"/>
              <a:t> But women will be </a:t>
            </a:r>
            <a:r>
              <a:rPr lang="en-US" dirty="0">
                <a:effectLst>
                  <a:glow rad="127000">
                    <a:srgbClr val="FF0000"/>
                  </a:glow>
                  <a:outerShdw blurRad="38100" dist="38100" dir="2700000" algn="tl">
                    <a:srgbClr val="000000">
                      <a:alpha val="43137"/>
                    </a:srgbClr>
                  </a:outerShdw>
                </a:effectLst>
              </a:rPr>
              <a:t>saved</a:t>
            </a:r>
            <a:r>
              <a:rPr lang="en-US" dirty="0"/>
              <a:t> through </a:t>
            </a:r>
            <a:r>
              <a:rPr lang="en-US" dirty="0">
                <a:effectLst>
                  <a:glow rad="127000">
                    <a:srgbClr val="FF0000"/>
                  </a:glow>
                  <a:outerShdw blurRad="38100" dist="38100" dir="2700000" algn="tl">
                    <a:srgbClr val="000000">
                      <a:alpha val="43137"/>
                    </a:srgbClr>
                  </a:outerShdw>
                </a:effectLst>
              </a:rPr>
              <a:t>child-bearing—if they continue </a:t>
            </a:r>
            <a:r>
              <a:rPr lang="en-US" dirty="0">
                <a:solidFill>
                  <a:srgbClr val="FFFF00"/>
                </a:solidFill>
                <a:effectLst>
                  <a:glow rad="127000">
                    <a:srgbClr val="FF0000"/>
                  </a:glow>
                  <a:outerShdw blurRad="38100" dist="38100" dir="2700000" algn="tl">
                    <a:srgbClr val="000000">
                      <a:alpha val="43137"/>
                    </a:srgbClr>
                  </a:outerShdw>
                </a:effectLst>
              </a:rPr>
              <a:t>in faith</a:t>
            </a:r>
            <a:r>
              <a:rPr lang="en-US" dirty="0"/>
              <a:t>, </a:t>
            </a:r>
            <a:r>
              <a:rPr lang="en-US" dirty="0">
                <a:effectLst>
                  <a:glow rad="127000">
                    <a:srgbClr val="FF0000"/>
                  </a:glow>
                  <a:outerShdw blurRad="38100" dist="38100" dir="2700000" algn="tl">
                    <a:srgbClr val="000000">
                      <a:alpha val="43137"/>
                    </a:srgbClr>
                  </a:outerShdw>
                </a:effectLst>
              </a:rPr>
              <a:t>love and holiness </a:t>
            </a:r>
            <a:r>
              <a:rPr lang="en-US" dirty="0"/>
              <a:t>with propriety. </a:t>
            </a:r>
          </a:p>
          <a:p>
            <a:endParaRPr lang="en-US" dirty="0"/>
          </a:p>
        </p:txBody>
      </p:sp>
    </p:spTree>
    <p:extLst>
      <p:ext uri="{BB962C8B-B14F-4D97-AF65-F5344CB8AC3E}">
        <p14:creationId xmlns:p14="http://schemas.microsoft.com/office/powerpoint/2010/main" val="33817631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Here’s the Point:</a:t>
            </a:r>
          </a:p>
        </p:txBody>
      </p:sp>
      <p:sp>
        <p:nvSpPr>
          <p:cNvPr id="3" name="Content Placeholder 2"/>
          <p:cNvSpPr>
            <a:spLocks noGrp="1"/>
          </p:cNvSpPr>
          <p:nvPr>
            <p:ph idx="1"/>
          </p:nvPr>
        </p:nvSpPr>
        <p:spPr/>
        <p:txBody>
          <a:bodyPr>
            <a:normAutofit/>
          </a:bodyPr>
          <a:lstStyle/>
          <a:p>
            <a:pPr algn="ctr"/>
            <a:r>
              <a:rPr lang="en-US" dirty="0"/>
              <a:t>Worship is much more than </a:t>
            </a:r>
          </a:p>
          <a:p>
            <a:pPr algn="ctr"/>
            <a:r>
              <a:rPr lang="en-US" dirty="0"/>
              <a:t>Traditional </a:t>
            </a:r>
            <a:br>
              <a:rPr lang="en-US" dirty="0"/>
            </a:br>
            <a:r>
              <a:rPr lang="en-US" dirty="0"/>
              <a:t>or </a:t>
            </a:r>
          </a:p>
          <a:p>
            <a:pPr algn="ctr"/>
            <a:r>
              <a:rPr lang="en-US" dirty="0"/>
              <a:t>Contemporary!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31572"/>
            <a:ext cx="12192000" cy="6858357"/>
          </a:xfrm>
          <a:prstGeom prst="rect">
            <a:avLst/>
          </a:prstGeom>
          <a:noFill/>
          <a:ln w="9525">
            <a:noFill/>
            <a:miter lim="800000"/>
            <a:headEnd/>
            <a:tailEnd/>
          </a:ln>
          <a:effectLst/>
        </p:spPr>
      </p:pic>
      <p:sp>
        <p:nvSpPr>
          <p:cNvPr id="5" name="Title 4"/>
          <p:cNvSpPr>
            <a:spLocks noGrp="1"/>
          </p:cNvSpPr>
          <p:nvPr>
            <p:ph type="ctrTitle"/>
          </p:nvPr>
        </p:nvSpPr>
        <p:spPr>
          <a:xfrm>
            <a:off x="1800048" y="276049"/>
            <a:ext cx="3743864" cy="1470025"/>
          </a:xfrm>
        </p:spPr>
        <p:txBody>
          <a:bodyPr>
            <a:noAutofit/>
          </a:bodyPr>
          <a:lstStyle/>
          <a:p>
            <a:r>
              <a:rPr lang="en-US" sz="4800" dirty="0">
                <a:effectLst>
                  <a:outerShdw blurRad="38100" dist="165100" dir="7200000" algn="tl">
                    <a:srgbClr val="000000">
                      <a:alpha val="51000"/>
                    </a:srgbClr>
                  </a:outerShdw>
                </a:effectLst>
              </a:rPr>
              <a:t>Worship:</a:t>
            </a:r>
          </a:p>
        </p:txBody>
      </p:sp>
      <p:sp>
        <p:nvSpPr>
          <p:cNvPr id="7" name="Title 4"/>
          <p:cNvSpPr txBox="1">
            <a:spLocks/>
          </p:cNvSpPr>
          <p:nvPr/>
        </p:nvSpPr>
        <p:spPr>
          <a:xfrm>
            <a:off x="5526660" y="342180"/>
            <a:ext cx="4758905" cy="1470025"/>
          </a:xfrm>
          <a:prstGeom prst="rect">
            <a:avLst/>
          </a:prstGeom>
        </p:spPr>
        <p:txBody>
          <a:bodyPr vert="horz" lIns="91440" tIns="45720" rIns="91440" bIns="45720" rtlCol="0" anchor="ctr">
            <a:noAutofit/>
          </a:bodyPr>
          <a:lstStyle/>
          <a:p>
            <a:pPr algn="ctr">
              <a:spcBef>
                <a:spcPct val="0"/>
              </a:spcBef>
              <a:defRPr/>
            </a:pPr>
            <a:r>
              <a:rPr lang="en-US" sz="4800" dirty="0">
                <a:solidFill>
                  <a:schemeClr val="bg1"/>
                </a:solidFill>
                <a:effectLst>
                  <a:outerShdw blurRad="38100" dist="165100" dir="7200000" algn="tl">
                    <a:srgbClr val="000000">
                      <a:alpha val="51000"/>
                    </a:srgbClr>
                  </a:outerShdw>
                </a:effectLst>
                <a:latin typeface="Elephant" pitchFamily="18" charset="0"/>
                <a:ea typeface="+mj-ea"/>
                <a:cs typeface="+mj-cs"/>
              </a:rPr>
              <a:t>Traditional, </a:t>
            </a:r>
          </a:p>
          <a:p>
            <a:pPr algn="ctr">
              <a:spcBef>
                <a:spcPct val="0"/>
              </a:spcBef>
              <a:defRPr/>
            </a:pPr>
            <a:r>
              <a:rPr lang="en-US" sz="4800" dirty="0">
                <a:solidFill>
                  <a:schemeClr val="bg1"/>
                </a:solidFill>
                <a:effectLst>
                  <a:outerShdw blurRad="38100" dist="165100" dir="7200000" algn="tl">
                    <a:srgbClr val="000000">
                      <a:alpha val="51000"/>
                    </a:srgbClr>
                  </a:outerShdw>
                </a:effectLst>
                <a:latin typeface="Elephant" pitchFamily="18" charset="0"/>
                <a:ea typeface="+mj-ea"/>
                <a:cs typeface="+mj-cs"/>
              </a:rPr>
              <a:t>Contemporary</a:t>
            </a:r>
          </a:p>
        </p:txBody>
      </p:sp>
      <p:sp>
        <p:nvSpPr>
          <p:cNvPr id="8" name="Title 4"/>
          <p:cNvSpPr txBox="1">
            <a:spLocks/>
          </p:cNvSpPr>
          <p:nvPr/>
        </p:nvSpPr>
        <p:spPr>
          <a:xfrm>
            <a:off x="2055966" y="5152844"/>
            <a:ext cx="8612035" cy="1470025"/>
          </a:xfrm>
          <a:prstGeom prst="rect">
            <a:avLst/>
          </a:prstGeom>
        </p:spPr>
        <p:txBody>
          <a:bodyPr vert="horz" lIns="91440" tIns="45720" rIns="91440" bIns="45720" rtlCol="0" anchor="ctr">
            <a:noAutofit/>
          </a:bodyPr>
          <a:lstStyle/>
          <a:p>
            <a:pPr algn="ctr">
              <a:spcBef>
                <a:spcPct val="0"/>
              </a:spcBef>
              <a:defRPr/>
            </a:pPr>
            <a:r>
              <a:rPr lang="en-US" sz="6000" dirty="0">
                <a:solidFill>
                  <a:schemeClr val="bg1"/>
                </a:solidFill>
                <a:effectLst>
                  <a:outerShdw blurRad="38100" dist="165100" dir="7200000" algn="tl">
                    <a:srgbClr val="000000">
                      <a:alpha val="51000"/>
                    </a:srgbClr>
                  </a:outerShdw>
                </a:effectLst>
                <a:latin typeface="Elephant" pitchFamily="18" charset="0"/>
                <a:ea typeface="+mj-ea"/>
                <a:cs typeface="+mj-cs"/>
              </a:rPr>
              <a:t>Or God’s Way?</a:t>
            </a:r>
          </a:p>
        </p:txBody>
      </p:sp>
    </p:spTree>
    <p:extLst>
      <p:ext uri="{BB962C8B-B14F-4D97-AF65-F5344CB8AC3E}">
        <p14:creationId xmlns:p14="http://schemas.microsoft.com/office/powerpoint/2010/main" val="7899623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Here’s the Point:</a:t>
            </a:r>
          </a:p>
        </p:txBody>
      </p:sp>
      <p:sp>
        <p:nvSpPr>
          <p:cNvPr id="3" name="Content Placeholder 2"/>
          <p:cNvSpPr>
            <a:spLocks noGrp="1"/>
          </p:cNvSpPr>
          <p:nvPr>
            <p:ph idx="1"/>
          </p:nvPr>
        </p:nvSpPr>
        <p:spPr/>
        <p:txBody>
          <a:bodyPr>
            <a:normAutofit/>
          </a:bodyPr>
          <a:lstStyle/>
          <a:p>
            <a:pPr algn="ctr"/>
            <a:r>
              <a:rPr lang="en-US" dirty="0"/>
              <a:t>Worship is much more than </a:t>
            </a:r>
          </a:p>
          <a:p>
            <a:pPr algn="ctr"/>
            <a:r>
              <a:rPr lang="en-US" dirty="0"/>
              <a:t>Traditional </a:t>
            </a:r>
            <a:br>
              <a:rPr lang="en-US" dirty="0"/>
            </a:br>
            <a:r>
              <a:rPr lang="en-US" dirty="0"/>
              <a:t>or </a:t>
            </a:r>
          </a:p>
          <a:p>
            <a:pPr algn="ctr"/>
            <a:r>
              <a:rPr lang="en-US" dirty="0"/>
              <a:t>Contemporary!</a:t>
            </a:r>
          </a:p>
          <a:p>
            <a:pPr algn="ctr"/>
            <a:r>
              <a:rPr lang="en-US" dirty="0">
                <a:effectLst>
                  <a:glow rad="50800">
                    <a:schemeClr val="tx1"/>
                  </a:glow>
                  <a:outerShdw blurRad="38100" dist="38100" dir="2700000" algn="tl">
                    <a:srgbClr val="000000">
                      <a:alpha val="43137"/>
                    </a:srgbClr>
                  </a:outerShdw>
                </a:effectLst>
              </a:rPr>
              <a:t>It’s PRAYING, EVANGELIZING, CONNEC</a:t>
            </a:r>
            <a:r>
              <a:rPr lang="en-US" sz="3600" dirty="0">
                <a:effectLst>
                  <a:glow rad="50800">
                    <a:schemeClr val="tx1"/>
                  </a:glow>
                  <a:outerShdw blurRad="38100" dist="38100" dir="2700000" algn="tl">
                    <a:srgbClr val="000000">
                      <a:alpha val="43137"/>
                    </a:srgbClr>
                  </a:outerShdw>
                </a:effectLst>
              </a:rPr>
              <a:t>TING WITH GOD, TESTIFYING, PREACHING/TEACHING, GOOD DEEDING, LEARNING, &amp; EXPLAINING GOD’S WORD!</a:t>
            </a:r>
          </a:p>
          <a:p>
            <a:pPr algn="ctr"/>
            <a:endParaRPr lang="en-US" sz="3600" dirty="0">
              <a:effectLst>
                <a:glow rad="50800">
                  <a:schemeClr val="tx1"/>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3312425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686800" cy="1143000"/>
          </a:xfrm>
        </p:spPr>
        <p:txBody>
          <a:bodyPr/>
          <a:lstStyle/>
          <a:p>
            <a:r>
              <a:rPr lang="en-US"/>
              <a:t>The perfect application …</a:t>
            </a:r>
            <a:endParaRPr lang="en-US" dirty="0"/>
          </a:p>
        </p:txBody>
      </p:sp>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9160424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1928018"/>
            <a:ext cx="8470900" cy="4764881"/>
          </a:xfrm>
          <a:prstGeom prst="rect">
            <a:avLst/>
          </a:prstGeom>
          <a:effectLst>
            <a:glow rad="127000">
              <a:schemeClr val="bg1"/>
            </a:glow>
          </a:effectLst>
        </p:spPr>
      </p:pic>
      <p:sp>
        <p:nvSpPr>
          <p:cNvPr id="2" name="Title 1"/>
          <p:cNvSpPr>
            <a:spLocks noGrp="1"/>
          </p:cNvSpPr>
          <p:nvPr>
            <p:ph type="title"/>
          </p:nvPr>
        </p:nvSpPr>
        <p:spPr>
          <a:xfrm>
            <a:off x="1981200" y="0"/>
            <a:ext cx="8686800" cy="1143000"/>
          </a:xfrm>
        </p:spPr>
        <p:txBody>
          <a:bodyPr/>
          <a:lstStyle/>
          <a:p>
            <a:r>
              <a:rPr lang="en-US"/>
              <a:t>The perfect application …</a:t>
            </a:r>
            <a:endParaRPr lang="en-US" dirty="0"/>
          </a:p>
        </p:txBody>
      </p:sp>
      <p:sp>
        <p:nvSpPr>
          <p:cNvPr id="3" name="Content Placeholder 2"/>
          <p:cNvSpPr>
            <a:spLocks noGrp="1"/>
          </p:cNvSpPr>
          <p:nvPr>
            <p:ph idx="1"/>
          </p:nvPr>
        </p:nvSpPr>
        <p:spPr/>
        <p:txBody>
          <a:bodyPr/>
          <a:lstStyle/>
          <a:p>
            <a:pPr algn="ctr"/>
            <a:r>
              <a:rPr lang="en-US" dirty="0"/>
              <a:t>Join us tonight for the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31572"/>
            <a:ext cx="12192000" cy="6858357"/>
          </a:xfrm>
          <a:prstGeom prst="rect">
            <a:avLst/>
          </a:prstGeom>
          <a:noFill/>
          <a:ln w="9525">
            <a:noFill/>
            <a:miter lim="800000"/>
            <a:headEnd/>
            <a:tailEnd/>
          </a:ln>
          <a:effectLst/>
        </p:spPr>
      </p:pic>
      <p:sp>
        <p:nvSpPr>
          <p:cNvPr id="2" name="Title 1"/>
          <p:cNvSpPr>
            <a:spLocks noGrp="1"/>
          </p:cNvSpPr>
          <p:nvPr>
            <p:ph type="title"/>
          </p:nvPr>
        </p:nvSpPr>
        <p:spPr>
          <a:xfrm>
            <a:off x="475129" y="564775"/>
            <a:ext cx="3881718" cy="1143000"/>
          </a:xfrm>
        </p:spPr>
        <p:txBody>
          <a:bodyPr/>
          <a:lstStyle/>
          <a:p>
            <a:pPr algn="ctr"/>
            <a:r>
              <a:rPr lang="en-US" dirty="0"/>
              <a:t>LET’S PRAY!</a:t>
            </a:r>
          </a:p>
        </p:txBody>
      </p:sp>
    </p:spTree>
    <p:extLst>
      <p:ext uri="{BB962C8B-B14F-4D97-AF65-F5344CB8AC3E}">
        <p14:creationId xmlns:p14="http://schemas.microsoft.com/office/powerpoint/2010/main" val="3915520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“Instructions on Worship”</a:t>
            </a:r>
          </a:p>
        </p:txBody>
      </p:sp>
      <p:sp>
        <p:nvSpPr>
          <p:cNvPr id="5" name="Content Placeholder 4"/>
          <p:cNvSpPr>
            <a:spLocks noGrp="1"/>
          </p:cNvSpPr>
          <p:nvPr>
            <p:ph idx="1"/>
          </p:nvPr>
        </p:nvSpPr>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“Instructions on Worship”</a:t>
            </a:r>
          </a:p>
        </p:txBody>
      </p:sp>
      <p:sp>
        <p:nvSpPr>
          <p:cNvPr id="3" name="Content Placeholder 2"/>
          <p:cNvSpPr>
            <a:spLocks noGrp="1"/>
          </p:cNvSpPr>
          <p:nvPr>
            <p:ph idx="1"/>
          </p:nvPr>
        </p:nvSpPr>
        <p:spPr>
          <a:xfrm>
            <a:off x="2145437" y="4848045"/>
            <a:ext cx="8065363" cy="1207094"/>
          </a:xfrm>
        </p:spPr>
        <p:txBody>
          <a:bodyPr/>
          <a:lstStyle/>
          <a:p>
            <a:pPr algn="ctr"/>
            <a:r>
              <a:rPr lang="en-US" sz="4800" dirty="0"/>
              <a:t>Not what you would expect …</a:t>
            </a:r>
          </a:p>
          <a:p>
            <a:pPr algn="ctr"/>
            <a:r>
              <a:rPr lang="en-US" sz="4800" dirty="0"/>
              <a:t>Not about Music!!!!!</a:t>
            </a:r>
          </a:p>
          <a:p>
            <a:r>
              <a:rPr lang="en-US" dirty="0"/>
              <a:t> </a:t>
            </a:r>
          </a:p>
        </p:txBody>
      </p:sp>
    </p:spTree>
    <p:extLst>
      <p:ext uri="{BB962C8B-B14F-4D97-AF65-F5344CB8AC3E}">
        <p14:creationId xmlns:p14="http://schemas.microsoft.com/office/powerpoint/2010/main" val="189397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“Instructions on Worship”</a:t>
            </a:r>
          </a:p>
        </p:txBody>
      </p:sp>
      <p:sp>
        <p:nvSpPr>
          <p:cNvPr id="3" name="Content Placeholder 2"/>
          <p:cNvSpPr>
            <a:spLocks noGrp="1"/>
          </p:cNvSpPr>
          <p:nvPr>
            <p:ph idx="1"/>
          </p:nvPr>
        </p:nvSpPr>
        <p:spPr>
          <a:xfrm>
            <a:off x="2145437" y="4848045"/>
            <a:ext cx="8065363" cy="1207094"/>
          </a:xfrm>
        </p:spPr>
        <p:txBody>
          <a:bodyPr/>
          <a:lstStyle/>
          <a:p>
            <a:pPr algn="ctr"/>
            <a:r>
              <a:rPr lang="en-US" sz="4800" dirty="0"/>
              <a:t>Not what you would expect …</a:t>
            </a:r>
          </a:p>
          <a:p>
            <a:pPr algn="ctr"/>
            <a:r>
              <a:rPr lang="en-US" sz="4800" dirty="0"/>
              <a:t>Not about Music!!!!!</a:t>
            </a:r>
          </a:p>
          <a:p>
            <a:r>
              <a:rPr lang="en-US" dirty="0"/>
              <a:t> </a:t>
            </a:r>
          </a:p>
        </p:txBody>
      </p:sp>
      <p:sp>
        <p:nvSpPr>
          <p:cNvPr id="4" name="TextBox 3"/>
          <p:cNvSpPr txBox="1"/>
          <p:nvPr/>
        </p:nvSpPr>
        <p:spPr>
          <a:xfrm>
            <a:off x="707923" y="1588957"/>
            <a:ext cx="10795819" cy="2554545"/>
          </a:xfrm>
          <a:prstGeom prst="rect">
            <a:avLst/>
          </a:prstGeom>
          <a:noFill/>
        </p:spPr>
        <p:txBody>
          <a:bodyPr wrap="square" rtlCol="0">
            <a:spAutoFit/>
          </a:bodyPr>
          <a:lstStyle/>
          <a:p>
            <a:r>
              <a:rPr lang="en-US" sz="4000" b="1" dirty="0">
                <a:solidFill>
                  <a:schemeClr val="bg1"/>
                </a:solidFill>
                <a:latin typeface="Arial Narrow" pitchFamily="34" charset="0"/>
              </a:rPr>
              <a:t> </a:t>
            </a:r>
            <a:r>
              <a:rPr lang="en-US" sz="4000" b="1" baseline="30000" dirty="0">
                <a:solidFill>
                  <a:schemeClr val="bg1"/>
                </a:solidFill>
                <a:latin typeface="Arial Narrow" pitchFamily="34" charset="0"/>
              </a:rPr>
              <a:t>16</a:t>
            </a:r>
            <a:r>
              <a:rPr lang="en-US" sz="4000" b="1" dirty="0">
                <a:solidFill>
                  <a:schemeClr val="bg1"/>
                </a:solidFill>
                <a:latin typeface="Arial Narrow" pitchFamily="34" charset="0"/>
              </a:rPr>
              <a:t> Let the word of Christ dwell in you richly as you teach and admonish one another with all wisdom, and as you sing </a:t>
            </a:r>
            <a:r>
              <a:rPr lang="en-US" sz="4000" b="1" dirty="0">
                <a:solidFill>
                  <a:schemeClr val="bg1"/>
                </a:solidFill>
                <a:effectLst>
                  <a:glow rad="127000">
                    <a:srgbClr val="FF0000"/>
                  </a:glow>
                </a:effectLst>
                <a:latin typeface="Arial Narrow" pitchFamily="34" charset="0"/>
              </a:rPr>
              <a:t>psalms</a:t>
            </a:r>
            <a:r>
              <a:rPr lang="en-US" sz="4000" b="1" dirty="0">
                <a:solidFill>
                  <a:schemeClr val="bg1"/>
                </a:solidFill>
                <a:latin typeface="Arial Narrow" pitchFamily="34" charset="0"/>
              </a:rPr>
              <a:t>, </a:t>
            </a:r>
            <a:r>
              <a:rPr lang="en-US" sz="4000" b="1" dirty="0">
                <a:solidFill>
                  <a:schemeClr val="bg1"/>
                </a:solidFill>
                <a:effectLst>
                  <a:glow rad="127000">
                    <a:srgbClr val="FF0000"/>
                  </a:glow>
                </a:effectLst>
                <a:latin typeface="Arial Narrow" pitchFamily="34" charset="0"/>
              </a:rPr>
              <a:t>hymns</a:t>
            </a:r>
            <a:r>
              <a:rPr lang="en-US" sz="4000" b="1" dirty="0">
                <a:solidFill>
                  <a:schemeClr val="bg1"/>
                </a:solidFill>
                <a:latin typeface="Arial Narrow" pitchFamily="34" charset="0"/>
              </a:rPr>
              <a:t> and spiritual </a:t>
            </a:r>
            <a:r>
              <a:rPr lang="en-US" sz="4000" b="1" dirty="0">
                <a:solidFill>
                  <a:schemeClr val="bg1"/>
                </a:solidFill>
                <a:effectLst>
                  <a:glow rad="127000">
                    <a:srgbClr val="FF0000"/>
                  </a:glow>
                </a:effectLst>
                <a:latin typeface="Arial Narrow" pitchFamily="34" charset="0"/>
              </a:rPr>
              <a:t>songs</a:t>
            </a:r>
            <a:r>
              <a:rPr lang="en-US" sz="4000" b="1" dirty="0">
                <a:solidFill>
                  <a:schemeClr val="bg1"/>
                </a:solidFill>
                <a:latin typeface="Arial Narrow" pitchFamily="34" charset="0"/>
              </a:rPr>
              <a:t> with gratitude in your hearts to God. (Col. 3:16)</a:t>
            </a:r>
          </a:p>
        </p:txBody>
      </p:sp>
    </p:spTree>
    <p:extLst>
      <p:ext uri="{BB962C8B-B14F-4D97-AF65-F5344CB8AC3E}">
        <p14:creationId xmlns:p14="http://schemas.microsoft.com/office/powerpoint/2010/main" val="178210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Worship God’s Way involves: </a:t>
            </a:r>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r="15370"/>
          <a:stretch>
            <a:fillRect/>
          </a:stretch>
        </p:blipFill>
        <p:spPr bwMode="auto">
          <a:xfrm>
            <a:off x="6017343" y="1743135"/>
            <a:ext cx="6174658" cy="547242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1.  All Sorts of </a:t>
            </a:r>
            <a:r>
              <a:rPr lang="en-US" u="sng" dirty="0">
                <a:solidFill>
                  <a:srgbClr val="FFFF00"/>
                </a:solidFill>
              </a:rPr>
              <a:t>Prayers</a:t>
            </a:r>
          </a:p>
        </p:txBody>
      </p:sp>
      <p:sp>
        <p:nvSpPr>
          <p:cNvPr id="3" name="Content Placeholder 2"/>
          <p:cNvSpPr>
            <a:spLocks noGrp="1"/>
          </p:cNvSpPr>
          <p:nvPr>
            <p:ph idx="1"/>
          </p:nvPr>
        </p:nvSpPr>
        <p:spPr/>
        <p:txBody>
          <a:bodyPr/>
          <a:lstStyle/>
          <a:p>
            <a:r>
              <a:rPr lang="en-US" dirty="0"/>
              <a:t>I urge, then, first of all, that </a:t>
            </a:r>
            <a:r>
              <a:rPr lang="en-US" dirty="0">
                <a:effectLst>
                  <a:glow rad="127000">
                    <a:srgbClr val="FF0000"/>
                  </a:glow>
                  <a:outerShdw blurRad="38100" dist="38100" dir="2700000" algn="tl">
                    <a:srgbClr val="000000">
                      <a:alpha val="43137"/>
                    </a:srgbClr>
                  </a:outerShdw>
                </a:effectLst>
              </a:rPr>
              <a:t>requests</a:t>
            </a:r>
            <a:r>
              <a:rPr lang="en-US" dirty="0">
                <a:effectLst>
                  <a:glow rad="127000">
                    <a:srgbClr val="FF0000">
                      <a:alpha val="0"/>
                    </a:srgbClr>
                  </a:glow>
                  <a:outerShdw blurRad="38100" dist="38100" dir="2700000" algn="tl">
                    <a:srgbClr val="000000">
                      <a:alpha val="43137"/>
                    </a:srgbClr>
                  </a:outerShdw>
                </a:effectLst>
              </a:rPr>
              <a:t>,</a:t>
            </a:r>
            <a:r>
              <a:rPr lang="en-US" dirty="0">
                <a:effectLst>
                  <a:glow rad="127000">
                    <a:srgbClr val="FF0000"/>
                  </a:glow>
                  <a:outerShdw blurRad="38100" dist="38100" dir="2700000" algn="tl">
                    <a:srgbClr val="000000">
                      <a:alpha val="43137"/>
                    </a:srgbClr>
                  </a:outerShdw>
                </a:effectLst>
              </a:rPr>
              <a:t> prayers</a:t>
            </a:r>
            <a:r>
              <a:rPr lang="en-US" dirty="0">
                <a:effectLst>
                  <a:glow rad="127000">
                    <a:srgbClr val="FF0000">
                      <a:alpha val="0"/>
                    </a:srgbClr>
                  </a:glow>
                  <a:outerShdw blurRad="38100" dist="38100" dir="2700000" algn="tl">
                    <a:srgbClr val="000000">
                      <a:alpha val="43137"/>
                    </a:srgbClr>
                  </a:outerShdw>
                </a:effectLst>
              </a:rPr>
              <a:t>, </a:t>
            </a:r>
            <a:r>
              <a:rPr lang="en-US" dirty="0">
                <a:effectLst>
                  <a:glow rad="127000">
                    <a:srgbClr val="FF0000"/>
                  </a:glow>
                  <a:outerShdw blurRad="38100" dist="38100" dir="2700000" algn="tl">
                    <a:srgbClr val="000000">
                      <a:alpha val="43137"/>
                    </a:srgbClr>
                  </a:outerShdw>
                </a:effectLst>
              </a:rPr>
              <a:t>intercession </a:t>
            </a:r>
            <a:r>
              <a:rPr lang="en-US" dirty="0">
                <a:effectLst>
                  <a:glow rad="127000">
                    <a:srgbClr val="FF0000">
                      <a:alpha val="0"/>
                    </a:srgbClr>
                  </a:glow>
                  <a:outerShdw blurRad="38100" dist="38100" dir="2700000" algn="tl">
                    <a:srgbClr val="000000">
                      <a:alpha val="43137"/>
                    </a:srgbClr>
                  </a:outerShdw>
                </a:effectLst>
              </a:rPr>
              <a:t>and</a:t>
            </a:r>
            <a:r>
              <a:rPr lang="en-US" dirty="0">
                <a:effectLst>
                  <a:glow rad="127000">
                    <a:srgbClr val="FF0000"/>
                  </a:glow>
                  <a:outerShdw blurRad="38100" dist="38100" dir="2700000" algn="tl">
                    <a:srgbClr val="000000">
                      <a:alpha val="43137"/>
                    </a:srgbClr>
                  </a:outerShdw>
                </a:effectLst>
              </a:rPr>
              <a:t> thanksgiving</a:t>
            </a:r>
            <a:r>
              <a:rPr lang="en-US" dirty="0"/>
              <a:t> be made for everyone-- </a:t>
            </a:r>
            <a:r>
              <a:rPr lang="en-US" baseline="30000" dirty="0"/>
              <a:t>2</a:t>
            </a:r>
            <a:r>
              <a:rPr lang="en-US" dirty="0"/>
              <a:t> for kings and all those </a:t>
            </a:r>
            <a:br>
              <a:rPr lang="en-US" dirty="0"/>
            </a:br>
            <a:r>
              <a:rPr lang="en-US" dirty="0"/>
              <a:t>in authority, that we may </a:t>
            </a:r>
            <a:br>
              <a:rPr lang="en-US" dirty="0"/>
            </a:br>
            <a:r>
              <a:rPr lang="en-US" dirty="0"/>
              <a:t>live peaceful and quiet lives </a:t>
            </a:r>
            <a:br>
              <a:rPr lang="en-US" dirty="0"/>
            </a:br>
            <a:r>
              <a:rPr lang="en-US" dirty="0"/>
              <a:t>in all godliness and holiness.  </a:t>
            </a:r>
            <a:br>
              <a:rPr lang="en-US" dirty="0"/>
            </a:br>
            <a:r>
              <a:rPr lang="en-US" dirty="0"/>
              <a:t>(1Tim 2:1-2 )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r="15370"/>
          <a:stretch>
            <a:fillRect/>
          </a:stretch>
        </p:blipFill>
        <p:spPr bwMode="auto">
          <a:xfrm>
            <a:off x="6017343" y="1743135"/>
            <a:ext cx="6174658" cy="547242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1.  All Sorts of </a:t>
            </a:r>
            <a:r>
              <a:rPr lang="en-US" u="sng" dirty="0">
                <a:solidFill>
                  <a:srgbClr val="FFFF00"/>
                </a:solidFill>
              </a:rPr>
              <a:t>Prayers</a:t>
            </a:r>
          </a:p>
        </p:txBody>
      </p:sp>
      <p:sp>
        <p:nvSpPr>
          <p:cNvPr id="3" name="Content Placeholder 2"/>
          <p:cNvSpPr>
            <a:spLocks noGrp="1"/>
          </p:cNvSpPr>
          <p:nvPr>
            <p:ph idx="1"/>
          </p:nvPr>
        </p:nvSpPr>
        <p:spPr/>
        <p:txBody>
          <a:bodyPr/>
          <a:lstStyle/>
          <a:p>
            <a:r>
              <a:rPr lang="en-US" dirty="0"/>
              <a:t>I urge, then, first of all, that requests, prayers, intercession and thanksgiving be made for everyone-- </a:t>
            </a:r>
            <a:r>
              <a:rPr lang="en-US" baseline="30000" dirty="0"/>
              <a:t>2</a:t>
            </a:r>
            <a:r>
              <a:rPr lang="en-US" dirty="0"/>
              <a:t> for </a:t>
            </a:r>
            <a:r>
              <a:rPr lang="en-US" dirty="0">
                <a:effectLst>
                  <a:glow rad="127000">
                    <a:srgbClr val="FF0000"/>
                  </a:glow>
                  <a:outerShdw blurRad="38100" dist="38100" dir="2700000" algn="tl">
                    <a:srgbClr val="000000">
                      <a:alpha val="43137"/>
                    </a:srgbClr>
                  </a:outerShdw>
                </a:effectLst>
              </a:rPr>
              <a:t>kings </a:t>
            </a:r>
            <a:r>
              <a:rPr lang="en-US" dirty="0">
                <a:effectLst>
                  <a:glow rad="127000">
                    <a:srgbClr val="FF0000">
                      <a:alpha val="0"/>
                    </a:srgbClr>
                  </a:glow>
                  <a:outerShdw blurRad="38100" dist="38100" dir="2700000" algn="tl">
                    <a:srgbClr val="000000">
                      <a:alpha val="43137"/>
                    </a:srgbClr>
                  </a:outerShdw>
                </a:effectLst>
              </a:rPr>
              <a:t>and </a:t>
            </a:r>
            <a:r>
              <a:rPr lang="en-US" dirty="0">
                <a:effectLst>
                  <a:glow rad="127000">
                    <a:srgbClr val="FF0000"/>
                  </a:glow>
                  <a:outerShdw blurRad="38100" dist="38100" dir="2700000" algn="tl">
                    <a:srgbClr val="000000">
                      <a:alpha val="43137"/>
                    </a:srgbClr>
                  </a:outerShdw>
                </a:effectLst>
              </a:rPr>
              <a:t>all those </a:t>
            </a:r>
            <a:br>
              <a:rPr lang="en-US" dirty="0">
                <a:effectLst>
                  <a:glow rad="127000">
                    <a:srgbClr val="FF0000"/>
                  </a:glow>
                  <a:outerShdw blurRad="38100" dist="38100" dir="2700000" algn="tl">
                    <a:srgbClr val="000000">
                      <a:alpha val="43137"/>
                    </a:srgbClr>
                  </a:outerShdw>
                </a:effectLst>
              </a:rPr>
            </a:br>
            <a:r>
              <a:rPr lang="en-US" dirty="0">
                <a:effectLst>
                  <a:glow rad="127000">
                    <a:srgbClr val="FF0000"/>
                  </a:glow>
                  <a:outerShdw blurRad="38100" dist="38100" dir="2700000" algn="tl">
                    <a:srgbClr val="000000">
                      <a:alpha val="43137"/>
                    </a:srgbClr>
                  </a:outerShdw>
                </a:effectLst>
              </a:rPr>
              <a:t>in authority</a:t>
            </a:r>
            <a:r>
              <a:rPr lang="en-US" dirty="0"/>
              <a:t>, that we may </a:t>
            </a:r>
            <a:br>
              <a:rPr lang="en-US" dirty="0"/>
            </a:br>
            <a:r>
              <a:rPr lang="en-US" dirty="0"/>
              <a:t>live peaceful and quiet lives </a:t>
            </a:r>
            <a:br>
              <a:rPr lang="en-US" dirty="0"/>
            </a:br>
            <a:r>
              <a:rPr lang="en-US" dirty="0"/>
              <a:t>in all godliness and holiness.  </a:t>
            </a:r>
            <a:br>
              <a:rPr lang="en-US" dirty="0"/>
            </a:br>
            <a:r>
              <a:rPr lang="en-US" dirty="0"/>
              <a:t>(1Tim 2:1-2 )</a:t>
            </a:r>
          </a:p>
        </p:txBody>
      </p:sp>
    </p:spTree>
    <p:extLst>
      <p:ext uri="{BB962C8B-B14F-4D97-AF65-F5344CB8AC3E}">
        <p14:creationId xmlns:p14="http://schemas.microsoft.com/office/powerpoint/2010/main" val="38896586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8244</TotalTime>
  <Words>3739</Words>
  <Application>Microsoft Office PowerPoint</Application>
  <PresentationFormat>Widescreen</PresentationFormat>
  <Paragraphs>189</Paragraphs>
  <Slides>33</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Arial Black</vt:lpstr>
      <vt:lpstr>Arial Narrow</vt:lpstr>
      <vt:lpstr>ArtBrush</vt:lpstr>
      <vt:lpstr>Bodoni MT Black</vt:lpstr>
      <vt:lpstr>Calibri</vt:lpstr>
      <vt:lpstr>Elephant</vt:lpstr>
      <vt:lpstr>Office Theme</vt:lpstr>
      <vt:lpstr>PowerPoint Presentation</vt:lpstr>
      <vt:lpstr>Worship:</vt:lpstr>
      <vt:lpstr>Worship:</vt:lpstr>
      <vt:lpstr>“Instructions on Worship”</vt:lpstr>
      <vt:lpstr>“Instructions on Worship”</vt:lpstr>
      <vt:lpstr>“Instructions on Worship”</vt:lpstr>
      <vt:lpstr>Worship God’s Way involves: </vt:lpstr>
      <vt:lpstr>1.  All Sorts of Prayers</vt:lpstr>
      <vt:lpstr>1.  All Sorts of Prayers</vt:lpstr>
      <vt:lpstr>1.  All Sorts of Prayers</vt:lpstr>
      <vt:lpstr>1.  All Sorts of Prayers</vt:lpstr>
      <vt:lpstr>2.  Seeker Sensitivity</vt:lpstr>
      <vt:lpstr>3.  A God Connection</vt:lpstr>
      <vt:lpstr>3.  A God Connection</vt:lpstr>
      <vt:lpstr>4.  Timely Testimonies</vt:lpstr>
      <vt:lpstr>5. Preaching/Teaching Truth</vt:lpstr>
      <vt:lpstr>6.  More Prayer</vt:lpstr>
      <vt:lpstr>7.  Appropriate Modesty</vt:lpstr>
      <vt:lpstr>8.  Learning Attitude</vt:lpstr>
      <vt:lpstr>8.  Learning Attitude</vt:lpstr>
      <vt:lpstr>8.  Learning Attitude</vt:lpstr>
      <vt:lpstr>9.  Biblical Explanations</vt:lpstr>
      <vt:lpstr>9.  Biblical Explanations</vt:lpstr>
      <vt:lpstr>9.  Biblical Explanations</vt:lpstr>
      <vt:lpstr>9.  Biblical Explanations</vt:lpstr>
      <vt:lpstr>9.  Biblical Explanations</vt:lpstr>
      <vt:lpstr>9.  Biblical Explanations</vt:lpstr>
      <vt:lpstr>9.  Biblical Explanations</vt:lpstr>
      <vt:lpstr>Here’s the Point:</vt:lpstr>
      <vt:lpstr>Here’s the Point:</vt:lpstr>
      <vt:lpstr>The perfect application …</vt:lpstr>
      <vt:lpstr>The perfect application …</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DennisH</dc:creator>
  <cp:lastModifiedBy>Dennis Henderson</cp:lastModifiedBy>
  <cp:revision>651</cp:revision>
  <dcterms:created xsi:type="dcterms:W3CDTF">2013-04-08T03:48:04Z</dcterms:created>
  <dcterms:modified xsi:type="dcterms:W3CDTF">2021-05-13T16:47:10Z</dcterms:modified>
</cp:coreProperties>
</file>