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1024" r:id="rId2"/>
    <p:sldId id="1184" r:id="rId3"/>
    <p:sldId id="1142" r:id="rId4"/>
    <p:sldId id="1143" r:id="rId5"/>
    <p:sldId id="1025" r:id="rId6"/>
    <p:sldId id="1146" r:id="rId7"/>
    <p:sldId id="1147" r:id="rId8"/>
    <p:sldId id="1148" r:id="rId9"/>
    <p:sldId id="1149" r:id="rId10"/>
    <p:sldId id="1150" r:id="rId11"/>
    <p:sldId id="1151" r:id="rId12"/>
    <p:sldId id="1144" r:id="rId13"/>
    <p:sldId id="1152" r:id="rId14"/>
    <p:sldId id="1145" r:id="rId15"/>
    <p:sldId id="1153" r:id="rId16"/>
    <p:sldId id="1154" r:id="rId17"/>
    <p:sldId id="1155" r:id="rId18"/>
    <p:sldId id="1185" r:id="rId19"/>
    <p:sldId id="1157" r:id="rId20"/>
    <p:sldId id="1158" r:id="rId21"/>
    <p:sldId id="1159" r:id="rId22"/>
    <p:sldId id="1160" r:id="rId23"/>
    <p:sldId id="1162" r:id="rId24"/>
    <p:sldId id="1161" r:id="rId25"/>
    <p:sldId id="1186" r:id="rId26"/>
    <p:sldId id="1163" r:id="rId27"/>
    <p:sldId id="1188" r:id="rId28"/>
    <p:sldId id="1189" r:id="rId29"/>
    <p:sldId id="1190" r:id="rId30"/>
    <p:sldId id="1191" r:id="rId31"/>
    <p:sldId id="1187" r:id="rId32"/>
    <p:sldId id="1165" r:id="rId33"/>
    <p:sldId id="109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21" userDrawn="1">
          <p15:clr>
            <a:srgbClr val="A4A3A4"/>
          </p15:clr>
        </p15:guide>
        <p15:guide id="2" pos="2435" userDrawn="1">
          <p15:clr>
            <a:srgbClr val="A4A3A4"/>
          </p15:clr>
        </p15:guide>
        <p15:guide id="3" orient="horz" pos="1833" userDrawn="1">
          <p15:clr>
            <a:srgbClr val="A4A3A4"/>
          </p15:clr>
        </p15:guide>
        <p15:guide id="4" pos="4056" userDrawn="1">
          <p15:clr>
            <a:srgbClr val="A4A3A4"/>
          </p15:clr>
        </p15:guide>
        <p15:guide id="5" orient="horz" pos="2061" userDrawn="1">
          <p15:clr>
            <a:srgbClr val="A4A3A4"/>
          </p15:clr>
        </p15:guide>
        <p15:guide id="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741"/>
    <a:srgbClr val="5D7166"/>
    <a:srgbClr val="457F5F"/>
    <a:srgbClr val="61A981"/>
    <a:srgbClr val="800000"/>
    <a:srgbClr val="C8A372"/>
    <a:srgbClr val="172D5F"/>
    <a:srgbClr val="28211A"/>
    <a:srgbClr val="481F67"/>
    <a:srgbClr val="ED7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7" autoAdjust="0"/>
    <p:restoredTop sz="90841" autoAdjust="0"/>
  </p:normalViewPr>
  <p:slideViewPr>
    <p:cSldViewPr snapToGrid="0" showGuides="1">
      <p:cViewPr varScale="1">
        <p:scale>
          <a:sx n="80" d="100"/>
          <a:sy n="80" d="100"/>
        </p:scale>
        <p:origin x="426" y="96"/>
      </p:cViewPr>
      <p:guideLst>
        <p:guide orient="horz" pos="2621"/>
        <p:guide pos="2435"/>
        <p:guide orient="horz" pos="1833"/>
        <p:guide pos="4056"/>
        <p:guide orient="horz" pos="2061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3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C6ACA-A39E-4BD3-A76A-8FCFA16171E6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6B530-7996-41ED-80CF-70DA4A4DD0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4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Tissot_Moses_and_Joshua_in_the_Tabernacle.jp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photo/meXVb1s/The+element+of+life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photo/mhAUFjc/make+a+deal+1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photo/mhAUFjc/make+a+deal+1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photo/mhAUFjc/make+a+deal+1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photo/mhAUFjc/make+a+deal+1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photo/mhAUFjc/make+a+deal+1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photo/mhAUFjc/make+a+deal+1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photo/mhAUFjc/make+a+deal+1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eatacrayon/2509422011/sizes/l/in/photostream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biscuitsmlp/2248219227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gbstock.com/photo/mgtgF4U/sky+lov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ommons.wikimedia.org/wiki/File:Gavel_(8189587238).jpg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eltic_FC_trophy_case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xc.hu/photo/1261069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Tissot_Moses_and_Joshua_in_the_Tabernacle.jp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</a:t>
            </a:r>
            <a:r>
              <a:rPr lang="en-US" smtClean="0"/>
              <a:t>assessment:</a:t>
            </a:r>
            <a:r>
              <a:rPr lang="en-US" baseline="0" smtClean="0"/>
              <a:t> </a:t>
            </a:r>
            <a:r>
              <a:rPr lang="en-US" smtClean="0"/>
              <a:t>If </a:t>
            </a:r>
            <a:r>
              <a:rPr lang="en-US" dirty="0" smtClean="0"/>
              <a:t>you do church correctly</a:t>
            </a:r>
            <a:r>
              <a:rPr lang="en-US" baseline="0" dirty="0" smtClean="0"/>
              <a:t>, you’ll get more out of 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14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 before the Lord = FREE = </a:t>
            </a:r>
            <a:r>
              <a:rPr lang="en-US" dirty="0" smtClean="0">
                <a:hlinkClick r:id="rId3"/>
              </a:rPr>
              <a:t>http://en.wikipedia.org/wiki/File:Tissot_Moses_and_Joshua_in_the_Tabernacle.jpg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98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POURING = FREE</a:t>
            </a:r>
            <a:r>
              <a:rPr lang="en-US" baseline="0" dirty="0" smtClean="0"/>
              <a:t> =from </a:t>
            </a:r>
            <a:r>
              <a:rPr lang="en-US" dirty="0" smtClean="0">
                <a:hlinkClick r:id="rId3"/>
              </a:rPr>
              <a:t>http://www.rgbstock.com/photo/meXVb1s/The+element+of+life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3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Boxing gloves</a:t>
            </a:r>
            <a:r>
              <a:rPr lang="en-US" baseline="0" dirty="0" smtClean="0"/>
              <a:t> = Licensed and NOT for REUSE elsewhere.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86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Hands = FREE </a:t>
            </a:r>
            <a:r>
              <a:rPr lang="en-US" smtClean="0"/>
              <a:t>= from </a:t>
            </a:r>
            <a:r>
              <a:rPr lang="en-US" smtClean="0">
                <a:hlinkClick r:id="rId3"/>
              </a:rPr>
              <a:t>http://www.rgbstock.com/photo/mhAUFjc/make+a+deal+1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73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Hands = FREE </a:t>
            </a:r>
            <a:r>
              <a:rPr lang="en-US" smtClean="0"/>
              <a:t>= from </a:t>
            </a:r>
            <a:r>
              <a:rPr lang="en-US" smtClean="0">
                <a:hlinkClick r:id="rId3"/>
              </a:rPr>
              <a:t>http://www.rgbstock.com/photo/mhAUFjc/make+a+deal+1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83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Hands = FREE </a:t>
            </a:r>
            <a:r>
              <a:rPr lang="en-US" smtClean="0"/>
              <a:t>= from </a:t>
            </a:r>
            <a:r>
              <a:rPr lang="en-US" smtClean="0">
                <a:hlinkClick r:id="rId3"/>
              </a:rPr>
              <a:t>http://www.rgbstock.com/photo/mhAUFjc/make+a+deal+1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73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Hands = FREE </a:t>
            </a:r>
            <a:r>
              <a:rPr lang="en-US" smtClean="0"/>
              <a:t>= from </a:t>
            </a:r>
            <a:r>
              <a:rPr lang="en-US" smtClean="0">
                <a:hlinkClick r:id="rId3"/>
              </a:rPr>
              <a:t>http://www.rgbstock.com/photo/mhAUFjc/make+a+deal+1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98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Hands = FREE </a:t>
            </a:r>
            <a:r>
              <a:rPr lang="en-US" smtClean="0"/>
              <a:t>= from </a:t>
            </a:r>
            <a:r>
              <a:rPr lang="en-US" smtClean="0">
                <a:hlinkClick r:id="rId3"/>
              </a:rPr>
              <a:t>http://www.rgbstock.com/photo/mhAUFjc/make+a+deal+1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27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Hands = FREE </a:t>
            </a:r>
            <a:r>
              <a:rPr lang="en-US" smtClean="0"/>
              <a:t>= from </a:t>
            </a:r>
            <a:r>
              <a:rPr lang="en-US" smtClean="0">
                <a:hlinkClick r:id="rId3"/>
              </a:rPr>
              <a:t>http://www.rgbstock.com/photo/mhAUFjc/make+a+deal+1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96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Hands = FREE </a:t>
            </a:r>
            <a:r>
              <a:rPr lang="en-US" smtClean="0"/>
              <a:t>= from </a:t>
            </a:r>
            <a:r>
              <a:rPr lang="en-US" smtClean="0">
                <a:hlinkClick r:id="rId3"/>
              </a:rPr>
              <a:t>http://www.rgbstock.com/photo/mhAUFjc/make+a+deal+1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62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3:16 = FREE</a:t>
            </a:r>
            <a:r>
              <a:rPr lang="en-US" baseline="0" dirty="0" smtClean="0"/>
              <a:t> =from </a:t>
            </a:r>
            <a:r>
              <a:rPr lang="en-US" dirty="0" smtClean="0">
                <a:hlinkClick r:id="rId3"/>
              </a:rPr>
              <a:t>http://www.flickr.com/photos/eatacrayon/2509422011/sizes/l/in/photostream/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7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Crucifix = FREE = From Bible 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63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Sinners = FREE = from </a:t>
            </a:r>
            <a:r>
              <a:rPr lang="en-US" dirty="0" smtClean="0">
                <a:hlinkClick r:id="rId3"/>
              </a:rPr>
              <a:t>http://www.flickr.com/photos/biscuitsmlp/2248219227/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3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Jesus</a:t>
            </a:r>
            <a:r>
              <a:rPr lang="en-US" baseline="0" dirty="0" smtClean="0"/>
              <a:t> = Licenses and not for reuse.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9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000" dirty="0" smtClean="0"/>
              <a:t>Hand = FREE = from </a:t>
            </a:r>
            <a:r>
              <a:rPr lang="en-US" sz="1000" dirty="0" smtClean="0">
                <a:hlinkClick r:id="rId3"/>
              </a:rPr>
              <a:t>http://www.rgbstock.com/photo/mgtgF4U/sky+love</a:t>
            </a:r>
            <a:endParaRPr lang="en-US" sz="1000" dirty="0" smtClean="0"/>
          </a:p>
          <a:p>
            <a:r>
              <a:rPr lang="en-US" sz="1000" dirty="0" smtClean="0"/>
              <a:t>Gavel = FREE = from h</a:t>
            </a:r>
            <a:r>
              <a:rPr lang="en-US" sz="1000" dirty="0" smtClean="0">
                <a:hlinkClick r:id="rId4"/>
              </a:rPr>
              <a:t>ttp://commons.wikimedia.org/wiki/File:Gavel_(8189587238).jpg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17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Showcase = FREE = From </a:t>
            </a:r>
            <a:r>
              <a:rPr lang="en-US" dirty="0" smtClean="0">
                <a:hlinkClick r:id="rId3"/>
              </a:rPr>
              <a:t>http://commons.wikimedia.org/wiki/File:Celtic_FC_trophy_case.JPG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624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Spotlight</a:t>
            </a:r>
            <a:r>
              <a:rPr lang="en-US" baseline="0" dirty="0" smtClean="0"/>
              <a:t> = FREE = from </a:t>
            </a:r>
            <a:r>
              <a:rPr lang="en-US" dirty="0" smtClean="0">
                <a:hlinkClick r:id="rId3"/>
              </a:rPr>
              <a:t>http://www.sxc.hu/photo/1261069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30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 before the Lord = FREE = </a:t>
            </a:r>
            <a:r>
              <a:rPr lang="en-US" dirty="0" smtClean="0">
                <a:hlinkClick r:id="rId3"/>
              </a:rPr>
              <a:t>http://en.wikipedia.org/wiki/File:Tissot_Moses_and_Joshua_in_the_Tabernacle.jpg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07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8" y="1189606"/>
            <a:ext cx="11321142" cy="4865534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0"/>
            <a:ext cx="121931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5859-EF93-441B-931C-85620F37BFBB}" type="datetimeFigureOut">
              <a:rPr lang="en-US" smtClean="0"/>
              <a:pPr/>
              <a:t>1/11/2017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1AC5A-E939-4C34-AF3A-8EB749194D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Elephant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36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08484"/>
          </a:xfrm>
        </p:spPr>
        <p:txBody>
          <a:bodyPr>
            <a:noAutofit/>
          </a:bodyPr>
          <a:lstStyle/>
          <a:p>
            <a:r>
              <a:rPr lang="en-US" dirty="0" smtClean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How to Get the MOST</a:t>
            </a:r>
            <a:br>
              <a:rPr lang="en-US" dirty="0" smtClean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165100" dir="7200000" algn="tl">
                    <a:srgbClr val="000000">
                      <a:alpha val="51000"/>
                    </a:srgbClr>
                  </a:outerShdw>
                </a:effectLst>
              </a:rPr>
              <a:t> out of CHURCH</a:t>
            </a:r>
            <a:endParaRPr lang="en-US" dirty="0">
              <a:effectLst>
                <a:outerShdw blurRad="38100" dist="165100" dir="7200000" algn="tl">
                  <a:srgbClr val="000000">
                    <a:alpha val="51000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4695" y="5193103"/>
            <a:ext cx="6780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alpha val="43000"/>
                  </a:schemeClr>
                </a:solidFill>
              </a:rPr>
              <a:t>A study of 1 Timothy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 </a:t>
            </a:r>
            <a:r>
              <a:rPr lang="en-US" u="sng" dirty="0" smtClean="0">
                <a:solidFill>
                  <a:srgbClr val="FFFF00"/>
                </a:solidFill>
              </a:rPr>
              <a:t>People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Here is a trustworthy saying that deserves full acceptance: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Christ Jesus came </a:t>
            </a:r>
            <a:br>
              <a:rPr lang="en-US" dirty="0" smtClean="0"/>
            </a:br>
            <a:r>
              <a:rPr lang="en-US" dirty="0" smtClean="0"/>
              <a:t>into the world </a:t>
            </a:r>
            <a:br>
              <a:rPr lang="en-US" dirty="0" smtClean="0"/>
            </a:br>
            <a:r>
              <a:rPr lang="en-US" dirty="0" smtClean="0"/>
              <a:t>to save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sinners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--of whom I am </a:t>
            </a:r>
            <a:br>
              <a:rPr lang="en-US" dirty="0" smtClean="0"/>
            </a:br>
            <a:r>
              <a:rPr lang="en-US" dirty="0" smtClean="0"/>
              <a:t>the worst. (1Timothy 1:15)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188" y="2518914"/>
            <a:ext cx="4155141" cy="17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 </a:t>
            </a:r>
            <a:r>
              <a:rPr lang="en-US" u="sng" dirty="0" smtClean="0">
                <a:solidFill>
                  <a:srgbClr val="FFFF00"/>
                </a:solidFill>
              </a:rPr>
              <a:t>People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Here is a trustworthy saying that deserves full acceptance: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Christ Jesus came </a:t>
            </a:r>
            <a:br>
              <a:rPr lang="en-US" dirty="0" smtClean="0"/>
            </a:br>
            <a:r>
              <a:rPr lang="en-US" dirty="0" smtClean="0"/>
              <a:t>into the world </a:t>
            </a:r>
            <a:br>
              <a:rPr lang="en-US" dirty="0" smtClean="0"/>
            </a:br>
            <a:r>
              <a:rPr lang="en-US" dirty="0" smtClean="0"/>
              <a:t>to save sinners</a:t>
            </a:r>
            <a:br>
              <a:rPr lang="en-US" dirty="0" smtClean="0"/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--of whom I am </a:t>
            </a:r>
            <a:b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worst</a:t>
            </a:r>
            <a:r>
              <a:rPr lang="en-US" dirty="0" smtClean="0"/>
              <a:t>. (1Timothy 1:15)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188" y="2518914"/>
            <a:ext cx="4155141" cy="17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079" y="1546412"/>
            <a:ext cx="4740921" cy="531158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6660"/>
          <a:stretch>
            <a:fillRect/>
          </a:stretch>
        </p:blipFill>
        <p:spPr bwMode="auto">
          <a:xfrm>
            <a:off x="5989244" y="-159335"/>
            <a:ext cx="6202756" cy="711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 </a:t>
            </a:r>
            <a:r>
              <a:rPr lang="en-US" u="sng" dirty="0" smtClean="0">
                <a:solidFill>
                  <a:srgbClr val="FFFF00"/>
                </a:solidFill>
              </a:rPr>
              <a:t>Mercy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16</a:t>
            </a:r>
            <a:r>
              <a:rPr lang="en-US" dirty="0" smtClean="0"/>
              <a:t> But for that very reason I was </a:t>
            </a:r>
            <a:br>
              <a:rPr lang="en-US" dirty="0" smtClean="0"/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shown mercy</a:t>
            </a:r>
            <a:endParaRPr lang="en-US" dirty="0">
              <a:effectLst>
                <a:glow rad="127000">
                  <a:srgbClr val="C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b="6162"/>
          <a:stretch>
            <a:fillRect/>
          </a:stretch>
        </p:blipFill>
        <p:spPr bwMode="auto">
          <a:xfrm>
            <a:off x="6123401" y="484095"/>
            <a:ext cx="6068599" cy="637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 </a:t>
            </a:r>
            <a:r>
              <a:rPr lang="en-US" u="sng" dirty="0" smtClean="0">
                <a:solidFill>
                  <a:srgbClr val="FFFF00"/>
                </a:solidFill>
              </a:rPr>
              <a:t>Showcase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8" y="1189606"/>
            <a:ext cx="6556401" cy="4865534"/>
          </a:xfrm>
        </p:spPr>
        <p:txBody>
          <a:bodyPr/>
          <a:lstStyle/>
          <a:p>
            <a:r>
              <a:rPr lang="en-US" baseline="30000" dirty="0" smtClean="0"/>
              <a:t>16</a:t>
            </a:r>
            <a:r>
              <a:rPr lang="en-US" dirty="0" smtClean="0"/>
              <a:t> But for that very reason I was shown mercy so that in me, the worst of sinners, Christ Jesus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might display </a:t>
            </a:r>
            <a:r>
              <a:rPr lang="en-US" dirty="0" smtClean="0"/>
              <a:t>his unlimited patience as an example for those who would believe on him and receive eternal life. </a:t>
            </a:r>
            <a:br>
              <a:rPr lang="en-US" dirty="0" smtClean="0"/>
            </a:br>
            <a:r>
              <a:rPr lang="en-US" dirty="0" smtClean="0"/>
              <a:t>(1Timothy 1:16)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71" y="-409170"/>
            <a:ext cx="11655929" cy="667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 </a:t>
            </a:r>
            <a:r>
              <a:rPr lang="en-US" dirty="0" smtClean="0">
                <a:solidFill>
                  <a:srgbClr val="FFFF00"/>
                </a:solidFill>
              </a:rPr>
              <a:t>Glory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17</a:t>
            </a:r>
            <a:r>
              <a:rPr lang="en-US" dirty="0" smtClean="0"/>
              <a:t> Now to the King </a:t>
            </a:r>
            <a:br>
              <a:rPr lang="en-US" dirty="0" smtClean="0"/>
            </a:br>
            <a:r>
              <a:rPr lang="en-US" dirty="0" smtClean="0"/>
              <a:t>eternal, </a:t>
            </a:r>
            <a:br>
              <a:rPr lang="en-US" dirty="0" smtClean="0"/>
            </a:br>
            <a:r>
              <a:rPr lang="en-US" dirty="0" smtClean="0"/>
              <a:t>immortal, </a:t>
            </a:r>
            <a:br>
              <a:rPr lang="en-US" dirty="0" smtClean="0"/>
            </a:br>
            <a:r>
              <a:rPr lang="en-US" dirty="0" smtClean="0"/>
              <a:t>invisible, </a:t>
            </a:r>
            <a:br>
              <a:rPr lang="en-US" dirty="0" smtClean="0"/>
            </a:br>
            <a:r>
              <a:rPr lang="en-US" dirty="0" smtClean="0"/>
              <a:t>the only God,</a:t>
            </a:r>
            <a:br>
              <a:rPr lang="en-US" dirty="0" smtClean="0"/>
            </a:br>
            <a:r>
              <a:rPr lang="en-US" dirty="0" smtClean="0"/>
              <a:t>be honor and</a:t>
            </a:r>
            <a:br>
              <a:rPr lang="en-US" dirty="0" smtClean="0"/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glory for ever and ever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smtClean="0"/>
              <a:t>Amen. (1Timothy 1:17)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Salvation makes us </a:t>
            </a:r>
            <a:r>
              <a:rPr lang="en-US" u="sng" dirty="0" smtClean="0">
                <a:solidFill>
                  <a:srgbClr val="FFFF00"/>
                </a:solidFill>
              </a:rPr>
              <a:t>Thankful</a:t>
            </a:r>
            <a:endParaRPr lang="en-US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Thankful for His </a:t>
            </a:r>
            <a:r>
              <a:rPr lang="en-US" dirty="0" smtClean="0">
                <a:solidFill>
                  <a:srgbClr val="FFFF00"/>
                </a:solidFill>
              </a:rPr>
              <a:t>Strength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12</a:t>
            </a:r>
            <a:r>
              <a:rPr lang="en-US" dirty="0" smtClean="0"/>
              <a:t> I thank Christ Jesus our Lord, who has given me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strength</a:t>
            </a:r>
            <a:r>
              <a:rPr lang="en-US" dirty="0" smtClean="0"/>
              <a:t>, 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0766" y="2043112"/>
            <a:ext cx="11821234" cy="4814888"/>
            <a:chOff x="-2677234" y="2043112"/>
            <a:chExt cx="11821234" cy="4814888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13974"/>
            <a:stretch>
              <a:fillRect/>
            </a:stretch>
          </p:blipFill>
          <p:spPr bwMode="auto">
            <a:xfrm>
              <a:off x="4280831" y="2043112"/>
              <a:ext cx="4863169" cy="481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Rectangle 6"/>
            <p:cNvSpPr/>
            <p:nvPr/>
          </p:nvSpPr>
          <p:spPr>
            <a:xfrm>
              <a:off x="-2677234" y="2619892"/>
              <a:ext cx="7401634" cy="4009508"/>
            </a:xfrm>
            <a:prstGeom prst="rect">
              <a:avLst/>
            </a:prstGeom>
            <a:solidFill>
              <a:schemeClr val="tx1">
                <a:alpha val="51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2400934" y="2729753"/>
              <a:ext cx="700431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30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18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 Then King David went in and sat before the LORD, and he said: "Who am I, O Sovereign LORD, and what is my family, that you have brought me this far?" </a:t>
              </a:r>
              <a:b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</a:b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itchFamily="34" charset="0"/>
                </a:rPr>
                <a:t>(2 Samuel 7:18)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Thankful for His </a:t>
            </a:r>
            <a:r>
              <a:rPr lang="en-US" u="sng" dirty="0">
                <a:solidFill>
                  <a:srgbClr val="FFFF00"/>
                </a:solidFill>
              </a:rPr>
              <a:t>Consideration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12</a:t>
            </a:r>
            <a:r>
              <a:rPr lang="en-US" dirty="0" smtClean="0"/>
              <a:t> I thank Christ Jesus our Lord, who has given me strength, that he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considered me </a:t>
            </a:r>
            <a:r>
              <a:rPr lang="en-US" dirty="0" smtClean="0"/>
              <a:t>faithful, 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r="13974"/>
          <a:stretch>
            <a:fillRect/>
          </a:stretch>
        </p:blipFill>
        <p:spPr bwMode="auto">
          <a:xfrm>
            <a:off x="7328831" y="2043112"/>
            <a:ext cx="4863169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Thankful for His </a:t>
            </a:r>
            <a:r>
              <a:rPr lang="en-US" u="sng" dirty="0">
                <a:solidFill>
                  <a:srgbClr val="FFFF00"/>
                </a:solidFill>
              </a:rPr>
              <a:t>Appointment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12</a:t>
            </a:r>
            <a:r>
              <a:rPr lang="en-US" dirty="0" smtClean="0"/>
              <a:t> I thank Christ Jesus our Lord, who has given me strength, that he considered me faithful,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appointing me </a:t>
            </a:r>
            <a:r>
              <a:rPr lang="en-US" dirty="0" smtClean="0"/>
              <a:t>to his service. 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r="6660"/>
          <a:stretch>
            <a:fillRect/>
          </a:stretch>
        </p:blipFill>
        <p:spPr bwMode="auto">
          <a:xfrm>
            <a:off x="6630928" y="-255588"/>
            <a:ext cx="5561072" cy="711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Thankful for His </a:t>
            </a:r>
            <a:r>
              <a:rPr lang="en-US" u="sng" dirty="0" smtClean="0">
                <a:solidFill>
                  <a:srgbClr val="FFFF00"/>
                </a:solidFill>
              </a:rPr>
              <a:t>MERCY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13</a:t>
            </a:r>
            <a:r>
              <a:rPr lang="en-US" dirty="0" smtClean="0"/>
              <a:t> Even though I was once a blasphemer and a persecutor and a violent man, I was </a:t>
            </a:r>
            <a:br>
              <a:rPr lang="en-US" dirty="0" smtClean="0"/>
            </a:br>
            <a:r>
              <a:rPr lang="en-US" dirty="0" smtClean="0"/>
              <a:t>shown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mercy</a:t>
            </a:r>
            <a:r>
              <a:rPr lang="en-US" dirty="0" smtClean="0"/>
              <a:t> because </a:t>
            </a:r>
            <a:br>
              <a:rPr lang="en-US" dirty="0" smtClean="0"/>
            </a:br>
            <a:r>
              <a:rPr lang="en-US" dirty="0" smtClean="0"/>
              <a:t>I acted in ignorance </a:t>
            </a:r>
            <a:br>
              <a:rPr lang="en-US" dirty="0" smtClean="0"/>
            </a:br>
            <a:r>
              <a:rPr lang="en-US" dirty="0" smtClean="0"/>
              <a:t>and unbelief.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Purpose of the letter: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14</a:t>
            </a:r>
            <a:r>
              <a:rPr lang="en-US" dirty="0" smtClean="0"/>
              <a:t> Although I hope to come to you soon, I am writing you these instructions so that,  </a:t>
            </a:r>
            <a:r>
              <a:rPr lang="en-US" baseline="30000" dirty="0" smtClean="0"/>
              <a:t>15</a:t>
            </a:r>
            <a:r>
              <a:rPr lang="en-US" dirty="0" smtClean="0"/>
              <a:t> if I am delayed, </a:t>
            </a:r>
            <a:r>
              <a:rPr lang="en-US" dirty="0" smtClean="0">
                <a:solidFill>
                  <a:srgbClr val="FFFF00"/>
                </a:solidFill>
              </a:rPr>
              <a:t>you will know </a:t>
            </a:r>
            <a:r>
              <a:rPr lang="en-US" dirty="0" smtClean="0">
                <a:solidFill>
                  <a:srgbClr val="FFFF00"/>
                </a:solidFill>
                <a:effectLst>
                  <a:glow rad="127000">
                    <a:srgbClr val="2F57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people </a:t>
            </a:r>
            <a:br>
              <a:rPr lang="en-US" dirty="0" smtClean="0">
                <a:solidFill>
                  <a:srgbClr val="FFFF00"/>
                </a:solidFill>
                <a:effectLst>
                  <a:glow rad="127000">
                    <a:srgbClr val="2F57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glow rad="127000">
                    <a:srgbClr val="2F57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ought to conduct </a:t>
            </a:r>
            <a:br>
              <a:rPr lang="en-US" dirty="0" smtClean="0">
                <a:solidFill>
                  <a:srgbClr val="FFFF00"/>
                </a:solidFill>
                <a:effectLst>
                  <a:glow rad="127000">
                    <a:srgbClr val="2F57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glow rad="127000">
                    <a:srgbClr val="2F57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themselves in </a:t>
            </a:r>
            <a:br>
              <a:rPr lang="en-US" dirty="0" smtClean="0">
                <a:solidFill>
                  <a:srgbClr val="FFFF00"/>
                </a:solidFill>
                <a:effectLst>
                  <a:glow rad="127000">
                    <a:srgbClr val="2F57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glow rad="127000">
                    <a:srgbClr val="2F57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God's household, </a:t>
            </a:r>
            <a:br>
              <a:rPr lang="en-US" dirty="0" smtClean="0">
                <a:solidFill>
                  <a:srgbClr val="FFFF00"/>
                </a:solidFill>
                <a:effectLst>
                  <a:glow rad="127000">
                    <a:srgbClr val="2F57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</a:rPr>
              <a:t>which is the church of the living God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the pillar and foundation of the truth.   </a:t>
            </a:r>
            <a:br>
              <a:rPr lang="en-US" dirty="0" smtClean="0"/>
            </a:br>
            <a:r>
              <a:rPr lang="en-US" dirty="0" smtClean="0"/>
              <a:t>1 Timothy 3:14-16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Thankful for His </a:t>
            </a:r>
            <a:r>
              <a:rPr lang="en-US" u="sng" dirty="0" smtClean="0">
                <a:solidFill>
                  <a:srgbClr val="FFFF00"/>
                </a:solidFill>
              </a:rPr>
              <a:t>GRACE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14</a:t>
            </a:r>
            <a:r>
              <a:rPr lang="en-US" dirty="0" smtClean="0"/>
              <a:t> The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grace</a:t>
            </a:r>
            <a:r>
              <a:rPr lang="en-US" dirty="0" smtClean="0"/>
              <a:t> of our Lord was poured out on me abundantly, 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r="27123" b="21101"/>
          <a:stretch>
            <a:fillRect/>
          </a:stretch>
        </p:blipFill>
        <p:spPr bwMode="auto">
          <a:xfrm>
            <a:off x="7059707" y="1785704"/>
            <a:ext cx="5132294" cy="534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90500">
              <a:schemeClr val="bg1">
                <a:alpha val="48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6153595" y="5534561"/>
            <a:ext cx="4554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rgbClr val="8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GRACE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Thankful for the </a:t>
            </a:r>
            <a:r>
              <a:rPr lang="en-US" u="sng" dirty="0" smtClean="0">
                <a:solidFill>
                  <a:srgbClr val="FFFF00"/>
                </a:solidFill>
              </a:rPr>
              <a:t>Faith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14</a:t>
            </a:r>
            <a:r>
              <a:rPr lang="en-US" dirty="0" smtClean="0"/>
              <a:t> The grace of our Lord was poured out on me abundantly, </a:t>
            </a:r>
            <a:br>
              <a:rPr lang="en-US" dirty="0" smtClean="0"/>
            </a:br>
            <a:r>
              <a:rPr lang="en-US" dirty="0" smtClean="0"/>
              <a:t>along with 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27123" b="21101"/>
          <a:stretch>
            <a:fillRect/>
          </a:stretch>
        </p:blipFill>
        <p:spPr bwMode="auto">
          <a:xfrm>
            <a:off x="7059707" y="1785704"/>
            <a:ext cx="5132294" cy="534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90500">
              <a:schemeClr val="bg1">
                <a:alpha val="48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6220831" y="5534561"/>
            <a:ext cx="4554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rgbClr val="8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FAITH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Thankful for His </a:t>
            </a:r>
            <a:r>
              <a:rPr lang="en-US" dirty="0" smtClean="0">
                <a:solidFill>
                  <a:srgbClr val="FFFF00"/>
                </a:solidFill>
              </a:rPr>
              <a:t>Love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14</a:t>
            </a:r>
            <a:r>
              <a:rPr lang="en-US" dirty="0" smtClean="0"/>
              <a:t> The grace of our Lord was poured out on me abundantly, </a:t>
            </a:r>
            <a:br>
              <a:rPr lang="en-US" dirty="0" smtClean="0"/>
            </a:br>
            <a:r>
              <a:rPr lang="en-US" dirty="0" smtClean="0"/>
              <a:t>along with </a:t>
            </a:r>
            <a:br>
              <a:rPr lang="en-US" dirty="0" smtClean="0"/>
            </a:br>
            <a:r>
              <a:rPr lang="en-US" dirty="0" smtClean="0"/>
              <a:t>the faith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that are </a:t>
            </a:r>
            <a:br>
              <a:rPr lang="en-US" dirty="0" smtClean="0"/>
            </a:br>
            <a:r>
              <a:rPr lang="en-US" dirty="0" smtClean="0"/>
              <a:t>in Christ Jesus.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r="27123" b="21101"/>
          <a:stretch>
            <a:fillRect/>
          </a:stretch>
        </p:blipFill>
        <p:spPr bwMode="auto">
          <a:xfrm>
            <a:off x="7059707" y="1785704"/>
            <a:ext cx="5132294" cy="534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90500">
              <a:schemeClr val="bg1">
                <a:alpha val="48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6274614" y="5534562"/>
            <a:ext cx="45547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>
                  <a:solidFill>
                    <a:srgbClr val="8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LOVE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Salvation secured by </a:t>
            </a:r>
            <a:r>
              <a:rPr lang="en-US" dirty="0" smtClean="0">
                <a:solidFill>
                  <a:srgbClr val="FFFF00"/>
                </a:solidFill>
              </a:rPr>
              <a:t>Faith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b="4344"/>
          <a:stretch>
            <a:fillRect/>
          </a:stretch>
        </p:blipFill>
        <p:spPr bwMode="auto">
          <a:xfrm>
            <a:off x="7240438" y="0"/>
            <a:ext cx="4951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Faith worth </a:t>
            </a:r>
            <a:r>
              <a:rPr lang="en-US" u="sng" dirty="0" smtClean="0">
                <a:solidFill>
                  <a:srgbClr val="FFFF00"/>
                </a:solidFill>
              </a:rPr>
              <a:t>Fi</a:t>
            </a:r>
            <a:r>
              <a:rPr lang="en-US" dirty="0" smtClean="0">
                <a:solidFill>
                  <a:srgbClr val="FFFF00"/>
                </a:solidFill>
              </a:rPr>
              <a:t>g</a:t>
            </a:r>
            <a:r>
              <a:rPr lang="en-US" u="sng" dirty="0" smtClean="0">
                <a:solidFill>
                  <a:srgbClr val="FFFF00"/>
                </a:solidFill>
              </a:rPr>
              <a:t>htin</a:t>
            </a:r>
            <a:r>
              <a:rPr lang="en-US" dirty="0" smtClean="0">
                <a:solidFill>
                  <a:srgbClr val="FFFF00"/>
                </a:solidFill>
              </a:rPr>
              <a:t>g </a:t>
            </a:r>
            <a:r>
              <a:rPr lang="en-US" u="sng" dirty="0" smtClean="0">
                <a:solidFill>
                  <a:srgbClr val="FFFF00"/>
                </a:solidFill>
              </a:rPr>
              <a:t>For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18</a:t>
            </a:r>
            <a:r>
              <a:rPr lang="en-US" dirty="0" smtClean="0"/>
              <a:t> Timothy, my son, I give you this instruction in keeping with the prophecies once </a:t>
            </a:r>
            <a:br>
              <a:rPr lang="en-US" dirty="0" smtClean="0"/>
            </a:br>
            <a:r>
              <a:rPr lang="en-US" dirty="0" smtClean="0"/>
              <a:t>made about you, </a:t>
            </a:r>
            <a:br>
              <a:rPr lang="en-US" dirty="0" smtClean="0"/>
            </a:br>
            <a:r>
              <a:rPr lang="en-US" dirty="0" smtClean="0"/>
              <a:t>so that by following </a:t>
            </a:r>
            <a:br>
              <a:rPr lang="en-US" dirty="0" smtClean="0"/>
            </a:br>
            <a:r>
              <a:rPr lang="en-US" dirty="0" smtClean="0"/>
              <a:t>them you may </a:t>
            </a:r>
            <a:br>
              <a:rPr lang="en-US" dirty="0" smtClean="0"/>
            </a:br>
            <a:r>
              <a:rPr lang="en-US" dirty="0" smtClean="0">
                <a:effectLst>
                  <a:glow rad="127000">
                    <a:srgbClr val="8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fight the good fight</a:t>
            </a:r>
            <a:r>
              <a:rPr lang="en-US" dirty="0" smtClean="0"/>
              <a:t>,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196" y="1105919"/>
            <a:ext cx="2507137" cy="648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on to faith</a:t>
            </a:r>
            <a:r>
              <a:rPr lang="en-US" dirty="0" smtClean="0"/>
              <a:t> and a good conscience. Some have rejected these and so have </a:t>
            </a:r>
            <a:r>
              <a:rPr lang="en-US" dirty="0" smtClean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shipwrecked their </a:t>
            </a:r>
            <a:br>
              <a:rPr lang="en-US" dirty="0" smtClean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glow rad="127000">
                    <a:srgbClr val="C0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Faith worth </a:t>
            </a:r>
            <a:r>
              <a:rPr lang="en-US" u="sng" dirty="0" smtClean="0">
                <a:solidFill>
                  <a:srgbClr val="FFFF00"/>
                </a:solidFill>
              </a:rPr>
              <a:t>Holdin</a:t>
            </a:r>
            <a:r>
              <a:rPr lang="en-US" dirty="0" smtClean="0">
                <a:solidFill>
                  <a:srgbClr val="FFFF00"/>
                </a:solidFill>
              </a:rPr>
              <a:t>g </a:t>
            </a:r>
            <a:r>
              <a:rPr lang="en-US" u="sng" dirty="0" smtClean="0">
                <a:solidFill>
                  <a:srgbClr val="FFFF00"/>
                </a:solidFill>
              </a:rPr>
              <a:t>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u="sng" dirty="0" smtClean="0">
                <a:solidFill>
                  <a:srgbClr val="FFFF00"/>
                </a:solidFill>
              </a:rPr>
              <a:t>To</a:t>
            </a:r>
            <a:endParaRPr lang="en-US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7967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196" y="1105919"/>
            <a:ext cx="2507137" cy="648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r="10017"/>
          <a:stretch>
            <a:fillRect/>
          </a:stretch>
        </p:blipFill>
        <p:spPr bwMode="auto">
          <a:xfrm>
            <a:off x="0" y="564776"/>
            <a:ext cx="12192000" cy="65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on to faith</a:t>
            </a:r>
            <a:r>
              <a:rPr lang="en-US" dirty="0" smtClean="0"/>
              <a:t> and a good conscience. Some have rejected these and so have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shipwrecked their </a:t>
            </a:r>
            <a:b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Faith worth </a:t>
            </a:r>
            <a:r>
              <a:rPr lang="en-US" u="sng" dirty="0">
                <a:solidFill>
                  <a:srgbClr val="FFFF00"/>
                </a:solidFill>
              </a:rPr>
              <a:t>Holdin</a:t>
            </a:r>
            <a:r>
              <a:rPr lang="en-US" dirty="0">
                <a:solidFill>
                  <a:srgbClr val="FFFF00"/>
                </a:solidFill>
              </a:rPr>
              <a:t>g </a:t>
            </a:r>
            <a:r>
              <a:rPr lang="en-US" u="sng" dirty="0">
                <a:solidFill>
                  <a:srgbClr val="FFFF00"/>
                </a:solidFill>
              </a:rPr>
              <a:t>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To</a:t>
            </a:r>
            <a:endParaRPr lang="en-US" u="sng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196" y="1105919"/>
            <a:ext cx="2507137" cy="648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r="10017"/>
          <a:stretch>
            <a:fillRect/>
          </a:stretch>
        </p:blipFill>
        <p:spPr bwMode="auto">
          <a:xfrm>
            <a:off x="0" y="564776"/>
            <a:ext cx="12192000" cy="65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on to faith</a:t>
            </a:r>
            <a:r>
              <a:rPr lang="en-US" dirty="0" smtClean="0"/>
              <a:t> and a good conscience. Some have rejected these and so have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shipwrecked their </a:t>
            </a:r>
            <a:b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Faith worth </a:t>
            </a:r>
            <a:r>
              <a:rPr lang="en-US" u="sng" dirty="0">
                <a:solidFill>
                  <a:srgbClr val="FFFF00"/>
                </a:solidFill>
              </a:rPr>
              <a:t>Holdin</a:t>
            </a:r>
            <a:r>
              <a:rPr lang="en-US" dirty="0">
                <a:solidFill>
                  <a:srgbClr val="FFFF00"/>
                </a:solidFill>
              </a:rPr>
              <a:t>g </a:t>
            </a:r>
            <a:r>
              <a:rPr lang="en-US" u="sng" dirty="0">
                <a:solidFill>
                  <a:srgbClr val="FFFF00"/>
                </a:solidFill>
              </a:rPr>
              <a:t>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To</a:t>
            </a:r>
            <a:endParaRPr lang="en-US" u="sng" dirty="0"/>
          </a:p>
        </p:txBody>
      </p:sp>
      <p:sp>
        <p:nvSpPr>
          <p:cNvPr id="12" name="Rectangle 11"/>
          <p:cNvSpPr/>
          <p:nvPr/>
        </p:nvSpPr>
        <p:spPr>
          <a:xfrm>
            <a:off x="6242538" y="2760786"/>
            <a:ext cx="5802924" cy="1055076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94049" y="2912842"/>
            <a:ext cx="5398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Storm -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Capsize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693744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196" y="1105919"/>
            <a:ext cx="2507137" cy="648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r="10017"/>
          <a:stretch>
            <a:fillRect/>
          </a:stretch>
        </p:blipFill>
        <p:spPr bwMode="auto">
          <a:xfrm>
            <a:off x="0" y="564776"/>
            <a:ext cx="12192000" cy="65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on to faith</a:t>
            </a:r>
            <a:r>
              <a:rPr lang="en-US" dirty="0" smtClean="0"/>
              <a:t> and a good conscience. Some have rejected these and so have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shipwrecked their </a:t>
            </a:r>
            <a:b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Faith worth </a:t>
            </a:r>
            <a:r>
              <a:rPr lang="en-US" u="sng" dirty="0">
                <a:solidFill>
                  <a:srgbClr val="FFFF00"/>
                </a:solidFill>
              </a:rPr>
              <a:t>Holdin</a:t>
            </a:r>
            <a:r>
              <a:rPr lang="en-US" dirty="0">
                <a:solidFill>
                  <a:srgbClr val="FFFF00"/>
                </a:solidFill>
              </a:rPr>
              <a:t>g </a:t>
            </a:r>
            <a:r>
              <a:rPr lang="en-US" u="sng" dirty="0">
                <a:solidFill>
                  <a:srgbClr val="FFFF00"/>
                </a:solidFill>
              </a:rPr>
              <a:t>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To</a:t>
            </a:r>
            <a:endParaRPr lang="en-US" u="sng" dirty="0"/>
          </a:p>
        </p:txBody>
      </p:sp>
      <p:sp>
        <p:nvSpPr>
          <p:cNvPr id="12" name="Rectangle 11"/>
          <p:cNvSpPr/>
          <p:nvPr/>
        </p:nvSpPr>
        <p:spPr>
          <a:xfrm>
            <a:off x="6242538" y="2760786"/>
            <a:ext cx="5802924" cy="1705706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94049" y="2912842"/>
            <a:ext cx="5398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Storm - Capsize</a:t>
            </a:r>
          </a:p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War –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Attacked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802346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196" y="1105919"/>
            <a:ext cx="2507137" cy="648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r="10017"/>
          <a:stretch>
            <a:fillRect/>
          </a:stretch>
        </p:blipFill>
        <p:spPr bwMode="auto">
          <a:xfrm>
            <a:off x="0" y="564776"/>
            <a:ext cx="12192000" cy="65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on to faith</a:t>
            </a:r>
            <a:r>
              <a:rPr lang="en-US" dirty="0" smtClean="0"/>
              <a:t> and a good conscience. Some have rejected these and so have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shipwrecked their </a:t>
            </a:r>
            <a:b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Faith worth </a:t>
            </a:r>
            <a:r>
              <a:rPr lang="en-US" u="sng" dirty="0">
                <a:solidFill>
                  <a:srgbClr val="FFFF00"/>
                </a:solidFill>
              </a:rPr>
              <a:t>Holdin</a:t>
            </a:r>
            <a:r>
              <a:rPr lang="en-US" dirty="0">
                <a:solidFill>
                  <a:srgbClr val="FFFF00"/>
                </a:solidFill>
              </a:rPr>
              <a:t>g </a:t>
            </a:r>
            <a:r>
              <a:rPr lang="en-US" u="sng" dirty="0">
                <a:solidFill>
                  <a:srgbClr val="FFFF00"/>
                </a:solidFill>
              </a:rPr>
              <a:t>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To</a:t>
            </a:r>
            <a:endParaRPr lang="en-US" u="sng" dirty="0"/>
          </a:p>
        </p:txBody>
      </p:sp>
      <p:sp>
        <p:nvSpPr>
          <p:cNvPr id="12" name="Rectangle 11"/>
          <p:cNvSpPr/>
          <p:nvPr/>
        </p:nvSpPr>
        <p:spPr>
          <a:xfrm>
            <a:off x="6242538" y="2760786"/>
            <a:ext cx="5802924" cy="2989383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94049" y="2912842"/>
            <a:ext cx="53986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Storm - Capsize</a:t>
            </a:r>
          </a:p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War – Attacked</a:t>
            </a:r>
          </a:p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Bad Design -- Malfunction </a:t>
            </a:r>
          </a:p>
        </p:txBody>
      </p:sp>
    </p:spTree>
    <p:extLst>
      <p:ext uri="{BB962C8B-B14F-4D97-AF65-F5344CB8AC3E}">
        <p14:creationId xmlns:p14="http://schemas.microsoft.com/office/powerpoint/2010/main" val="294726348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Last time </a:t>
            </a:r>
            <a:r>
              <a:rPr lang="en-US" dirty="0" smtClean="0"/>
              <a:t>we said ...</a:t>
            </a:r>
            <a:endParaRPr lang="en-US" dirty="0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51" r="12966"/>
          <a:stretch>
            <a:fillRect/>
          </a:stretch>
        </p:blipFill>
        <p:spPr bwMode="auto">
          <a:xfrm>
            <a:off x="1443788" y="1004358"/>
            <a:ext cx="9348537" cy="54827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196" y="1105919"/>
            <a:ext cx="2507137" cy="648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r="10017"/>
          <a:stretch>
            <a:fillRect/>
          </a:stretch>
        </p:blipFill>
        <p:spPr bwMode="auto">
          <a:xfrm>
            <a:off x="0" y="564776"/>
            <a:ext cx="12192000" cy="65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on to faith</a:t>
            </a:r>
            <a:r>
              <a:rPr lang="en-US" dirty="0" smtClean="0"/>
              <a:t> and a good conscience. Some have rejected these and so have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shipwrecked their </a:t>
            </a:r>
            <a:b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Faith worth </a:t>
            </a:r>
            <a:r>
              <a:rPr lang="en-US" u="sng" dirty="0">
                <a:solidFill>
                  <a:srgbClr val="FFFF00"/>
                </a:solidFill>
              </a:rPr>
              <a:t>Holdin</a:t>
            </a:r>
            <a:r>
              <a:rPr lang="en-US" dirty="0">
                <a:solidFill>
                  <a:srgbClr val="FFFF00"/>
                </a:solidFill>
              </a:rPr>
              <a:t>g </a:t>
            </a:r>
            <a:r>
              <a:rPr lang="en-US" u="sng" dirty="0">
                <a:solidFill>
                  <a:srgbClr val="FFFF00"/>
                </a:solidFill>
              </a:rPr>
              <a:t>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To</a:t>
            </a:r>
            <a:endParaRPr lang="en-US" u="sng" dirty="0"/>
          </a:p>
        </p:txBody>
      </p:sp>
      <p:sp>
        <p:nvSpPr>
          <p:cNvPr id="12" name="Rectangle 11"/>
          <p:cNvSpPr/>
          <p:nvPr/>
        </p:nvSpPr>
        <p:spPr>
          <a:xfrm>
            <a:off x="6242538" y="2760786"/>
            <a:ext cx="5802924" cy="4097214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94049" y="2912842"/>
            <a:ext cx="53986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Storm - Capsize</a:t>
            </a:r>
          </a:p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War – Attacked</a:t>
            </a:r>
          </a:p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Bad Design -- Malfunction </a:t>
            </a:r>
          </a:p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Incompetent Captain – Run aground</a:t>
            </a:r>
          </a:p>
        </p:txBody>
      </p:sp>
    </p:spTree>
    <p:extLst>
      <p:ext uri="{BB962C8B-B14F-4D97-AF65-F5344CB8AC3E}">
        <p14:creationId xmlns:p14="http://schemas.microsoft.com/office/powerpoint/2010/main" val="21919976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196" y="1105919"/>
            <a:ext cx="2507137" cy="648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r="10017"/>
          <a:stretch>
            <a:fillRect/>
          </a:stretch>
        </p:blipFill>
        <p:spPr bwMode="auto">
          <a:xfrm>
            <a:off x="0" y="564776"/>
            <a:ext cx="12192000" cy="6521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holding on to faith</a:t>
            </a:r>
            <a:r>
              <a:rPr lang="en-US" dirty="0" smtClean="0"/>
              <a:t> and a good conscience. Some have rejected these and so have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shipwrecked their </a:t>
            </a:r>
            <a:b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</a:t>
            </a:r>
            <a:r>
              <a:rPr lang="en-US" dirty="0" smtClean="0"/>
              <a:t>. </a:t>
            </a:r>
            <a:r>
              <a:rPr lang="en-US" baseline="30000" dirty="0"/>
              <a:t>20</a:t>
            </a:r>
            <a:r>
              <a:rPr lang="en-US" dirty="0"/>
              <a:t> Among </a:t>
            </a:r>
            <a:r>
              <a:rPr lang="en-US" dirty="0" smtClean="0"/>
              <a:t>them </a:t>
            </a:r>
            <a:r>
              <a:rPr lang="en-US" dirty="0"/>
              <a:t>are </a:t>
            </a:r>
            <a:br>
              <a:rPr lang="en-US" dirty="0"/>
            </a:br>
            <a:r>
              <a:rPr lang="en-US" dirty="0" err="1"/>
              <a:t>Hymenaeus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and Alexander, </a:t>
            </a:r>
            <a:br>
              <a:rPr lang="en-US" dirty="0"/>
            </a:br>
            <a:r>
              <a:rPr lang="en-US" dirty="0"/>
              <a:t>whom I have handed </a:t>
            </a:r>
            <a:br>
              <a:rPr lang="en-US" dirty="0"/>
            </a:br>
            <a:r>
              <a:rPr lang="en-US" dirty="0"/>
              <a:t>over to Satan to be </a:t>
            </a:r>
            <a:br>
              <a:rPr lang="en-US" dirty="0"/>
            </a:br>
            <a:r>
              <a:rPr lang="en-US" dirty="0"/>
              <a:t>taught not to blaspheme.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Faith worth </a:t>
            </a:r>
            <a:r>
              <a:rPr lang="en-US" u="sng" dirty="0">
                <a:solidFill>
                  <a:srgbClr val="FFFF00"/>
                </a:solidFill>
              </a:rPr>
              <a:t>Holdin</a:t>
            </a:r>
            <a:r>
              <a:rPr lang="en-US" dirty="0">
                <a:solidFill>
                  <a:srgbClr val="FFFF00"/>
                </a:solidFill>
              </a:rPr>
              <a:t>g </a:t>
            </a:r>
            <a:r>
              <a:rPr lang="en-US" u="sng" dirty="0">
                <a:solidFill>
                  <a:srgbClr val="FFFF00"/>
                </a:solidFill>
              </a:rPr>
              <a:t>On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u="sng" dirty="0">
                <a:solidFill>
                  <a:srgbClr val="FFFF00"/>
                </a:solidFill>
              </a:rPr>
              <a:t>To</a:t>
            </a:r>
            <a:endParaRPr lang="en-US" u="sng" dirty="0"/>
          </a:p>
        </p:txBody>
      </p:sp>
      <p:sp>
        <p:nvSpPr>
          <p:cNvPr id="8" name="Rectangle 7"/>
          <p:cNvSpPr/>
          <p:nvPr/>
        </p:nvSpPr>
        <p:spPr>
          <a:xfrm>
            <a:off x="6242538" y="2760786"/>
            <a:ext cx="5802924" cy="4097214"/>
          </a:xfrm>
          <a:prstGeom prst="rect">
            <a:avLst/>
          </a:prstGeom>
          <a:solidFill>
            <a:schemeClr val="tx1">
              <a:alpha val="41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94049" y="2912842"/>
            <a:ext cx="53986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 Storm - Capsize</a:t>
            </a:r>
          </a:p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War – Attacked</a:t>
            </a:r>
          </a:p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 Bad Design -- Malfunction </a:t>
            </a:r>
          </a:p>
          <a:p>
            <a:pPr marL="465138" indent="-465138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 Incompetent Captain – Run aground</a:t>
            </a:r>
          </a:p>
        </p:txBody>
      </p:sp>
    </p:spTree>
    <p:extLst>
      <p:ext uri="{BB962C8B-B14F-4D97-AF65-F5344CB8AC3E}">
        <p14:creationId xmlns:p14="http://schemas.microsoft.com/office/powerpoint/2010/main" val="214047424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the </a:t>
            </a:r>
            <a:r>
              <a:rPr lang="en-US" dirty="0" smtClean="0">
                <a:solidFill>
                  <a:srgbClr val="FFFF00"/>
                </a:solidFill>
              </a:rPr>
              <a:t>POINT!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How do you get MORE out of CHURCH? </a:t>
            </a:r>
            <a:endParaRPr lang="en-US" sz="4800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/>
            <a:r>
              <a:rPr lang="en-US" sz="6000" i="1" dirty="0" smtClean="0"/>
              <a:t>Answer: FOCUS </a:t>
            </a:r>
            <a:r>
              <a:rPr lang="en-US" sz="6000" i="1" dirty="0"/>
              <a:t>ON SALVATION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algn="ctr"/>
            <a:r>
              <a:rPr lang="en-US" dirty="0" smtClean="0"/>
              <a:t>Let’s Pray!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TODAY ... We Must ...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45437" y="5106838"/>
            <a:ext cx="8065363" cy="948302"/>
          </a:xfrm>
        </p:spPr>
        <p:txBody>
          <a:bodyPr>
            <a:noAutofit/>
          </a:bodyPr>
          <a:lstStyle/>
          <a:p>
            <a:r>
              <a:rPr lang="en-US" sz="8000" i="1" dirty="0">
                <a:effectLst>
                  <a:glow rad="127000">
                    <a:srgbClr val="2F57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Salvation</a:t>
            </a:r>
            <a:endParaRPr lang="en-US" sz="8000" dirty="0">
              <a:effectLst>
                <a:glow rad="127000">
                  <a:srgbClr val="2F57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Salvation is at the </a:t>
            </a:r>
            <a:r>
              <a:rPr lang="en-US" u="sng" dirty="0" smtClean="0">
                <a:solidFill>
                  <a:srgbClr val="FFFF00"/>
                </a:solidFill>
              </a:rPr>
              <a:t>Heart</a:t>
            </a:r>
            <a:r>
              <a:rPr lang="en-US" dirty="0" smtClean="0"/>
              <a:t> of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Here is a trustworthy saying that deserves full acceptance: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Christ Jesus came </a:t>
            </a:r>
            <a:br>
              <a:rPr lang="en-US" dirty="0" smtClean="0"/>
            </a:br>
            <a:r>
              <a:rPr lang="en-US" dirty="0" smtClean="0"/>
              <a:t>into the world to </a:t>
            </a:r>
            <a:br>
              <a:rPr lang="en-US" dirty="0" smtClean="0"/>
            </a:br>
            <a:r>
              <a:rPr lang="en-US" dirty="0" smtClean="0"/>
              <a:t>save sinners</a:t>
            </a:r>
            <a:br>
              <a:rPr lang="en-US" dirty="0" smtClean="0"/>
            </a:br>
            <a:r>
              <a:rPr lang="en-US" dirty="0" smtClean="0"/>
              <a:t>--of whom I am </a:t>
            </a:r>
            <a:br>
              <a:rPr lang="en-US" dirty="0" smtClean="0"/>
            </a:br>
            <a:r>
              <a:rPr lang="en-US" dirty="0" smtClean="0"/>
              <a:t>the worst. (1Timothy 1:15)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</a:t>
            </a:r>
            <a:r>
              <a:rPr lang="en-US" dirty="0" smtClean="0">
                <a:solidFill>
                  <a:srgbClr val="FFFF00"/>
                </a:solidFill>
              </a:rPr>
              <a:t>Savior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Here is a trustworthy saying that deserves full acceptance: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 Jesus </a:t>
            </a:r>
            <a:r>
              <a:rPr lang="en-US" dirty="0" smtClean="0"/>
              <a:t>came </a:t>
            </a:r>
            <a:br>
              <a:rPr lang="en-US" dirty="0" smtClean="0"/>
            </a:br>
            <a:r>
              <a:rPr lang="en-US" dirty="0" smtClean="0"/>
              <a:t>into the world </a:t>
            </a:r>
            <a:br>
              <a:rPr lang="en-US" dirty="0" smtClean="0"/>
            </a:br>
            <a:r>
              <a:rPr lang="en-US" dirty="0" smtClean="0"/>
              <a:t>to save sinners</a:t>
            </a:r>
            <a:br>
              <a:rPr lang="en-US" dirty="0" smtClean="0"/>
            </a:br>
            <a:r>
              <a:rPr lang="en-US" dirty="0" smtClean="0"/>
              <a:t>--of whom I am </a:t>
            </a:r>
            <a:br>
              <a:rPr lang="en-US" dirty="0" smtClean="0"/>
            </a:br>
            <a:r>
              <a:rPr lang="en-US" dirty="0" smtClean="0"/>
              <a:t>the worst. (1Timothy 1:15)</a:t>
            </a:r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 </a:t>
            </a:r>
            <a:r>
              <a:rPr lang="en-US" u="sng" dirty="0" smtClean="0">
                <a:solidFill>
                  <a:srgbClr val="FFFF00"/>
                </a:solidFill>
              </a:rPr>
              <a:t>Mission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Here is a trustworthy saying that deserves full acceptance: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Christ Jesus </a:t>
            </a: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into the world </a:t>
            </a:r>
            <a:br>
              <a:rPr lang="en-US" dirty="0" smtClean="0"/>
            </a:br>
            <a:r>
              <a:rPr lang="en-US" dirty="0" smtClean="0"/>
              <a:t>to save sinners</a:t>
            </a:r>
            <a:br>
              <a:rPr lang="en-US" dirty="0" smtClean="0"/>
            </a:br>
            <a:r>
              <a:rPr lang="en-US" dirty="0" smtClean="0"/>
              <a:t>--of whom I am </a:t>
            </a:r>
            <a:br>
              <a:rPr lang="en-US" dirty="0" smtClean="0"/>
            </a:br>
            <a:r>
              <a:rPr lang="en-US" dirty="0" smtClean="0"/>
              <a:t>the worst. (1Timothy 1:15)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7040" y="2074436"/>
            <a:ext cx="4924960" cy="478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90500" dir="2700000" algn="tl" rotWithShape="0">
              <a:prstClr val="black">
                <a:alpha val="53000"/>
              </a:prst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 </a:t>
            </a:r>
            <a:r>
              <a:rPr lang="en-US" u="sng" dirty="0" smtClean="0">
                <a:solidFill>
                  <a:srgbClr val="FFFF00"/>
                </a:solidFill>
              </a:rPr>
              <a:t>Destination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Here is a trustworthy saying that deserves full acceptance: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Christ Jesus came </a:t>
            </a:r>
            <a:br>
              <a:rPr lang="en-US" dirty="0" smtClean="0"/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the world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save sinners</a:t>
            </a:r>
            <a:br>
              <a:rPr lang="en-US" dirty="0" smtClean="0"/>
            </a:br>
            <a:r>
              <a:rPr lang="en-US" dirty="0" smtClean="0"/>
              <a:t>--of whom I am </a:t>
            </a:r>
            <a:br>
              <a:rPr lang="en-US" dirty="0" smtClean="0"/>
            </a:br>
            <a:r>
              <a:rPr lang="en-US" dirty="0" smtClean="0"/>
              <a:t>the worst. (1Timothy 1:15)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8380" y="1987949"/>
            <a:ext cx="7123620" cy="477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His </a:t>
            </a:r>
            <a:r>
              <a:rPr lang="en-US" u="sng" dirty="0" smtClean="0">
                <a:solidFill>
                  <a:srgbClr val="FFFF00"/>
                </a:solidFill>
              </a:rPr>
              <a:t>Purpose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baseline="30000" dirty="0" smtClean="0"/>
              <a:t>15</a:t>
            </a:r>
            <a:r>
              <a:rPr lang="en-US" dirty="0" smtClean="0"/>
              <a:t> Here is a trustworthy saying that deserves full acceptance: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Christ Jesus came </a:t>
            </a:r>
            <a:br>
              <a:rPr lang="en-US" dirty="0" smtClean="0"/>
            </a:br>
            <a:r>
              <a:rPr lang="en-US" dirty="0" smtClean="0"/>
              <a:t>into the world </a:t>
            </a:r>
            <a:br>
              <a:rPr lang="en-US" dirty="0" smtClean="0"/>
            </a:br>
            <a:r>
              <a:rPr lang="en-US" dirty="0" smtClean="0"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save </a:t>
            </a:r>
            <a:r>
              <a:rPr lang="en-US" dirty="0" smtClean="0"/>
              <a:t>sinners</a:t>
            </a:r>
            <a:br>
              <a:rPr lang="en-US" dirty="0" smtClean="0"/>
            </a:br>
            <a:r>
              <a:rPr lang="en-US" dirty="0" smtClean="0"/>
              <a:t>--of whom I am </a:t>
            </a:r>
            <a:br>
              <a:rPr lang="en-US" dirty="0" smtClean="0"/>
            </a:br>
            <a:r>
              <a:rPr lang="en-US" dirty="0" smtClean="0"/>
              <a:t>the worst. (1Timothy 1:15)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663" y="2367562"/>
            <a:ext cx="4969042" cy="323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8897</TotalTime>
  <Words>899</Words>
  <Application>Microsoft Office PowerPoint</Application>
  <PresentationFormat>Widescreen</PresentationFormat>
  <Paragraphs>125</Paragraphs>
  <Slides>33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Narrow</vt:lpstr>
      <vt:lpstr>Calibri</vt:lpstr>
      <vt:lpstr>Elephant</vt:lpstr>
      <vt:lpstr>Impact</vt:lpstr>
      <vt:lpstr>Office Theme</vt:lpstr>
      <vt:lpstr>How to Get the MOST  out of CHURCH</vt:lpstr>
      <vt:lpstr>The Purpose of the letter:</vt:lpstr>
      <vt:lpstr>Last time we said ...</vt:lpstr>
      <vt:lpstr>TODAY ... We Must ... </vt:lpstr>
      <vt:lpstr>Salvation is at the Heart of it</vt:lpstr>
      <vt:lpstr>The Savior!</vt:lpstr>
      <vt:lpstr>His Mission</vt:lpstr>
      <vt:lpstr>His Destination</vt:lpstr>
      <vt:lpstr>His Purpose</vt:lpstr>
      <vt:lpstr>His People</vt:lpstr>
      <vt:lpstr>His People</vt:lpstr>
      <vt:lpstr>His Mercy</vt:lpstr>
      <vt:lpstr>His Showcase</vt:lpstr>
      <vt:lpstr>His Glory</vt:lpstr>
      <vt:lpstr>Salvation makes us Thankful</vt:lpstr>
      <vt:lpstr>Thankful for His Strength</vt:lpstr>
      <vt:lpstr>Thankful for His Consideration</vt:lpstr>
      <vt:lpstr>Thankful for His Appointment</vt:lpstr>
      <vt:lpstr>Thankful for His MERCY</vt:lpstr>
      <vt:lpstr>Thankful for His GRACE</vt:lpstr>
      <vt:lpstr>Thankful for the Faith</vt:lpstr>
      <vt:lpstr>Thankful for His Love</vt:lpstr>
      <vt:lpstr>Salvation secured by Faith</vt:lpstr>
      <vt:lpstr>Faith worth Fighting For</vt:lpstr>
      <vt:lpstr>Faith worth Holding On To</vt:lpstr>
      <vt:lpstr>Faith worth Holding On To</vt:lpstr>
      <vt:lpstr>Faith worth Holding On To</vt:lpstr>
      <vt:lpstr>Faith worth Holding On To</vt:lpstr>
      <vt:lpstr>Faith worth Holding On To</vt:lpstr>
      <vt:lpstr>Faith worth Holding On To</vt:lpstr>
      <vt:lpstr>Faith worth Holding On To</vt:lpstr>
      <vt:lpstr>Here’s the POINT!</vt:lpstr>
      <vt:lpstr>Let’s Pray!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DennisH</dc:creator>
  <cp:lastModifiedBy>Dennis Henderson</cp:lastModifiedBy>
  <cp:revision>768</cp:revision>
  <dcterms:created xsi:type="dcterms:W3CDTF">2013-04-08T03:48:04Z</dcterms:created>
  <dcterms:modified xsi:type="dcterms:W3CDTF">2017-01-11T17:01:26Z</dcterms:modified>
</cp:coreProperties>
</file>