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1134" r:id="rId2"/>
    <p:sldId id="1025" r:id="rId3"/>
    <p:sldId id="1062" r:id="rId4"/>
    <p:sldId id="1109" r:id="rId5"/>
    <p:sldId id="1026" r:id="rId6"/>
    <p:sldId id="1113" r:id="rId7"/>
    <p:sldId id="1122" r:id="rId8"/>
    <p:sldId id="1031" r:id="rId9"/>
    <p:sldId id="1100" r:id="rId10"/>
    <p:sldId id="1101" r:id="rId11"/>
    <p:sldId id="1123" r:id="rId12"/>
    <p:sldId id="1102" r:id="rId13"/>
    <p:sldId id="1103" r:id="rId14"/>
    <p:sldId id="1108" r:id="rId15"/>
    <p:sldId id="1111" r:id="rId16"/>
    <p:sldId id="1027" r:id="rId17"/>
    <p:sldId id="1114" r:id="rId18"/>
    <p:sldId id="1104" r:id="rId19"/>
    <p:sldId id="1028" r:id="rId20"/>
    <p:sldId id="1115" r:id="rId21"/>
    <p:sldId id="1105" r:id="rId22"/>
    <p:sldId id="1106" r:id="rId23"/>
    <p:sldId id="1107" r:id="rId24"/>
    <p:sldId id="1029" r:id="rId25"/>
    <p:sldId id="1116" r:id="rId26"/>
    <p:sldId id="1030" r:id="rId27"/>
    <p:sldId id="1117" r:id="rId28"/>
    <p:sldId id="1112" r:id="rId29"/>
    <p:sldId id="1034" r:id="rId30"/>
    <p:sldId id="1125" r:id="rId31"/>
    <p:sldId id="1065" r:id="rId32"/>
    <p:sldId id="1066" r:id="rId33"/>
    <p:sldId id="1067" r:id="rId34"/>
    <p:sldId id="1035" r:id="rId35"/>
    <p:sldId id="1063" r:id="rId36"/>
    <p:sldId id="1126" r:id="rId37"/>
    <p:sldId id="1127" r:id="rId38"/>
    <p:sldId id="1132" r:id="rId39"/>
    <p:sldId id="1130" r:id="rId40"/>
    <p:sldId id="1131" r:id="rId41"/>
    <p:sldId id="1036" r:id="rId42"/>
    <p:sldId id="1064" r:id="rId43"/>
    <p:sldId id="1118" r:id="rId44"/>
    <p:sldId id="1110" r:id="rId45"/>
    <p:sldId id="1119" r:id="rId46"/>
    <p:sldId id="1120" r:id="rId47"/>
    <p:sldId id="1124" r:id="rId48"/>
    <p:sldId id="1121" r:id="rId49"/>
    <p:sldId id="1133" r:id="rId50"/>
    <p:sldId id="109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1" userDrawn="1">
          <p15:clr>
            <a:srgbClr val="A4A3A4"/>
          </p15:clr>
        </p15:guide>
        <p15:guide id="2" pos="2435" userDrawn="1">
          <p15:clr>
            <a:srgbClr val="A4A3A4"/>
          </p15:clr>
        </p15:guide>
        <p15:guide id="3" orient="horz" pos="1833" userDrawn="1">
          <p15:clr>
            <a:srgbClr val="A4A3A4"/>
          </p15:clr>
        </p15:guide>
        <p15:guide id="4" pos="4056" userDrawn="1">
          <p15:clr>
            <a:srgbClr val="A4A3A4"/>
          </p15:clr>
        </p15:guide>
        <p15:guide id="5" orient="horz" pos="2180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372"/>
    <a:srgbClr val="172D5F"/>
    <a:srgbClr val="800000"/>
    <a:srgbClr val="28211A"/>
    <a:srgbClr val="481F67"/>
    <a:srgbClr val="ED7922"/>
    <a:srgbClr val="231F20"/>
    <a:srgbClr val="C19263"/>
    <a:srgbClr val="C29962"/>
    <a:srgbClr val="AD8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89720" autoAdjust="0"/>
  </p:normalViewPr>
  <p:slideViewPr>
    <p:cSldViewPr snapToGrid="0" showGuides="1">
      <p:cViewPr varScale="1">
        <p:scale>
          <a:sx n="73" d="100"/>
          <a:sy n="73" d="100"/>
        </p:scale>
        <p:origin x="547" y="101"/>
      </p:cViewPr>
      <p:guideLst>
        <p:guide orient="horz" pos="2621"/>
        <p:guide pos="2435"/>
        <p:guide orient="horz" pos="1833"/>
        <p:guide pos="4056"/>
        <p:guide orient="horz" pos="2180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C6ACA-A39E-4BD3-A76A-8FCFA16171E6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B530-7996-41ED-80CF-70DA4A4D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o_Political_Correctness.sv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bestair.blogspot.com/2012/09/improper-ladder-placement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bestair.blogspot.com/2012/09/improper-ladder-placement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o_Political_Correctness.sv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o_Political_Correctness.sv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israquel.deviantart.com/art/Twilight-Love-15849573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risraquel.deviantart.com/art/Twilight-Love-15849573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risraquel.deviantart.com/art/Twilight-Love-158495733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israquel.deviantart.com/art/Twilight-Love-158495733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israquel.deviantart.com/art/Twilight-Love-15849573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bestair.blogspot.com/2012/09/improper-ladder-placement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is a myth – reputable scientist</a:t>
            </a:r>
            <a:r>
              <a:rPr lang="en-US" baseline="0" dirty="0"/>
              <a:t> must leave room for intelligent design.</a:t>
            </a:r>
            <a:endParaRPr lang="en-US" dirty="0"/>
          </a:p>
          <a:p>
            <a:r>
              <a:rPr lang="en-US" dirty="0"/>
              <a:t>Political</a:t>
            </a:r>
            <a:r>
              <a:rPr lang="en-US" baseline="0" dirty="0"/>
              <a:t> Correctness has substituted for genealogies in our day </a:t>
            </a:r>
          </a:p>
          <a:p>
            <a:endParaRPr lang="en-US" baseline="0" dirty="0"/>
          </a:p>
          <a:p>
            <a:r>
              <a:rPr lang="en-US" baseline="0" dirty="0"/>
              <a:t>Evolution chart = FREE = from http://www.flickr.com/photos/tones_space/194265401/sizes/o/in/photostream/</a:t>
            </a:r>
          </a:p>
          <a:p>
            <a:endParaRPr lang="en-US" baseline="0" dirty="0"/>
          </a:p>
          <a:p>
            <a:r>
              <a:rPr lang="en-US" baseline="0" dirty="0"/>
              <a:t>PC logo = FREE = from </a:t>
            </a:r>
            <a:r>
              <a:rPr lang="en-US" dirty="0">
                <a:hlinkClick r:id="rId3"/>
              </a:rPr>
              <a:t>http://commons.wikimedia.org/wiki/File:No_Political_Correctness.svg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</a:t>
            </a:r>
            <a:r>
              <a:rPr lang="en-US" baseline="0" dirty="0"/>
              <a:t> grammatical literal common sense interpretation – NOT </a:t>
            </a:r>
            <a:r>
              <a:rPr lang="en-US" baseline="0" dirty="0" err="1"/>
              <a:t>Davinci</a:t>
            </a:r>
            <a:r>
              <a:rPr lang="en-US" baseline="0" dirty="0"/>
              <a:t> code or Bible Code non-sense</a:t>
            </a:r>
          </a:p>
          <a:p>
            <a:endParaRPr lang="en-US" baseline="0" dirty="0"/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workman who does not need to be ashamed and who correctly handles the word of truth. (2Ti 2:15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on ladder = from </a:t>
            </a:r>
            <a:r>
              <a:rPr lang="en-US" dirty="0">
                <a:hlinkClick r:id="rId3"/>
              </a:rPr>
              <a:t>http://abestair.blogspot.com/2012/09/improper-ladder-placement.html#.UlBQoMbkvf0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1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</a:t>
            </a:r>
            <a:r>
              <a:rPr lang="en-US" baseline="0" dirty="0"/>
              <a:t> grammatical literal common sense interpretation – NOT </a:t>
            </a:r>
            <a:r>
              <a:rPr lang="en-US" baseline="0" dirty="0" err="1"/>
              <a:t>Davinci</a:t>
            </a:r>
            <a:r>
              <a:rPr lang="en-US" baseline="0" dirty="0"/>
              <a:t> code or Bible Code non-sense</a:t>
            </a:r>
          </a:p>
          <a:p>
            <a:endParaRPr lang="en-US" baseline="0" dirty="0"/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workman who does not need to be ashamed and who correctly handles the word of truth. (2Ti 2:15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on ladder = from </a:t>
            </a:r>
            <a:r>
              <a:rPr lang="en-US" dirty="0">
                <a:hlinkClick r:id="rId3"/>
              </a:rPr>
              <a:t>http://abestair.blogspot.com/2012/09/improper-ladder-placement.html#.UlBQoMbkvf0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28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What, then, was the purpose of the law? It was added because of transgressions until the Seed to whom the promise referred had come. (Gal 3:19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the law we become conscious of sin. (Rom 3:20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law brings wrath.  (Rom 4:15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law was added so that the trespass might increase.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where sin increased, grace increased all the more, (Rom 5:20 NIV)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62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What, then, was the purpose of the law? It was added because of transgressions until the Seed to whom the promise referred had come. (Gal 3:19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the law we become conscious of sin. (Rom 3:20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law brings wrath.  (Rom 4:15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law was added so that the trespass might increase.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where sin increased, grace increased all the more, (Rom 5:20 NIV)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84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What, then, was the purpose of the law? It was added because of transgressions until the Seed to whom the promise referred had come. (Gal 3:19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because law brings wrath.  (Rom 4:15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law was added so that the trespass might increase.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where sin increased, grace increased all the more, (Rom 5:20 NIV)</a:t>
            </a:r>
          </a:p>
          <a:p>
            <a:endParaRPr lang="en-US" dirty="0"/>
          </a:p>
          <a:p>
            <a:r>
              <a:rPr lang="en-US" dirty="0"/>
              <a:t>The righteous do</a:t>
            </a:r>
            <a:r>
              <a:rPr lang="en-US" baseline="0" dirty="0"/>
              <a:t> not need the law—they do right, they are righteous.  Therefore the law is for the unrighteous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law was added so that the trespass might increase. 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where sin increased, grace increased all the more, (Rom 5:20 NIV)</a:t>
            </a:r>
          </a:p>
          <a:p>
            <a:endParaRPr lang="en-US" dirty="0"/>
          </a:p>
          <a:p>
            <a:r>
              <a:rPr lang="en-US" dirty="0"/>
              <a:t>The righteous do</a:t>
            </a:r>
            <a:r>
              <a:rPr lang="en-US" baseline="0" dirty="0"/>
              <a:t> not need the law—they do right, they are righteous.  Therefore the law is for the unrighteous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9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endParaRPr lang="en-US" baseline="0" dirty="0"/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  <a:p>
            <a:r>
              <a:rPr lang="en-US" dirty="0"/>
              <a:t>The righteous do</a:t>
            </a:r>
            <a:r>
              <a:rPr lang="en-US" baseline="0" dirty="0"/>
              <a:t> not need the law—they do right, they are righteous.  Therefore the law is for the unrighteous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56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 = Unknown?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9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54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6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is a myth – reputable scientist</a:t>
            </a:r>
            <a:r>
              <a:rPr lang="en-US" baseline="0" dirty="0"/>
              <a:t> must leave room for intelligent design.</a:t>
            </a:r>
            <a:endParaRPr lang="en-US" dirty="0"/>
          </a:p>
          <a:p>
            <a:r>
              <a:rPr lang="en-US" dirty="0"/>
              <a:t>Political</a:t>
            </a:r>
            <a:r>
              <a:rPr lang="en-US" baseline="0" dirty="0"/>
              <a:t> Correctness has substituted for genealogies in our day </a:t>
            </a:r>
          </a:p>
          <a:p>
            <a:endParaRPr lang="en-US" baseline="0" dirty="0"/>
          </a:p>
          <a:p>
            <a:r>
              <a:rPr lang="en-US" baseline="0" dirty="0"/>
              <a:t>Evolution chart = FREE = from http://www.flickr.com/photos/tones_space/194265401/sizes/o/in/photostream/</a:t>
            </a:r>
          </a:p>
          <a:p>
            <a:endParaRPr lang="en-US" baseline="0" dirty="0"/>
          </a:p>
          <a:p>
            <a:r>
              <a:rPr lang="en-US" baseline="0" dirty="0"/>
              <a:t>PC logo = FREE = from </a:t>
            </a:r>
            <a:r>
              <a:rPr lang="en-US" dirty="0">
                <a:hlinkClick r:id="rId3"/>
              </a:rPr>
              <a:t>http://commons.wikimedia.org/wiki/File:No_Political_Correctness.svg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18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2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30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66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Speed sign = FREE = from http://www.flickr.com/photos/lofink/4399899417/sizes/l/in/photostream/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4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Evolution is a myth – reputable scientist</a:t>
            </a:r>
            <a:r>
              <a:rPr lang="en-US" baseline="0" dirty="0"/>
              <a:t> must leave room for intelligent design.</a:t>
            </a:r>
            <a:endParaRPr lang="en-US" dirty="0"/>
          </a:p>
          <a:p>
            <a:r>
              <a:rPr lang="en-US" dirty="0"/>
              <a:t>Political</a:t>
            </a:r>
            <a:r>
              <a:rPr lang="en-US" baseline="0" dirty="0"/>
              <a:t> Correctness has substituted for genealogies in our day </a:t>
            </a:r>
          </a:p>
          <a:p>
            <a:endParaRPr lang="en-US" baseline="0" dirty="0"/>
          </a:p>
          <a:p>
            <a:r>
              <a:rPr lang="en-US" baseline="0" dirty="0"/>
              <a:t>Evolution chart = FREE = from http://www.flickr.com/photos/tones_space/194265401/sizes/o/in/photostream/</a:t>
            </a:r>
          </a:p>
          <a:p>
            <a:endParaRPr lang="en-US" baseline="0" dirty="0"/>
          </a:p>
          <a:p>
            <a:r>
              <a:rPr lang="en-US" baseline="0" dirty="0"/>
              <a:t>PC logo = FREE = from </a:t>
            </a:r>
            <a:r>
              <a:rPr lang="en-US" dirty="0">
                <a:hlinkClick r:id="rId3"/>
              </a:rPr>
              <a:t>http://commons.wikimedia.org/wiki/File:No_Political_Correctness.svg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5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pages = FREE = from </a:t>
            </a:r>
            <a:r>
              <a:rPr lang="en-US" dirty="0">
                <a:hlinkClick r:id="rId3"/>
              </a:rPr>
              <a:t>http://crisraquel.deviantart.com/art/Twilight-Love-158495733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73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pages = FREE = from </a:t>
            </a:r>
            <a:r>
              <a:rPr lang="en-US" dirty="0">
                <a:hlinkClick r:id="rId3"/>
              </a:rPr>
              <a:t>http://crisraquel.deviantart.com/art/Twilight-Love-158495733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9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pages = FREE = from </a:t>
            </a:r>
            <a:r>
              <a:rPr lang="en-US" dirty="0">
                <a:hlinkClick r:id="rId3"/>
              </a:rPr>
              <a:t>http://crisraquel.deviantart.com/art/Twilight-Love-158495733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1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pages = FREE = from </a:t>
            </a:r>
            <a:r>
              <a:rPr lang="en-US" dirty="0">
                <a:hlinkClick r:id="rId3"/>
              </a:rPr>
              <a:t>http://crisraquel.deviantart.com/art/Twilight-Love-158495733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Heart pages = FREE = from </a:t>
            </a:r>
            <a:r>
              <a:rPr lang="en-US" dirty="0">
                <a:hlinkClick r:id="rId3"/>
              </a:rPr>
              <a:t>http://crisraquel.deviantart.com/art/Twilight-Love-158495733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</a:t>
            </a:r>
            <a:r>
              <a:rPr lang="en-US" baseline="0" dirty="0"/>
              <a:t> grammatical literal common sense interpretation – NOT </a:t>
            </a:r>
            <a:r>
              <a:rPr lang="en-US" baseline="0" dirty="0" err="1"/>
              <a:t>Davinci</a:t>
            </a:r>
            <a:r>
              <a:rPr lang="en-US" baseline="0" dirty="0"/>
              <a:t> code or Bible Code non-sense</a:t>
            </a:r>
          </a:p>
          <a:p>
            <a:endParaRPr lang="en-US" baseline="0" dirty="0"/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workman who does not need to be ashamed and who correctly handles the word of truth. (2Ti 2:15 NIV)</a:t>
            </a:r>
          </a:p>
          <a:p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on ladder = from </a:t>
            </a:r>
            <a:r>
              <a:rPr lang="en-US" dirty="0">
                <a:hlinkClick r:id="rId3"/>
              </a:rPr>
              <a:t>http://abestair.blogspot.com/2012/09/improper-ladder-placement.html#.UlBQoMbkvf0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4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9" y="0"/>
            <a:ext cx="11577918" cy="1143000"/>
          </a:xfrm>
        </p:spPr>
        <p:txBody>
          <a:bodyPr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11604812" cy="4865534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59-EF93-441B-931C-85620F37BFBB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774315" y="5674996"/>
            <a:ext cx="6400800" cy="583721"/>
          </a:xfrm>
        </p:spPr>
        <p:txBody>
          <a:bodyPr>
            <a:noAutofit/>
          </a:bodyPr>
          <a:lstStyle/>
          <a:p>
            <a:r>
              <a:rPr lang="en-US" sz="5400" dirty="0"/>
              <a:t>A Study of 1 Timothy</a:t>
            </a:r>
          </a:p>
        </p:txBody>
      </p:sp>
      <p:pic>
        <p:nvPicPr>
          <p:cNvPr id="1026" name="Picture 2" descr="How to get the most out of church in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2691"/>
            <a:ext cx="1905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1BAA84B-392C-4E8F-9A6E-6BD5DE20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" y="599283"/>
            <a:ext cx="5778443" cy="468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41911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/>
              <a:t>, rebuking, correcting and training in righteousness,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  <p:extLst>
      <p:ext uri="{BB962C8B-B14F-4D97-AF65-F5344CB8AC3E}">
        <p14:creationId xmlns:p14="http://schemas.microsoft.com/office/powerpoint/2010/main" val="1515271886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strike="sngStrike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/>
              <a:t>, rebuking, correcting and training in righteousness,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7740" y="1465730"/>
            <a:ext cx="371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DOCTRINE</a:t>
            </a:r>
          </a:p>
        </p:txBody>
      </p:sp>
    </p:spTree>
    <p:extLst>
      <p:ext uri="{BB962C8B-B14F-4D97-AF65-F5344CB8AC3E}">
        <p14:creationId xmlns:p14="http://schemas.microsoft.com/office/powerpoint/2010/main" val="4055901839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rebuking</a:t>
            </a:r>
            <a:r>
              <a:rPr lang="en-US" dirty="0"/>
              <a:t>, correcting and training in righteousness,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  <p:extLst>
      <p:ext uri="{BB962C8B-B14F-4D97-AF65-F5344CB8AC3E}">
        <p14:creationId xmlns:p14="http://schemas.microsoft.com/office/powerpoint/2010/main" val="708152169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rebuking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correcting</a:t>
            </a:r>
            <a:r>
              <a:rPr lang="en-US" dirty="0"/>
              <a:t> and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in righteousness</a:t>
            </a:r>
            <a:r>
              <a:rPr lang="en-US" dirty="0"/>
              <a:t>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  <p:extLst>
      <p:ext uri="{BB962C8B-B14F-4D97-AF65-F5344CB8AC3E}">
        <p14:creationId xmlns:p14="http://schemas.microsoft.com/office/powerpoint/2010/main" val="86491195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rebuking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correcting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in righteousness</a:t>
            </a:r>
            <a:r>
              <a:rPr lang="en-US" dirty="0"/>
              <a:t>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  <p:extLst>
      <p:ext uri="{BB962C8B-B14F-4D97-AF65-F5344CB8AC3E}">
        <p14:creationId xmlns:p14="http://schemas.microsoft.com/office/powerpoint/2010/main" val="4081238078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</a:rPr>
              <a:t>God-breathed</a:t>
            </a:r>
            <a:r>
              <a:rPr lang="en-US" dirty="0"/>
              <a:t> and is useful for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teaching, rebuking, correcting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in righteousness</a:t>
            </a:r>
            <a:r>
              <a:rPr lang="en-US" dirty="0"/>
              <a:t>,  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so that the man of God may be thoroughly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equipped</a:t>
            </a:r>
            <a:r>
              <a:rPr lang="en-US" dirty="0">
                <a:solidFill>
                  <a:srgbClr val="FFFF00"/>
                </a:solidFill>
              </a:rPr>
              <a:t> for every good work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24433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Defend</a:t>
            </a:r>
            <a:r>
              <a:rPr lang="en-US" dirty="0"/>
              <a:t> the Word 1:3-4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Defend</a:t>
            </a:r>
            <a:r>
              <a:rPr lang="en-US" dirty="0"/>
              <a:t> the Word 1:3-4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772400" cy="4865534"/>
          </a:xfrm>
        </p:spPr>
        <p:txBody>
          <a:bodyPr/>
          <a:lstStyle/>
          <a:p>
            <a:r>
              <a:rPr lang="en-US" dirty="0"/>
              <a:t>3 ... command certain men not ...</a:t>
            </a:r>
            <a:r>
              <a:rPr lang="en-US" baseline="30000" dirty="0"/>
              <a:t>4</a:t>
            </a:r>
            <a:r>
              <a:rPr lang="en-US" dirty="0"/>
              <a:t> nor to devote themselves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myths</a:t>
            </a:r>
            <a:r>
              <a:rPr lang="en-US" dirty="0"/>
              <a:t> and endless genealogies. These promote controversies rather than God's work--which is by faith.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5941" y="3507811"/>
            <a:ext cx="5497692" cy="335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027759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5941" y="3507811"/>
            <a:ext cx="5497692" cy="335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Defend</a:t>
            </a:r>
            <a:r>
              <a:rPr lang="en-US" dirty="0"/>
              <a:t> the Word 1:3-4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726354" cy="4865534"/>
          </a:xfrm>
        </p:spPr>
        <p:txBody>
          <a:bodyPr/>
          <a:lstStyle/>
          <a:p>
            <a:r>
              <a:rPr lang="en-US" dirty="0"/>
              <a:t>3 ... command certain men not ...</a:t>
            </a:r>
            <a:r>
              <a:rPr lang="en-US" baseline="30000" dirty="0"/>
              <a:t>4</a:t>
            </a:r>
            <a:r>
              <a:rPr lang="en-US" dirty="0"/>
              <a:t> nor to devote themselves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myths</a:t>
            </a:r>
            <a:r>
              <a:rPr lang="en-US" dirty="0"/>
              <a:t> and endless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genealogies</a:t>
            </a:r>
            <a:r>
              <a:rPr lang="en-US" dirty="0"/>
              <a:t>. These promote controversies rather than God's work--which is by faith.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8018" y="3487645"/>
            <a:ext cx="3127404" cy="312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07923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9553"/>
          <a:stretch>
            <a:fillRect/>
          </a:stretch>
        </p:blipFill>
        <p:spPr bwMode="auto">
          <a:xfrm>
            <a:off x="0" y="2027214"/>
            <a:ext cx="1219200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Sha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by the Word 1:5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221071" cy="486553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Paul</a:t>
            </a:r>
            <a:r>
              <a:rPr lang="en-US" dirty="0"/>
              <a:t>, an apostle of Christ Jesus by the command of God our Savior and of Christ Jesus our hope,</a:t>
            </a:r>
          </a:p>
          <a:p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To Timothy my true son in the faith</a:t>
            </a:r>
            <a:r>
              <a:rPr lang="en-US" dirty="0"/>
              <a:t>: Grace, mercy and peace from God the Father and Christ Jesus our Lord.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9553"/>
          <a:stretch>
            <a:fillRect/>
          </a:stretch>
        </p:blipFill>
        <p:spPr bwMode="auto">
          <a:xfrm>
            <a:off x="0" y="2027214"/>
            <a:ext cx="1219200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Sha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by the Word 1:5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503459" cy="4865534"/>
          </a:xfrm>
        </p:spPr>
        <p:txBody>
          <a:bodyPr/>
          <a:lstStyle/>
          <a:p>
            <a:r>
              <a:rPr lang="en-US" baseline="30000" dirty="0"/>
              <a:t>5</a:t>
            </a:r>
            <a:r>
              <a:rPr lang="en-US" dirty="0"/>
              <a:t> The goal of this command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dirty="0"/>
              <a:t>, which comes from a pure heart and a good conscience and a sincere faith. </a:t>
            </a:r>
          </a:p>
        </p:txBody>
      </p:sp>
    </p:spTree>
    <p:extLst>
      <p:ext uri="{BB962C8B-B14F-4D97-AF65-F5344CB8AC3E}">
        <p14:creationId xmlns:p14="http://schemas.microsoft.com/office/powerpoint/2010/main" val="3106567078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29553"/>
          <a:stretch>
            <a:fillRect/>
          </a:stretch>
        </p:blipFill>
        <p:spPr bwMode="auto">
          <a:xfrm>
            <a:off x="0" y="2027214"/>
            <a:ext cx="1219200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Sha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by the Word 1:5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516906" cy="4865534"/>
          </a:xfrm>
        </p:spPr>
        <p:txBody>
          <a:bodyPr/>
          <a:lstStyle/>
          <a:p>
            <a:r>
              <a:rPr lang="en-US" baseline="30000" dirty="0"/>
              <a:t>5</a:t>
            </a:r>
            <a:r>
              <a:rPr lang="en-US" dirty="0"/>
              <a:t> The goal of this command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dirty="0"/>
              <a:t>, which comes from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pure heart </a:t>
            </a:r>
            <a:r>
              <a:rPr lang="en-US" dirty="0"/>
              <a:t>and a good conscience and a sincere faith. </a:t>
            </a:r>
          </a:p>
        </p:txBody>
      </p:sp>
    </p:spTree>
    <p:extLst>
      <p:ext uri="{BB962C8B-B14F-4D97-AF65-F5344CB8AC3E}">
        <p14:creationId xmlns:p14="http://schemas.microsoft.com/office/powerpoint/2010/main" val="3585754931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29553"/>
          <a:stretch>
            <a:fillRect/>
          </a:stretch>
        </p:blipFill>
        <p:spPr bwMode="auto">
          <a:xfrm>
            <a:off x="0" y="2027214"/>
            <a:ext cx="1219200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Sha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by the Word 1:5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3" y="1189606"/>
            <a:ext cx="7490012" cy="4865534"/>
          </a:xfrm>
        </p:spPr>
        <p:txBody>
          <a:bodyPr/>
          <a:lstStyle/>
          <a:p>
            <a:r>
              <a:rPr lang="en-US" baseline="30000" dirty="0"/>
              <a:t>5</a:t>
            </a:r>
            <a:r>
              <a:rPr lang="en-US" dirty="0"/>
              <a:t> The goal of this command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comes from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pure heart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conscience </a:t>
            </a:r>
            <a:r>
              <a:rPr lang="en-US" dirty="0"/>
              <a:t>and a sincere faith. </a:t>
            </a:r>
          </a:p>
        </p:txBody>
      </p:sp>
    </p:spTree>
    <p:extLst>
      <p:ext uri="{BB962C8B-B14F-4D97-AF65-F5344CB8AC3E}">
        <p14:creationId xmlns:p14="http://schemas.microsoft.com/office/powerpoint/2010/main" val="1329093858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b="29553"/>
          <a:stretch>
            <a:fillRect/>
          </a:stretch>
        </p:blipFill>
        <p:spPr bwMode="auto">
          <a:xfrm>
            <a:off x="0" y="2027214"/>
            <a:ext cx="12192000" cy="48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Sha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by the Word 1:5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422777" cy="4865534"/>
          </a:xfrm>
        </p:spPr>
        <p:txBody>
          <a:bodyPr/>
          <a:lstStyle/>
          <a:p>
            <a:r>
              <a:rPr lang="en-US" baseline="30000" dirty="0"/>
              <a:t>5</a:t>
            </a:r>
            <a:r>
              <a:rPr lang="en-US" dirty="0"/>
              <a:t> The goal of this command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comes from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pure heart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good conscience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sincere faith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9398087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Know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the Word 1:6-7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Know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the Word 1:6-7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6</a:t>
            </a:r>
            <a:r>
              <a:rPr lang="en-US" dirty="0"/>
              <a:t> Some have wandered away from these and turned to meaningless talk.   </a:t>
            </a:r>
            <a:r>
              <a:rPr lang="en-US" baseline="30000" dirty="0"/>
              <a:t>7</a:t>
            </a:r>
            <a:r>
              <a:rPr lang="en-US" dirty="0"/>
              <a:t> They want to be teachers of the law, but they do not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dirty="0"/>
              <a:t> what they are talking about or what they so confidently affirm. </a:t>
            </a:r>
          </a:p>
        </p:txBody>
      </p:sp>
    </p:spTree>
    <p:extLst>
      <p:ext uri="{BB962C8B-B14F-4D97-AF65-F5344CB8AC3E}">
        <p14:creationId xmlns:p14="http://schemas.microsoft.com/office/powerpoint/2010/main" val="2729912671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332" y="840391"/>
            <a:ext cx="4071668" cy="601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476565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We know that the law is good if one uses it </a:t>
            </a:r>
            <a:r>
              <a:rPr lang="en-US" dirty="0">
                <a:solidFill>
                  <a:srgbClr val="FFFF00"/>
                </a:solidFill>
              </a:rPr>
              <a:t>properly</a:t>
            </a:r>
            <a:r>
              <a:rPr lang="en-US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332" y="840391"/>
            <a:ext cx="4071668" cy="601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7150120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476565" cy="4865534"/>
          </a:xfrm>
        </p:spPr>
        <p:txBody>
          <a:bodyPr/>
          <a:lstStyle/>
          <a:p>
            <a:r>
              <a:rPr lang="en-US" baseline="30000" dirty="0"/>
              <a:t>8</a:t>
            </a:r>
            <a:r>
              <a:rPr lang="en-US" dirty="0"/>
              <a:t> We know that the law is good if one uses it </a:t>
            </a:r>
            <a:r>
              <a:rPr lang="en-US" dirty="0">
                <a:solidFill>
                  <a:srgbClr val="FFFF00"/>
                </a:solidFill>
              </a:rPr>
              <a:t>properly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Be diligent to present yourself approved to God as a workman who does not need to be ashamed, </a:t>
            </a:r>
            <a:r>
              <a:rPr lang="en-US" dirty="0">
                <a:solidFill>
                  <a:srgbClr val="FFFF00"/>
                </a:solidFill>
              </a:rPr>
              <a:t>handling accurately the word </a:t>
            </a:r>
            <a:r>
              <a:rPr lang="en-US" dirty="0"/>
              <a:t>of truth. 2 Timothy 2:15 (NAS)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0332" y="840391"/>
            <a:ext cx="4071668" cy="601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9391949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05662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/>
              <a:t>9</a:t>
            </a:r>
            <a:r>
              <a:rPr lang="en-US" dirty="0"/>
              <a:t> We also know that law is made not for the righteous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830" y="2627032"/>
            <a:ext cx="3708935" cy="36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ctr" rotWithShape="0">
              <a:schemeClr val="tx1">
                <a:alpha val="70000"/>
              </a:schemeClr>
            </a:outerShdw>
          </a:effectLst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Purpose for Writing: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315200" cy="486553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14</a:t>
            </a:r>
            <a:r>
              <a:rPr lang="en-US" dirty="0"/>
              <a:t> Although I hope to come to you soon, I am writing you these instructions so that,  </a:t>
            </a:r>
            <a:r>
              <a:rPr lang="en-US" baseline="30000" dirty="0"/>
              <a:t>15</a:t>
            </a:r>
            <a:r>
              <a:rPr lang="en-US" dirty="0"/>
              <a:t> if I am delayed, </a:t>
            </a:r>
            <a:r>
              <a:rPr lang="en-US" dirty="0">
                <a:solidFill>
                  <a:srgbClr val="FFFF00"/>
                </a:solidFill>
              </a:rPr>
              <a:t>you will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how people ought to conduct themselves in </a:t>
            </a:r>
            <a:r>
              <a:rPr lang="en-US" dirty="0">
                <a:solidFill>
                  <a:srgbClr val="FFFF00"/>
                </a:solidFill>
              </a:rPr>
              <a:t>God's household, which is 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  <a:r>
              <a:rPr lang="en-US" dirty="0">
                <a:solidFill>
                  <a:srgbClr val="FFFF00"/>
                </a:solidFill>
              </a:rPr>
              <a:t> of the living God</a:t>
            </a:r>
            <a:r>
              <a:rPr lang="en-US" dirty="0"/>
              <a:t>, the pillar and foundation of the truth.   </a:t>
            </a:r>
            <a:br>
              <a:rPr lang="en-US" dirty="0"/>
            </a:br>
            <a:r>
              <a:rPr lang="en-US" dirty="0"/>
              <a:t>1 Timothy 3:14-16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993470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/>
              <a:t>9</a:t>
            </a:r>
            <a:r>
              <a:rPr lang="en-US" dirty="0"/>
              <a:t> We also know that law is made not for the righteous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694" y="2649072"/>
            <a:ext cx="6871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19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What, then, was the purpose of the law? It was added because of transgressions until the Seed to whom the promise referred had come.  Galatians 3:19</a:t>
            </a:r>
          </a:p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830" y="2627032"/>
            <a:ext cx="3708935" cy="36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7302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91006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/>
              <a:t>9</a:t>
            </a:r>
            <a:r>
              <a:rPr lang="en-US" dirty="0"/>
              <a:t> We also know that law is made not for the righteous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5532" y="2895177"/>
            <a:ext cx="5348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... through the law we become conscious of sin. Romans 3:20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830" y="2627032"/>
            <a:ext cx="3708935" cy="36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ctr" rotWithShape="0">
              <a:schemeClr val="tx1">
                <a:alpha val="70000"/>
              </a:schemeClr>
            </a:outerShdw>
          </a:effectLst>
        </p:spPr>
      </p:pic>
    </p:spTree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30046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/>
              <a:t>9</a:t>
            </a:r>
            <a:r>
              <a:rPr lang="en-US" dirty="0"/>
              <a:t> We also know that law is made not for the righteous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5532" y="2895177"/>
            <a:ext cx="5348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15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because law brings wrath.  Romans 4:15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830" y="2627032"/>
            <a:ext cx="3708935" cy="369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ctr" rotWithShape="0">
              <a:schemeClr val="tx1">
                <a:alpha val="70000"/>
              </a:schemeClr>
            </a:outerShdw>
          </a:effectLst>
        </p:spPr>
      </p:pic>
    </p:spTree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17854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/>
              <a:t>9</a:t>
            </a:r>
            <a:r>
              <a:rPr lang="en-US" dirty="0"/>
              <a:t> We also know that law is made not for the righteous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460750"/>
            <a:ext cx="2971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03200" dir="2700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1502" y="1390481"/>
            <a:ext cx="5297487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91670" y="2908625"/>
            <a:ext cx="62125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The law was added so that the trespass might increase.  But where sin increased, </a:t>
            </a:r>
            <a:r>
              <a:rPr lang="en-US" sz="4000" b="1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grace</a:t>
            </a:r>
            <a:r>
              <a:rPr lang="en-US" sz="4000" b="1" dirty="0">
                <a:solidFill>
                  <a:schemeClr val="bg1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increased all the more, Romans 5:20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103198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</a:t>
            </a:r>
          </a:p>
          <a:p>
            <a:pPr>
              <a:lnSpc>
                <a:spcPts val="3600"/>
              </a:lnSpc>
            </a:pPr>
            <a:endParaRPr lang="en-US" dirty="0"/>
          </a:p>
          <a:p>
            <a:pPr>
              <a:lnSpc>
                <a:spcPts val="3600"/>
              </a:lnSpc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</a:t>
            </a:r>
            <a:r>
              <a:rPr lang="en-US" dirty="0">
                <a:solidFill>
                  <a:srgbClr val="FFFF00"/>
                </a:solidFill>
              </a:rPr>
              <a:t>rebels</a:t>
            </a:r>
            <a:r>
              <a:rPr lang="en-US" dirty="0"/>
              <a:t>,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rebels,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the ungodly and sinful</a:t>
            </a:r>
            <a:r>
              <a:rPr lang="en-US" dirty="0"/>
              <a:t>,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0041237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rebels, </a:t>
            </a:r>
            <a:br>
              <a:rPr lang="en-US" dirty="0"/>
            </a:br>
            <a:r>
              <a:rPr lang="en-US" dirty="0"/>
              <a:t>the ungodly and sinful,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the unholy and irreligious</a:t>
            </a:r>
            <a:r>
              <a:rPr lang="en-US" dirty="0"/>
              <a:t>;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4258002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rebels, </a:t>
            </a:r>
            <a:br>
              <a:rPr lang="en-US" dirty="0"/>
            </a:br>
            <a:r>
              <a:rPr lang="en-US" dirty="0"/>
              <a:t>the ungodly and sinful, </a:t>
            </a:r>
            <a:br>
              <a:rPr lang="en-US" dirty="0"/>
            </a:br>
            <a:r>
              <a:rPr lang="en-US" dirty="0"/>
              <a:t>the unholy and irreligious;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for those who kill </a:t>
            </a:r>
            <a:r>
              <a:rPr lang="en-US" dirty="0"/>
              <a:t>their fathers or mothers, </a:t>
            </a:r>
            <a:br>
              <a:rPr lang="en-US" dirty="0"/>
            </a:br>
            <a:r>
              <a:rPr lang="en-US" dirty="0"/>
              <a:t>for murderers,</a:t>
            </a:r>
          </a:p>
          <a:p>
            <a:pPr>
              <a:lnSpc>
                <a:spcPts val="3600"/>
              </a:lnSpc>
            </a:pPr>
            <a:r>
              <a:rPr lang="en-US" dirty="0"/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5604850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rebels, </a:t>
            </a:r>
            <a:br>
              <a:rPr lang="en-US" dirty="0"/>
            </a:br>
            <a:r>
              <a:rPr lang="en-US" dirty="0"/>
              <a:t>the ungodly and sinful, </a:t>
            </a:r>
            <a:br>
              <a:rPr lang="en-US" dirty="0"/>
            </a:br>
            <a:r>
              <a:rPr lang="en-US" dirty="0"/>
              <a:t>the unholy and irreligious; </a:t>
            </a:r>
            <a:br>
              <a:rPr lang="en-US" dirty="0"/>
            </a:br>
            <a:r>
              <a:rPr lang="en-US" dirty="0"/>
              <a:t>for those who kill their fathers or mothers, </a:t>
            </a:r>
            <a:br>
              <a:rPr lang="en-US" dirty="0"/>
            </a:br>
            <a:r>
              <a:rPr lang="en-US" dirty="0"/>
              <a:t>for murderers,</a:t>
            </a:r>
          </a:p>
          <a:p>
            <a:pPr>
              <a:lnSpc>
                <a:spcPts val="3600"/>
              </a:lnSpc>
            </a:pPr>
            <a:r>
              <a:rPr lang="en-US" dirty="0"/>
              <a:t> </a:t>
            </a:r>
            <a:r>
              <a:rPr lang="en-US" baseline="30000" dirty="0"/>
              <a:t>10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for adulterers and perverts</a:t>
            </a:r>
            <a:r>
              <a:rPr lang="en-US" dirty="0"/>
              <a:t>,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2242313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77517" y="2493257"/>
            <a:ext cx="6867316" cy="1470025"/>
          </a:xfrm>
        </p:spPr>
        <p:txBody>
          <a:bodyPr>
            <a:noAutofit/>
          </a:bodyPr>
          <a:lstStyle/>
          <a:p>
            <a:r>
              <a:rPr lang="en-US" sz="80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Broadway" panose="04040905080B02020502" pitchFamily="82" charset="0"/>
              </a:rPr>
              <a:t>To Get the </a:t>
            </a:r>
            <a:r>
              <a:rPr lang="en-US" sz="8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Broadway" panose="04040905080B02020502" pitchFamily="82" charset="0"/>
              </a:rPr>
              <a:t>MOST</a:t>
            </a:r>
            <a:r>
              <a:rPr lang="en-US" sz="8000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Broadway" panose="04040905080B02020502" pitchFamily="82" charset="0"/>
              </a:rPr>
              <a:t> </a:t>
            </a:r>
            <a:r>
              <a:rPr lang="en-US" sz="8000" i="1" dirty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Broadway" panose="04040905080B02020502" pitchFamily="82" charset="0"/>
              </a:rPr>
              <a:t>out of </a:t>
            </a:r>
            <a:r>
              <a:rPr lang="en-US" sz="8000" dirty="0">
                <a:solidFill>
                  <a:srgbClr val="FFFF00"/>
                </a:solidFill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  <a:latin typeface="Broadway" panose="04040905080B02020502" pitchFamily="82" charset="0"/>
              </a:rPr>
              <a:t>CHURCH</a:t>
            </a:r>
            <a:endParaRPr lang="en-US" sz="8800" dirty="0">
              <a:solidFill>
                <a:srgbClr val="FFFF00"/>
              </a:solidFill>
              <a:effectLst>
                <a:outerShdw blurRad="38100" dist="165100" dir="7200000" algn="tl">
                  <a:srgbClr val="000000">
                    <a:alpha val="51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96244" y="5173955"/>
            <a:ext cx="6400800" cy="583721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You Must ...</a:t>
            </a:r>
          </a:p>
        </p:txBody>
      </p:sp>
      <p:pic>
        <p:nvPicPr>
          <p:cNvPr id="1026" name="Picture 2" descr="How to get the most out of church in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2691"/>
            <a:ext cx="1905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20504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1" y="1189606"/>
            <a:ext cx="8664031" cy="486553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We also know that law is made not for the righteous </a:t>
            </a:r>
            <a:r>
              <a:rPr lang="en-US" dirty="0"/>
              <a:t>but for lawbreakers and rebels, </a:t>
            </a:r>
            <a:br>
              <a:rPr lang="en-US" dirty="0"/>
            </a:br>
            <a:r>
              <a:rPr lang="en-US" dirty="0"/>
              <a:t>the ungodly and sinful, </a:t>
            </a:r>
            <a:br>
              <a:rPr lang="en-US" dirty="0"/>
            </a:br>
            <a:r>
              <a:rPr lang="en-US" dirty="0"/>
              <a:t>the unholy and irreligious; </a:t>
            </a:r>
            <a:br>
              <a:rPr lang="en-US" dirty="0"/>
            </a:br>
            <a:r>
              <a:rPr lang="en-US" dirty="0"/>
              <a:t>for those who kill their fathers or mothers, </a:t>
            </a:r>
            <a:br>
              <a:rPr lang="en-US" dirty="0"/>
            </a:br>
            <a:r>
              <a:rPr lang="en-US" dirty="0"/>
              <a:t>for murderers,</a:t>
            </a:r>
          </a:p>
          <a:p>
            <a:pPr>
              <a:lnSpc>
                <a:spcPts val="3600"/>
              </a:lnSpc>
            </a:pPr>
            <a:r>
              <a:rPr lang="en-US" dirty="0"/>
              <a:t> </a:t>
            </a:r>
            <a:r>
              <a:rPr lang="en-US" baseline="30000" dirty="0"/>
              <a:t>10</a:t>
            </a:r>
            <a:r>
              <a:rPr lang="en-US" dirty="0"/>
              <a:t> for adulterers and perverts, 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>
                <a:solidFill>
                  <a:srgbClr val="FFFF00"/>
                </a:solidFill>
              </a:rPr>
              <a:t>slave traders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liars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perjurers</a:t>
            </a:r>
            <a:r>
              <a:rPr lang="en-US" dirty="0"/>
              <a:t>--and ...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8827" b="27663"/>
          <a:stretch/>
        </p:blipFill>
        <p:spPr bwMode="auto">
          <a:xfrm>
            <a:off x="8174736" y="1599796"/>
            <a:ext cx="4029456" cy="525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00012769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26979" y="2338357"/>
            <a:ext cx="12165021" cy="45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Pro</a:t>
            </a: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u="sng" dirty="0">
                <a:solidFill>
                  <a:srgbClr val="FFFF00"/>
                </a:solidFill>
              </a:rPr>
              <a:t>erl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/>
              <a:t> </a:t>
            </a:r>
            <a:r>
              <a:rPr lang="en-US" u="sng" dirty="0">
                <a:solidFill>
                  <a:srgbClr val="FFFF00"/>
                </a:solidFill>
              </a:rPr>
              <a:t>Use</a:t>
            </a:r>
            <a:r>
              <a:rPr lang="en-US" dirty="0"/>
              <a:t> the Word 1:8-11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7718612" cy="4865534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whatever else</a:t>
            </a:r>
            <a:r>
              <a:rPr lang="en-US" dirty="0">
                <a:solidFill>
                  <a:srgbClr val="FFFF00"/>
                </a:solidFill>
              </a:rPr>
              <a:t> is contrary to the sound doctrine  </a:t>
            </a:r>
            <a:r>
              <a:rPr lang="en-US" baseline="30000" dirty="0"/>
              <a:t>11</a:t>
            </a:r>
            <a:r>
              <a:rPr lang="en-US" dirty="0"/>
              <a:t> that conforms to the glorious gospel of the blessed God, which he entrusted to me.</a:t>
            </a:r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26979" y="2338357"/>
            <a:ext cx="12165021" cy="45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point ...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26979" y="2338357"/>
            <a:ext cx="12165021" cy="45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point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Get the MOST out of CHURCH </a:t>
            </a:r>
          </a:p>
          <a:p>
            <a:r>
              <a:rPr lang="en-US" sz="4800" dirty="0">
                <a:latin typeface="Elephant" pitchFamily="18" charset="0"/>
              </a:rPr>
              <a:t>YOU  MUST  BE</a:t>
            </a:r>
            <a:br>
              <a:rPr lang="en-US" sz="4800" dirty="0">
                <a:latin typeface="Elephant" pitchFamily="18" charset="0"/>
              </a:rPr>
            </a:br>
            <a:r>
              <a:rPr lang="en-US" sz="8000" u="sng" dirty="0">
                <a:solidFill>
                  <a:srgbClr val="FFFF00"/>
                </a:solidFill>
              </a:rPr>
              <a:t>in</a:t>
            </a:r>
            <a:r>
              <a:rPr lang="en-US" sz="8000" dirty="0">
                <a:solidFill>
                  <a:srgbClr val="FFFF00"/>
                </a:solidFill>
              </a:rPr>
              <a:t> </a:t>
            </a:r>
            <a:r>
              <a:rPr lang="en-US" sz="8000" u="sng" dirty="0">
                <a:solidFill>
                  <a:srgbClr val="FFFF00"/>
                </a:solidFill>
              </a:rPr>
              <a:t>the</a:t>
            </a:r>
            <a:r>
              <a:rPr lang="en-US" sz="8000" dirty="0">
                <a:solidFill>
                  <a:srgbClr val="FFFF00"/>
                </a:solidFill>
              </a:rPr>
              <a:t> </a:t>
            </a:r>
            <a:r>
              <a:rPr lang="en-US" sz="8000" u="sng" dirty="0">
                <a:solidFill>
                  <a:srgbClr val="FFFF00"/>
                </a:solidFill>
              </a:rPr>
              <a:t>WORD</a:t>
            </a:r>
            <a:r>
              <a:rPr lang="en-US" sz="8000" dirty="0"/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448328"/>
      </p:ext>
    </p:extLst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we have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1" y="1358151"/>
            <a:ext cx="3205654" cy="50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77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we have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1" y="1358151"/>
            <a:ext cx="3205654" cy="50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35028"/>
            <a:ext cx="3284624" cy="52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43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we have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1" y="1358151"/>
            <a:ext cx="3205654" cy="50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35028"/>
            <a:ext cx="3284624" cy="521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64" y="1707777"/>
            <a:ext cx="4321837" cy="42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1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we have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1" y="1358151"/>
            <a:ext cx="3205654" cy="50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35028"/>
            <a:ext cx="3284624" cy="521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64" y="1707777"/>
            <a:ext cx="4321837" cy="4208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259" y="1023995"/>
            <a:ext cx="4240048" cy="5551617"/>
          </a:xfrm>
          <a:prstGeom prst="rect">
            <a:avLst/>
          </a:prstGeom>
          <a:effectLst>
            <a:outerShdw blurRad="152400" dist="50800" dir="5400000" algn="ctr" rotWithShape="0">
              <a:schemeClr val="tx1">
                <a:alpha val="4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085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help you we have prepared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81" y="1358151"/>
            <a:ext cx="3205654" cy="50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35028"/>
            <a:ext cx="3284624" cy="5213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64" y="1707777"/>
            <a:ext cx="4321837" cy="4208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259" y="1023995"/>
            <a:ext cx="4240048" cy="5551617"/>
          </a:xfrm>
          <a:prstGeom prst="rect">
            <a:avLst/>
          </a:prstGeom>
          <a:effectLst>
            <a:outerShdw blurRad="152400" dist="50800" dir="5400000" algn="ctr" rotWithShape="0">
              <a:schemeClr val="tx1">
                <a:alpha val="46000"/>
              </a:schemeClr>
            </a:outerShdw>
          </a:effectLst>
        </p:spPr>
      </p:pic>
      <p:pic>
        <p:nvPicPr>
          <p:cNvPr id="1026" name="Picture 2" descr="Good to Gre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37" y="3915243"/>
            <a:ext cx="9360952" cy="2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ptism Class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26" y="1131817"/>
            <a:ext cx="9309178" cy="2690354"/>
          </a:xfrm>
          <a:prstGeom prst="rect">
            <a:avLst/>
          </a:prstGeom>
          <a:noFill/>
          <a:effectLst>
            <a:outerShdw blurRad="152400" dist="50800" dir="2700000" algn="ctr" rotWithShape="0">
              <a:schemeClr val="tx1"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18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9" y="0"/>
            <a:ext cx="11577918" cy="2206752"/>
          </a:xfrm>
        </p:spPr>
        <p:txBody>
          <a:bodyPr/>
          <a:lstStyle/>
          <a:p>
            <a:pPr algn="ctr"/>
            <a:r>
              <a:rPr lang="en-US" dirty="0"/>
              <a:t>Get in the WORD!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26979" y="1353313"/>
            <a:ext cx="12165021" cy="550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407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192" y="3460750"/>
            <a:ext cx="7634378" cy="1143000"/>
          </a:xfrm>
        </p:spPr>
        <p:txBody>
          <a:bodyPr/>
          <a:lstStyle/>
          <a:p>
            <a:r>
              <a:rPr lang="en-US" dirty="0"/>
              <a:t>Let’s Pray!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01000" cy="4865534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 As I urged you when I went into Macedonia, stay there in Ephesus so that you may command certain men </a:t>
            </a:r>
            <a:r>
              <a:rPr lang="en-US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teach </a:t>
            </a:r>
            <a:r>
              <a:rPr lang="en-US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any longer ...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48149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282" y="1189606"/>
            <a:ext cx="8001000" cy="4865534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 As I urged you when I went into Macedonia, stay there in Ephesus so that you may command certain men </a:t>
            </a:r>
            <a:r>
              <a:rPr lang="en-US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teach </a:t>
            </a:r>
            <a:r>
              <a:rPr lang="en-US" dirty="0">
                <a:solidFill>
                  <a:srgbClr val="C0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doctrines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any longer ...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0027" y="4119641"/>
            <a:ext cx="8912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effectLst>
                  <a:glow rad="127000">
                    <a:srgbClr val="FFFF00"/>
                  </a:glow>
                </a:effectLst>
              </a:rPr>
              <a:t>So where do you find correct doctrine? </a:t>
            </a:r>
          </a:p>
        </p:txBody>
      </p:sp>
    </p:spTree>
    <p:extLst>
      <p:ext uri="{BB962C8B-B14F-4D97-AF65-F5344CB8AC3E}">
        <p14:creationId xmlns:p14="http://schemas.microsoft.com/office/powerpoint/2010/main" val="284911418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Scripture </a:t>
            </a:r>
            <a:r>
              <a:rPr lang="en-US" dirty="0"/>
              <a:t>is God-breathed and is useful for teaching, rebuking, correcting and training in righteousness,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9236" r="6369" b="25965"/>
          <a:stretch>
            <a:fillRect/>
          </a:stretch>
        </p:blipFill>
        <p:spPr bwMode="auto">
          <a:xfrm>
            <a:off x="0" y="2328334"/>
            <a:ext cx="12192000" cy="452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Be</a:t>
            </a:r>
            <a:r>
              <a:rPr lang="en-US" dirty="0">
                <a:solidFill>
                  <a:srgbClr val="FFFF00"/>
                </a:solidFill>
              </a:rPr>
              <a:t>g</a:t>
            </a:r>
            <a:r>
              <a:rPr lang="en-US" u="sng" dirty="0">
                <a:solidFill>
                  <a:srgbClr val="FFFF00"/>
                </a:solidFill>
              </a:rPr>
              <a:t>in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with the Word 1:1-3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Timothy 3:16-17 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All Scripture </a:t>
            </a:r>
            <a:r>
              <a:rPr lang="en-US" dirty="0"/>
              <a:t>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God-breathed</a:t>
            </a:r>
            <a:r>
              <a:rPr lang="en-US" dirty="0"/>
              <a:t> and is useful for teaching, rebuking, correcting and training in righteousness,  </a:t>
            </a:r>
            <a:r>
              <a:rPr lang="en-US" baseline="30000" dirty="0"/>
              <a:t>17</a:t>
            </a:r>
            <a:r>
              <a:rPr lang="en-US" dirty="0"/>
              <a:t> so that the man of God may be thoroughly equipped for every good work.</a:t>
            </a:r>
          </a:p>
        </p:txBody>
      </p:sp>
    </p:spTree>
    <p:extLst>
      <p:ext uri="{BB962C8B-B14F-4D97-AF65-F5344CB8AC3E}">
        <p14:creationId xmlns:p14="http://schemas.microsoft.com/office/powerpoint/2010/main" val="1716464602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8218</TotalTime>
  <Words>2461</Words>
  <Application>Microsoft Office PowerPoint</Application>
  <PresentationFormat>Widescreen</PresentationFormat>
  <Paragraphs>214</Paragraphs>
  <Slides>50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Arial Narrow</vt:lpstr>
      <vt:lpstr>Broadway</vt:lpstr>
      <vt:lpstr>Calibri</vt:lpstr>
      <vt:lpstr>Elephant</vt:lpstr>
      <vt:lpstr>Office Theme</vt:lpstr>
      <vt:lpstr>PowerPoint Presentation</vt:lpstr>
      <vt:lpstr>Introduction</vt:lpstr>
      <vt:lpstr>Purpose for Writing:</vt:lpstr>
      <vt:lpstr>To Get the MOST out of CHURCH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Begin with the Word 1:1-3</vt:lpstr>
      <vt:lpstr>Defend the Word 1:3-4</vt:lpstr>
      <vt:lpstr>Defend the Word 1:3-4</vt:lpstr>
      <vt:lpstr>Defend the Word 1:3-4</vt:lpstr>
      <vt:lpstr>Be Shaped by the Word 1:5</vt:lpstr>
      <vt:lpstr>Be Shaped by the Word 1:5</vt:lpstr>
      <vt:lpstr>Be Shaped by the Word 1:5</vt:lpstr>
      <vt:lpstr>Be Shaped by the Word 1:5</vt:lpstr>
      <vt:lpstr>Be Shaped by the Word 1:5</vt:lpstr>
      <vt:lpstr>Know the Word 1:6-7</vt:lpstr>
      <vt:lpstr>Know the Word 1:6-7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Properly Use the Word 1:8-11</vt:lpstr>
      <vt:lpstr>Here’s the point ...</vt:lpstr>
      <vt:lpstr>Here’s the point ...</vt:lpstr>
      <vt:lpstr>To help you we have prepared</vt:lpstr>
      <vt:lpstr>To help you we have prepared</vt:lpstr>
      <vt:lpstr>To help you we have prepared</vt:lpstr>
      <vt:lpstr>To help you we have prepared</vt:lpstr>
      <vt:lpstr>To help you we have prepared</vt:lpstr>
      <vt:lpstr>Get in the WORD!</vt:lpstr>
      <vt:lpstr>Let’s Pray!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DennisH</dc:creator>
  <cp:lastModifiedBy>Dennis Henderson</cp:lastModifiedBy>
  <cp:revision>692</cp:revision>
  <dcterms:created xsi:type="dcterms:W3CDTF">2013-04-08T03:48:04Z</dcterms:created>
  <dcterms:modified xsi:type="dcterms:W3CDTF">2021-05-13T16:41:38Z</dcterms:modified>
</cp:coreProperties>
</file>