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72" r:id="rId2"/>
    <p:sldId id="632" r:id="rId3"/>
    <p:sldId id="395" r:id="rId4"/>
    <p:sldId id="631" r:id="rId5"/>
    <p:sldId id="578" r:id="rId6"/>
    <p:sldId id="620" r:id="rId7"/>
    <p:sldId id="581" r:id="rId8"/>
    <p:sldId id="582" r:id="rId9"/>
    <p:sldId id="583" r:id="rId10"/>
    <p:sldId id="612" r:id="rId11"/>
    <p:sldId id="624" r:id="rId12"/>
    <p:sldId id="584" r:id="rId13"/>
    <p:sldId id="621" r:id="rId14"/>
    <p:sldId id="585" r:id="rId15"/>
    <p:sldId id="611" r:id="rId16"/>
    <p:sldId id="630" r:id="rId17"/>
    <p:sldId id="586" r:id="rId18"/>
    <p:sldId id="617" r:id="rId19"/>
    <p:sldId id="587" r:id="rId20"/>
    <p:sldId id="633" r:id="rId21"/>
    <p:sldId id="588" r:id="rId22"/>
    <p:sldId id="626" r:id="rId23"/>
    <p:sldId id="627" r:id="rId24"/>
    <p:sldId id="628" r:id="rId25"/>
    <p:sldId id="629" r:id="rId26"/>
    <p:sldId id="618" r:id="rId27"/>
    <p:sldId id="625" r:id="rId28"/>
    <p:sldId id="589" r:id="rId29"/>
    <p:sldId id="591" r:id="rId30"/>
    <p:sldId id="622" r:id="rId31"/>
    <p:sldId id="593" r:id="rId32"/>
    <p:sldId id="603" r:id="rId33"/>
    <p:sldId id="602" r:id="rId34"/>
    <p:sldId id="592" r:id="rId35"/>
    <p:sldId id="604" r:id="rId36"/>
    <p:sldId id="594" r:id="rId37"/>
    <p:sldId id="634" r:id="rId38"/>
    <p:sldId id="635" r:id="rId39"/>
    <p:sldId id="595" r:id="rId40"/>
    <p:sldId id="597" r:id="rId41"/>
    <p:sldId id="598" r:id="rId42"/>
    <p:sldId id="580" r:id="rId43"/>
    <p:sldId id="637" r:id="rId44"/>
    <p:sldId id="605" r:id="rId45"/>
    <p:sldId id="606" r:id="rId46"/>
    <p:sldId id="607" r:id="rId47"/>
    <p:sldId id="608" r:id="rId48"/>
    <p:sldId id="600" r:id="rId49"/>
    <p:sldId id="609" r:id="rId50"/>
    <p:sldId id="636" r:id="rId51"/>
    <p:sldId id="601" r:id="rId52"/>
    <p:sldId id="610" r:id="rId53"/>
    <p:sldId id="619" r:id="rId54"/>
    <p:sldId id="639" r:id="rId55"/>
    <p:sldId id="638" r:id="rId56"/>
    <p:sldId id="623" r:id="rId57"/>
    <p:sldId id="409" r:id="rId58"/>
    <p:sldId id="39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007"/>
    <a:srgbClr val="7C480A"/>
    <a:srgbClr val="302427"/>
    <a:srgbClr val="201710"/>
    <a:srgbClr val="201D14"/>
    <a:srgbClr val="1B120C"/>
    <a:srgbClr val="785B2F"/>
    <a:srgbClr val="89692B"/>
    <a:srgbClr val="CFA152"/>
    <a:srgbClr val="F9E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90" autoAdjust="0"/>
    <p:restoredTop sz="81887" autoAdjust="0"/>
  </p:normalViewPr>
  <p:slideViewPr>
    <p:cSldViewPr snapToGrid="0">
      <p:cViewPr varScale="1">
        <p:scale>
          <a:sx n="67" d="100"/>
          <a:sy n="67" d="100"/>
        </p:scale>
        <p:origin x="658" y="62"/>
      </p:cViewPr>
      <p:guideLst/>
    </p:cSldViewPr>
  </p:slideViewPr>
  <p:notesTextViewPr>
    <p:cViewPr>
      <p:scale>
        <a:sx n="100" d="100"/>
        <a:sy n="100" d="100"/>
      </p:scale>
      <p:origin x="0" y="0"/>
    </p:cViewPr>
  </p:notesTextViewPr>
  <p:notesViewPr>
    <p:cSldViewPr snapToGrid="0">
      <p:cViewPr varScale="1">
        <p:scale>
          <a:sx n="66" d="100"/>
          <a:sy n="66" d="100"/>
        </p:scale>
        <p:origin x="23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lickr.com/photos/amboo213/742903676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lickr.com/photos/amboo213/7429036760"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amboo213/742903676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eedpix.com/photo/download/1499289/rain-clouds-weather-sky-rain-clouds-free-pictures-free-photos-free-images-royalty-free"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photolib.noaa.gov/Portals/0/GravityImages/410/ProportionalFixedWidth/nssl001023111x800x800.jpg"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0.pikrepo.com/preview/557/887/woman-in-black-red-and-white-plaid-dress-shirt-covering-her-face.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0.pikrepo.com/preview/557/887/woman-in-black-red-and-white-plaid-dress-shirt-covering-her-face.jp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upload.wikimedia.org/wikipedia/commons/thumb/2/2b/MUTCD_R3-3.svg/1000px-MUTCD_R3-3.svg.pn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eedpix.com/photo/download/1313647/fuel-petrol-gas-gauge-empty-full-black-white-red"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eedpix.com/photo/1295011/jesus-christ-god-gospel-bible-tomb-easter-faith-good-friday"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n.wikipedia.org/wiki/Galaxy#/media/File:NGC_4414_(NASA-med).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144082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13</a:t>
            </a:fld>
            <a:endParaRPr lang="en-US"/>
          </a:p>
        </p:txBody>
      </p:sp>
    </p:spTree>
    <p:extLst>
      <p:ext uri="{BB962C8B-B14F-4D97-AF65-F5344CB8AC3E}">
        <p14:creationId xmlns:p14="http://schemas.microsoft.com/office/powerpoint/2010/main" val="2258658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14</a:t>
            </a:fld>
            <a:endParaRPr lang="en-US"/>
          </a:p>
        </p:txBody>
      </p:sp>
    </p:spTree>
    <p:extLst>
      <p:ext uri="{BB962C8B-B14F-4D97-AF65-F5344CB8AC3E}">
        <p14:creationId xmlns:p14="http://schemas.microsoft.com/office/powerpoint/2010/main" val="2644826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15</a:t>
            </a:fld>
            <a:endParaRPr lang="en-US"/>
          </a:p>
        </p:txBody>
      </p:sp>
    </p:spTree>
    <p:extLst>
      <p:ext uri="{BB962C8B-B14F-4D97-AF65-F5344CB8AC3E}">
        <p14:creationId xmlns:p14="http://schemas.microsoft.com/office/powerpoint/2010/main" val="1966388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16</a:t>
            </a:fld>
            <a:endParaRPr lang="en-US"/>
          </a:p>
        </p:txBody>
      </p:sp>
    </p:spTree>
    <p:extLst>
      <p:ext uri="{BB962C8B-B14F-4D97-AF65-F5344CB8AC3E}">
        <p14:creationId xmlns:p14="http://schemas.microsoft.com/office/powerpoint/2010/main" val="96583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17</a:t>
            </a:fld>
            <a:endParaRPr lang="en-US"/>
          </a:p>
        </p:txBody>
      </p:sp>
    </p:spTree>
    <p:extLst>
      <p:ext uri="{BB962C8B-B14F-4D97-AF65-F5344CB8AC3E}">
        <p14:creationId xmlns:p14="http://schemas.microsoft.com/office/powerpoint/2010/main" val="4126865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18</a:t>
            </a:fld>
            <a:endParaRPr lang="en-US"/>
          </a:p>
        </p:txBody>
      </p:sp>
    </p:spTree>
    <p:extLst>
      <p:ext uri="{BB962C8B-B14F-4D97-AF65-F5344CB8AC3E}">
        <p14:creationId xmlns:p14="http://schemas.microsoft.com/office/powerpoint/2010/main" val="87728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19</a:t>
            </a:fld>
            <a:endParaRPr lang="en-US"/>
          </a:p>
        </p:txBody>
      </p:sp>
    </p:spTree>
    <p:extLst>
      <p:ext uri="{BB962C8B-B14F-4D97-AF65-F5344CB8AC3E}">
        <p14:creationId xmlns:p14="http://schemas.microsoft.com/office/powerpoint/2010/main" val="28563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20</a:t>
            </a:fld>
            <a:endParaRPr lang="en-US"/>
          </a:p>
        </p:txBody>
      </p:sp>
    </p:spTree>
    <p:extLst>
      <p:ext uri="{BB962C8B-B14F-4D97-AF65-F5344CB8AC3E}">
        <p14:creationId xmlns:p14="http://schemas.microsoft.com/office/powerpoint/2010/main" val="61760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21</a:t>
            </a:fld>
            <a:endParaRPr lang="en-US"/>
          </a:p>
        </p:txBody>
      </p:sp>
    </p:spTree>
    <p:extLst>
      <p:ext uri="{BB962C8B-B14F-4D97-AF65-F5344CB8AC3E}">
        <p14:creationId xmlns:p14="http://schemas.microsoft.com/office/powerpoint/2010/main" val="190227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59855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22</a:t>
            </a:fld>
            <a:endParaRPr lang="en-US"/>
          </a:p>
        </p:txBody>
      </p:sp>
    </p:spTree>
    <p:extLst>
      <p:ext uri="{BB962C8B-B14F-4D97-AF65-F5344CB8AC3E}">
        <p14:creationId xmlns:p14="http://schemas.microsoft.com/office/powerpoint/2010/main" val="3009463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23</a:t>
            </a:fld>
            <a:endParaRPr lang="en-US"/>
          </a:p>
        </p:txBody>
      </p:sp>
    </p:spTree>
    <p:extLst>
      <p:ext uri="{BB962C8B-B14F-4D97-AF65-F5344CB8AC3E}">
        <p14:creationId xmlns:p14="http://schemas.microsoft.com/office/powerpoint/2010/main" val="3492856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24</a:t>
            </a:fld>
            <a:endParaRPr lang="en-US"/>
          </a:p>
        </p:txBody>
      </p:sp>
    </p:spTree>
    <p:extLst>
      <p:ext uri="{BB962C8B-B14F-4D97-AF65-F5344CB8AC3E}">
        <p14:creationId xmlns:p14="http://schemas.microsoft.com/office/powerpoint/2010/main" val="1869867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25</a:t>
            </a:fld>
            <a:endParaRPr lang="en-US"/>
          </a:p>
        </p:txBody>
      </p:sp>
    </p:spTree>
    <p:extLst>
      <p:ext uri="{BB962C8B-B14F-4D97-AF65-F5344CB8AC3E}">
        <p14:creationId xmlns:p14="http://schemas.microsoft.com/office/powerpoint/2010/main" val="232597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26</a:t>
            </a:fld>
            <a:endParaRPr lang="en-US"/>
          </a:p>
        </p:txBody>
      </p:sp>
    </p:spTree>
    <p:extLst>
      <p:ext uri="{BB962C8B-B14F-4D97-AF65-F5344CB8AC3E}">
        <p14:creationId xmlns:p14="http://schemas.microsoft.com/office/powerpoint/2010/main" val="2270668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27</a:t>
            </a:fld>
            <a:endParaRPr lang="en-US"/>
          </a:p>
        </p:txBody>
      </p:sp>
    </p:spTree>
    <p:extLst>
      <p:ext uri="{BB962C8B-B14F-4D97-AF65-F5344CB8AC3E}">
        <p14:creationId xmlns:p14="http://schemas.microsoft.com/office/powerpoint/2010/main" val="2208568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62837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29</a:t>
            </a:fld>
            <a:endParaRPr lang="en-US"/>
          </a:p>
        </p:txBody>
      </p:sp>
    </p:spTree>
    <p:extLst>
      <p:ext uri="{BB962C8B-B14F-4D97-AF65-F5344CB8AC3E}">
        <p14:creationId xmlns:p14="http://schemas.microsoft.com/office/powerpoint/2010/main" val="287107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30</a:t>
            </a:fld>
            <a:endParaRPr lang="en-US"/>
          </a:p>
        </p:txBody>
      </p:sp>
    </p:spTree>
    <p:extLst>
      <p:ext uri="{BB962C8B-B14F-4D97-AF65-F5344CB8AC3E}">
        <p14:creationId xmlns:p14="http://schemas.microsoft.com/office/powerpoint/2010/main" val="1779744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31</a:t>
            </a:fld>
            <a:endParaRPr lang="en-US"/>
          </a:p>
        </p:txBody>
      </p:sp>
    </p:spTree>
    <p:extLst>
      <p:ext uri="{BB962C8B-B14F-4D97-AF65-F5344CB8AC3E}">
        <p14:creationId xmlns:p14="http://schemas.microsoft.com/office/powerpoint/2010/main" val="36219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Loyalty seems to have gone out the window…</a:t>
            </a:r>
          </a:p>
          <a:p>
            <a:r>
              <a:rPr lang="en-US" dirty="0"/>
              <a:t>People are not loyal to any brand of cars any more … </a:t>
            </a:r>
          </a:p>
          <a:p>
            <a:endParaRPr lang="en-US" dirty="0"/>
          </a:p>
          <a:p>
            <a:r>
              <a:rPr lang="en-US" dirty="0"/>
              <a:t>However there is one group that are really loyal … Detroit Lion fans … year after year they loose and the fans keep coming back with “maybe next year.”</a:t>
            </a:r>
          </a:p>
          <a:p>
            <a:endParaRPr lang="en-US" dirty="0"/>
          </a:p>
          <a:p>
            <a:r>
              <a:rPr lang="en-US" dirty="0"/>
              <a:t>Today I want to talk about spiritual loyalty …. Loyalty to the Lord.  </a:t>
            </a:r>
          </a:p>
        </p:txBody>
      </p:sp>
      <p:sp>
        <p:nvSpPr>
          <p:cNvPr id="4" name="Slide Number Placeholder 3"/>
          <p:cNvSpPr>
            <a:spLocks noGrp="1"/>
          </p:cNvSpPr>
          <p:nvPr>
            <p:ph type="sldNum" sz="quarter" idx="5"/>
          </p:nvPr>
        </p:nvSpPr>
        <p:spPr/>
        <p:txBody>
          <a:bodyPr/>
          <a:lstStyle/>
          <a:p>
            <a:fld id="{E6B46BE9-72BA-47B7-A34B-B0FF7424999F}" type="slidenum">
              <a:rPr lang="en-US" smtClean="0"/>
              <a:t>4</a:t>
            </a:fld>
            <a:endParaRPr lang="en-US"/>
          </a:p>
        </p:txBody>
      </p:sp>
    </p:spTree>
    <p:extLst>
      <p:ext uri="{BB962C8B-B14F-4D97-AF65-F5344CB8AC3E}">
        <p14:creationId xmlns:p14="http://schemas.microsoft.com/office/powerpoint/2010/main" val="2729020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32</a:t>
            </a:fld>
            <a:endParaRPr lang="en-US"/>
          </a:p>
        </p:txBody>
      </p:sp>
    </p:spTree>
    <p:extLst>
      <p:ext uri="{BB962C8B-B14F-4D97-AF65-F5344CB8AC3E}">
        <p14:creationId xmlns:p14="http://schemas.microsoft.com/office/powerpoint/2010/main" val="1924316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33</a:t>
            </a:fld>
            <a:endParaRPr lang="en-US"/>
          </a:p>
        </p:txBody>
      </p:sp>
    </p:spTree>
    <p:extLst>
      <p:ext uri="{BB962C8B-B14F-4D97-AF65-F5344CB8AC3E}">
        <p14:creationId xmlns:p14="http://schemas.microsoft.com/office/powerpoint/2010/main" val="399013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34</a:t>
            </a:fld>
            <a:endParaRPr lang="en-US"/>
          </a:p>
        </p:txBody>
      </p:sp>
    </p:spTree>
    <p:extLst>
      <p:ext uri="{BB962C8B-B14F-4D97-AF65-F5344CB8AC3E}">
        <p14:creationId xmlns:p14="http://schemas.microsoft.com/office/powerpoint/2010/main" val="2913407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35</a:t>
            </a:fld>
            <a:endParaRPr lang="en-US"/>
          </a:p>
        </p:txBody>
      </p:sp>
    </p:spTree>
    <p:extLst>
      <p:ext uri="{BB962C8B-B14F-4D97-AF65-F5344CB8AC3E}">
        <p14:creationId xmlns:p14="http://schemas.microsoft.com/office/powerpoint/2010/main" val="3503106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Parting the Red Sea </a:t>
            </a:r>
            <a:r>
              <a:rPr lang="en-US" dirty="0">
                <a:hlinkClick r:id="rId3"/>
              </a:rPr>
              <a:t>https://www.flickr.com/photos/amboo213/7429036760</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36</a:t>
            </a:fld>
            <a:endParaRPr lang="en-US"/>
          </a:p>
        </p:txBody>
      </p:sp>
    </p:spTree>
    <p:extLst>
      <p:ext uri="{BB962C8B-B14F-4D97-AF65-F5344CB8AC3E}">
        <p14:creationId xmlns:p14="http://schemas.microsoft.com/office/powerpoint/2010/main" val="1022732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Parting the Red Sea </a:t>
            </a:r>
            <a:r>
              <a:rPr lang="en-US" dirty="0">
                <a:hlinkClick r:id="rId3"/>
              </a:rPr>
              <a:t>https://www.flickr.com/photos/amboo213/7429036760</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37</a:t>
            </a:fld>
            <a:endParaRPr lang="en-US"/>
          </a:p>
        </p:txBody>
      </p:sp>
    </p:spTree>
    <p:extLst>
      <p:ext uri="{BB962C8B-B14F-4D97-AF65-F5344CB8AC3E}">
        <p14:creationId xmlns:p14="http://schemas.microsoft.com/office/powerpoint/2010/main" val="2847156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Parting the Red Sea </a:t>
            </a:r>
            <a:r>
              <a:rPr lang="en-US" dirty="0">
                <a:hlinkClick r:id="rId3"/>
              </a:rPr>
              <a:t>https://www.flickr.com/photos/amboo213/7429036760</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38</a:t>
            </a:fld>
            <a:endParaRPr lang="en-US"/>
          </a:p>
        </p:txBody>
      </p:sp>
    </p:spTree>
    <p:extLst>
      <p:ext uri="{BB962C8B-B14F-4D97-AF65-F5344CB8AC3E}">
        <p14:creationId xmlns:p14="http://schemas.microsoft.com/office/powerpoint/2010/main" val="3050545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Raining – </a:t>
            </a:r>
            <a:r>
              <a:rPr lang="en-US" dirty="0">
                <a:hlinkClick r:id="rId3"/>
              </a:rPr>
              <a:t>https://www.needpix.com/photo/download/1499289/rain-clouds-weather-sky-rain-clouds-free-pictures-free-photos-free-images-royalty-free</a:t>
            </a:r>
            <a:endParaRPr lang="en-US" dirty="0"/>
          </a:p>
          <a:p>
            <a:r>
              <a:rPr lang="en-US" dirty="0"/>
              <a:t>Lightning --</a:t>
            </a:r>
            <a:r>
              <a:rPr lang="en-US" dirty="0">
                <a:hlinkClick r:id="rId4"/>
              </a:rPr>
              <a:t>https://photolib.noaa.gov/Portals/0//GravityImages/410/ProportionalFixedWidth/nssl001023111x800x800.jpg</a:t>
            </a:r>
            <a:endParaRPr lang="en-US" dirty="0"/>
          </a:p>
          <a:p>
            <a:endParaRPr lang="en-US" dirty="0"/>
          </a:p>
          <a:p>
            <a:r>
              <a:rPr lang="en-US" dirty="0"/>
              <a:t>Wheat harvest was a time it rarely rained.  </a:t>
            </a:r>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39</a:t>
            </a:fld>
            <a:endParaRPr lang="en-US"/>
          </a:p>
        </p:txBody>
      </p:sp>
    </p:spTree>
    <p:extLst>
      <p:ext uri="{BB962C8B-B14F-4D97-AF65-F5344CB8AC3E}">
        <p14:creationId xmlns:p14="http://schemas.microsoft.com/office/powerpoint/2010/main" val="3752396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40</a:t>
            </a:fld>
            <a:endParaRPr lang="en-US"/>
          </a:p>
        </p:txBody>
      </p:sp>
    </p:spTree>
    <p:extLst>
      <p:ext uri="{BB962C8B-B14F-4D97-AF65-F5344CB8AC3E}">
        <p14:creationId xmlns:p14="http://schemas.microsoft.com/office/powerpoint/2010/main" val="573082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41</a:t>
            </a:fld>
            <a:endParaRPr lang="en-US"/>
          </a:p>
        </p:txBody>
      </p:sp>
    </p:spTree>
    <p:extLst>
      <p:ext uri="{BB962C8B-B14F-4D97-AF65-F5344CB8AC3E}">
        <p14:creationId xmlns:p14="http://schemas.microsoft.com/office/powerpoint/2010/main" val="1551301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5</a:t>
            </a:fld>
            <a:endParaRPr lang="en-US"/>
          </a:p>
        </p:txBody>
      </p:sp>
    </p:spTree>
    <p:extLst>
      <p:ext uri="{BB962C8B-B14F-4D97-AF65-F5344CB8AC3E}">
        <p14:creationId xmlns:p14="http://schemas.microsoft.com/office/powerpoint/2010/main" val="2244651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https://p0.pikrepo.com/preview/557/887/woman-in-black-red-and-white-plaid-dress-shirt-covering-her-face.jpg</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42</a:t>
            </a:fld>
            <a:endParaRPr lang="en-US"/>
          </a:p>
        </p:txBody>
      </p:sp>
    </p:spTree>
    <p:extLst>
      <p:ext uri="{BB962C8B-B14F-4D97-AF65-F5344CB8AC3E}">
        <p14:creationId xmlns:p14="http://schemas.microsoft.com/office/powerpoint/2010/main" val="906349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https://p0.pikrepo.com/preview/557/887/woman-in-black-red-and-white-plaid-dress-shirt-covering-her-face.jpg</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43</a:t>
            </a:fld>
            <a:endParaRPr lang="en-US"/>
          </a:p>
        </p:txBody>
      </p:sp>
    </p:spTree>
    <p:extLst>
      <p:ext uri="{BB962C8B-B14F-4D97-AF65-F5344CB8AC3E}">
        <p14:creationId xmlns:p14="http://schemas.microsoft.com/office/powerpoint/2010/main" val="2762642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https://upload.wikimedia.org/wikipedia/commons/thumb/2/2b/MUTCD_R3-3.svg/1000px-MUTCD_R3-3.svg.png</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44</a:t>
            </a:fld>
            <a:endParaRPr lang="en-US"/>
          </a:p>
        </p:txBody>
      </p:sp>
    </p:spTree>
    <p:extLst>
      <p:ext uri="{BB962C8B-B14F-4D97-AF65-F5344CB8AC3E}">
        <p14:creationId xmlns:p14="http://schemas.microsoft.com/office/powerpoint/2010/main" val="2250083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45</a:t>
            </a:fld>
            <a:endParaRPr lang="en-US"/>
          </a:p>
        </p:txBody>
      </p:sp>
    </p:spTree>
    <p:extLst>
      <p:ext uri="{BB962C8B-B14F-4D97-AF65-F5344CB8AC3E}">
        <p14:creationId xmlns:p14="http://schemas.microsoft.com/office/powerpoint/2010/main" val="4144200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https://www.needpix.com/photo/download/1313647/fuel-petrol-gas-gauge-empty-full-black-white-red</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46</a:t>
            </a:fld>
            <a:endParaRPr lang="en-US"/>
          </a:p>
        </p:txBody>
      </p:sp>
    </p:spTree>
    <p:extLst>
      <p:ext uri="{BB962C8B-B14F-4D97-AF65-F5344CB8AC3E}">
        <p14:creationId xmlns:p14="http://schemas.microsoft.com/office/powerpoint/2010/main" val="39250498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https://www.needpix.com/photo/1295011/jesus-christ-god-gospel-bible-tomb-easter-faith-good-friday</a:t>
            </a:r>
            <a:endParaRPr lang="en-US" dirty="0"/>
          </a:p>
          <a:p>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47</a:t>
            </a:fld>
            <a:endParaRPr lang="en-US"/>
          </a:p>
        </p:txBody>
      </p:sp>
    </p:spTree>
    <p:extLst>
      <p:ext uri="{BB962C8B-B14F-4D97-AF65-F5344CB8AC3E}">
        <p14:creationId xmlns:p14="http://schemas.microsoft.com/office/powerpoint/2010/main" val="1048346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48</a:t>
            </a:fld>
            <a:endParaRPr lang="en-US"/>
          </a:p>
        </p:txBody>
      </p:sp>
    </p:spTree>
    <p:extLst>
      <p:ext uri="{BB962C8B-B14F-4D97-AF65-F5344CB8AC3E}">
        <p14:creationId xmlns:p14="http://schemas.microsoft.com/office/powerpoint/2010/main" val="12228513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49</a:t>
            </a:fld>
            <a:endParaRPr lang="en-US"/>
          </a:p>
        </p:txBody>
      </p:sp>
    </p:spTree>
    <p:extLst>
      <p:ext uri="{BB962C8B-B14F-4D97-AF65-F5344CB8AC3E}">
        <p14:creationId xmlns:p14="http://schemas.microsoft.com/office/powerpoint/2010/main" val="35009574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50</a:t>
            </a:fld>
            <a:endParaRPr lang="en-US"/>
          </a:p>
        </p:txBody>
      </p:sp>
    </p:spTree>
    <p:extLst>
      <p:ext uri="{BB962C8B-B14F-4D97-AF65-F5344CB8AC3E}">
        <p14:creationId xmlns:p14="http://schemas.microsoft.com/office/powerpoint/2010/main" val="23055661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https://en.wikipedia.org/wiki/Galaxy#/media/File:NGC_4414_(NASA-med).jpg</a:t>
            </a:r>
            <a:endParaRPr lang="en-US" dirty="0"/>
          </a:p>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51</a:t>
            </a:fld>
            <a:endParaRPr lang="en-US"/>
          </a:p>
        </p:txBody>
      </p:sp>
    </p:spTree>
    <p:extLst>
      <p:ext uri="{BB962C8B-B14F-4D97-AF65-F5344CB8AC3E}">
        <p14:creationId xmlns:p14="http://schemas.microsoft.com/office/powerpoint/2010/main" val="238080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6</a:t>
            </a:fld>
            <a:endParaRPr lang="en-US"/>
          </a:p>
        </p:txBody>
      </p:sp>
    </p:spTree>
    <p:extLst>
      <p:ext uri="{BB962C8B-B14F-4D97-AF65-F5344CB8AC3E}">
        <p14:creationId xmlns:p14="http://schemas.microsoft.com/office/powerpoint/2010/main" val="391510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52</a:t>
            </a:fld>
            <a:endParaRPr lang="en-US"/>
          </a:p>
        </p:txBody>
      </p:sp>
    </p:spTree>
    <p:extLst>
      <p:ext uri="{BB962C8B-B14F-4D97-AF65-F5344CB8AC3E}">
        <p14:creationId xmlns:p14="http://schemas.microsoft.com/office/powerpoint/2010/main" val="41806951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https://watermark.lovepik.com/photo/50083/4881.jpg_wh1200.jpg</a:t>
            </a:r>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57</a:t>
            </a:fld>
            <a:endParaRPr lang="en-US"/>
          </a:p>
        </p:txBody>
      </p:sp>
    </p:spTree>
    <p:extLst>
      <p:ext uri="{BB962C8B-B14F-4D97-AF65-F5344CB8AC3E}">
        <p14:creationId xmlns:p14="http://schemas.microsoft.com/office/powerpoint/2010/main" val="2037656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58</a:t>
            </a:fld>
            <a:endParaRPr lang="en-US"/>
          </a:p>
        </p:txBody>
      </p:sp>
    </p:spTree>
    <p:extLst>
      <p:ext uri="{BB962C8B-B14F-4D97-AF65-F5344CB8AC3E}">
        <p14:creationId xmlns:p14="http://schemas.microsoft.com/office/powerpoint/2010/main" val="173969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255001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344919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3553796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Victory is Found in </a:t>
            </a:r>
            <a:r>
              <a:rPr lang="en-US" sz="1600" b="1" dirty="0"/>
              <a:t>Covenant</a:t>
            </a:r>
            <a:r>
              <a:rPr lang="en-US" dirty="0"/>
              <a:t> Loyalty</a:t>
            </a:r>
          </a:p>
          <a:p>
            <a:endParaRPr lang="en-US" dirty="0"/>
          </a:p>
          <a:p>
            <a:r>
              <a:rPr lang="en-US" dirty="0"/>
              <a:t>To God be the Glory ... Song Great things he has done </a:t>
            </a:r>
          </a:p>
        </p:txBody>
      </p:sp>
      <p:sp>
        <p:nvSpPr>
          <p:cNvPr id="4" name="Slide Number Placeholder 3"/>
          <p:cNvSpPr>
            <a:spLocks noGrp="1"/>
          </p:cNvSpPr>
          <p:nvPr>
            <p:ph type="sldNum" sz="quarter" idx="5"/>
          </p:nvPr>
        </p:nvSpPr>
        <p:spPr/>
        <p:txBody>
          <a:bodyPr/>
          <a:lstStyle/>
          <a:p>
            <a:fld id="{E6B46BE9-72BA-47B7-A34B-B0FF7424999F}" type="slidenum">
              <a:rPr lang="en-US" smtClean="0"/>
              <a:t>10</a:t>
            </a:fld>
            <a:endParaRPr lang="en-US"/>
          </a:p>
        </p:txBody>
      </p:sp>
    </p:spTree>
    <p:extLst>
      <p:ext uri="{BB962C8B-B14F-4D97-AF65-F5344CB8AC3E}">
        <p14:creationId xmlns:p14="http://schemas.microsoft.com/office/powerpoint/2010/main" val="347794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dirty="0"/>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11</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D3D07935-94A2-452A-A4B0-18BF825141D3}"/>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6E6D5DC8-D3A8-47E2-ADF5-36F9F7531E91}"/>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620FA5CA-F3C0-421E-B626-9EBBE311F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7FFBC35C-B7F2-4336-A372-4AEAD86A6ECD}"/>
              </a:ext>
            </a:extLst>
          </p:cNvPr>
          <p:cNvPicPr>
            <a:picLocks noChangeAspect="1"/>
          </p:cNvPicPr>
          <p:nvPr/>
        </p:nvPicPr>
        <p:blipFill rotWithShape="1">
          <a:blip r:embed="rId3">
            <a:extLst>
              <a:ext uri="{28A0092B-C50C-407E-A947-70E740481C1C}">
                <a14:useLocalDpi xmlns:a14="http://schemas.microsoft.com/office/drawing/2010/main" val="0"/>
              </a:ext>
            </a:extLst>
          </a:blip>
          <a:srcRect b="26565"/>
          <a:stretch/>
        </p:blipFill>
        <p:spPr>
          <a:xfrm>
            <a:off x="0" y="2217679"/>
            <a:ext cx="12192000" cy="4640321"/>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Personal</a:t>
            </a:r>
            <a:r>
              <a:rPr lang="en-US" dirty="0"/>
              <a:t>  Loyalty Exemplified</a:t>
            </a:r>
          </a:p>
        </p:txBody>
      </p:sp>
      <p:sp>
        <p:nvSpPr>
          <p:cNvPr id="9" name="Speech Bubble: Rectangle 8">
            <a:extLst>
              <a:ext uri="{FF2B5EF4-FFF2-40B4-BE49-F238E27FC236}">
                <a16:creationId xmlns:a16="http://schemas.microsoft.com/office/drawing/2014/main" id="{F747350F-8AF1-4732-A9D6-1FF884240181}"/>
              </a:ext>
            </a:extLst>
          </p:cNvPr>
          <p:cNvSpPr/>
          <p:nvPr/>
        </p:nvSpPr>
        <p:spPr>
          <a:xfrm>
            <a:off x="3879670" y="1325564"/>
            <a:ext cx="3827416" cy="1038814"/>
          </a:xfrm>
          <a:prstGeom prst="wedgeRectCallout">
            <a:avLst>
              <a:gd name="adj1" fmla="val -2289"/>
              <a:gd name="adj2" fmla="val 276201"/>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11172857" cy="5050835"/>
          </a:xfrm>
        </p:spPr>
        <p:txBody>
          <a:bodyPr/>
          <a:lstStyle/>
          <a:p>
            <a:r>
              <a:rPr lang="en-US" dirty="0"/>
              <a:t> </a:t>
            </a:r>
            <a:r>
              <a:rPr lang="en-US" baseline="30000" dirty="0"/>
              <a:t>5</a:t>
            </a:r>
            <a:r>
              <a:rPr lang="en-US" dirty="0"/>
              <a:t> They said, 		"He is witness."</a:t>
            </a:r>
          </a:p>
          <a:p>
            <a:endParaRPr lang="en-US" dirty="0"/>
          </a:p>
        </p:txBody>
      </p:sp>
      <p:sp>
        <p:nvSpPr>
          <p:cNvPr id="7" name="TextBox 6">
            <a:extLst>
              <a:ext uri="{FF2B5EF4-FFF2-40B4-BE49-F238E27FC236}">
                <a16:creationId xmlns:a16="http://schemas.microsoft.com/office/drawing/2014/main" id="{6E3B7FDA-C27D-49EF-9001-0183FA6DF27B}"/>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People </a:t>
            </a:r>
          </a:p>
          <a:p>
            <a:pPr algn="ctr"/>
            <a:r>
              <a:rPr lang="en-US" sz="4000" b="1" dirty="0">
                <a:solidFill>
                  <a:schemeClr val="bg1"/>
                </a:solidFill>
                <a:effectLst>
                  <a:glow rad="127000">
                    <a:srgbClr val="C00000"/>
                  </a:glow>
                </a:effectLst>
              </a:rPr>
              <a:t>AGREE</a:t>
            </a:r>
          </a:p>
        </p:txBody>
      </p:sp>
    </p:spTree>
    <p:extLst>
      <p:ext uri="{BB962C8B-B14F-4D97-AF65-F5344CB8AC3E}">
        <p14:creationId xmlns:p14="http://schemas.microsoft.com/office/powerpoint/2010/main" val="2949814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A78B-FB36-4E34-8690-51DBF1667ACC}"/>
              </a:ext>
            </a:extLst>
          </p:cNvPr>
          <p:cNvSpPr>
            <a:spLocks noGrp="1"/>
          </p:cNvSpPr>
          <p:nvPr>
            <p:ph type="title"/>
          </p:nvPr>
        </p:nvSpPr>
        <p:spPr/>
        <p:txBody>
          <a:bodyPr/>
          <a:lstStyle/>
          <a:p>
            <a:r>
              <a:rPr lang="en-US" dirty="0"/>
              <a:t>Three perspectives of LOYALTY: </a:t>
            </a:r>
          </a:p>
        </p:txBody>
      </p:sp>
      <p:sp>
        <p:nvSpPr>
          <p:cNvPr id="3" name="Content Placeholder 2">
            <a:extLst>
              <a:ext uri="{FF2B5EF4-FFF2-40B4-BE49-F238E27FC236}">
                <a16:creationId xmlns:a16="http://schemas.microsoft.com/office/drawing/2014/main" id="{0E807EAE-F44D-4816-B32C-039DAD26F11F}"/>
              </a:ext>
            </a:extLst>
          </p:cNvPr>
          <p:cNvSpPr>
            <a:spLocks noGrp="1"/>
          </p:cNvSpPr>
          <p:nvPr>
            <p:ph idx="1"/>
          </p:nvPr>
        </p:nvSpPr>
        <p:spPr>
          <a:xfrm>
            <a:off x="2423226" y="4038599"/>
            <a:ext cx="2026680" cy="772885"/>
          </a:xfrm>
        </p:spPr>
        <p:txBody>
          <a:bodyPr/>
          <a:lstStyle/>
          <a:p>
            <a:pPr algn="ctr"/>
            <a:r>
              <a:rPr lang="en-US" dirty="0"/>
              <a:t>PAST</a:t>
            </a:r>
          </a:p>
        </p:txBody>
      </p:sp>
      <p:pic>
        <p:nvPicPr>
          <p:cNvPr id="4" name="Picture 3">
            <a:extLst>
              <a:ext uri="{FF2B5EF4-FFF2-40B4-BE49-F238E27FC236}">
                <a16:creationId xmlns:a16="http://schemas.microsoft.com/office/drawing/2014/main" id="{8506FF49-C260-4E06-9CAC-D5FCE0789DD4}"/>
              </a:ext>
            </a:extLst>
          </p:cNvPr>
          <p:cNvPicPr>
            <a:picLocks noChangeAspect="1"/>
          </p:cNvPicPr>
          <p:nvPr/>
        </p:nvPicPr>
        <p:blipFill>
          <a:blip r:embed="rId2"/>
          <a:stretch>
            <a:fillRect/>
          </a:stretch>
        </p:blipFill>
        <p:spPr>
          <a:xfrm>
            <a:off x="2598349" y="4798421"/>
            <a:ext cx="1676434" cy="1666855"/>
          </a:xfrm>
          <a:prstGeom prst="rect">
            <a:avLst/>
          </a:prstGeom>
        </p:spPr>
      </p:pic>
      <p:pic>
        <p:nvPicPr>
          <p:cNvPr id="5" name="Picture 4">
            <a:extLst>
              <a:ext uri="{FF2B5EF4-FFF2-40B4-BE49-F238E27FC236}">
                <a16:creationId xmlns:a16="http://schemas.microsoft.com/office/drawing/2014/main" id="{B315797B-27CB-4A3F-BCFB-A2634F691034}"/>
              </a:ext>
            </a:extLst>
          </p:cNvPr>
          <p:cNvPicPr>
            <a:picLocks noChangeAspect="1"/>
          </p:cNvPicPr>
          <p:nvPr/>
        </p:nvPicPr>
        <p:blipFill>
          <a:blip r:embed="rId3"/>
          <a:stretch>
            <a:fillRect/>
          </a:stretch>
        </p:blipFill>
        <p:spPr>
          <a:xfrm>
            <a:off x="4949663" y="4811484"/>
            <a:ext cx="1676434" cy="1666855"/>
          </a:xfrm>
          <a:prstGeom prst="rect">
            <a:avLst/>
          </a:prstGeom>
        </p:spPr>
      </p:pic>
      <p:pic>
        <p:nvPicPr>
          <p:cNvPr id="6" name="Picture 5">
            <a:extLst>
              <a:ext uri="{FF2B5EF4-FFF2-40B4-BE49-F238E27FC236}">
                <a16:creationId xmlns:a16="http://schemas.microsoft.com/office/drawing/2014/main" id="{F4FC725A-F96A-49D2-A77C-DF21701BE30E}"/>
              </a:ext>
            </a:extLst>
          </p:cNvPr>
          <p:cNvPicPr>
            <a:picLocks noChangeAspect="1"/>
          </p:cNvPicPr>
          <p:nvPr/>
        </p:nvPicPr>
        <p:blipFill>
          <a:blip r:embed="rId4"/>
          <a:stretch>
            <a:fillRect/>
          </a:stretch>
        </p:blipFill>
        <p:spPr>
          <a:xfrm>
            <a:off x="7300977" y="4811484"/>
            <a:ext cx="1676434" cy="1666855"/>
          </a:xfrm>
          <a:prstGeom prst="rect">
            <a:avLst/>
          </a:prstGeom>
        </p:spPr>
      </p:pic>
      <p:sp>
        <p:nvSpPr>
          <p:cNvPr id="7" name="Content Placeholder 2">
            <a:extLst>
              <a:ext uri="{FF2B5EF4-FFF2-40B4-BE49-F238E27FC236}">
                <a16:creationId xmlns:a16="http://schemas.microsoft.com/office/drawing/2014/main" id="{717EDBF1-B146-40C3-84C6-781A3FEB2F77}"/>
              </a:ext>
            </a:extLst>
          </p:cNvPr>
          <p:cNvSpPr txBox="1">
            <a:spLocks/>
          </p:cNvSpPr>
          <p:nvPr/>
        </p:nvSpPr>
        <p:spPr>
          <a:xfrm>
            <a:off x="4720111" y="4038599"/>
            <a:ext cx="2246746" cy="1023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PRESENT</a:t>
            </a:r>
          </a:p>
        </p:txBody>
      </p:sp>
      <p:sp>
        <p:nvSpPr>
          <p:cNvPr id="8" name="Content Placeholder 2">
            <a:extLst>
              <a:ext uri="{FF2B5EF4-FFF2-40B4-BE49-F238E27FC236}">
                <a16:creationId xmlns:a16="http://schemas.microsoft.com/office/drawing/2014/main" id="{2029CFE1-CCF5-4D80-8A5A-FC443C1CE97F}"/>
              </a:ext>
            </a:extLst>
          </p:cNvPr>
          <p:cNvSpPr txBox="1">
            <a:spLocks/>
          </p:cNvSpPr>
          <p:nvPr/>
        </p:nvSpPr>
        <p:spPr>
          <a:xfrm>
            <a:off x="7015821" y="4038599"/>
            <a:ext cx="2246746" cy="1023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FUTURE</a:t>
            </a:r>
          </a:p>
        </p:txBody>
      </p:sp>
    </p:spTree>
    <p:extLst>
      <p:ext uri="{BB962C8B-B14F-4D97-AF65-F5344CB8AC3E}">
        <p14:creationId xmlns:p14="http://schemas.microsoft.com/office/powerpoint/2010/main" val="288584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man, woman, looking&#10;&#10;Description automatically generated">
            <a:extLst>
              <a:ext uri="{FF2B5EF4-FFF2-40B4-BE49-F238E27FC236}">
                <a16:creationId xmlns:a16="http://schemas.microsoft.com/office/drawing/2014/main" id="{1EB5307A-425E-4439-8153-4477F9109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effectLst>
                  <a:glow rad="127000">
                    <a:srgbClr val="C00000"/>
                  </a:glow>
                  <a:outerShdw blurRad="50800" dist="50800" dir="2700000" algn="ctr" rotWithShape="0">
                    <a:schemeClr val="tx1"/>
                  </a:outerShdw>
                </a:effectLst>
              </a:rPr>
              <a:t>Past</a:t>
            </a:r>
            <a:r>
              <a:rPr lang="en-US" dirty="0"/>
              <a:t> Disloyalty Exposed 12:6-15</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Tree>
    <p:extLst>
      <p:ext uri="{BB962C8B-B14F-4D97-AF65-F5344CB8AC3E}">
        <p14:creationId xmlns:p14="http://schemas.microsoft.com/office/powerpoint/2010/main" val="2398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man, woman, looking&#10;&#10;Description automatically generated">
            <a:extLst>
              <a:ext uri="{FF2B5EF4-FFF2-40B4-BE49-F238E27FC236}">
                <a16:creationId xmlns:a16="http://schemas.microsoft.com/office/drawing/2014/main" id="{1EB5307A-425E-4439-8153-4477F9109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baseline="30000" dirty="0"/>
              <a:t>6</a:t>
            </a:r>
            <a:r>
              <a:rPr lang="en-US" dirty="0"/>
              <a:t> And Samuel said to the people, "The LORD is witness, ….  </a:t>
            </a:r>
            <a:r>
              <a:rPr lang="en-US" baseline="30000" dirty="0"/>
              <a:t>7</a:t>
            </a:r>
            <a:r>
              <a:rPr lang="en-US" dirty="0"/>
              <a:t> Now therefore stand still that I may plead with you before the LORD concerning </a:t>
            </a:r>
            <a:r>
              <a:rPr lang="en-US" dirty="0">
                <a:effectLst>
                  <a:glow rad="127000">
                    <a:srgbClr val="C00000"/>
                  </a:glow>
                </a:effectLst>
              </a:rPr>
              <a:t>all the righteous deeds of the LORD that he performed for you and for your fathers</a:t>
            </a:r>
            <a:r>
              <a:rPr lang="en-US" dirty="0"/>
              <a:t>.</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9" name="TextBox 8">
            <a:extLst>
              <a:ext uri="{FF2B5EF4-FFF2-40B4-BE49-F238E27FC236}">
                <a16:creationId xmlns:a16="http://schemas.microsoft.com/office/drawing/2014/main" id="{19DCBF0E-4FE6-4C1A-B416-A1F2E3D8026E}"/>
              </a:ext>
            </a:extLst>
          </p:cNvPr>
          <p:cNvSpPr txBox="1"/>
          <p:nvPr/>
        </p:nvSpPr>
        <p:spPr>
          <a:xfrm>
            <a:off x="7847636" y="5000264"/>
            <a:ext cx="4190036"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God’s Goodness</a:t>
            </a:r>
          </a:p>
        </p:txBody>
      </p:sp>
    </p:spTree>
    <p:extLst>
      <p:ext uri="{BB962C8B-B14F-4D97-AF65-F5344CB8AC3E}">
        <p14:creationId xmlns:p14="http://schemas.microsoft.com/office/powerpoint/2010/main" val="24996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mirror posing for the camera&#10;&#10;Description automatically generated">
            <a:extLst>
              <a:ext uri="{FF2B5EF4-FFF2-40B4-BE49-F238E27FC236}">
                <a16:creationId xmlns:a16="http://schemas.microsoft.com/office/drawing/2014/main" id="{13670528-2397-4CFF-B59A-F0422E911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399" y="0"/>
            <a:ext cx="5141601"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dirty="0"/>
              <a:t> </a:t>
            </a:r>
            <a:r>
              <a:rPr lang="en-US" baseline="30000" dirty="0"/>
              <a:t>8</a:t>
            </a:r>
            <a:r>
              <a:rPr lang="en-US" dirty="0"/>
              <a:t> </a:t>
            </a:r>
            <a:r>
              <a:rPr lang="en-US" dirty="0">
                <a:effectLst>
                  <a:glow rad="127000">
                    <a:srgbClr val="C00000"/>
                  </a:glow>
                </a:effectLst>
              </a:rPr>
              <a:t>When Jacob went into Egypt, and the Egyptians oppressed them, then your fathers cried out to the LORD </a:t>
            </a:r>
            <a:r>
              <a:rPr lang="en-US" dirty="0"/>
              <a:t>and the LORD sent Moses and Aaron, who brought your fathers out of Egypt and made them dwell in this place.</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7" name="TextBox 6">
            <a:extLst>
              <a:ext uri="{FF2B5EF4-FFF2-40B4-BE49-F238E27FC236}">
                <a16:creationId xmlns:a16="http://schemas.microsoft.com/office/drawing/2014/main" id="{463A6B04-D4BD-4DD1-919C-2B541A61295D}"/>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Jacob Oppressed in Egypt</a:t>
            </a:r>
          </a:p>
        </p:txBody>
      </p:sp>
    </p:spTree>
    <p:extLst>
      <p:ext uri="{BB962C8B-B14F-4D97-AF65-F5344CB8AC3E}">
        <p14:creationId xmlns:p14="http://schemas.microsoft.com/office/powerpoint/2010/main" val="35049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white shirt&#10;&#10;Description automatically generated">
            <a:extLst>
              <a:ext uri="{FF2B5EF4-FFF2-40B4-BE49-F238E27FC236}">
                <a16:creationId xmlns:a16="http://schemas.microsoft.com/office/drawing/2014/main" id="{AF378CAA-DCFD-4A52-9BE4-AE638CE7B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03" y="2236660"/>
            <a:ext cx="4341878" cy="4724773"/>
          </a:xfrm>
          <a:prstGeom prst="rect">
            <a:avLst/>
          </a:prstGeom>
        </p:spPr>
      </p:pic>
      <p:pic>
        <p:nvPicPr>
          <p:cNvPr id="10" name="Picture 9" descr="A picture containing person, man, standing, striped&#10;&#10;Description automatically generated">
            <a:extLst>
              <a:ext uri="{FF2B5EF4-FFF2-40B4-BE49-F238E27FC236}">
                <a16:creationId xmlns:a16="http://schemas.microsoft.com/office/drawing/2014/main" id="{CEA5FEE2-50C9-4AF4-ABC5-AE01CF6EA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9129" y="1016474"/>
            <a:ext cx="5858114" cy="6602277"/>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dirty="0"/>
              <a:t> </a:t>
            </a:r>
            <a:r>
              <a:rPr lang="en-US" baseline="30000" dirty="0"/>
              <a:t>8</a:t>
            </a:r>
            <a:r>
              <a:rPr lang="en-US" dirty="0"/>
              <a:t> When Jacob went into Egypt, and the Egyptians oppressed them, then your fathers cried out to the LORD </a:t>
            </a:r>
            <a:r>
              <a:rPr lang="en-US" dirty="0">
                <a:effectLst>
                  <a:glow rad="127000">
                    <a:srgbClr val="C00000"/>
                  </a:glow>
                </a:effectLst>
              </a:rPr>
              <a:t>and the LORD sent Moses and Aaron, who brought your fathers out of Egypt </a:t>
            </a:r>
            <a:r>
              <a:rPr lang="en-US" dirty="0"/>
              <a:t>and made them dwell in this place.</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5"/>
          <a:stretch>
            <a:fillRect/>
          </a:stretch>
        </p:blipFill>
        <p:spPr>
          <a:xfrm>
            <a:off x="130920" y="110570"/>
            <a:ext cx="1030223" cy="1024336"/>
          </a:xfrm>
          <a:prstGeom prst="rect">
            <a:avLst/>
          </a:prstGeom>
        </p:spPr>
      </p:pic>
      <p:sp>
        <p:nvSpPr>
          <p:cNvPr id="7" name="TextBox 6">
            <a:extLst>
              <a:ext uri="{FF2B5EF4-FFF2-40B4-BE49-F238E27FC236}">
                <a16:creationId xmlns:a16="http://schemas.microsoft.com/office/drawing/2014/main" id="{463A6B04-D4BD-4DD1-919C-2B541A61295D}"/>
              </a:ext>
            </a:extLst>
          </p:cNvPr>
          <p:cNvSpPr txBox="1"/>
          <p:nvPr/>
        </p:nvSpPr>
        <p:spPr>
          <a:xfrm>
            <a:off x="7083706" y="5000264"/>
            <a:ext cx="5108294"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God sent </a:t>
            </a:r>
            <a:r>
              <a:rPr lang="en-US" sz="4000" b="1" dirty="0">
                <a:solidFill>
                  <a:schemeClr val="bg1"/>
                </a:solidFill>
                <a:effectLst>
                  <a:glow rad="127000">
                    <a:srgbClr val="C00000"/>
                  </a:glow>
                </a:effectLst>
              </a:rPr>
              <a:t>Moses</a:t>
            </a:r>
            <a:r>
              <a:rPr lang="en-US" sz="4000" b="1" dirty="0">
                <a:solidFill>
                  <a:schemeClr val="bg1"/>
                </a:solidFill>
                <a:effectLst>
                  <a:glow rad="127000">
                    <a:schemeClr val="tx1"/>
                  </a:glow>
                </a:effectLst>
              </a:rPr>
              <a:t> </a:t>
            </a:r>
            <a:br>
              <a:rPr lang="en-US" sz="4000" b="1" dirty="0">
                <a:solidFill>
                  <a:schemeClr val="bg1"/>
                </a:solidFill>
                <a:effectLst>
                  <a:glow rad="127000">
                    <a:schemeClr val="tx1"/>
                  </a:glow>
                </a:effectLst>
              </a:rPr>
            </a:br>
            <a:r>
              <a:rPr lang="en-US" sz="4000" b="1" dirty="0">
                <a:solidFill>
                  <a:schemeClr val="bg1"/>
                </a:solidFill>
                <a:effectLst>
                  <a:glow rad="127000">
                    <a:schemeClr val="tx1"/>
                  </a:glow>
                </a:effectLst>
              </a:rPr>
              <a:t>&amp; Aaron </a:t>
            </a:r>
          </a:p>
        </p:txBody>
      </p:sp>
    </p:spTree>
    <p:extLst>
      <p:ext uri="{BB962C8B-B14F-4D97-AF65-F5344CB8AC3E}">
        <p14:creationId xmlns:p14="http://schemas.microsoft.com/office/powerpoint/2010/main" val="16806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1152AA-B681-41F4-9444-BDCBB78F76D6}"/>
              </a:ext>
            </a:extLst>
          </p:cNvPr>
          <p:cNvPicPr>
            <a:picLocks noChangeAspect="1"/>
          </p:cNvPicPr>
          <p:nvPr/>
        </p:nvPicPr>
        <p:blipFill rotWithShape="1">
          <a:blip r:embed="rId3"/>
          <a:srcRect t="-9459" b="-2832"/>
          <a:stretch/>
        </p:blipFill>
        <p:spPr>
          <a:xfrm>
            <a:off x="6768092" y="1325564"/>
            <a:ext cx="5423908" cy="5665546"/>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dirty="0"/>
              <a:t> </a:t>
            </a:r>
            <a:r>
              <a:rPr lang="en-US" baseline="30000" dirty="0"/>
              <a:t>8</a:t>
            </a:r>
            <a:r>
              <a:rPr lang="en-US" dirty="0"/>
              <a:t> When Jacob went into Egypt, and the Egyptians oppressed them, then your fathers cried out to the LORD and the LORD sent Moses and Aaron, who brought your fathers out of Egypt and </a:t>
            </a:r>
            <a:r>
              <a:rPr lang="en-US" dirty="0">
                <a:effectLst>
                  <a:glow rad="127000">
                    <a:srgbClr val="C00000"/>
                  </a:glow>
                </a:effectLst>
              </a:rPr>
              <a:t>made them dwell in this place</a:t>
            </a:r>
            <a:r>
              <a:rPr lang="en-US" dirty="0"/>
              <a:t>.</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7" name="TextBox 6">
            <a:extLst>
              <a:ext uri="{FF2B5EF4-FFF2-40B4-BE49-F238E27FC236}">
                <a16:creationId xmlns:a16="http://schemas.microsoft.com/office/drawing/2014/main" id="{463A6B04-D4BD-4DD1-919C-2B541A61295D}"/>
              </a:ext>
            </a:extLst>
          </p:cNvPr>
          <p:cNvSpPr txBox="1"/>
          <p:nvPr/>
        </p:nvSpPr>
        <p:spPr>
          <a:xfrm>
            <a:off x="7083706" y="5207162"/>
            <a:ext cx="5108294"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Joshua the </a:t>
            </a:r>
            <a:br>
              <a:rPr lang="en-US" sz="4000" b="1" dirty="0">
                <a:solidFill>
                  <a:schemeClr val="bg1"/>
                </a:solidFill>
                <a:effectLst>
                  <a:glow rad="127000">
                    <a:schemeClr val="tx1"/>
                  </a:glow>
                </a:effectLst>
              </a:rPr>
            </a:br>
            <a:r>
              <a:rPr lang="en-US" sz="4000" b="1" dirty="0">
                <a:solidFill>
                  <a:schemeClr val="bg1"/>
                </a:solidFill>
                <a:effectLst>
                  <a:glow rad="127000">
                    <a:schemeClr val="tx1"/>
                  </a:glow>
                </a:effectLst>
              </a:rPr>
              <a:t>Conqueror</a:t>
            </a:r>
          </a:p>
        </p:txBody>
      </p:sp>
    </p:spTree>
    <p:extLst>
      <p:ext uri="{BB962C8B-B14F-4D97-AF65-F5344CB8AC3E}">
        <p14:creationId xmlns:p14="http://schemas.microsoft.com/office/powerpoint/2010/main" val="55596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0CF141-4A77-4E61-B02A-EEB9C789AE2B}"/>
              </a:ext>
            </a:extLst>
          </p:cNvPr>
          <p:cNvGrpSpPr/>
          <p:nvPr/>
        </p:nvGrpSpPr>
        <p:grpSpPr>
          <a:xfrm>
            <a:off x="6434306" y="1149850"/>
            <a:ext cx="5603366" cy="5532437"/>
            <a:chOff x="4669536" y="0"/>
            <a:chExt cx="6742176" cy="6656832"/>
          </a:xfrm>
        </p:grpSpPr>
        <p:sp>
          <p:nvSpPr>
            <p:cNvPr id="14" name="Oval 13">
              <a:extLst>
                <a:ext uri="{FF2B5EF4-FFF2-40B4-BE49-F238E27FC236}">
                  <a16:creationId xmlns:a16="http://schemas.microsoft.com/office/drawing/2014/main" id="{6A5207E7-5932-4E9C-BD1A-17D86899324F}"/>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14">
              <a:extLst>
                <a:ext uri="{FF2B5EF4-FFF2-40B4-BE49-F238E27FC236}">
                  <a16:creationId xmlns:a16="http://schemas.microsoft.com/office/drawing/2014/main" id="{FC542D1A-24FD-43FB-9852-219E19BB2318}"/>
                </a:ext>
              </a:extLst>
            </p:cNvPr>
            <p:cNvPicPr>
              <a:picLocks noChangeAspect="1"/>
            </p:cNvPicPr>
            <p:nvPr/>
          </p:nvPicPr>
          <p:blipFill>
            <a:blip r:embed="rId3">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17" name="Picture 16">
              <a:extLst>
                <a:ext uri="{FF2B5EF4-FFF2-40B4-BE49-F238E27FC236}">
                  <a16:creationId xmlns:a16="http://schemas.microsoft.com/office/drawing/2014/main" id="{72990DBD-FF4F-4D73-B471-0EDF3956CA73}"/>
                </a:ext>
              </a:extLst>
            </p:cNvPr>
            <p:cNvPicPr>
              <a:picLocks noChangeAspect="1"/>
            </p:cNvPicPr>
            <p:nvPr/>
          </p:nvPicPr>
          <p:blipFill>
            <a:blip r:embed="rId3">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sp>
          <p:nvSpPr>
            <p:cNvPr id="21" name="TextBox 20">
              <a:extLst>
                <a:ext uri="{FF2B5EF4-FFF2-40B4-BE49-F238E27FC236}">
                  <a16:creationId xmlns:a16="http://schemas.microsoft.com/office/drawing/2014/main" id="{5A4EFE1E-F162-43F6-B452-360D89B266D9}"/>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5" y="1537854"/>
            <a:ext cx="6522480" cy="5050835"/>
          </a:xfrm>
        </p:spPr>
        <p:txBody>
          <a:bodyPr/>
          <a:lstStyle/>
          <a:p>
            <a:r>
              <a:rPr lang="en-US" baseline="30000" dirty="0"/>
              <a:t>9</a:t>
            </a:r>
            <a:r>
              <a:rPr lang="en-US" dirty="0"/>
              <a:t> But </a:t>
            </a:r>
            <a:r>
              <a:rPr lang="en-US" dirty="0">
                <a:effectLst>
                  <a:glow rad="127000">
                    <a:srgbClr val="C00000"/>
                  </a:glow>
                </a:effectLst>
              </a:rPr>
              <a:t>they forgot the LORD their God</a:t>
            </a:r>
            <a:r>
              <a:rPr lang="en-US" dirty="0"/>
              <a:t>. And he sold them into the hand of </a:t>
            </a:r>
            <a:r>
              <a:rPr lang="en-US" dirty="0" err="1"/>
              <a:t>Sisera</a:t>
            </a:r>
            <a:r>
              <a:rPr lang="en-US" dirty="0"/>
              <a:t>, commander of the army of Hazor, and into the hand of the Philistines, and into the hand of the king of Moab. And they fought against them.</a:t>
            </a:r>
          </a:p>
          <a:p>
            <a:r>
              <a:rPr lang="en-US" dirty="0"/>
              <a:t> </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7" name="TextBox 6">
            <a:extLst>
              <a:ext uri="{FF2B5EF4-FFF2-40B4-BE49-F238E27FC236}">
                <a16:creationId xmlns:a16="http://schemas.microsoft.com/office/drawing/2014/main" id="{466A3FF0-FAAB-4CC5-9C84-B02001E1A527}"/>
              </a:ext>
            </a:extLst>
          </p:cNvPr>
          <p:cNvSpPr txBox="1"/>
          <p:nvPr/>
        </p:nvSpPr>
        <p:spPr>
          <a:xfrm>
            <a:off x="7109658" y="3315618"/>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2" name="TextBox 21">
            <a:extLst>
              <a:ext uri="{FF2B5EF4-FFF2-40B4-BE49-F238E27FC236}">
                <a16:creationId xmlns:a16="http://schemas.microsoft.com/office/drawing/2014/main" id="{B0E2ECF7-C55E-4D33-89FB-9AAB0D9E6CCE}"/>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Tree>
    <p:extLst>
      <p:ext uri="{BB962C8B-B14F-4D97-AF65-F5344CB8AC3E}">
        <p14:creationId xmlns:p14="http://schemas.microsoft.com/office/powerpoint/2010/main" val="177571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A81A06B-3AEB-4367-B456-D6638EF35A0D}"/>
              </a:ext>
            </a:extLst>
          </p:cNvPr>
          <p:cNvGrpSpPr/>
          <p:nvPr/>
        </p:nvGrpSpPr>
        <p:grpSpPr>
          <a:xfrm>
            <a:off x="6434306" y="1149850"/>
            <a:ext cx="5603366" cy="5532437"/>
            <a:chOff x="12661893" y="409301"/>
            <a:chExt cx="5986272" cy="5910496"/>
          </a:xfrm>
        </p:grpSpPr>
        <p:grpSp>
          <p:nvGrpSpPr>
            <p:cNvPr id="9" name="Group 8">
              <a:extLst>
                <a:ext uri="{FF2B5EF4-FFF2-40B4-BE49-F238E27FC236}">
                  <a16:creationId xmlns:a16="http://schemas.microsoft.com/office/drawing/2014/main" id="{F00CF141-4A77-4E61-B02A-EEB9C789AE2B}"/>
                </a:ext>
              </a:extLst>
            </p:cNvPr>
            <p:cNvGrpSpPr/>
            <p:nvPr/>
          </p:nvGrpSpPr>
          <p:grpSpPr>
            <a:xfrm>
              <a:off x="12661893" y="409301"/>
              <a:ext cx="5986272" cy="5910496"/>
              <a:chOff x="4669536" y="0"/>
              <a:chExt cx="6742176" cy="6656832"/>
            </a:xfrm>
          </p:grpSpPr>
          <p:sp>
            <p:nvSpPr>
              <p:cNvPr id="14" name="Oval 13">
                <a:extLst>
                  <a:ext uri="{FF2B5EF4-FFF2-40B4-BE49-F238E27FC236}">
                    <a16:creationId xmlns:a16="http://schemas.microsoft.com/office/drawing/2014/main" id="{6A5207E7-5932-4E9C-BD1A-17D86899324F}"/>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14">
                <a:extLst>
                  <a:ext uri="{FF2B5EF4-FFF2-40B4-BE49-F238E27FC236}">
                    <a16:creationId xmlns:a16="http://schemas.microsoft.com/office/drawing/2014/main" id="{FC542D1A-24FD-43FB-9852-219E19BB2318}"/>
                  </a:ext>
                </a:extLst>
              </p:cNvPr>
              <p:cNvPicPr>
                <a:picLocks noChangeAspect="1"/>
              </p:cNvPicPr>
              <p:nvPr/>
            </p:nvPicPr>
            <p:blipFill>
              <a:blip r:embed="rId3">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17" name="Picture 16">
                <a:extLst>
                  <a:ext uri="{FF2B5EF4-FFF2-40B4-BE49-F238E27FC236}">
                    <a16:creationId xmlns:a16="http://schemas.microsoft.com/office/drawing/2014/main" id="{72990DBD-FF4F-4D73-B471-0EDF3956CA73}"/>
                  </a:ext>
                </a:extLst>
              </p:cNvPr>
              <p:cNvPicPr>
                <a:picLocks noChangeAspect="1"/>
              </p:cNvPicPr>
              <p:nvPr/>
            </p:nvPicPr>
            <p:blipFill>
              <a:blip r:embed="rId3">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19" name="Picture 18">
                <a:extLst>
                  <a:ext uri="{FF2B5EF4-FFF2-40B4-BE49-F238E27FC236}">
                    <a16:creationId xmlns:a16="http://schemas.microsoft.com/office/drawing/2014/main" id="{3B700A4E-11BF-4CE1-BC2C-5497A0D29359}"/>
                  </a:ext>
                </a:extLst>
              </p:cNvPr>
              <p:cNvPicPr>
                <a:picLocks noChangeAspect="1"/>
              </p:cNvPicPr>
              <p:nvPr/>
            </p:nvPicPr>
            <p:blipFill>
              <a:blip r:embed="rId3">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sp>
            <p:nvSpPr>
              <p:cNvPr id="21" name="TextBox 20">
                <a:extLst>
                  <a:ext uri="{FF2B5EF4-FFF2-40B4-BE49-F238E27FC236}">
                    <a16:creationId xmlns:a16="http://schemas.microsoft.com/office/drawing/2014/main" id="{5A4EFE1E-F162-43F6-B452-360D89B266D9}"/>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10" name="TextBox 9">
              <a:extLst>
                <a:ext uri="{FF2B5EF4-FFF2-40B4-BE49-F238E27FC236}">
                  <a16:creationId xmlns:a16="http://schemas.microsoft.com/office/drawing/2014/main" id="{A9145B2D-4FBC-4012-891B-778A8625CCC6}"/>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gr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5" y="1537854"/>
            <a:ext cx="6522480" cy="5050835"/>
          </a:xfrm>
        </p:spPr>
        <p:txBody>
          <a:bodyPr/>
          <a:lstStyle/>
          <a:p>
            <a:r>
              <a:rPr lang="en-US" baseline="30000" dirty="0"/>
              <a:t>9</a:t>
            </a:r>
            <a:r>
              <a:rPr lang="en-US" dirty="0"/>
              <a:t> But they forgot the LORD their God. </a:t>
            </a:r>
            <a:r>
              <a:rPr lang="en-US" dirty="0">
                <a:effectLst>
                  <a:glow rad="127000">
                    <a:srgbClr val="C00000"/>
                  </a:glow>
                </a:effectLst>
              </a:rPr>
              <a:t>And he sold them </a:t>
            </a:r>
            <a:r>
              <a:rPr lang="en-US" dirty="0"/>
              <a:t>into the hand of </a:t>
            </a:r>
            <a:r>
              <a:rPr lang="en-US" dirty="0" err="1"/>
              <a:t>Sisera</a:t>
            </a:r>
            <a:r>
              <a:rPr lang="en-US" dirty="0"/>
              <a:t>, commander of the army of Hazor, and into the hand of the Philistines, and into the hand of the king of Moab. And they fought against them.</a:t>
            </a:r>
          </a:p>
          <a:p>
            <a:r>
              <a:rPr lang="en-US" dirty="0"/>
              <a:t> </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7" name="TextBox 6">
            <a:extLst>
              <a:ext uri="{FF2B5EF4-FFF2-40B4-BE49-F238E27FC236}">
                <a16:creationId xmlns:a16="http://schemas.microsoft.com/office/drawing/2014/main" id="{466A3FF0-FAAB-4CC5-9C84-B02001E1A527}"/>
              </a:ext>
            </a:extLst>
          </p:cNvPr>
          <p:cNvSpPr txBox="1"/>
          <p:nvPr/>
        </p:nvSpPr>
        <p:spPr>
          <a:xfrm>
            <a:off x="7109658" y="3315618"/>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2" name="TextBox 21">
            <a:extLst>
              <a:ext uri="{FF2B5EF4-FFF2-40B4-BE49-F238E27FC236}">
                <a16:creationId xmlns:a16="http://schemas.microsoft.com/office/drawing/2014/main" id="{B0E2ECF7-C55E-4D33-89FB-9AAB0D9E6CCE}"/>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Tree>
    <p:extLst>
      <p:ext uri="{BB962C8B-B14F-4D97-AF65-F5344CB8AC3E}">
        <p14:creationId xmlns:p14="http://schemas.microsoft.com/office/powerpoint/2010/main" val="39953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5" y="1537854"/>
            <a:ext cx="6083254" cy="5050835"/>
          </a:xfrm>
        </p:spPr>
        <p:txBody>
          <a:bodyPr/>
          <a:lstStyle/>
          <a:p>
            <a:r>
              <a:rPr lang="en-US" baseline="30000" dirty="0"/>
              <a:t>10</a:t>
            </a:r>
            <a:r>
              <a:rPr lang="en-US" dirty="0"/>
              <a:t> And </a:t>
            </a:r>
            <a:r>
              <a:rPr lang="en-US" dirty="0">
                <a:effectLst>
                  <a:glow rad="127000">
                    <a:srgbClr val="C00000"/>
                  </a:glow>
                </a:effectLst>
              </a:rPr>
              <a:t>they cried out to the LORD </a:t>
            </a:r>
            <a:r>
              <a:rPr lang="en-US" dirty="0"/>
              <a:t>and said, 'We have sinned, because we have forsaken the LORD and have served the Baals and the Ashtaroth. But now deliver us out of the hand of our enemies, that we may serve you.’</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3"/>
          <a:stretch>
            <a:fillRect/>
          </a:stretch>
        </p:blipFill>
        <p:spPr>
          <a:xfrm>
            <a:off x="130920" y="110570"/>
            <a:ext cx="1030223" cy="1024336"/>
          </a:xfrm>
          <a:prstGeom prst="rect">
            <a:avLst/>
          </a:prstGeom>
        </p:spPr>
      </p:pic>
      <p:grpSp>
        <p:nvGrpSpPr>
          <p:cNvPr id="10" name="Group 9">
            <a:extLst>
              <a:ext uri="{FF2B5EF4-FFF2-40B4-BE49-F238E27FC236}">
                <a16:creationId xmlns:a16="http://schemas.microsoft.com/office/drawing/2014/main" id="{12EE4488-35DD-4C22-AB73-EC09B8D14A71}"/>
              </a:ext>
            </a:extLst>
          </p:cNvPr>
          <p:cNvGrpSpPr/>
          <p:nvPr/>
        </p:nvGrpSpPr>
        <p:grpSpPr>
          <a:xfrm>
            <a:off x="6434306" y="1149850"/>
            <a:ext cx="5603366" cy="5532437"/>
            <a:chOff x="12661893" y="409301"/>
            <a:chExt cx="5986272" cy="5910496"/>
          </a:xfrm>
        </p:grpSpPr>
        <p:grpSp>
          <p:nvGrpSpPr>
            <p:cNvPr id="11" name="Group 10">
              <a:extLst>
                <a:ext uri="{FF2B5EF4-FFF2-40B4-BE49-F238E27FC236}">
                  <a16:creationId xmlns:a16="http://schemas.microsoft.com/office/drawing/2014/main" id="{91C63C37-A297-47F0-9D80-A18891B73935}"/>
                </a:ext>
              </a:extLst>
            </p:cNvPr>
            <p:cNvGrpSpPr/>
            <p:nvPr/>
          </p:nvGrpSpPr>
          <p:grpSpPr>
            <a:xfrm>
              <a:off x="12661893" y="409301"/>
              <a:ext cx="5986272" cy="5910496"/>
              <a:chOff x="4669536" y="0"/>
              <a:chExt cx="6742176" cy="6656832"/>
            </a:xfrm>
          </p:grpSpPr>
          <p:sp>
            <p:nvSpPr>
              <p:cNvPr id="16" name="Oval 15">
                <a:extLst>
                  <a:ext uri="{FF2B5EF4-FFF2-40B4-BE49-F238E27FC236}">
                    <a16:creationId xmlns:a16="http://schemas.microsoft.com/office/drawing/2014/main" id="{04A0E757-D623-4481-A56E-11E3A9783D44}"/>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 name="Picture 16">
                <a:extLst>
                  <a:ext uri="{FF2B5EF4-FFF2-40B4-BE49-F238E27FC236}">
                    <a16:creationId xmlns:a16="http://schemas.microsoft.com/office/drawing/2014/main" id="{CBE74699-8491-486D-BCAA-E0A129D2E796}"/>
                  </a:ext>
                </a:extLst>
              </p:cNvPr>
              <p:cNvPicPr>
                <a:picLocks noChangeAspect="1"/>
              </p:cNvPicPr>
              <p:nvPr/>
            </p:nvPicPr>
            <p:blipFill>
              <a:blip r:embed="rId4">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18" name="Picture 17">
                <a:extLst>
                  <a:ext uri="{FF2B5EF4-FFF2-40B4-BE49-F238E27FC236}">
                    <a16:creationId xmlns:a16="http://schemas.microsoft.com/office/drawing/2014/main" id="{B49EC0B0-5EFA-4CB8-90E3-11CA5C2272D2}"/>
                  </a:ext>
                </a:extLst>
              </p:cNvPr>
              <p:cNvPicPr>
                <a:picLocks noChangeAspect="1"/>
              </p:cNvPicPr>
              <p:nvPr/>
            </p:nvPicPr>
            <p:blipFill>
              <a:blip r:embed="rId4">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19" name="Picture 18">
                <a:extLst>
                  <a:ext uri="{FF2B5EF4-FFF2-40B4-BE49-F238E27FC236}">
                    <a16:creationId xmlns:a16="http://schemas.microsoft.com/office/drawing/2014/main" id="{24B39438-0AA1-4568-B623-A5DAAE92E468}"/>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1" name="Picture 20">
                <a:extLst>
                  <a:ext uri="{FF2B5EF4-FFF2-40B4-BE49-F238E27FC236}">
                    <a16:creationId xmlns:a16="http://schemas.microsoft.com/office/drawing/2014/main" id="{81121F6C-3B8B-4280-995D-726B2CF777B1}"/>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sp>
            <p:nvSpPr>
              <p:cNvPr id="23" name="TextBox 22">
                <a:extLst>
                  <a:ext uri="{FF2B5EF4-FFF2-40B4-BE49-F238E27FC236}">
                    <a16:creationId xmlns:a16="http://schemas.microsoft.com/office/drawing/2014/main" id="{F5133AA2-931D-43BB-8D3C-163638E882B3}"/>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12" name="TextBox 11">
              <a:extLst>
                <a:ext uri="{FF2B5EF4-FFF2-40B4-BE49-F238E27FC236}">
                  <a16:creationId xmlns:a16="http://schemas.microsoft.com/office/drawing/2014/main" id="{16BCC1AC-F638-437A-930C-28304907A8C5}"/>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13" name="TextBox 12">
              <a:extLst>
                <a:ext uri="{FF2B5EF4-FFF2-40B4-BE49-F238E27FC236}">
                  <a16:creationId xmlns:a16="http://schemas.microsoft.com/office/drawing/2014/main" id="{D6C5F002-882C-4CB9-8B6D-E2EF913413BA}"/>
                </a:ext>
              </a:extLst>
            </p:cNvPr>
            <p:cNvSpPr txBox="1"/>
            <p:nvPr/>
          </p:nvSpPr>
          <p:spPr>
            <a:xfrm>
              <a:off x="14590461" y="5318185"/>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grpSp>
      <p:sp>
        <p:nvSpPr>
          <p:cNvPr id="25" name="TextBox 24">
            <a:extLst>
              <a:ext uri="{FF2B5EF4-FFF2-40B4-BE49-F238E27FC236}">
                <a16:creationId xmlns:a16="http://schemas.microsoft.com/office/drawing/2014/main" id="{1CBD34B6-783E-458E-AE72-017A01AEE472}"/>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
        <p:nvSpPr>
          <p:cNvPr id="26" name="TextBox 25">
            <a:extLst>
              <a:ext uri="{FF2B5EF4-FFF2-40B4-BE49-F238E27FC236}">
                <a16:creationId xmlns:a16="http://schemas.microsoft.com/office/drawing/2014/main" id="{B794AD4D-D6EC-48A2-BA00-1FF52F3003A1}"/>
              </a:ext>
            </a:extLst>
          </p:cNvPr>
          <p:cNvSpPr txBox="1"/>
          <p:nvPr/>
        </p:nvSpPr>
        <p:spPr>
          <a:xfrm>
            <a:off x="7109658" y="3315618"/>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Tree>
    <p:extLst>
      <p:ext uri="{BB962C8B-B14F-4D97-AF65-F5344CB8AC3E}">
        <p14:creationId xmlns:p14="http://schemas.microsoft.com/office/powerpoint/2010/main" val="423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3BC5-6C0D-4D21-B633-BBC2FACD4FE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5E91F1-E602-4A68-BFB6-21B003DC2C66}"/>
              </a:ext>
            </a:extLst>
          </p:cNvPr>
          <p:cNvSpPr>
            <a:spLocks noGrp="1"/>
          </p:cNvSpPr>
          <p:nvPr>
            <p:ph type="subTitle" idx="1"/>
          </p:nvPr>
        </p:nvSpPr>
        <p:spPr/>
        <p:txBody>
          <a:bodyPr/>
          <a:lstStyle/>
          <a:p>
            <a:endParaRPr lang="en-US"/>
          </a:p>
        </p:txBody>
      </p:sp>
      <p:graphicFrame>
        <p:nvGraphicFramePr>
          <p:cNvPr id="4" name="Object 3">
            <a:extLst>
              <a:ext uri="{FF2B5EF4-FFF2-40B4-BE49-F238E27FC236}">
                <a16:creationId xmlns:a16="http://schemas.microsoft.com/office/drawing/2014/main" id="{D9803EBB-A950-46C9-AB3D-40D194204EA7}"/>
              </a:ext>
            </a:extLst>
          </p:cNvPr>
          <p:cNvGraphicFramePr>
            <a:graphicFrameLocks noChangeAspect="1"/>
          </p:cNvGraphicFramePr>
          <p:nvPr>
            <p:extLst>
              <p:ext uri="{D42A27DB-BD31-4B8C-83A1-F6EECF244321}">
                <p14:modId xmlns:p14="http://schemas.microsoft.com/office/powerpoint/2010/main" val="3729578651"/>
              </p:ext>
            </p:extLst>
          </p:nvPr>
        </p:nvGraphicFramePr>
        <p:xfrm>
          <a:off x="1588" y="0"/>
          <a:ext cx="12190412" cy="6856413"/>
        </p:xfrm>
        <a:graphic>
          <a:graphicData uri="http://schemas.openxmlformats.org/presentationml/2006/ole">
            <mc:AlternateContent xmlns:mc="http://schemas.openxmlformats.org/markup-compatibility/2006">
              <mc:Choice xmlns:v="urn:schemas-microsoft-com:vml" Requires="v">
                <p:oleObj r:id="rId2" imgW="12190320" imgH="6856920" progId="">
                  <p:embed/>
                </p:oleObj>
              </mc:Choice>
              <mc:Fallback>
                <p:oleObj r:id="rId2" imgW="12190320" imgH="6856920" progId="">
                  <p:embed/>
                  <p:pic>
                    <p:nvPicPr>
                      <p:cNvPr id="0" name=""/>
                      <p:cNvPicPr/>
                      <p:nvPr/>
                    </p:nvPicPr>
                    <p:blipFill>
                      <a:blip r:embed="rId3"/>
                      <a:stretch>
                        <a:fillRect/>
                      </a:stretch>
                    </p:blipFill>
                    <p:spPr>
                      <a:xfrm>
                        <a:off x="1588" y="0"/>
                        <a:ext cx="12190412" cy="6856413"/>
                      </a:xfrm>
                      <a:prstGeom prst="rect">
                        <a:avLst/>
                      </a:prstGeom>
                    </p:spPr>
                  </p:pic>
                </p:oleObj>
              </mc:Fallback>
            </mc:AlternateContent>
          </a:graphicData>
        </a:graphic>
      </p:graphicFrame>
    </p:spTree>
    <p:extLst>
      <p:ext uri="{BB962C8B-B14F-4D97-AF65-F5344CB8AC3E}">
        <p14:creationId xmlns:p14="http://schemas.microsoft.com/office/powerpoint/2010/main" val="127315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5" y="1537854"/>
            <a:ext cx="6083254" cy="5050835"/>
          </a:xfrm>
        </p:spPr>
        <p:txBody>
          <a:bodyPr/>
          <a:lstStyle/>
          <a:p>
            <a:r>
              <a:rPr lang="en-US" baseline="30000" dirty="0"/>
              <a:t>10</a:t>
            </a:r>
            <a:r>
              <a:rPr lang="en-US" dirty="0"/>
              <a:t> And </a:t>
            </a:r>
            <a:r>
              <a:rPr lang="en-US" dirty="0">
                <a:effectLst>
                  <a:glow rad="127000">
                    <a:srgbClr val="C00000"/>
                  </a:glow>
                </a:effectLst>
              </a:rPr>
              <a:t>they cried out to the LORD </a:t>
            </a:r>
            <a:r>
              <a:rPr lang="en-US" dirty="0"/>
              <a:t>and said, 'We have sinned, because we have forsaken the LORD and have served the Baals and the Ashtaroth. But now deliver us out of the hand of our enemies, that we may serve you.’</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3"/>
          <a:stretch>
            <a:fillRect/>
          </a:stretch>
        </p:blipFill>
        <p:spPr>
          <a:xfrm>
            <a:off x="130920" y="110570"/>
            <a:ext cx="1030223" cy="1024336"/>
          </a:xfrm>
          <a:prstGeom prst="rect">
            <a:avLst/>
          </a:prstGeom>
        </p:spPr>
      </p:pic>
      <p:grpSp>
        <p:nvGrpSpPr>
          <p:cNvPr id="10" name="Group 9">
            <a:extLst>
              <a:ext uri="{FF2B5EF4-FFF2-40B4-BE49-F238E27FC236}">
                <a16:creationId xmlns:a16="http://schemas.microsoft.com/office/drawing/2014/main" id="{12EE4488-35DD-4C22-AB73-EC09B8D14A71}"/>
              </a:ext>
            </a:extLst>
          </p:cNvPr>
          <p:cNvGrpSpPr/>
          <p:nvPr/>
        </p:nvGrpSpPr>
        <p:grpSpPr>
          <a:xfrm>
            <a:off x="6434306" y="1149850"/>
            <a:ext cx="5603366" cy="5532437"/>
            <a:chOff x="12661893" y="409301"/>
            <a:chExt cx="5986272" cy="5910496"/>
          </a:xfrm>
        </p:grpSpPr>
        <p:grpSp>
          <p:nvGrpSpPr>
            <p:cNvPr id="11" name="Group 10">
              <a:extLst>
                <a:ext uri="{FF2B5EF4-FFF2-40B4-BE49-F238E27FC236}">
                  <a16:creationId xmlns:a16="http://schemas.microsoft.com/office/drawing/2014/main" id="{91C63C37-A297-47F0-9D80-A18891B73935}"/>
                </a:ext>
              </a:extLst>
            </p:cNvPr>
            <p:cNvGrpSpPr/>
            <p:nvPr/>
          </p:nvGrpSpPr>
          <p:grpSpPr>
            <a:xfrm>
              <a:off x="12661893" y="409301"/>
              <a:ext cx="5986272" cy="5910496"/>
              <a:chOff x="4669536" y="0"/>
              <a:chExt cx="6742176" cy="6656832"/>
            </a:xfrm>
          </p:grpSpPr>
          <p:sp>
            <p:nvSpPr>
              <p:cNvPr id="16" name="Oval 15">
                <a:extLst>
                  <a:ext uri="{FF2B5EF4-FFF2-40B4-BE49-F238E27FC236}">
                    <a16:creationId xmlns:a16="http://schemas.microsoft.com/office/drawing/2014/main" id="{04A0E757-D623-4481-A56E-11E3A9783D44}"/>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7" name="Picture 16">
                <a:extLst>
                  <a:ext uri="{FF2B5EF4-FFF2-40B4-BE49-F238E27FC236}">
                    <a16:creationId xmlns:a16="http://schemas.microsoft.com/office/drawing/2014/main" id="{CBE74699-8491-486D-BCAA-E0A129D2E796}"/>
                  </a:ext>
                </a:extLst>
              </p:cNvPr>
              <p:cNvPicPr>
                <a:picLocks noChangeAspect="1"/>
              </p:cNvPicPr>
              <p:nvPr/>
            </p:nvPicPr>
            <p:blipFill>
              <a:blip r:embed="rId4">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18" name="Picture 17">
                <a:extLst>
                  <a:ext uri="{FF2B5EF4-FFF2-40B4-BE49-F238E27FC236}">
                    <a16:creationId xmlns:a16="http://schemas.microsoft.com/office/drawing/2014/main" id="{B49EC0B0-5EFA-4CB8-90E3-11CA5C2272D2}"/>
                  </a:ext>
                </a:extLst>
              </p:cNvPr>
              <p:cNvPicPr>
                <a:picLocks noChangeAspect="1"/>
              </p:cNvPicPr>
              <p:nvPr/>
            </p:nvPicPr>
            <p:blipFill>
              <a:blip r:embed="rId4">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19" name="Picture 18">
                <a:extLst>
                  <a:ext uri="{FF2B5EF4-FFF2-40B4-BE49-F238E27FC236}">
                    <a16:creationId xmlns:a16="http://schemas.microsoft.com/office/drawing/2014/main" id="{24B39438-0AA1-4568-B623-A5DAAE92E468}"/>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1" name="Picture 20">
                <a:extLst>
                  <a:ext uri="{FF2B5EF4-FFF2-40B4-BE49-F238E27FC236}">
                    <a16:creationId xmlns:a16="http://schemas.microsoft.com/office/drawing/2014/main" id="{81121F6C-3B8B-4280-995D-726B2CF777B1}"/>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sp>
            <p:nvSpPr>
              <p:cNvPr id="23" name="TextBox 22">
                <a:extLst>
                  <a:ext uri="{FF2B5EF4-FFF2-40B4-BE49-F238E27FC236}">
                    <a16:creationId xmlns:a16="http://schemas.microsoft.com/office/drawing/2014/main" id="{F5133AA2-931D-43BB-8D3C-163638E882B3}"/>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12" name="TextBox 11">
              <a:extLst>
                <a:ext uri="{FF2B5EF4-FFF2-40B4-BE49-F238E27FC236}">
                  <a16:creationId xmlns:a16="http://schemas.microsoft.com/office/drawing/2014/main" id="{16BCC1AC-F638-437A-930C-28304907A8C5}"/>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13" name="TextBox 12">
              <a:extLst>
                <a:ext uri="{FF2B5EF4-FFF2-40B4-BE49-F238E27FC236}">
                  <a16:creationId xmlns:a16="http://schemas.microsoft.com/office/drawing/2014/main" id="{D6C5F002-882C-4CB9-8B6D-E2EF913413BA}"/>
                </a:ext>
              </a:extLst>
            </p:cNvPr>
            <p:cNvSpPr txBox="1"/>
            <p:nvPr/>
          </p:nvSpPr>
          <p:spPr>
            <a:xfrm>
              <a:off x="14590461" y="5318185"/>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grpSp>
      <p:sp>
        <p:nvSpPr>
          <p:cNvPr id="25" name="TextBox 24">
            <a:extLst>
              <a:ext uri="{FF2B5EF4-FFF2-40B4-BE49-F238E27FC236}">
                <a16:creationId xmlns:a16="http://schemas.microsoft.com/office/drawing/2014/main" id="{1CBD34B6-783E-458E-AE72-017A01AEE472}"/>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
        <p:nvSpPr>
          <p:cNvPr id="26" name="TextBox 25">
            <a:extLst>
              <a:ext uri="{FF2B5EF4-FFF2-40B4-BE49-F238E27FC236}">
                <a16:creationId xmlns:a16="http://schemas.microsoft.com/office/drawing/2014/main" id="{B794AD4D-D6EC-48A2-BA00-1FF52F3003A1}"/>
              </a:ext>
            </a:extLst>
          </p:cNvPr>
          <p:cNvSpPr txBox="1"/>
          <p:nvPr/>
        </p:nvSpPr>
        <p:spPr>
          <a:xfrm>
            <a:off x="7109658" y="3315618"/>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pic>
        <p:nvPicPr>
          <p:cNvPr id="20" name="Picture 19">
            <a:extLst>
              <a:ext uri="{FF2B5EF4-FFF2-40B4-BE49-F238E27FC236}">
                <a16:creationId xmlns:a16="http://schemas.microsoft.com/office/drawing/2014/main" id="{58C8C38E-1F2A-4289-B8C6-DC81AFF72DC9}"/>
              </a:ext>
            </a:extLst>
          </p:cNvPr>
          <p:cNvPicPr>
            <a:picLocks noChangeAspect="1"/>
          </p:cNvPicPr>
          <p:nvPr/>
        </p:nvPicPr>
        <p:blipFill>
          <a:blip r:embed="rId5"/>
          <a:stretch>
            <a:fillRect/>
          </a:stretch>
        </p:blipFill>
        <p:spPr>
          <a:xfrm flipH="1">
            <a:off x="5801982" y="1640593"/>
            <a:ext cx="2409850" cy="5160387"/>
          </a:xfrm>
          <a:prstGeom prst="rect">
            <a:avLst/>
          </a:prstGeom>
        </p:spPr>
      </p:pic>
      <p:pic>
        <p:nvPicPr>
          <p:cNvPr id="22" name="Picture 21" descr="A picture containing animal, white, table, holding&#10;&#10;Description automatically generated">
            <a:extLst>
              <a:ext uri="{FF2B5EF4-FFF2-40B4-BE49-F238E27FC236}">
                <a16:creationId xmlns:a16="http://schemas.microsoft.com/office/drawing/2014/main" id="{5D3F40DF-1EAF-41B5-B8CB-54D7B4B0A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1372">
            <a:off x="7048111" y="2313562"/>
            <a:ext cx="1800870" cy="4306428"/>
          </a:xfrm>
          <a:prstGeom prst="rect">
            <a:avLst/>
          </a:prstGeom>
          <a:effectLst>
            <a:outerShdw blurRad="152400" dist="50800" dir="8100000" algn="ctr" rotWithShape="0">
              <a:schemeClr val="tx1">
                <a:alpha val="71000"/>
              </a:schemeClr>
            </a:outerShdw>
          </a:effectLst>
        </p:spPr>
      </p:pic>
    </p:spTree>
    <p:extLst>
      <p:ext uri="{BB962C8B-B14F-4D97-AF65-F5344CB8AC3E}">
        <p14:creationId xmlns:p14="http://schemas.microsoft.com/office/powerpoint/2010/main" val="288977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F5D75-0344-4AB4-983C-15CDEFAC949F}"/>
              </a:ext>
            </a:extLst>
          </p:cNvPr>
          <p:cNvSpPr/>
          <p:nvPr/>
        </p:nvSpPr>
        <p:spPr>
          <a:xfrm>
            <a:off x="3889094" y="1515019"/>
            <a:ext cx="1427489" cy="683973"/>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a:t>
            </a:r>
            <a:r>
              <a:rPr lang="en-US" dirty="0">
                <a:effectLst>
                  <a:glow rad="127000">
                    <a:srgbClr val="C00000"/>
                  </a:glow>
                </a:effectLst>
              </a:rPr>
              <a:t>the LORD sent</a:t>
            </a:r>
            <a:br>
              <a:rPr lang="en-US" dirty="0"/>
            </a:br>
            <a:r>
              <a:rPr lang="en-US" dirty="0"/>
              <a:t> Jerubbaal and Barak </a:t>
            </a:r>
            <a:br>
              <a:rPr lang="en-US" dirty="0"/>
            </a:br>
            <a:r>
              <a:rPr lang="en-US" dirty="0"/>
              <a:t>and Jephthah and </a:t>
            </a:r>
            <a:br>
              <a:rPr lang="en-US" dirty="0"/>
            </a:br>
            <a:r>
              <a:rPr lang="en-US" dirty="0"/>
              <a:t>Samuel and delivered </a:t>
            </a:r>
            <a:br>
              <a:rPr lang="en-US" dirty="0"/>
            </a:br>
            <a:r>
              <a:rPr lang="en-US" dirty="0"/>
              <a:t>you out of the hand </a:t>
            </a:r>
            <a:br>
              <a:rPr lang="en-US" dirty="0"/>
            </a:br>
            <a:r>
              <a:rPr lang="en-US" dirty="0"/>
              <a:t>of your enemies on </a:t>
            </a:r>
            <a:br>
              <a:rPr lang="en-US" dirty="0"/>
            </a:br>
            <a:r>
              <a:rPr lang="en-US" dirty="0"/>
              <a:t>every side, and you </a:t>
            </a:r>
            <a:br>
              <a:rPr lang="en-US" dirty="0"/>
            </a:br>
            <a:r>
              <a:rPr lang="en-US" dirty="0"/>
              <a:t>lived in safety.</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3"/>
          <a:stretch>
            <a:fillRect/>
          </a:stretch>
        </p:blipFill>
        <p:spPr>
          <a:xfrm>
            <a:off x="130920" y="110570"/>
            <a:ext cx="1030223" cy="1024336"/>
          </a:xfrm>
          <a:prstGeom prst="rect">
            <a:avLst/>
          </a:prstGeom>
        </p:spPr>
      </p:pic>
      <p:grpSp>
        <p:nvGrpSpPr>
          <p:cNvPr id="14" name="Group 13">
            <a:extLst>
              <a:ext uri="{FF2B5EF4-FFF2-40B4-BE49-F238E27FC236}">
                <a16:creationId xmlns:a16="http://schemas.microsoft.com/office/drawing/2014/main" id="{38054000-436B-4445-9E03-D3F4E5B57365}"/>
              </a:ext>
            </a:extLst>
          </p:cNvPr>
          <p:cNvGrpSpPr/>
          <p:nvPr/>
        </p:nvGrpSpPr>
        <p:grpSpPr>
          <a:xfrm>
            <a:off x="6434306" y="1149850"/>
            <a:ext cx="5603366" cy="5532437"/>
            <a:chOff x="12661893" y="409301"/>
            <a:chExt cx="5986272" cy="5910496"/>
          </a:xfrm>
        </p:grpSpPr>
        <p:grpSp>
          <p:nvGrpSpPr>
            <p:cNvPr id="15" name="Group 14">
              <a:extLst>
                <a:ext uri="{FF2B5EF4-FFF2-40B4-BE49-F238E27FC236}">
                  <a16:creationId xmlns:a16="http://schemas.microsoft.com/office/drawing/2014/main" id="{A806720D-18B2-4F20-B9E6-9340AA3DB516}"/>
                </a:ext>
              </a:extLst>
            </p:cNvPr>
            <p:cNvGrpSpPr/>
            <p:nvPr/>
          </p:nvGrpSpPr>
          <p:grpSpPr>
            <a:xfrm>
              <a:off x="12661893" y="409301"/>
              <a:ext cx="5986272" cy="5910496"/>
              <a:chOff x="4669536" y="0"/>
              <a:chExt cx="6742176" cy="6656832"/>
            </a:xfrm>
          </p:grpSpPr>
          <p:sp>
            <p:nvSpPr>
              <p:cNvPr id="20" name="Oval 19">
                <a:extLst>
                  <a:ext uri="{FF2B5EF4-FFF2-40B4-BE49-F238E27FC236}">
                    <a16:creationId xmlns:a16="http://schemas.microsoft.com/office/drawing/2014/main" id="{6417FEDA-FAFB-4C6A-9EE7-9986280646E7}"/>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4">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4">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16" name="TextBox 15">
              <a:extLst>
                <a:ext uri="{FF2B5EF4-FFF2-40B4-BE49-F238E27FC236}">
                  <a16:creationId xmlns:a16="http://schemas.microsoft.com/office/drawing/2014/main" id="{5659CBF6-9586-40C3-B081-20F96DD4926B}"/>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17" name="TextBox 16">
              <a:extLst>
                <a:ext uri="{FF2B5EF4-FFF2-40B4-BE49-F238E27FC236}">
                  <a16:creationId xmlns:a16="http://schemas.microsoft.com/office/drawing/2014/main" id="{B153CE02-EFA4-47DF-9C2A-61FB032DE2E0}"/>
                </a:ext>
              </a:extLst>
            </p:cNvPr>
            <p:cNvSpPr txBox="1"/>
            <p:nvPr/>
          </p:nvSpPr>
          <p:spPr>
            <a:xfrm>
              <a:off x="14590461" y="5318185"/>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sp>
          <p:nvSpPr>
            <p:cNvPr id="18" name="TextBox 17">
              <a:extLst>
                <a:ext uri="{FF2B5EF4-FFF2-40B4-BE49-F238E27FC236}">
                  <a16:creationId xmlns:a16="http://schemas.microsoft.com/office/drawing/2014/main" id="{11A78687-57D8-43B1-BF3B-53CE9CC86366}"/>
                </a:ext>
              </a:extLst>
            </p:cNvPr>
            <p:cNvSpPr txBox="1"/>
            <p:nvPr/>
          </p:nvSpPr>
          <p:spPr>
            <a:xfrm rot="3509645">
              <a:off x="12518144" y="4114138"/>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gr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Tree>
    <p:extLst>
      <p:ext uri="{BB962C8B-B14F-4D97-AF65-F5344CB8AC3E}">
        <p14:creationId xmlns:p14="http://schemas.microsoft.com/office/powerpoint/2010/main" val="358251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EDFA35-FBAE-4EC1-B34B-D3DFAB826324}"/>
              </a:ext>
            </a:extLst>
          </p:cNvPr>
          <p:cNvPicPr>
            <a:picLocks noChangeAspect="1"/>
          </p:cNvPicPr>
          <p:nvPr/>
        </p:nvPicPr>
        <p:blipFill>
          <a:blip r:embed="rId3"/>
          <a:stretch>
            <a:fillRect/>
          </a:stretch>
        </p:blipFill>
        <p:spPr>
          <a:xfrm>
            <a:off x="2951888" y="2207635"/>
            <a:ext cx="5611613" cy="4650365"/>
          </a:xfrm>
          <a:prstGeom prst="rect">
            <a:avLst/>
          </a:prstGeom>
          <a:effectLst>
            <a:glow rad="203200">
              <a:srgbClr val="513007">
                <a:alpha val="6000"/>
              </a:srgbClr>
            </a:glow>
            <a:outerShdw blurRad="101600" dist="152400" dir="240000" algn="ctr" rotWithShape="0">
              <a:schemeClr val="tx1">
                <a:alpha val="54000"/>
              </a:schemeClr>
            </a:outerShdw>
          </a:effectLst>
        </p:spPr>
      </p:pic>
      <p:sp>
        <p:nvSpPr>
          <p:cNvPr id="5" name="Rectangle 4">
            <a:extLst>
              <a:ext uri="{FF2B5EF4-FFF2-40B4-BE49-F238E27FC236}">
                <a16:creationId xmlns:a16="http://schemas.microsoft.com/office/drawing/2014/main" id="{067F5D75-0344-4AB4-983C-15CDEFAC949F}"/>
              </a:ext>
            </a:extLst>
          </p:cNvPr>
          <p:cNvSpPr/>
          <p:nvPr/>
        </p:nvSpPr>
        <p:spPr>
          <a:xfrm>
            <a:off x="3889094" y="1515019"/>
            <a:ext cx="1427489" cy="683973"/>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a:t>
            </a:r>
            <a:r>
              <a:rPr lang="en-US" dirty="0">
                <a:effectLst>
                  <a:glow rad="127000">
                    <a:srgbClr val="C00000"/>
                  </a:glow>
                </a:effectLst>
              </a:rPr>
              <a:t>the LORD sent</a:t>
            </a:r>
            <a:br>
              <a:rPr lang="en-US" dirty="0"/>
            </a:br>
            <a:r>
              <a:rPr lang="en-US" dirty="0"/>
              <a:t> </a:t>
            </a:r>
            <a:r>
              <a:rPr lang="en-US" dirty="0">
                <a:effectLst>
                  <a:glow rad="127000">
                    <a:srgbClr val="C00000"/>
                  </a:glow>
                </a:effectLst>
              </a:rPr>
              <a:t>Jerubbaal </a:t>
            </a:r>
            <a:r>
              <a:rPr lang="en-US" dirty="0"/>
              <a:t>and Barak </a:t>
            </a:r>
            <a:br>
              <a:rPr lang="en-US" dirty="0"/>
            </a:br>
            <a:r>
              <a:rPr lang="en-US" dirty="0"/>
              <a:t>and Jephthah and </a:t>
            </a:r>
            <a:br>
              <a:rPr lang="en-US" dirty="0"/>
            </a:br>
            <a:r>
              <a:rPr lang="en-US" dirty="0"/>
              <a:t>Samuel</a:t>
            </a:r>
            <a:r>
              <a:rPr lang="en-US" dirty="0">
                <a:effectLst>
                  <a:glow rad="127000">
                    <a:srgbClr val="C00000"/>
                  </a:glow>
                </a:effectLst>
              </a:rPr>
              <a:t> </a:t>
            </a:r>
            <a:r>
              <a:rPr lang="en-US" dirty="0"/>
              <a:t>and delivered </a:t>
            </a:r>
            <a:br>
              <a:rPr lang="en-US" dirty="0"/>
            </a:br>
            <a:r>
              <a:rPr lang="en-US" dirty="0"/>
              <a:t>you out of the hand </a:t>
            </a:r>
            <a:br>
              <a:rPr lang="en-US" dirty="0"/>
            </a:br>
            <a:r>
              <a:rPr lang="en-US" dirty="0"/>
              <a:t>of your enemies on </a:t>
            </a:r>
            <a:br>
              <a:rPr lang="en-US" dirty="0"/>
            </a:br>
            <a:r>
              <a:rPr lang="en-US" dirty="0"/>
              <a:t>every side, and you </a:t>
            </a:r>
            <a:br>
              <a:rPr lang="en-US" dirty="0"/>
            </a:br>
            <a:r>
              <a:rPr lang="en-US" dirty="0"/>
              <a:t>lived in safety.</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grpSp>
        <p:nvGrpSpPr>
          <p:cNvPr id="14" name="Group 13">
            <a:extLst>
              <a:ext uri="{FF2B5EF4-FFF2-40B4-BE49-F238E27FC236}">
                <a16:creationId xmlns:a16="http://schemas.microsoft.com/office/drawing/2014/main" id="{38054000-436B-4445-9E03-D3F4E5B57365}"/>
              </a:ext>
            </a:extLst>
          </p:cNvPr>
          <p:cNvGrpSpPr/>
          <p:nvPr/>
        </p:nvGrpSpPr>
        <p:grpSpPr>
          <a:xfrm>
            <a:off x="6434306" y="1149850"/>
            <a:ext cx="5603366" cy="5532437"/>
            <a:chOff x="12661893" y="409301"/>
            <a:chExt cx="5986272" cy="5910496"/>
          </a:xfrm>
        </p:grpSpPr>
        <p:grpSp>
          <p:nvGrpSpPr>
            <p:cNvPr id="15" name="Group 14">
              <a:extLst>
                <a:ext uri="{FF2B5EF4-FFF2-40B4-BE49-F238E27FC236}">
                  <a16:creationId xmlns:a16="http://schemas.microsoft.com/office/drawing/2014/main" id="{A806720D-18B2-4F20-B9E6-9340AA3DB516}"/>
                </a:ext>
              </a:extLst>
            </p:cNvPr>
            <p:cNvGrpSpPr/>
            <p:nvPr/>
          </p:nvGrpSpPr>
          <p:grpSpPr>
            <a:xfrm>
              <a:off x="12661893" y="409301"/>
              <a:ext cx="5986272" cy="5910496"/>
              <a:chOff x="4669536" y="0"/>
              <a:chExt cx="6742176" cy="6656832"/>
            </a:xfrm>
          </p:grpSpPr>
          <p:sp>
            <p:nvSpPr>
              <p:cNvPr id="20" name="Oval 19">
                <a:extLst>
                  <a:ext uri="{FF2B5EF4-FFF2-40B4-BE49-F238E27FC236}">
                    <a16:creationId xmlns:a16="http://schemas.microsoft.com/office/drawing/2014/main" id="{6417FEDA-FAFB-4C6A-9EE7-9986280646E7}"/>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5">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5">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5">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16" name="TextBox 15">
              <a:extLst>
                <a:ext uri="{FF2B5EF4-FFF2-40B4-BE49-F238E27FC236}">
                  <a16:creationId xmlns:a16="http://schemas.microsoft.com/office/drawing/2014/main" id="{5659CBF6-9586-40C3-B081-20F96DD4926B}"/>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17" name="TextBox 16">
              <a:extLst>
                <a:ext uri="{FF2B5EF4-FFF2-40B4-BE49-F238E27FC236}">
                  <a16:creationId xmlns:a16="http://schemas.microsoft.com/office/drawing/2014/main" id="{B153CE02-EFA4-47DF-9C2A-61FB032DE2E0}"/>
                </a:ext>
              </a:extLst>
            </p:cNvPr>
            <p:cNvSpPr txBox="1"/>
            <p:nvPr/>
          </p:nvSpPr>
          <p:spPr>
            <a:xfrm>
              <a:off x="14590461" y="5318185"/>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sp>
          <p:nvSpPr>
            <p:cNvPr id="18" name="TextBox 17">
              <a:extLst>
                <a:ext uri="{FF2B5EF4-FFF2-40B4-BE49-F238E27FC236}">
                  <a16:creationId xmlns:a16="http://schemas.microsoft.com/office/drawing/2014/main" id="{11A78687-57D8-43B1-BF3B-53CE9CC86366}"/>
                </a:ext>
              </a:extLst>
            </p:cNvPr>
            <p:cNvSpPr txBox="1"/>
            <p:nvPr/>
          </p:nvSpPr>
          <p:spPr>
            <a:xfrm rot="3509645">
              <a:off x="12518144" y="4114138"/>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gr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Tree>
    <p:extLst>
      <p:ext uri="{BB962C8B-B14F-4D97-AF65-F5344CB8AC3E}">
        <p14:creationId xmlns:p14="http://schemas.microsoft.com/office/powerpoint/2010/main" val="323211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EDFA35-FBAE-4EC1-B34B-D3DFAB826324}"/>
              </a:ext>
            </a:extLst>
          </p:cNvPr>
          <p:cNvPicPr>
            <a:picLocks noChangeAspect="1"/>
          </p:cNvPicPr>
          <p:nvPr/>
        </p:nvPicPr>
        <p:blipFill>
          <a:blip r:embed="rId3"/>
          <a:stretch>
            <a:fillRect/>
          </a:stretch>
        </p:blipFill>
        <p:spPr>
          <a:xfrm>
            <a:off x="2951888" y="2207635"/>
            <a:ext cx="5611613" cy="4650365"/>
          </a:xfrm>
          <a:prstGeom prst="rect">
            <a:avLst/>
          </a:prstGeom>
          <a:effectLst>
            <a:glow rad="203200">
              <a:srgbClr val="513007">
                <a:alpha val="6000"/>
              </a:srgbClr>
            </a:glow>
            <a:outerShdw blurRad="101600" dist="152400" dir="240000" algn="ctr" rotWithShape="0">
              <a:schemeClr val="tx1">
                <a:alpha val="54000"/>
              </a:schemeClr>
            </a:outerShdw>
          </a:effectLst>
        </p:spPr>
      </p:pic>
      <p:sp>
        <p:nvSpPr>
          <p:cNvPr id="5" name="Rectangle 4">
            <a:extLst>
              <a:ext uri="{FF2B5EF4-FFF2-40B4-BE49-F238E27FC236}">
                <a16:creationId xmlns:a16="http://schemas.microsoft.com/office/drawing/2014/main" id="{067F5D75-0344-4AB4-983C-15CDEFAC949F}"/>
              </a:ext>
            </a:extLst>
          </p:cNvPr>
          <p:cNvSpPr/>
          <p:nvPr/>
        </p:nvSpPr>
        <p:spPr>
          <a:xfrm>
            <a:off x="3889094" y="1515019"/>
            <a:ext cx="1427489" cy="683973"/>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a:t>
            </a:r>
            <a:r>
              <a:rPr lang="en-US" dirty="0">
                <a:effectLst>
                  <a:glow rad="127000">
                    <a:srgbClr val="C00000"/>
                  </a:glow>
                </a:effectLst>
              </a:rPr>
              <a:t>the LORD sent</a:t>
            </a:r>
            <a:br>
              <a:rPr lang="en-US" dirty="0"/>
            </a:br>
            <a:r>
              <a:rPr lang="en-US" dirty="0"/>
              <a:t> </a:t>
            </a:r>
            <a:r>
              <a:rPr lang="en-US" dirty="0">
                <a:effectLst>
                  <a:glow rad="127000">
                    <a:srgbClr val="C00000"/>
                  </a:glow>
                </a:effectLst>
              </a:rPr>
              <a:t>Jerubbaal </a:t>
            </a:r>
            <a:r>
              <a:rPr lang="en-US" dirty="0"/>
              <a:t>and</a:t>
            </a:r>
            <a:r>
              <a:rPr lang="en-US" dirty="0">
                <a:effectLst>
                  <a:glow rad="127000">
                    <a:srgbClr val="C00000"/>
                  </a:glow>
                </a:effectLst>
              </a:rPr>
              <a:t> Barak </a:t>
            </a:r>
            <a:br>
              <a:rPr lang="en-US" dirty="0">
                <a:effectLst>
                  <a:glow rad="127000">
                    <a:srgbClr val="C00000"/>
                  </a:glow>
                </a:effectLst>
              </a:rPr>
            </a:br>
            <a:r>
              <a:rPr lang="en-US" dirty="0"/>
              <a:t>and Jephthah and </a:t>
            </a:r>
            <a:br>
              <a:rPr lang="en-US" dirty="0"/>
            </a:br>
            <a:r>
              <a:rPr lang="en-US" dirty="0"/>
              <a:t>Samuel and delivered </a:t>
            </a:r>
            <a:br>
              <a:rPr lang="en-US" dirty="0"/>
            </a:br>
            <a:r>
              <a:rPr lang="en-US" dirty="0"/>
              <a:t>you out of the hand </a:t>
            </a:r>
            <a:br>
              <a:rPr lang="en-US" dirty="0"/>
            </a:br>
            <a:r>
              <a:rPr lang="en-US" dirty="0"/>
              <a:t>of your enemies on </a:t>
            </a:r>
            <a:br>
              <a:rPr lang="en-US" dirty="0"/>
            </a:br>
            <a:r>
              <a:rPr lang="en-US" dirty="0"/>
              <a:t>every side, and you </a:t>
            </a:r>
            <a:br>
              <a:rPr lang="en-US" dirty="0"/>
            </a:br>
            <a:r>
              <a:rPr lang="en-US" dirty="0"/>
              <a:t>lived in safety.</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20" name="Oval 19">
            <a:extLst>
              <a:ext uri="{FF2B5EF4-FFF2-40B4-BE49-F238E27FC236}">
                <a16:creationId xmlns:a16="http://schemas.microsoft.com/office/drawing/2014/main" id="{6417FEDA-FAFB-4C6A-9EE7-9986280646E7}"/>
              </a:ext>
            </a:extLst>
          </p:cNvPr>
          <p:cNvSpPr/>
          <p:nvPr/>
        </p:nvSpPr>
        <p:spPr>
          <a:xfrm>
            <a:off x="6434306" y="1149850"/>
            <a:ext cx="5603366" cy="5532437"/>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5">
            <a:duotone>
              <a:schemeClr val="accent5">
                <a:shade val="45000"/>
                <a:satMod val="135000"/>
              </a:schemeClr>
              <a:prstClr val="white"/>
            </a:duotone>
          </a:blip>
          <a:stretch>
            <a:fillRect/>
          </a:stretch>
        </p:blipFill>
        <p:spPr>
          <a:xfrm>
            <a:off x="7948547" y="1297493"/>
            <a:ext cx="2302959" cy="1203556"/>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flipH="1" flipV="1">
            <a:off x="9946935" y="2212248"/>
            <a:ext cx="2302959" cy="1203556"/>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5">
            <a:duotone>
              <a:schemeClr val="accent5">
                <a:shade val="45000"/>
                <a:satMod val="135000"/>
              </a:schemeClr>
              <a:prstClr val="white"/>
            </a:duotone>
          </a:blip>
          <a:stretch>
            <a:fillRect/>
          </a:stretch>
        </p:blipFill>
        <p:spPr>
          <a:xfrm rot="17966415" flipH="1" flipV="1">
            <a:off x="10048350" y="4318062"/>
            <a:ext cx="2302959" cy="1203556"/>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8196827" y="1417240"/>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sp>
        <p:nvSpPr>
          <p:cNvPr id="16" name="TextBox 15">
            <a:extLst>
              <a:ext uri="{FF2B5EF4-FFF2-40B4-BE49-F238E27FC236}">
                <a16:creationId xmlns:a16="http://schemas.microsoft.com/office/drawing/2014/main" id="{5659CBF6-9586-40C3-B081-20F96DD4926B}"/>
              </a:ext>
            </a:extLst>
          </p:cNvPr>
          <p:cNvSpPr txBox="1"/>
          <p:nvPr/>
        </p:nvSpPr>
        <p:spPr>
          <a:xfrm rot="17958742">
            <a:off x="10274297" y="4675288"/>
            <a:ext cx="1910795" cy="790345"/>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pic>
        <p:nvPicPr>
          <p:cNvPr id="32" name="Picture 31" descr="A person looking at the camera&#10;&#10;Description automatically generated">
            <a:extLst>
              <a:ext uri="{FF2B5EF4-FFF2-40B4-BE49-F238E27FC236}">
                <a16:creationId xmlns:a16="http://schemas.microsoft.com/office/drawing/2014/main" id="{6BAB0983-B04F-4F5D-A87A-B2F56E38A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838" y="2269584"/>
            <a:ext cx="4841748" cy="6858000"/>
          </a:xfrm>
          <a:prstGeom prst="rect">
            <a:avLst/>
          </a:prstGeom>
        </p:spPr>
      </p:pic>
      <p:grpSp>
        <p:nvGrpSpPr>
          <p:cNvPr id="6" name="Group 5">
            <a:extLst>
              <a:ext uri="{FF2B5EF4-FFF2-40B4-BE49-F238E27FC236}">
                <a16:creationId xmlns:a16="http://schemas.microsoft.com/office/drawing/2014/main" id="{0BDE7A28-91CE-4145-A5EF-0D9366694660}"/>
              </a:ext>
            </a:extLst>
          </p:cNvPr>
          <p:cNvGrpSpPr/>
          <p:nvPr/>
        </p:nvGrpSpPr>
        <p:grpSpPr>
          <a:xfrm>
            <a:off x="6781326" y="3900178"/>
            <a:ext cx="1203556" cy="2302959"/>
            <a:chOff x="6781326" y="3900178"/>
            <a:chExt cx="1203556" cy="2302959"/>
          </a:xfrm>
        </p:grpSpPr>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a:off x="6231624" y="4449880"/>
              <a:ext cx="2302959" cy="1203556"/>
            </a:xfrm>
            <a:prstGeom prst="rect">
              <a:avLst/>
            </a:prstGeom>
          </p:spPr>
        </p:pic>
        <p:sp>
          <p:nvSpPr>
            <p:cNvPr id="18" name="TextBox 17">
              <a:extLst>
                <a:ext uri="{FF2B5EF4-FFF2-40B4-BE49-F238E27FC236}">
                  <a16:creationId xmlns:a16="http://schemas.microsoft.com/office/drawing/2014/main" id="{11A78687-57D8-43B1-BF3B-53CE9CC86366}"/>
                </a:ext>
              </a:extLst>
            </p:cNvPr>
            <p:cNvSpPr txBox="1"/>
            <p:nvPr/>
          </p:nvSpPr>
          <p:spPr>
            <a:xfrm rot="3509645">
              <a:off x="6299752" y="4617711"/>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grpSp>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5">
            <a:duotone>
              <a:schemeClr val="accent5">
                <a:shade val="45000"/>
                <a:satMod val="135000"/>
              </a:schemeClr>
              <a:prstClr val="white"/>
            </a:duotone>
          </a:blip>
          <a:stretch>
            <a:fillRect/>
          </a:stretch>
        </p:blipFill>
        <p:spPr>
          <a:xfrm flipH="1" flipV="1">
            <a:off x="8173718" y="5406853"/>
            <a:ext cx="2302959" cy="1203556"/>
          </a:xfrm>
          <a:prstGeom prst="rect">
            <a:avLst/>
          </a:prstGeom>
        </p:spPr>
      </p:pic>
      <p:sp>
        <p:nvSpPr>
          <p:cNvPr id="17" name="TextBox 16">
            <a:extLst>
              <a:ext uri="{FF2B5EF4-FFF2-40B4-BE49-F238E27FC236}">
                <a16:creationId xmlns:a16="http://schemas.microsoft.com/office/drawing/2014/main" id="{B153CE02-EFA4-47DF-9C2A-61FB032DE2E0}"/>
              </a:ext>
            </a:extLst>
          </p:cNvPr>
          <p:cNvSpPr txBox="1"/>
          <p:nvPr/>
        </p:nvSpPr>
        <p:spPr>
          <a:xfrm>
            <a:off x="8239515" y="5744742"/>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spTree>
    <p:extLst>
      <p:ext uri="{BB962C8B-B14F-4D97-AF65-F5344CB8AC3E}">
        <p14:creationId xmlns:p14="http://schemas.microsoft.com/office/powerpoint/2010/main" val="31913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EDFA35-FBAE-4EC1-B34B-D3DFAB826324}"/>
              </a:ext>
            </a:extLst>
          </p:cNvPr>
          <p:cNvPicPr>
            <a:picLocks noChangeAspect="1"/>
          </p:cNvPicPr>
          <p:nvPr/>
        </p:nvPicPr>
        <p:blipFill>
          <a:blip r:embed="rId3"/>
          <a:stretch>
            <a:fillRect/>
          </a:stretch>
        </p:blipFill>
        <p:spPr>
          <a:xfrm>
            <a:off x="2951888" y="2207635"/>
            <a:ext cx="5611613" cy="4650365"/>
          </a:xfrm>
          <a:prstGeom prst="rect">
            <a:avLst/>
          </a:prstGeom>
          <a:effectLst>
            <a:glow rad="203200">
              <a:srgbClr val="513007">
                <a:alpha val="6000"/>
              </a:srgbClr>
            </a:glow>
            <a:outerShdw blurRad="101600" dist="152400" dir="240000" algn="ctr" rotWithShape="0">
              <a:schemeClr val="tx1">
                <a:alpha val="54000"/>
              </a:schemeClr>
            </a:outerShdw>
          </a:effectLst>
        </p:spPr>
      </p:pic>
      <p:sp>
        <p:nvSpPr>
          <p:cNvPr id="5" name="Rectangle 4">
            <a:extLst>
              <a:ext uri="{FF2B5EF4-FFF2-40B4-BE49-F238E27FC236}">
                <a16:creationId xmlns:a16="http://schemas.microsoft.com/office/drawing/2014/main" id="{067F5D75-0344-4AB4-983C-15CDEFAC949F}"/>
              </a:ext>
            </a:extLst>
          </p:cNvPr>
          <p:cNvSpPr/>
          <p:nvPr/>
        </p:nvSpPr>
        <p:spPr>
          <a:xfrm>
            <a:off x="3889094" y="1515019"/>
            <a:ext cx="1427489" cy="683973"/>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a:t>
            </a:r>
            <a:r>
              <a:rPr lang="en-US" dirty="0">
                <a:effectLst>
                  <a:glow rad="127000">
                    <a:srgbClr val="C00000"/>
                  </a:glow>
                </a:effectLst>
              </a:rPr>
              <a:t>the LORD sent</a:t>
            </a:r>
            <a:br>
              <a:rPr lang="en-US" dirty="0"/>
            </a:br>
            <a:r>
              <a:rPr lang="en-US" dirty="0"/>
              <a:t> </a:t>
            </a:r>
            <a:r>
              <a:rPr lang="en-US" dirty="0">
                <a:effectLst>
                  <a:glow rad="127000">
                    <a:srgbClr val="C00000"/>
                  </a:glow>
                </a:effectLst>
              </a:rPr>
              <a:t>Jerubbaal </a:t>
            </a:r>
            <a:r>
              <a:rPr lang="en-US" dirty="0"/>
              <a:t>and</a:t>
            </a:r>
            <a:r>
              <a:rPr lang="en-US" dirty="0">
                <a:effectLst>
                  <a:glow rad="127000">
                    <a:srgbClr val="C00000"/>
                  </a:glow>
                </a:effectLst>
              </a:rPr>
              <a:t> Barak </a:t>
            </a:r>
            <a:br>
              <a:rPr lang="en-US" dirty="0">
                <a:effectLst>
                  <a:glow rad="127000">
                    <a:srgbClr val="C00000"/>
                  </a:glow>
                </a:effectLst>
              </a:rPr>
            </a:br>
            <a:r>
              <a:rPr lang="en-US" dirty="0"/>
              <a:t>and </a:t>
            </a:r>
            <a:r>
              <a:rPr lang="en-US" dirty="0">
                <a:effectLst>
                  <a:glow rad="127000">
                    <a:srgbClr val="C00000"/>
                  </a:glow>
                </a:effectLst>
              </a:rPr>
              <a:t>Jephthah</a:t>
            </a:r>
            <a:r>
              <a:rPr lang="en-US" dirty="0"/>
              <a:t> and </a:t>
            </a:r>
            <a:br>
              <a:rPr lang="en-US" dirty="0"/>
            </a:br>
            <a:r>
              <a:rPr lang="en-US" dirty="0"/>
              <a:t>Samuel and delivered </a:t>
            </a:r>
            <a:br>
              <a:rPr lang="en-US" dirty="0"/>
            </a:br>
            <a:r>
              <a:rPr lang="en-US" dirty="0"/>
              <a:t>you out of the hand </a:t>
            </a:r>
            <a:br>
              <a:rPr lang="en-US" dirty="0"/>
            </a:br>
            <a:r>
              <a:rPr lang="en-US" dirty="0"/>
              <a:t>of your enemies on </a:t>
            </a:r>
            <a:br>
              <a:rPr lang="en-US" dirty="0"/>
            </a:br>
            <a:r>
              <a:rPr lang="en-US" dirty="0"/>
              <a:t>every side, and you </a:t>
            </a:r>
            <a:br>
              <a:rPr lang="en-US" dirty="0"/>
            </a:br>
            <a:r>
              <a:rPr lang="en-US" dirty="0"/>
              <a:t>lived in safety.</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20" name="Oval 19">
            <a:extLst>
              <a:ext uri="{FF2B5EF4-FFF2-40B4-BE49-F238E27FC236}">
                <a16:creationId xmlns:a16="http://schemas.microsoft.com/office/drawing/2014/main" id="{6417FEDA-FAFB-4C6A-9EE7-9986280646E7}"/>
              </a:ext>
            </a:extLst>
          </p:cNvPr>
          <p:cNvSpPr/>
          <p:nvPr/>
        </p:nvSpPr>
        <p:spPr>
          <a:xfrm>
            <a:off x="6434306" y="1149850"/>
            <a:ext cx="5603366" cy="5532437"/>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5">
            <a:duotone>
              <a:schemeClr val="accent5">
                <a:shade val="45000"/>
                <a:satMod val="135000"/>
              </a:schemeClr>
              <a:prstClr val="white"/>
            </a:duotone>
          </a:blip>
          <a:stretch>
            <a:fillRect/>
          </a:stretch>
        </p:blipFill>
        <p:spPr>
          <a:xfrm>
            <a:off x="7948547" y="1297493"/>
            <a:ext cx="2302959" cy="1203556"/>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flipH="1" flipV="1">
            <a:off x="9946935" y="2212248"/>
            <a:ext cx="2302959" cy="1203556"/>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5">
            <a:duotone>
              <a:schemeClr val="accent5">
                <a:shade val="45000"/>
                <a:satMod val="135000"/>
              </a:schemeClr>
              <a:prstClr val="white"/>
            </a:duotone>
          </a:blip>
          <a:stretch>
            <a:fillRect/>
          </a:stretch>
        </p:blipFill>
        <p:spPr>
          <a:xfrm rot="17966415" flipH="1" flipV="1">
            <a:off x="10048350" y="4318062"/>
            <a:ext cx="2302959" cy="1203556"/>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8196827" y="1417240"/>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sp>
        <p:nvSpPr>
          <p:cNvPr id="16" name="TextBox 15">
            <a:extLst>
              <a:ext uri="{FF2B5EF4-FFF2-40B4-BE49-F238E27FC236}">
                <a16:creationId xmlns:a16="http://schemas.microsoft.com/office/drawing/2014/main" id="{5659CBF6-9586-40C3-B081-20F96DD4926B}"/>
              </a:ext>
            </a:extLst>
          </p:cNvPr>
          <p:cNvSpPr txBox="1"/>
          <p:nvPr/>
        </p:nvSpPr>
        <p:spPr>
          <a:xfrm rot="17958742">
            <a:off x="10274297" y="4675288"/>
            <a:ext cx="1910795" cy="790345"/>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pic>
        <p:nvPicPr>
          <p:cNvPr id="32" name="Picture 31" descr="A person looking at the camera&#10;&#10;Description automatically generated">
            <a:extLst>
              <a:ext uri="{FF2B5EF4-FFF2-40B4-BE49-F238E27FC236}">
                <a16:creationId xmlns:a16="http://schemas.microsoft.com/office/drawing/2014/main" id="{6BAB0983-B04F-4F5D-A87A-B2F56E38A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838" y="2269584"/>
            <a:ext cx="4841748" cy="6858000"/>
          </a:xfrm>
          <a:prstGeom prst="rect">
            <a:avLst/>
          </a:prstGeom>
        </p:spPr>
      </p:pic>
      <p:grpSp>
        <p:nvGrpSpPr>
          <p:cNvPr id="6" name="Group 5">
            <a:extLst>
              <a:ext uri="{FF2B5EF4-FFF2-40B4-BE49-F238E27FC236}">
                <a16:creationId xmlns:a16="http://schemas.microsoft.com/office/drawing/2014/main" id="{0BDE7A28-91CE-4145-A5EF-0D9366694660}"/>
              </a:ext>
            </a:extLst>
          </p:cNvPr>
          <p:cNvGrpSpPr/>
          <p:nvPr/>
        </p:nvGrpSpPr>
        <p:grpSpPr>
          <a:xfrm>
            <a:off x="6781326" y="3900178"/>
            <a:ext cx="1203556" cy="2302959"/>
            <a:chOff x="6781326" y="3900178"/>
            <a:chExt cx="1203556" cy="2302959"/>
          </a:xfrm>
        </p:grpSpPr>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a:off x="6231624" y="4449880"/>
              <a:ext cx="2302959" cy="1203556"/>
            </a:xfrm>
            <a:prstGeom prst="rect">
              <a:avLst/>
            </a:prstGeom>
          </p:spPr>
        </p:pic>
        <p:sp>
          <p:nvSpPr>
            <p:cNvPr id="18" name="TextBox 17">
              <a:extLst>
                <a:ext uri="{FF2B5EF4-FFF2-40B4-BE49-F238E27FC236}">
                  <a16:creationId xmlns:a16="http://schemas.microsoft.com/office/drawing/2014/main" id="{11A78687-57D8-43B1-BF3B-53CE9CC86366}"/>
                </a:ext>
              </a:extLst>
            </p:cNvPr>
            <p:cNvSpPr txBox="1"/>
            <p:nvPr/>
          </p:nvSpPr>
          <p:spPr>
            <a:xfrm rot="3509645">
              <a:off x="6299752" y="4617711"/>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grpSp>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5">
            <a:duotone>
              <a:schemeClr val="accent5">
                <a:shade val="45000"/>
                <a:satMod val="135000"/>
              </a:schemeClr>
              <a:prstClr val="white"/>
            </a:duotone>
          </a:blip>
          <a:stretch>
            <a:fillRect/>
          </a:stretch>
        </p:blipFill>
        <p:spPr>
          <a:xfrm flipH="1" flipV="1">
            <a:off x="8173718" y="5406853"/>
            <a:ext cx="2302959" cy="1203556"/>
          </a:xfrm>
          <a:prstGeom prst="rect">
            <a:avLst/>
          </a:prstGeom>
        </p:spPr>
      </p:pic>
      <p:sp>
        <p:nvSpPr>
          <p:cNvPr id="17" name="TextBox 16">
            <a:extLst>
              <a:ext uri="{FF2B5EF4-FFF2-40B4-BE49-F238E27FC236}">
                <a16:creationId xmlns:a16="http://schemas.microsoft.com/office/drawing/2014/main" id="{B153CE02-EFA4-47DF-9C2A-61FB032DE2E0}"/>
              </a:ext>
            </a:extLst>
          </p:cNvPr>
          <p:cNvSpPr txBox="1"/>
          <p:nvPr/>
        </p:nvSpPr>
        <p:spPr>
          <a:xfrm>
            <a:off x="8239515" y="5744742"/>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pic>
        <p:nvPicPr>
          <p:cNvPr id="30" name="Picture 29">
            <a:extLst>
              <a:ext uri="{FF2B5EF4-FFF2-40B4-BE49-F238E27FC236}">
                <a16:creationId xmlns:a16="http://schemas.microsoft.com/office/drawing/2014/main" id="{B91115F3-ED58-4628-9B02-777B4C08FC48}"/>
              </a:ext>
            </a:extLst>
          </p:cNvPr>
          <p:cNvPicPr>
            <a:picLocks noChangeAspect="1"/>
          </p:cNvPicPr>
          <p:nvPr/>
        </p:nvPicPr>
        <p:blipFill rotWithShape="1">
          <a:blip r:embed="rId7"/>
          <a:srcRect r="2982" b="28662"/>
          <a:stretch/>
        </p:blipFill>
        <p:spPr>
          <a:xfrm>
            <a:off x="5982154" y="110570"/>
            <a:ext cx="6209846" cy="6723888"/>
          </a:xfrm>
          <a:prstGeom prst="rect">
            <a:avLst/>
          </a:prstGeom>
        </p:spPr>
      </p:pic>
    </p:spTree>
    <p:extLst>
      <p:ext uri="{BB962C8B-B14F-4D97-AF65-F5344CB8AC3E}">
        <p14:creationId xmlns:p14="http://schemas.microsoft.com/office/powerpoint/2010/main" val="151774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CEDFA35-FBAE-4EC1-B34B-D3DFAB826324}"/>
              </a:ext>
            </a:extLst>
          </p:cNvPr>
          <p:cNvPicPr>
            <a:picLocks noChangeAspect="1"/>
          </p:cNvPicPr>
          <p:nvPr/>
        </p:nvPicPr>
        <p:blipFill>
          <a:blip r:embed="rId3"/>
          <a:stretch>
            <a:fillRect/>
          </a:stretch>
        </p:blipFill>
        <p:spPr>
          <a:xfrm>
            <a:off x="2951888" y="2207635"/>
            <a:ext cx="5611613" cy="4650365"/>
          </a:xfrm>
          <a:prstGeom prst="rect">
            <a:avLst/>
          </a:prstGeom>
          <a:effectLst>
            <a:glow rad="203200">
              <a:srgbClr val="513007">
                <a:alpha val="6000"/>
              </a:srgbClr>
            </a:glow>
            <a:outerShdw blurRad="101600" dist="152400" dir="240000" algn="ctr" rotWithShape="0">
              <a:schemeClr val="tx1">
                <a:alpha val="54000"/>
              </a:schemeClr>
            </a:outerShdw>
          </a:effectLst>
        </p:spPr>
      </p:pic>
      <p:sp>
        <p:nvSpPr>
          <p:cNvPr id="5" name="Rectangle 4">
            <a:extLst>
              <a:ext uri="{FF2B5EF4-FFF2-40B4-BE49-F238E27FC236}">
                <a16:creationId xmlns:a16="http://schemas.microsoft.com/office/drawing/2014/main" id="{067F5D75-0344-4AB4-983C-15CDEFAC949F}"/>
              </a:ext>
            </a:extLst>
          </p:cNvPr>
          <p:cNvSpPr/>
          <p:nvPr/>
        </p:nvSpPr>
        <p:spPr>
          <a:xfrm>
            <a:off x="3889094" y="1515019"/>
            <a:ext cx="1427489" cy="683973"/>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a:t>
            </a:r>
            <a:r>
              <a:rPr lang="en-US" dirty="0">
                <a:effectLst>
                  <a:glow rad="127000">
                    <a:srgbClr val="C00000"/>
                  </a:glow>
                </a:effectLst>
              </a:rPr>
              <a:t>the LORD sent</a:t>
            </a:r>
            <a:br>
              <a:rPr lang="en-US" dirty="0"/>
            </a:br>
            <a:r>
              <a:rPr lang="en-US" dirty="0"/>
              <a:t> </a:t>
            </a:r>
            <a:r>
              <a:rPr lang="en-US" dirty="0">
                <a:effectLst>
                  <a:glow rad="127000">
                    <a:srgbClr val="C00000"/>
                  </a:glow>
                </a:effectLst>
              </a:rPr>
              <a:t>Jerubbaal </a:t>
            </a:r>
            <a:r>
              <a:rPr lang="en-US" dirty="0"/>
              <a:t>and</a:t>
            </a:r>
            <a:r>
              <a:rPr lang="en-US" dirty="0">
                <a:effectLst>
                  <a:glow rad="127000">
                    <a:srgbClr val="C00000"/>
                  </a:glow>
                </a:effectLst>
              </a:rPr>
              <a:t> Barak </a:t>
            </a:r>
            <a:br>
              <a:rPr lang="en-US" dirty="0">
                <a:effectLst>
                  <a:glow rad="127000">
                    <a:srgbClr val="C00000"/>
                  </a:glow>
                </a:effectLst>
              </a:rPr>
            </a:br>
            <a:r>
              <a:rPr lang="en-US" dirty="0"/>
              <a:t>and </a:t>
            </a:r>
            <a:r>
              <a:rPr lang="en-US" dirty="0">
                <a:effectLst>
                  <a:glow rad="127000">
                    <a:srgbClr val="C00000"/>
                  </a:glow>
                </a:effectLst>
              </a:rPr>
              <a:t>Jephthah</a:t>
            </a:r>
            <a:r>
              <a:rPr lang="en-US" dirty="0"/>
              <a:t> and </a:t>
            </a:r>
            <a:br>
              <a:rPr lang="en-US" dirty="0"/>
            </a:br>
            <a:r>
              <a:rPr lang="en-US" dirty="0">
                <a:effectLst>
                  <a:glow rad="127000">
                    <a:srgbClr val="C00000"/>
                  </a:glow>
                </a:effectLst>
              </a:rPr>
              <a:t>Samuel</a:t>
            </a:r>
            <a:r>
              <a:rPr lang="en-US" dirty="0"/>
              <a:t> and delivered </a:t>
            </a:r>
            <a:br>
              <a:rPr lang="en-US" dirty="0"/>
            </a:br>
            <a:r>
              <a:rPr lang="en-US" dirty="0"/>
              <a:t>you out of the hand </a:t>
            </a:r>
            <a:br>
              <a:rPr lang="en-US" dirty="0"/>
            </a:br>
            <a:r>
              <a:rPr lang="en-US" dirty="0"/>
              <a:t>of your enemies on </a:t>
            </a:r>
            <a:br>
              <a:rPr lang="en-US" dirty="0"/>
            </a:br>
            <a:r>
              <a:rPr lang="en-US" dirty="0"/>
              <a:t>every side, and you </a:t>
            </a:r>
            <a:br>
              <a:rPr lang="en-US" dirty="0"/>
            </a:br>
            <a:r>
              <a:rPr lang="en-US" dirty="0"/>
              <a:t>lived in safety.</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
        <p:nvSpPr>
          <p:cNvPr id="20" name="Oval 19">
            <a:extLst>
              <a:ext uri="{FF2B5EF4-FFF2-40B4-BE49-F238E27FC236}">
                <a16:creationId xmlns:a16="http://schemas.microsoft.com/office/drawing/2014/main" id="{6417FEDA-FAFB-4C6A-9EE7-9986280646E7}"/>
              </a:ext>
            </a:extLst>
          </p:cNvPr>
          <p:cNvSpPr/>
          <p:nvPr/>
        </p:nvSpPr>
        <p:spPr>
          <a:xfrm>
            <a:off x="6434306" y="1149850"/>
            <a:ext cx="5603366" cy="5532437"/>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5">
            <a:duotone>
              <a:schemeClr val="accent5">
                <a:shade val="45000"/>
                <a:satMod val="135000"/>
              </a:schemeClr>
              <a:prstClr val="white"/>
            </a:duotone>
          </a:blip>
          <a:stretch>
            <a:fillRect/>
          </a:stretch>
        </p:blipFill>
        <p:spPr>
          <a:xfrm>
            <a:off x="7948547" y="1297493"/>
            <a:ext cx="2302959" cy="1203556"/>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flipH="1" flipV="1">
            <a:off x="9946935" y="2212248"/>
            <a:ext cx="2302959" cy="1203556"/>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5">
            <a:duotone>
              <a:schemeClr val="accent5">
                <a:shade val="45000"/>
                <a:satMod val="135000"/>
              </a:schemeClr>
              <a:prstClr val="white"/>
            </a:duotone>
          </a:blip>
          <a:stretch>
            <a:fillRect/>
          </a:stretch>
        </p:blipFill>
        <p:spPr>
          <a:xfrm rot="17966415" flipH="1" flipV="1">
            <a:off x="10048350" y="4318062"/>
            <a:ext cx="2302959" cy="1203556"/>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8196827" y="1417240"/>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sp>
        <p:nvSpPr>
          <p:cNvPr id="16" name="TextBox 15">
            <a:extLst>
              <a:ext uri="{FF2B5EF4-FFF2-40B4-BE49-F238E27FC236}">
                <a16:creationId xmlns:a16="http://schemas.microsoft.com/office/drawing/2014/main" id="{5659CBF6-9586-40C3-B081-20F96DD4926B}"/>
              </a:ext>
            </a:extLst>
          </p:cNvPr>
          <p:cNvSpPr txBox="1"/>
          <p:nvPr/>
        </p:nvSpPr>
        <p:spPr>
          <a:xfrm rot="17958742">
            <a:off x="10274297" y="4675288"/>
            <a:ext cx="1910795" cy="790345"/>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pic>
        <p:nvPicPr>
          <p:cNvPr id="32" name="Picture 31" descr="A person looking at the camera&#10;&#10;Description automatically generated">
            <a:extLst>
              <a:ext uri="{FF2B5EF4-FFF2-40B4-BE49-F238E27FC236}">
                <a16:creationId xmlns:a16="http://schemas.microsoft.com/office/drawing/2014/main" id="{6BAB0983-B04F-4F5D-A87A-B2F56E38A9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1838" y="2269584"/>
            <a:ext cx="4841748" cy="6858000"/>
          </a:xfrm>
          <a:prstGeom prst="rect">
            <a:avLst/>
          </a:prstGeom>
        </p:spPr>
      </p:pic>
      <p:grpSp>
        <p:nvGrpSpPr>
          <p:cNvPr id="6" name="Group 5">
            <a:extLst>
              <a:ext uri="{FF2B5EF4-FFF2-40B4-BE49-F238E27FC236}">
                <a16:creationId xmlns:a16="http://schemas.microsoft.com/office/drawing/2014/main" id="{0BDE7A28-91CE-4145-A5EF-0D9366694660}"/>
              </a:ext>
            </a:extLst>
          </p:cNvPr>
          <p:cNvGrpSpPr/>
          <p:nvPr/>
        </p:nvGrpSpPr>
        <p:grpSpPr>
          <a:xfrm>
            <a:off x="6781326" y="3900178"/>
            <a:ext cx="1203556" cy="2302959"/>
            <a:chOff x="6781326" y="3900178"/>
            <a:chExt cx="1203556" cy="2302959"/>
          </a:xfrm>
        </p:grpSpPr>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5">
              <a:duotone>
                <a:schemeClr val="accent5">
                  <a:shade val="45000"/>
                  <a:satMod val="135000"/>
                </a:schemeClr>
                <a:prstClr val="white"/>
              </a:duotone>
            </a:blip>
            <a:stretch>
              <a:fillRect/>
            </a:stretch>
          </p:blipFill>
          <p:spPr>
            <a:xfrm rot="14478411">
              <a:off x="6231624" y="4449880"/>
              <a:ext cx="2302959" cy="1203556"/>
            </a:xfrm>
            <a:prstGeom prst="rect">
              <a:avLst/>
            </a:prstGeom>
          </p:spPr>
        </p:pic>
        <p:sp>
          <p:nvSpPr>
            <p:cNvPr id="18" name="TextBox 17">
              <a:extLst>
                <a:ext uri="{FF2B5EF4-FFF2-40B4-BE49-F238E27FC236}">
                  <a16:creationId xmlns:a16="http://schemas.microsoft.com/office/drawing/2014/main" id="{11A78687-57D8-43B1-BF3B-53CE9CC86366}"/>
                </a:ext>
              </a:extLst>
            </p:cNvPr>
            <p:cNvSpPr txBox="1"/>
            <p:nvPr/>
          </p:nvSpPr>
          <p:spPr>
            <a:xfrm rot="3509645">
              <a:off x="6299752" y="4617711"/>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grpSp>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5">
            <a:duotone>
              <a:schemeClr val="accent5">
                <a:shade val="45000"/>
                <a:satMod val="135000"/>
              </a:schemeClr>
              <a:prstClr val="white"/>
            </a:duotone>
          </a:blip>
          <a:stretch>
            <a:fillRect/>
          </a:stretch>
        </p:blipFill>
        <p:spPr>
          <a:xfrm flipH="1" flipV="1">
            <a:off x="8173718" y="5406853"/>
            <a:ext cx="2302959" cy="1203556"/>
          </a:xfrm>
          <a:prstGeom prst="rect">
            <a:avLst/>
          </a:prstGeom>
        </p:spPr>
      </p:pic>
      <p:sp>
        <p:nvSpPr>
          <p:cNvPr id="17" name="TextBox 16">
            <a:extLst>
              <a:ext uri="{FF2B5EF4-FFF2-40B4-BE49-F238E27FC236}">
                <a16:creationId xmlns:a16="http://schemas.microsoft.com/office/drawing/2014/main" id="{B153CE02-EFA4-47DF-9C2A-61FB032DE2E0}"/>
              </a:ext>
            </a:extLst>
          </p:cNvPr>
          <p:cNvSpPr txBox="1"/>
          <p:nvPr/>
        </p:nvSpPr>
        <p:spPr>
          <a:xfrm>
            <a:off x="8239515" y="5744742"/>
            <a:ext cx="1913948" cy="781752"/>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pic>
        <p:nvPicPr>
          <p:cNvPr id="33" name="Picture 32">
            <a:extLst>
              <a:ext uri="{FF2B5EF4-FFF2-40B4-BE49-F238E27FC236}">
                <a16:creationId xmlns:a16="http://schemas.microsoft.com/office/drawing/2014/main" id="{80A0108C-20B5-47F5-BB85-915315B86A9A}"/>
              </a:ext>
            </a:extLst>
          </p:cNvPr>
          <p:cNvPicPr>
            <a:picLocks noChangeAspect="1"/>
          </p:cNvPicPr>
          <p:nvPr/>
        </p:nvPicPr>
        <p:blipFill rotWithShape="1">
          <a:blip r:embed="rId7"/>
          <a:srcRect r="2982" b="28662"/>
          <a:stretch/>
        </p:blipFill>
        <p:spPr>
          <a:xfrm>
            <a:off x="5982154" y="110570"/>
            <a:ext cx="6209846" cy="6723888"/>
          </a:xfrm>
          <a:prstGeom prst="rect">
            <a:avLst/>
          </a:prstGeom>
        </p:spPr>
      </p:pic>
      <p:pic>
        <p:nvPicPr>
          <p:cNvPr id="31" name="Picture 30" descr="A picture containing person, man, woman, looking&#10;&#10;Description automatically generated">
            <a:extLst>
              <a:ext uri="{FF2B5EF4-FFF2-40B4-BE49-F238E27FC236}">
                <a16:creationId xmlns:a16="http://schemas.microsoft.com/office/drawing/2014/main" id="{C0DBC274-3284-4B72-8156-4684A89F41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8479" y="1149850"/>
            <a:ext cx="5611613" cy="6937675"/>
          </a:xfrm>
          <a:prstGeom prst="rect">
            <a:avLst/>
          </a:prstGeom>
        </p:spPr>
      </p:pic>
    </p:spTree>
    <p:extLst>
      <p:ext uri="{BB962C8B-B14F-4D97-AF65-F5344CB8AC3E}">
        <p14:creationId xmlns:p14="http://schemas.microsoft.com/office/powerpoint/2010/main" val="165520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the LORD sent</a:t>
            </a:r>
            <a:br>
              <a:rPr lang="en-US" dirty="0"/>
            </a:br>
            <a:r>
              <a:rPr lang="en-US" dirty="0"/>
              <a:t> Jerubbaal and Barak </a:t>
            </a:r>
            <a:br>
              <a:rPr lang="en-US" dirty="0"/>
            </a:br>
            <a:r>
              <a:rPr lang="en-US" dirty="0"/>
              <a:t>and Jephthah and </a:t>
            </a:r>
            <a:br>
              <a:rPr lang="en-US" dirty="0"/>
            </a:br>
            <a:r>
              <a:rPr lang="en-US" dirty="0"/>
              <a:t>Samuel and </a:t>
            </a:r>
            <a:r>
              <a:rPr lang="en-US" dirty="0">
                <a:effectLst>
                  <a:glow rad="127000">
                    <a:srgbClr val="C00000"/>
                  </a:glow>
                </a:effectLst>
              </a:rPr>
              <a:t>delivered </a:t>
            </a:r>
            <a:br>
              <a:rPr lang="en-US" dirty="0">
                <a:effectLst>
                  <a:glow rad="127000">
                    <a:srgbClr val="C00000"/>
                  </a:glow>
                </a:effectLst>
              </a:rPr>
            </a:br>
            <a:r>
              <a:rPr lang="en-US" dirty="0">
                <a:effectLst>
                  <a:glow rad="127000">
                    <a:srgbClr val="C00000"/>
                  </a:glow>
                </a:effectLst>
              </a:rPr>
              <a:t>you out of the hand </a:t>
            </a:r>
            <a:br>
              <a:rPr lang="en-US" dirty="0">
                <a:effectLst>
                  <a:glow rad="127000">
                    <a:srgbClr val="C00000"/>
                  </a:glow>
                </a:effectLst>
              </a:rPr>
            </a:br>
            <a:r>
              <a:rPr lang="en-US" dirty="0">
                <a:effectLst>
                  <a:glow rad="127000">
                    <a:srgbClr val="C00000"/>
                  </a:glow>
                </a:effectLst>
              </a:rPr>
              <a:t>of your enemies on </a:t>
            </a:r>
            <a:br>
              <a:rPr lang="en-US" dirty="0">
                <a:effectLst>
                  <a:glow rad="127000">
                    <a:srgbClr val="C00000"/>
                  </a:glow>
                </a:effectLst>
              </a:rPr>
            </a:br>
            <a:r>
              <a:rPr lang="en-US" dirty="0">
                <a:effectLst>
                  <a:glow rad="127000">
                    <a:srgbClr val="C00000"/>
                  </a:glow>
                </a:effectLst>
              </a:rPr>
              <a:t>every side</a:t>
            </a:r>
            <a:r>
              <a:rPr lang="en-US" dirty="0"/>
              <a:t>, and you </a:t>
            </a:r>
            <a:br>
              <a:rPr lang="en-US" dirty="0"/>
            </a:br>
            <a:r>
              <a:rPr lang="en-US" dirty="0"/>
              <a:t>lived in safety.</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3"/>
          <a:stretch>
            <a:fillRect/>
          </a:stretch>
        </p:blipFill>
        <p:spPr>
          <a:xfrm>
            <a:off x="130920" y="110570"/>
            <a:ext cx="1030223" cy="1024336"/>
          </a:xfrm>
          <a:prstGeom prst="rect">
            <a:avLst/>
          </a:prstGeom>
        </p:spPr>
      </p:pic>
      <p:grpSp>
        <p:nvGrpSpPr>
          <p:cNvPr id="14" name="Group 13">
            <a:extLst>
              <a:ext uri="{FF2B5EF4-FFF2-40B4-BE49-F238E27FC236}">
                <a16:creationId xmlns:a16="http://schemas.microsoft.com/office/drawing/2014/main" id="{38054000-436B-4445-9E03-D3F4E5B57365}"/>
              </a:ext>
            </a:extLst>
          </p:cNvPr>
          <p:cNvGrpSpPr/>
          <p:nvPr/>
        </p:nvGrpSpPr>
        <p:grpSpPr>
          <a:xfrm>
            <a:off x="6434306" y="1149850"/>
            <a:ext cx="5603366" cy="5532437"/>
            <a:chOff x="12661893" y="409301"/>
            <a:chExt cx="5986272" cy="5910496"/>
          </a:xfrm>
        </p:grpSpPr>
        <p:grpSp>
          <p:nvGrpSpPr>
            <p:cNvPr id="15" name="Group 14">
              <a:extLst>
                <a:ext uri="{FF2B5EF4-FFF2-40B4-BE49-F238E27FC236}">
                  <a16:creationId xmlns:a16="http://schemas.microsoft.com/office/drawing/2014/main" id="{A806720D-18B2-4F20-B9E6-9340AA3DB516}"/>
                </a:ext>
              </a:extLst>
            </p:cNvPr>
            <p:cNvGrpSpPr/>
            <p:nvPr/>
          </p:nvGrpSpPr>
          <p:grpSpPr>
            <a:xfrm>
              <a:off x="12661893" y="409301"/>
              <a:ext cx="5986272" cy="5910496"/>
              <a:chOff x="4669536" y="0"/>
              <a:chExt cx="6742176" cy="6656832"/>
            </a:xfrm>
          </p:grpSpPr>
          <p:sp>
            <p:nvSpPr>
              <p:cNvPr id="20" name="Oval 19">
                <a:extLst>
                  <a:ext uri="{FF2B5EF4-FFF2-40B4-BE49-F238E27FC236}">
                    <a16:creationId xmlns:a16="http://schemas.microsoft.com/office/drawing/2014/main" id="{6417FEDA-FAFB-4C6A-9EE7-9986280646E7}"/>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4">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4">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36B92C30-F4E4-4E3B-AE9D-2E1CF53E04E2}"/>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Lived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Safely</a:t>
                </a:r>
              </a:p>
            </p:txBody>
          </p:sp>
        </p:grpSp>
        <p:sp>
          <p:nvSpPr>
            <p:cNvPr id="16" name="TextBox 15">
              <a:extLst>
                <a:ext uri="{FF2B5EF4-FFF2-40B4-BE49-F238E27FC236}">
                  <a16:creationId xmlns:a16="http://schemas.microsoft.com/office/drawing/2014/main" id="{5659CBF6-9586-40C3-B081-20F96DD4926B}"/>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17" name="TextBox 16">
              <a:extLst>
                <a:ext uri="{FF2B5EF4-FFF2-40B4-BE49-F238E27FC236}">
                  <a16:creationId xmlns:a16="http://schemas.microsoft.com/office/drawing/2014/main" id="{B153CE02-EFA4-47DF-9C2A-61FB032DE2E0}"/>
                </a:ext>
              </a:extLst>
            </p:cNvPr>
            <p:cNvSpPr txBox="1"/>
            <p:nvPr/>
          </p:nvSpPr>
          <p:spPr>
            <a:xfrm>
              <a:off x="14590461" y="5318185"/>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sp>
          <p:nvSpPr>
            <p:cNvPr id="18" name="TextBox 17">
              <a:extLst>
                <a:ext uri="{FF2B5EF4-FFF2-40B4-BE49-F238E27FC236}">
                  <a16:creationId xmlns:a16="http://schemas.microsoft.com/office/drawing/2014/main" id="{11A78687-57D8-43B1-BF3B-53CE9CC86366}"/>
                </a:ext>
              </a:extLst>
            </p:cNvPr>
            <p:cNvSpPr txBox="1"/>
            <p:nvPr/>
          </p:nvSpPr>
          <p:spPr>
            <a:xfrm rot="3509645">
              <a:off x="12518144" y="4114138"/>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sp>
          <p:nvSpPr>
            <p:cNvPr id="19" name="TextBox 18">
              <a:extLst>
                <a:ext uri="{FF2B5EF4-FFF2-40B4-BE49-F238E27FC236}">
                  <a16:creationId xmlns:a16="http://schemas.microsoft.com/office/drawing/2014/main" id="{C0EA3BC1-1B86-4379-B6EC-0DC173BB2737}"/>
                </a:ext>
              </a:extLst>
            </p:cNvPr>
            <p:cNvSpPr txBox="1"/>
            <p:nvPr/>
          </p:nvSpPr>
          <p:spPr>
            <a:xfrm rot="17958742">
              <a:off x="12508145" y="1790302"/>
              <a:ext cx="2044738" cy="844353"/>
            </a:xfrm>
            <a:prstGeom prst="rect">
              <a:avLst/>
            </a:prstGeom>
            <a:noFill/>
          </p:spPr>
          <p:txBody>
            <a:bodyPr wrap="square" rtlCol="0">
              <a:spAutoFit/>
            </a:bodyPr>
            <a:lstStyle/>
            <a:p>
              <a:pPr algn="ctr">
                <a:lnSpc>
                  <a:spcPct val="80000"/>
                </a:lnSpc>
              </a:pPr>
              <a:r>
                <a:rPr lang="en-US" sz="2800" b="1" dirty="0">
                  <a:solidFill>
                    <a:schemeClr val="bg1"/>
                  </a:solidFill>
                  <a:effectLst>
                    <a:glow rad="127000">
                      <a:srgbClr val="C00000"/>
                    </a:glow>
                  </a:effectLst>
                </a:rPr>
                <a:t>God Rescues</a:t>
              </a:r>
            </a:p>
          </p:txBody>
        </p:sp>
      </p:gr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spTree>
    <p:extLst>
      <p:ext uri="{BB962C8B-B14F-4D97-AF65-F5344CB8AC3E}">
        <p14:creationId xmlns:p14="http://schemas.microsoft.com/office/powerpoint/2010/main" val="185362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4915749" cy="5050835"/>
          </a:xfrm>
        </p:spPr>
        <p:txBody>
          <a:bodyPr/>
          <a:lstStyle/>
          <a:p>
            <a:r>
              <a:rPr lang="en-US" dirty="0"/>
              <a:t> </a:t>
            </a:r>
            <a:r>
              <a:rPr lang="en-US" baseline="30000" dirty="0"/>
              <a:t>11</a:t>
            </a:r>
            <a:r>
              <a:rPr lang="en-US" dirty="0"/>
              <a:t> And the LORD sent</a:t>
            </a:r>
            <a:br>
              <a:rPr lang="en-US" dirty="0"/>
            </a:br>
            <a:r>
              <a:rPr lang="en-US" dirty="0"/>
              <a:t> Jerubbaal and Barak </a:t>
            </a:r>
            <a:br>
              <a:rPr lang="en-US" dirty="0"/>
            </a:br>
            <a:r>
              <a:rPr lang="en-US" dirty="0"/>
              <a:t>and Jephthah and </a:t>
            </a:r>
            <a:br>
              <a:rPr lang="en-US" dirty="0"/>
            </a:br>
            <a:r>
              <a:rPr lang="en-US" dirty="0"/>
              <a:t>Samuel and delivered </a:t>
            </a:r>
            <a:br>
              <a:rPr lang="en-US" dirty="0"/>
            </a:br>
            <a:r>
              <a:rPr lang="en-US" dirty="0"/>
              <a:t>you out of the hand </a:t>
            </a:r>
            <a:br>
              <a:rPr lang="en-US" dirty="0"/>
            </a:br>
            <a:r>
              <a:rPr lang="en-US" dirty="0"/>
              <a:t>of your enemies on </a:t>
            </a:r>
            <a:br>
              <a:rPr lang="en-US" dirty="0"/>
            </a:br>
            <a:r>
              <a:rPr lang="en-US" dirty="0"/>
              <a:t>every side, and </a:t>
            </a:r>
            <a:r>
              <a:rPr lang="en-US" dirty="0">
                <a:effectLst>
                  <a:glow rad="127000">
                    <a:srgbClr val="C00000"/>
                  </a:glow>
                </a:effectLst>
              </a:rPr>
              <a:t>you </a:t>
            </a:r>
            <a:br>
              <a:rPr lang="en-US" dirty="0">
                <a:effectLst>
                  <a:glow rad="127000">
                    <a:srgbClr val="C00000"/>
                  </a:glow>
                </a:effectLst>
              </a:rPr>
            </a:br>
            <a:r>
              <a:rPr lang="en-US" dirty="0">
                <a:effectLst>
                  <a:glow rad="127000">
                    <a:srgbClr val="C00000"/>
                  </a:glow>
                </a:effectLst>
              </a:rPr>
              <a:t>lived in safety</a:t>
            </a:r>
            <a:r>
              <a:rPr lang="en-US" dirty="0"/>
              <a:t>.</a:t>
            </a:r>
          </a:p>
          <a:p>
            <a:endParaRPr lang="en-US" dirty="0"/>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3"/>
          <a:stretch>
            <a:fillRect/>
          </a:stretch>
        </p:blipFill>
        <p:spPr>
          <a:xfrm>
            <a:off x="130920" y="110570"/>
            <a:ext cx="1030223" cy="1024336"/>
          </a:xfrm>
          <a:prstGeom prst="rect">
            <a:avLst/>
          </a:prstGeom>
        </p:spPr>
      </p:pic>
      <p:grpSp>
        <p:nvGrpSpPr>
          <p:cNvPr id="14" name="Group 13">
            <a:extLst>
              <a:ext uri="{FF2B5EF4-FFF2-40B4-BE49-F238E27FC236}">
                <a16:creationId xmlns:a16="http://schemas.microsoft.com/office/drawing/2014/main" id="{38054000-436B-4445-9E03-D3F4E5B57365}"/>
              </a:ext>
            </a:extLst>
          </p:cNvPr>
          <p:cNvGrpSpPr/>
          <p:nvPr/>
        </p:nvGrpSpPr>
        <p:grpSpPr>
          <a:xfrm>
            <a:off x="6434306" y="1149850"/>
            <a:ext cx="5603366" cy="5532437"/>
            <a:chOff x="12661893" y="409301"/>
            <a:chExt cx="5986272" cy="5910496"/>
          </a:xfrm>
        </p:grpSpPr>
        <p:grpSp>
          <p:nvGrpSpPr>
            <p:cNvPr id="15" name="Group 14">
              <a:extLst>
                <a:ext uri="{FF2B5EF4-FFF2-40B4-BE49-F238E27FC236}">
                  <a16:creationId xmlns:a16="http://schemas.microsoft.com/office/drawing/2014/main" id="{A806720D-18B2-4F20-B9E6-9340AA3DB516}"/>
                </a:ext>
              </a:extLst>
            </p:cNvPr>
            <p:cNvGrpSpPr/>
            <p:nvPr/>
          </p:nvGrpSpPr>
          <p:grpSpPr>
            <a:xfrm>
              <a:off x="12661893" y="409301"/>
              <a:ext cx="5986272" cy="5910496"/>
              <a:chOff x="4669536" y="0"/>
              <a:chExt cx="6742176" cy="6656832"/>
            </a:xfrm>
          </p:grpSpPr>
          <p:sp>
            <p:nvSpPr>
              <p:cNvPr id="20" name="Oval 19">
                <a:extLst>
                  <a:ext uri="{FF2B5EF4-FFF2-40B4-BE49-F238E27FC236}">
                    <a16:creationId xmlns:a16="http://schemas.microsoft.com/office/drawing/2014/main" id="{6417FEDA-FAFB-4C6A-9EE7-9986280646E7}"/>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21" name="Picture 20">
                <a:extLst>
                  <a:ext uri="{FF2B5EF4-FFF2-40B4-BE49-F238E27FC236}">
                    <a16:creationId xmlns:a16="http://schemas.microsoft.com/office/drawing/2014/main" id="{C2798114-9573-46FC-9671-2F281C7B48BA}"/>
                  </a:ext>
                </a:extLst>
              </p:cNvPr>
              <p:cNvPicPr>
                <a:picLocks noChangeAspect="1"/>
              </p:cNvPicPr>
              <p:nvPr/>
            </p:nvPicPr>
            <p:blipFill>
              <a:blip r:embed="rId4">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9AA8E4B9-C166-46AE-B58F-EDE68DAB960B}"/>
                  </a:ext>
                </a:extLst>
              </p:cNvPr>
              <p:cNvPicPr>
                <a:picLocks noChangeAspect="1"/>
              </p:cNvPicPr>
              <p:nvPr/>
            </p:nvPicPr>
            <p:blipFill>
              <a:blip r:embed="rId4">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34795489-3227-4060-A855-C7E3E06B3FF1}"/>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8B2EC262-024B-46FA-9F0A-8D9E7D849682}"/>
                  </a:ext>
                </a:extLst>
              </p:cNvPr>
              <p:cNvPicPr>
                <a:picLocks noChangeAspect="1"/>
              </p:cNvPicPr>
              <p:nvPr/>
            </p:nvPicPr>
            <p:blipFill>
              <a:blip r:embed="rId4">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5FCCABB4-6144-4623-8BDD-FA7B475C2C0F}"/>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36B92C30-F4E4-4E3B-AE9D-2E1CF53E04E2}"/>
                  </a:ext>
                </a:extLst>
              </p:cNvPr>
              <p:cNvPicPr>
                <a:picLocks noChangeAspect="1"/>
              </p:cNvPicPr>
              <p:nvPr/>
            </p:nvPicPr>
            <p:blipFill>
              <a:blip r:embed="rId4">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8AB69DA-AF47-41B4-AE85-954D11EA1D23}"/>
                  </a:ext>
                </a:extLst>
              </p:cNvPr>
              <p:cNvSpPr txBox="1"/>
              <p:nvPr/>
            </p:nvSpPr>
            <p:spPr>
              <a:xfrm>
                <a:off x="6790266" y="321733"/>
                <a:ext cx="2302933" cy="940633"/>
              </a:xfrm>
              <a:prstGeom prst="rect">
                <a:avLst/>
              </a:prstGeom>
              <a:noFill/>
            </p:spPr>
            <p:txBody>
              <a:bodyPr wrap="square" rtlCol="0">
                <a:spAutoFit/>
              </a:bodyPr>
              <a:lstStyle/>
              <a:p>
                <a:pPr algn="ctr">
                  <a:lnSpc>
                    <a:spcPct val="80000"/>
                  </a:lnSpc>
                </a:pPr>
                <a:r>
                  <a:rPr lang="en-US" sz="2800" b="1" dirty="0">
                    <a:solidFill>
                      <a:schemeClr val="bg1"/>
                    </a:solidFill>
                    <a:effectLst>
                      <a:glow rad="127000">
                        <a:srgbClr val="C00000"/>
                      </a:glow>
                    </a:effectLst>
                    <a:latin typeface="Arial Narrow" panose="020B0606020202030204" pitchFamily="34" charset="0"/>
                  </a:rPr>
                  <a:t>Lived </a:t>
                </a:r>
                <a:br>
                  <a:rPr lang="en-US" sz="2800" b="1" dirty="0">
                    <a:solidFill>
                      <a:schemeClr val="bg1"/>
                    </a:solidFill>
                    <a:effectLst>
                      <a:glow rad="127000">
                        <a:srgbClr val="C00000"/>
                      </a:glow>
                    </a:effectLst>
                    <a:latin typeface="Arial Narrow" panose="020B0606020202030204" pitchFamily="34" charset="0"/>
                  </a:rPr>
                </a:br>
                <a:r>
                  <a:rPr lang="en-US" sz="2800" b="1" dirty="0">
                    <a:solidFill>
                      <a:schemeClr val="bg1"/>
                    </a:solidFill>
                    <a:effectLst>
                      <a:glow rad="127000">
                        <a:srgbClr val="C00000"/>
                      </a:glow>
                    </a:effectLst>
                    <a:latin typeface="Arial Narrow" panose="020B0606020202030204" pitchFamily="34" charset="0"/>
                  </a:rPr>
                  <a:t>Safely</a:t>
                </a:r>
              </a:p>
            </p:txBody>
          </p:sp>
        </p:grpSp>
        <p:sp>
          <p:nvSpPr>
            <p:cNvPr id="16" name="TextBox 15">
              <a:extLst>
                <a:ext uri="{FF2B5EF4-FFF2-40B4-BE49-F238E27FC236}">
                  <a16:creationId xmlns:a16="http://schemas.microsoft.com/office/drawing/2014/main" id="{5659CBF6-9586-40C3-B081-20F96DD4926B}"/>
                </a:ext>
              </a:extLst>
            </p:cNvPr>
            <p:cNvSpPr txBox="1"/>
            <p:nvPr/>
          </p:nvSpPr>
          <p:spPr>
            <a:xfrm rot="17958742">
              <a:off x="16764290" y="4175650"/>
              <a:ext cx="2041369" cy="844353"/>
            </a:xfrm>
            <a:prstGeom prst="rect">
              <a:avLst/>
            </a:prstGeom>
            <a:noFill/>
          </p:spPr>
          <p:txBody>
            <a:bodyPr wrap="square" rtlCol="0">
              <a:spAutoFit/>
            </a:bodyPr>
            <a:lstStyle/>
            <a:p>
              <a:pPr algn="ctr">
                <a:lnSpc>
                  <a:spcPct val="80000"/>
                </a:lnSpc>
              </a:pPr>
              <a:r>
                <a:rPr lang="en-US" sz="2800" b="1" dirty="0">
                  <a:solidFill>
                    <a:schemeClr val="bg1"/>
                  </a:solidFill>
                </a:rPr>
                <a:t>Enslaved </a:t>
              </a:r>
              <a:br>
                <a:rPr lang="en-US" sz="2800" b="1" dirty="0">
                  <a:solidFill>
                    <a:schemeClr val="bg1"/>
                  </a:solidFill>
                </a:rPr>
              </a:br>
              <a:r>
                <a:rPr lang="en-US" sz="2800" b="1" dirty="0">
                  <a:solidFill>
                    <a:schemeClr val="bg1"/>
                  </a:solidFill>
                </a:rPr>
                <a:t>by Enemy</a:t>
              </a:r>
            </a:p>
          </p:txBody>
        </p:sp>
        <p:sp>
          <p:nvSpPr>
            <p:cNvPr id="17" name="TextBox 16">
              <a:extLst>
                <a:ext uri="{FF2B5EF4-FFF2-40B4-BE49-F238E27FC236}">
                  <a16:creationId xmlns:a16="http://schemas.microsoft.com/office/drawing/2014/main" id="{B153CE02-EFA4-47DF-9C2A-61FB032DE2E0}"/>
                </a:ext>
              </a:extLst>
            </p:cNvPr>
            <p:cNvSpPr txBox="1"/>
            <p:nvPr/>
          </p:nvSpPr>
          <p:spPr>
            <a:xfrm>
              <a:off x="14590461" y="5318185"/>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Cry out </a:t>
              </a:r>
              <a:br>
                <a:rPr lang="en-US" sz="2800" b="1" dirty="0">
                  <a:solidFill>
                    <a:schemeClr val="bg1"/>
                  </a:solidFill>
                  <a:latin typeface="Arial Narrow" panose="020B0606020202030204" pitchFamily="34" charset="0"/>
                </a:rPr>
              </a:br>
              <a:r>
                <a:rPr lang="en-US" sz="2800" b="1" dirty="0">
                  <a:solidFill>
                    <a:schemeClr val="bg1"/>
                  </a:solidFill>
                  <a:latin typeface="Arial Narrow" panose="020B0606020202030204" pitchFamily="34" charset="0"/>
                </a:rPr>
                <a:t>to God</a:t>
              </a:r>
            </a:p>
          </p:txBody>
        </p:sp>
        <p:sp>
          <p:nvSpPr>
            <p:cNvPr id="18" name="TextBox 17">
              <a:extLst>
                <a:ext uri="{FF2B5EF4-FFF2-40B4-BE49-F238E27FC236}">
                  <a16:creationId xmlns:a16="http://schemas.microsoft.com/office/drawing/2014/main" id="{11A78687-57D8-43B1-BF3B-53CE9CC86366}"/>
                </a:ext>
              </a:extLst>
            </p:cNvPr>
            <p:cNvSpPr txBox="1"/>
            <p:nvPr/>
          </p:nvSpPr>
          <p:spPr>
            <a:xfrm rot="3509645">
              <a:off x="12518144" y="4114138"/>
              <a:ext cx="2044738" cy="835173"/>
            </a:xfrm>
            <a:prstGeom prst="rect">
              <a:avLst/>
            </a:prstGeom>
            <a:noFill/>
          </p:spPr>
          <p:txBody>
            <a:bodyPr wrap="square" rtlCol="0">
              <a:spAutoFit/>
            </a:bodyPr>
            <a:lstStyle/>
            <a:p>
              <a:pPr algn="ctr">
                <a:lnSpc>
                  <a:spcPct val="80000"/>
                </a:lnSpc>
              </a:pPr>
              <a:r>
                <a:rPr lang="en-US" sz="2800" b="1" dirty="0">
                  <a:solidFill>
                    <a:schemeClr val="bg1"/>
                  </a:solidFill>
                  <a:latin typeface="Arial Narrow" panose="020B0606020202030204" pitchFamily="34" charset="0"/>
                </a:rPr>
                <a:t>God Sends</a:t>
              </a:r>
            </a:p>
            <a:p>
              <a:pPr algn="ctr">
                <a:lnSpc>
                  <a:spcPct val="80000"/>
                </a:lnSpc>
              </a:pPr>
              <a:r>
                <a:rPr lang="en-US" sz="2800" b="1" dirty="0">
                  <a:solidFill>
                    <a:schemeClr val="bg1"/>
                  </a:solidFill>
                  <a:latin typeface="Arial Narrow" panose="020B0606020202030204" pitchFamily="34" charset="0"/>
                </a:rPr>
                <a:t>Judge</a:t>
              </a:r>
            </a:p>
          </p:txBody>
        </p:sp>
        <p:sp>
          <p:nvSpPr>
            <p:cNvPr id="19" name="TextBox 18">
              <a:extLst>
                <a:ext uri="{FF2B5EF4-FFF2-40B4-BE49-F238E27FC236}">
                  <a16:creationId xmlns:a16="http://schemas.microsoft.com/office/drawing/2014/main" id="{C0EA3BC1-1B86-4379-B6EC-0DC173BB2737}"/>
                </a:ext>
              </a:extLst>
            </p:cNvPr>
            <p:cNvSpPr txBox="1"/>
            <p:nvPr/>
          </p:nvSpPr>
          <p:spPr>
            <a:xfrm rot="17958742">
              <a:off x="12508145" y="1790302"/>
              <a:ext cx="2044738" cy="844353"/>
            </a:xfrm>
            <a:prstGeom prst="rect">
              <a:avLst/>
            </a:prstGeom>
            <a:noFill/>
          </p:spPr>
          <p:txBody>
            <a:bodyPr wrap="square" rtlCol="0">
              <a:spAutoFit/>
            </a:bodyPr>
            <a:lstStyle/>
            <a:p>
              <a:pPr algn="ctr">
                <a:lnSpc>
                  <a:spcPct val="80000"/>
                </a:lnSpc>
              </a:pPr>
              <a:r>
                <a:rPr lang="en-US" sz="2800" b="1" dirty="0">
                  <a:solidFill>
                    <a:schemeClr val="bg1"/>
                  </a:solidFill>
                </a:rPr>
                <a:t>God Rescues</a:t>
              </a:r>
            </a:p>
          </p:txBody>
        </p:sp>
      </p:grpSp>
      <p:sp>
        <p:nvSpPr>
          <p:cNvPr id="28" name="TextBox 27">
            <a:extLst>
              <a:ext uri="{FF2B5EF4-FFF2-40B4-BE49-F238E27FC236}">
                <a16:creationId xmlns:a16="http://schemas.microsoft.com/office/drawing/2014/main" id="{1CA1ADE6-BFC1-4CAD-AB08-70F60AA77583}"/>
              </a:ext>
            </a:extLst>
          </p:cNvPr>
          <p:cNvSpPr txBox="1"/>
          <p:nvPr/>
        </p:nvSpPr>
        <p:spPr>
          <a:xfrm>
            <a:off x="7127835" y="355111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The Rut </a:t>
            </a:r>
          </a:p>
          <a:p>
            <a:pPr algn="ctr"/>
            <a:r>
              <a:rPr lang="en-US" sz="4000" b="1" dirty="0">
                <a:solidFill>
                  <a:schemeClr val="bg1"/>
                </a:solidFill>
                <a:effectLst>
                  <a:glow rad="127000">
                    <a:schemeClr val="tx1"/>
                  </a:glow>
                </a:effectLst>
              </a:rPr>
              <a:t>Cycle</a:t>
            </a:r>
          </a:p>
        </p:txBody>
      </p:sp>
      <p:sp>
        <p:nvSpPr>
          <p:cNvPr id="29" name="TextBox 28">
            <a:extLst>
              <a:ext uri="{FF2B5EF4-FFF2-40B4-BE49-F238E27FC236}">
                <a16:creationId xmlns:a16="http://schemas.microsoft.com/office/drawing/2014/main" id="{EAE576E9-1E29-4EB3-9D21-7F978EDB35CC}"/>
              </a:ext>
            </a:extLst>
          </p:cNvPr>
          <p:cNvSpPr txBox="1"/>
          <p:nvPr/>
        </p:nvSpPr>
        <p:spPr>
          <a:xfrm rot="3598672">
            <a:off x="10259738" y="2356303"/>
            <a:ext cx="1913948" cy="790345"/>
          </a:xfrm>
          <a:prstGeom prst="rect">
            <a:avLst/>
          </a:prstGeom>
          <a:noFill/>
        </p:spPr>
        <p:txBody>
          <a:bodyPr wrap="square" rtlCol="0">
            <a:spAutoFit/>
          </a:bodyPr>
          <a:lstStyle/>
          <a:p>
            <a:pPr algn="ctr">
              <a:lnSpc>
                <a:spcPct val="80000"/>
              </a:lnSpc>
            </a:pPr>
            <a:r>
              <a:rPr lang="en-US" sz="2800" b="1" dirty="0">
                <a:solidFill>
                  <a:schemeClr val="bg1"/>
                </a:solidFill>
              </a:rPr>
              <a:t>Forgot</a:t>
            </a:r>
            <a:br>
              <a:rPr lang="en-US" sz="2800" b="1" dirty="0">
                <a:solidFill>
                  <a:schemeClr val="bg1"/>
                </a:solidFill>
              </a:rPr>
            </a:br>
            <a:r>
              <a:rPr lang="en-US" sz="2800" b="1" dirty="0">
                <a:solidFill>
                  <a:schemeClr val="bg1"/>
                </a:solidFill>
              </a:rPr>
              <a:t> God</a:t>
            </a:r>
          </a:p>
        </p:txBody>
      </p:sp>
      <p:grpSp>
        <p:nvGrpSpPr>
          <p:cNvPr id="7" name="Group 6">
            <a:extLst>
              <a:ext uri="{FF2B5EF4-FFF2-40B4-BE49-F238E27FC236}">
                <a16:creationId xmlns:a16="http://schemas.microsoft.com/office/drawing/2014/main" id="{C0FEE75B-3F99-4423-B8B0-6122DD9FF4DB}"/>
              </a:ext>
            </a:extLst>
          </p:cNvPr>
          <p:cNvGrpSpPr/>
          <p:nvPr/>
        </p:nvGrpSpPr>
        <p:grpSpPr>
          <a:xfrm>
            <a:off x="-81023" y="1134906"/>
            <a:ext cx="7777372" cy="4075820"/>
            <a:chOff x="-81023" y="1134906"/>
            <a:chExt cx="7777372" cy="4075820"/>
          </a:xfrm>
        </p:grpSpPr>
        <p:sp>
          <p:nvSpPr>
            <p:cNvPr id="5" name="Explosion: 14 Points 4">
              <a:extLst>
                <a:ext uri="{FF2B5EF4-FFF2-40B4-BE49-F238E27FC236}">
                  <a16:creationId xmlns:a16="http://schemas.microsoft.com/office/drawing/2014/main" id="{32664EF7-A0D7-4653-B885-776CA0C9D4BD}"/>
                </a:ext>
              </a:extLst>
            </p:cNvPr>
            <p:cNvSpPr/>
            <p:nvPr/>
          </p:nvSpPr>
          <p:spPr>
            <a:xfrm>
              <a:off x="-81023" y="1134906"/>
              <a:ext cx="7777372" cy="4075820"/>
            </a:xfrm>
            <a:prstGeom prst="irregularSeal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4D497C0-F35A-4436-8B0A-41DB13571E34}"/>
                </a:ext>
              </a:extLst>
            </p:cNvPr>
            <p:cNvSpPr txBox="1"/>
            <p:nvPr/>
          </p:nvSpPr>
          <p:spPr>
            <a:xfrm rot="20644373">
              <a:off x="224743" y="2328208"/>
              <a:ext cx="6272663" cy="1879874"/>
            </a:xfrm>
            <a:prstGeom prst="rect">
              <a:avLst/>
            </a:prstGeom>
            <a:noFill/>
          </p:spPr>
          <p:txBody>
            <a:bodyPr wrap="square" rtlCol="0">
              <a:spAutoFit/>
            </a:bodyPr>
            <a:lstStyle/>
            <a:p>
              <a:pPr algn="ctr">
                <a:lnSpc>
                  <a:spcPct val="80000"/>
                </a:lnSpc>
              </a:pPr>
              <a:r>
                <a:rPr lang="en-US" sz="4800" b="1" dirty="0">
                  <a:solidFill>
                    <a:schemeClr val="bg1"/>
                  </a:solidFill>
                </a:rPr>
                <a:t>Their disloyalty </a:t>
              </a:r>
              <a:br>
                <a:rPr lang="en-US" sz="4800" b="1" dirty="0">
                  <a:solidFill>
                    <a:schemeClr val="bg1"/>
                  </a:solidFill>
                </a:rPr>
              </a:br>
              <a:r>
                <a:rPr lang="en-US" sz="4800" b="1" dirty="0">
                  <a:solidFill>
                    <a:schemeClr val="bg1"/>
                  </a:solidFill>
                </a:rPr>
                <a:t>did not negate </a:t>
              </a:r>
              <a:br>
                <a:rPr lang="en-US" sz="4800" b="1" dirty="0">
                  <a:solidFill>
                    <a:schemeClr val="bg1"/>
                  </a:solidFill>
                </a:rPr>
              </a:br>
              <a:r>
                <a:rPr lang="en-US" sz="4800" b="1" dirty="0">
                  <a:solidFill>
                    <a:schemeClr val="bg1"/>
                  </a:solidFill>
                </a:rPr>
                <a:t>God’s loyalty!</a:t>
              </a:r>
            </a:p>
          </p:txBody>
        </p:sp>
      </p:grpSp>
    </p:spTree>
    <p:extLst>
      <p:ext uri="{BB962C8B-B14F-4D97-AF65-F5344CB8AC3E}">
        <p14:creationId xmlns:p14="http://schemas.microsoft.com/office/powerpoint/2010/main" val="57789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wearing a hat&#10;&#10;Description automatically generated">
            <a:extLst>
              <a:ext uri="{FF2B5EF4-FFF2-40B4-BE49-F238E27FC236}">
                <a16:creationId xmlns:a16="http://schemas.microsoft.com/office/drawing/2014/main" id="{14B870BE-9822-43C8-860C-7DAC92CB26C7}"/>
              </a:ext>
            </a:extLst>
          </p:cNvPr>
          <p:cNvPicPr>
            <a:picLocks noChangeAspect="1"/>
          </p:cNvPicPr>
          <p:nvPr/>
        </p:nvPicPr>
        <p:blipFill rotWithShape="1">
          <a:blip r:embed="rId3">
            <a:extLst>
              <a:ext uri="{28A0092B-C50C-407E-A947-70E740481C1C}">
                <a14:useLocalDpi xmlns:a14="http://schemas.microsoft.com/office/drawing/2010/main" val="0"/>
              </a:ext>
            </a:extLst>
          </a:blip>
          <a:srcRect b="93971"/>
          <a:stretch/>
        </p:blipFill>
        <p:spPr>
          <a:xfrm>
            <a:off x="6505300" y="0"/>
            <a:ext cx="5647509" cy="1325564"/>
          </a:xfrm>
          <a:prstGeom prst="rect">
            <a:avLst/>
          </a:prstGeom>
        </p:spPr>
      </p:pic>
      <p:pic>
        <p:nvPicPr>
          <p:cNvPr id="10" name="Picture 9" descr="A person wearing a hat&#10;&#10;Description automatically generated">
            <a:extLst>
              <a:ext uri="{FF2B5EF4-FFF2-40B4-BE49-F238E27FC236}">
                <a16:creationId xmlns:a16="http://schemas.microsoft.com/office/drawing/2014/main" id="{A99636F5-5888-4B64-A6CE-F97DD4C8D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490" y="970634"/>
            <a:ext cx="5647509" cy="5887365"/>
          </a:xfrm>
          <a:prstGeom prst="rect">
            <a:avLst/>
          </a:prstGeom>
        </p:spPr>
      </p:pic>
      <p:sp>
        <p:nvSpPr>
          <p:cNvPr id="11" name="Speech Bubble: Rectangle 10">
            <a:extLst>
              <a:ext uri="{FF2B5EF4-FFF2-40B4-BE49-F238E27FC236}">
                <a16:creationId xmlns:a16="http://schemas.microsoft.com/office/drawing/2014/main" id="{555703C4-9EB7-49E7-BEC6-5310C24F2878}"/>
              </a:ext>
            </a:extLst>
          </p:cNvPr>
          <p:cNvSpPr/>
          <p:nvPr/>
        </p:nvSpPr>
        <p:spPr>
          <a:xfrm>
            <a:off x="548639" y="3664447"/>
            <a:ext cx="5956661" cy="1469256"/>
          </a:xfrm>
          <a:prstGeom prst="wedgeRectCallout">
            <a:avLst>
              <a:gd name="adj1" fmla="val 76944"/>
              <a:gd name="adj2" fmla="val -13912"/>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6B0214-5F9D-4F75-A549-ED23B784CABF}"/>
              </a:ext>
            </a:extLst>
          </p:cNvPr>
          <p:cNvSpPr txBox="1"/>
          <p:nvPr/>
        </p:nvSpPr>
        <p:spPr>
          <a:xfrm>
            <a:off x="7717008" y="5522778"/>
            <a:ext cx="4190036"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Recent </a:t>
            </a:r>
            <a:r>
              <a:rPr lang="en-US" sz="4000" b="1" dirty="0">
                <a:solidFill>
                  <a:schemeClr val="bg1"/>
                </a:solidFill>
                <a:effectLst>
                  <a:glow rad="127000">
                    <a:srgbClr val="C00000"/>
                  </a:glow>
                </a:effectLst>
              </a:rPr>
              <a:t>Rejection</a:t>
            </a:r>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Past</a:t>
            </a:r>
            <a:r>
              <a:rPr lang="en-US" dirty="0"/>
              <a:t> Disloyalty Exposed 12:6-15</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245476"/>
            <a:ext cx="6143657" cy="5343213"/>
          </a:xfrm>
        </p:spPr>
        <p:txBody>
          <a:bodyPr/>
          <a:lstStyle/>
          <a:p>
            <a:r>
              <a:rPr lang="en-US" dirty="0"/>
              <a:t> </a:t>
            </a:r>
            <a:r>
              <a:rPr lang="en-US" baseline="30000" dirty="0"/>
              <a:t>12</a:t>
            </a:r>
            <a:r>
              <a:rPr lang="en-US" dirty="0"/>
              <a:t> And when you saw that </a:t>
            </a:r>
            <a:r>
              <a:rPr lang="en-US" dirty="0" err="1"/>
              <a:t>Nahash</a:t>
            </a:r>
            <a:r>
              <a:rPr lang="en-US" dirty="0"/>
              <a:t> the king of the Ammonites came against you, you said to me, </a:t>
            </a:r>
            <a:endParaRPr lang="en-US" sz="900" dirty="0"/>
          </a:p>
          <a:p>
            <a:endParaRPr lang="en-US" sz="900" dirty="0"/>
          </a:p>
          <a:p>
            <a:pPr algn="ctr"/>
            <a:r>
              <a:rPr lang="en-US" dirty="0"/>
              <a:t>'No, but a king shall reign over us,’ </a:t>
            </a:r>
            <a:endParaRPr lang="en-US" sz="1400" dirty="0"/>
          </a:p>
          <a:p>
            <a:br>
              <a:rPr lang="en-US" sz="1400" dirty="0"/>
            </a:br>
            <a:r>
              <a:rPr lang="en-US" dirty="0">
                <a:effectLst>
                  <a:glow rad="127000">
                    <a:srgbClr val="C00000"/>
                  </a:glow>
                </a:effectLst>
              </a:rPr>
              <a:t>when the LORD your God was your king.</a:t>
            </a:r>
          </a:p>
        </p:txBody>
      </p:sp>
      <p:pic>
        <p:nvPicPr>
          <p:cNvPr id="4" name="Picture 3">
            <a:extLst>
              <a:ext uri="{FF2B5EF4-FFF2-40B4-BE49-F238E27FC236}">
                <a16:creationId xmlns:a16="http://schemas.microsoft.com/office/drawing/2014/main" id="{3B948DE9-1BB4-4610-B57F-7FD9CD7003E9}"/>
              </a:ext>
            </a:extLst>
          </p:cNvPr>
          <p:cNvPicPr>
            <a:picLocks noChangeAspect="1"/>
          </p:cNvPicPr>
          <p:nvPr/>
        </p:nvPicPr>
        <p:blipFill>
          <a:blip r:embed="rId4"/>
          <a:stretch>
            <a:fillRect/>
          </a:stretch>
        </p:blipFill>
        <p:spPr>
          <a:xfrm>
            <a:off x="130920" y="110570"/>
            <a:ext cx="1030223" cy="1024336"/>
          </a:xfrm>
          <a:prstGeom prst="rect">
            <a:avLst/>
          </a:prstGeom>
        </p:spPr>
      </p:pic>
    </p:spTree>
    <p:extLst>
      <p:ext uri="{BB962C8B-B14F-4D97-AF65-F5344CB8AC3E}">
        <p14:creationId xmlns:p14="http://schemas.microsoft.com/office/powerpoint/2010/main" val="373183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effectLst>
                  <a:glow rad="127000">
                    <a:srgbClr val="C00000"/>
                  </a:glow>
                  <a:outerShdw blurRad="50800" dist="50800" dir="2700000" algn="ctr" rotWithShape="0">
                    <a:schemeClr val="tx1"/>
                  </a:outerShdw>
                </a:effectLst>
              </a:rPr>
              <a:t>Present</a:t>
            </a:r>
            <a:r>
              <a:rPr lang="en-US" dirty="0"/>
              <a:t> Pause: Be Still and See </a:t>
            </a:r>
          </a:p>
        </p:txBody>
      </p:sp>
      <p:pic>
        <p:nvPicPr>
          <p:cNvPr id="6" name="Picture 5">
            <a:extLst>
              <a:ext uri="{FF2B5EF4-FFF2-40B4-BE49-F238E27FC236}">
                <a16:creationId xmlns:a16="http://schemas.microsoft.com/office/drawing/2014/main" id="{303ED63A-1168-429F-8D48-F6375AAF7569}"/>
              </a:ext>
            </a:extLst>
          </p:cNvPr>
          <p:cNvPicPr>
            <a:picLocks noChangeAspect="1"/>
          </p:cNvPicPr>
          <p:nvPr/>
        </p:nvPicPr>
        <p:blipFill>
          <a:blip r:embed="rId3"/>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3259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4352462"/>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r>
              <a:rPr lang="en-US" dirty="0">
                <a:solidFill>
                  <a:schemeClr val="bg1"/>
                </a:solidFill>
                <a:effectLst>
                  <a:outerShdw blurRad="50800" dist="50800" dir="2700000" algn="ctr" rotWithShape="0">
                    <a:schemeClr val="tx1"/>
                  </a:outerShdw>
                </a:effectLst>
                <a:latin typeface="Hemi Head Rg" panose="020B0703040202080204" pitchFamily="34" charset="0"/>
              </a:rPr>
              <a:t>through …</a:t>
            </a:r>
          </a:p>
        </p:txBody>
      </p:sp>
    </p:spTree>
    <p:extLst>
      <p:ext uri="{BB962C8B-B14F-4D97-AF65-F5344CB8AC3E}">
        <p14:creationId xmlns:p14="http://schemas.microsoft.com/office/powerpoint/2010/main" val="657456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at&#10;&#10;Description automatically generated">
            <a:extLst>
              <a:ext uri="{FF2B5EF4-FFF2-40B4-BE49-F238E27FC236}">
                <a16:creationId xmlns:a16="http://schemas.microsoft.com/office/drawing/2014/main" id="{0D3C7BDC-CF9F-413B-8870-E511E3B97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13406" y="101599"/>
            <a:ext cx="4971190" cy="7795491"/>
          </a:xfrm>
          <a:prstGeom prst="rect">
            <a:avLst/>
          </a:prstGeom>
          <a:effectLst>
            <a:glow rad="508000">
              <a:schemeClr val="bg1">
                <a:alpha val="67000"/>
              </a:schemeClr>
            </a:glow>
          </a:effectLst>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baseline="30000" dirty="0"/>
              <a:t>13</a:t>
            </a:r>
            <a:r>
              <a:rPr lang="en-US" dirty="0"/>
              <a:t> And </a:t>
            </a:r>
            <a:r>
              <a:rPr lang="en-US" dirty="0">
                <a:effectLst>
                  <a:glow rad="127000">
                    <a:srgbClr val="C00000"/>
                  </a:glow>
                </a:effectLst>
              </a:rPr>
              <a:t>now </a:t>
            </a:r>
            <a:r>
              <a:rPr lang="en-US" dirty="0"/>
              <a:t>behold the king whom you have chosen, for whom you have asked; behold, the LORD has set a king over you.</a:t>
            </a:r>
          </a:p>
        </p:txBody>
      </p:sp>
      <p:pic>
        <p:nvPicPr>
          <p:cNvPr id="6" name="Picture 5">
            <a:extLst>
              <a:ext uri="{FF2B5EF4-FFF2-40B4-BE49-F238E27FC236}">
                <a16:creationId xmlns:a16="http://schemas.microsoft.com/office/drawing/2014/main" id="{303ED63A-1168-429F-8D48-F6375AAF7569}"/>
              </a:ext>
            </a:extLst>
          </p:cNvPr>
          <p:cNvPicPr>
            <a:picLocks noChangeAspect="1"/>
          </p:cNvPicPr>
          <p:nvPr/>
        </p:nvPicPr>
        <p:blipFill>
          <a:blip r:embed="rId4"/>
          <a:stretch>
            <a:fillRect/>
          </a:stretch>
        </p:blipFill>
        <p:spPr>
          <a:xfrm>
            <a:off x="116196" y="101600"/>
            <a:ext cx="1051035" cy="1045029"/>
          </a:xfrm>
          <a:prstGeom prst="rect">
            <a:avLst/>
          </a:prstGeom>
        </p:spPr>
      </p:pic>
      <p:sp>
        <p:nvSpPr>
          <p:cNvPr id="8" name="TextBox 7">
            <a:extLst>
              <a:ext uri="{FF2B5EF4-FFF2-40B4-BE49-F238E27FC236}">
                <a16:creationId xmlns:a16="http://schemas.microsoft.com/office/drawing/2014/main" id="{9404E273-F597-4252-AC87-BBB808779F40}"/>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NOW You Have What You Wanted!</a:t>
            </a:r>
          </a:p>
        </p:txBody>
      </p:sp>
    </p:spTree>
    <p:extLst>
      <p:ext uri="{BB962C8B-B14F-4D97-AF65-F5344CB8AC3E}">
        <p14:creationId xmlns:p14="http://schemas.microsoft.com/office/powerpoint/2010/main" val="207649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and holding an object in her hand&#10;&#10;Description automatically generated">
            <a:extLst>
              <a:ext uri="{FF2B5EF4-FFF2-40B4-BE49-F238E27FC236}">
                <a16:creationId xmlns:a16="http://schemas.microsoft.com/office/drawing/2014/main" id="{0CF657A2-F61F-4062-85ED-1B8D778B9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7636" y="1991022"/>
            <a:ext cx="3730770" cy="3654632"/>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dirty="0"/>
              <a:t> </a:t>
            </a:r>
            <a:r>
              <a:rPr lang="en-US" baseline="30000" dirty="0"/>
              <a:t>14</a:t>
            </a:r>
            <a:r>
              <a:rPr lang="en-US" dirty="0"/>
              <a:t> </a:t>
            </a:r>
            <a:r>
              <a:rPr lang="en-US" dirty="0">
                <a:solidFill>
                  <a:srgbClr val="C00000"/>
                </a:solidFill>
                <a:effectLst>
                  <a:glow rad="254000">
                    <a:schemeClr val="bg1"/>
                  </a:glow>
                </a:effectLst>
              </a:rPr>
              <a:t>If you will </a:t>
            </a:r>
            <a:r>
              <a:rPr lang="en-US" dirty="0">
                <a:effectLst>
                  <a:glow rad="127000">
                    <a:srgbClr val="C00000"/>
                  </a:glow>
                </a:effectLst>
              </a:rPr>
              <a:t>fear the LORD and serve him and obey his voice and not rebel against the commandment of the LORD</a:t>
            </a:r>
            <a:r>
              <a:rPr lang="en-US" dirty="0"/>
              <a:t>, and </a:t>
            </a:r>
            <a:br>
              <a:rPr lang="en-US" dirty="0"/>
            </a:br>
            <a:r>
              <a:rPr lang="en-US" dirty="0"/>
              <a:t>if both you and the king who reigns over you will follow the LORD your God, </a:t>
            </a:r>
            <a:r>
              <a:rPr lang="en-US" dirty="0">
                <a:effectLst>
                  <a:glow rad="127000">
                    <a:srgbClr val="201D14"/>
                  </a:glow>
                </a:effectLst>
              </a:rPr>
              <a:t>it will be well</a:t>
            </a:r>
            <a:r>
              <a:rPr lang="en-US" dirty="0"/>
              <a:t>.</a:t>
            </a:r>
          </a:p>
        </p:txBody>
      </p:sp>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NOW</a:t>
            </a:r>
            <a:br>
              <a:rPr lang="en-US" sz="4000" b="1" dirty="0">
                <a:solidFill>
                  <a:schemeClr val="bg1"/>
                </a:solidFill>
                <a:effectLst>
                  <a:glow rad="127000">
                    <a:schemeClr val="tx1"/>
                  </a:glow>
                </a:effectLst>
              </a:rPr>
            </a:br>
            <a:r>
              <a:rPr lang="en-US" sz="4000" b="1" dirty="0">
                <a:solidFill>
                  <a:schemeClr val="bg1"/>
                </a:solidFill>
                <a:effectLst>
                  <a:glow rad="127000">
                    <a:schemeClr val="tx1"/>
                  </a:glow>
                </a:effectLst>
              </a:rPr>
              <a:t>Serve the LORD</a:t>
            </a:r>
          </a:p>
        </p:txBody>
      </p:sp>
      <p:pic>
        <p:nvPicPr>
          <p:cNvPr id="6" name="Picture 5">
            <a:extLst>
              <a:ext uri="{FF2B5EF4-FFF2-40B4-BE49-F238E27FC236}">
                <a16:creationId xmlns:a16="http://schemas.microsoft.com/office/drawing/2014/main" id="{303ED63A-1168-429F-8D48-F6375AAF7569}"/>
              </a:ext>
            </a:extLst>
          </p:cNvPr>
          <p:cNvPicPr>
            <a:picLocks noChangeAspect="1"/>
          </p:cNvPicPr>
          <p:nvPr/>
        </p:nvPicPr>
        <p:blipFill>
          <a:blip r:embed="rId4"/>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375227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917B74-A61C-419E-8476-16EF0C815457}"/>
              </a:ext>
            </a:extLst>
          </p:cNvPr>
          <p:cNvPicPr>
            <a:picLocks noChangeAspect="1"/>
          </p:cNvPicPr>
          <p:nvPr/>
        </p:nvPicPr>
        <p:blipFill>
          <a:blip r:embed="rId3"/>
          <a:stretch>
            <a:fillRect/>
          </a:stretch>
        </p:blipFill>
        <p:spPr>
          <a:xfrm>
            <a:off x="7924801" y="1057285"/>
            <a:ext cx="4054362" cy="3791805"/>
          </a:xfrm>
          <a:prstGeom prst="rect">
            <a:avLst/>
          </a:prstGeom>
          <a:effectLst>
            <a:glow rad="254000">
              <a:schemeClr val="bg1">
                <a:alpha val="66000"/>
              </a:schemeClr>
            </a:glow>
          </a:effectLst>
        </p:spPr>
      </p:pic>
      <p:pic>
        <p:nvPicPr>
          <p:cNvPr id="7" name="Picture 6" descr="A hand holding an object in her hand&#10;&#10;Description automatically generated">
            <a:extLst>
              <a:ext uri="{FF2B5EF4-FFF2-40B4-BE49-F238E27FC236}">
                <a16:creationId xmlns:a16="http://schemas.microsoft.com/office/drawing/2014/main" id="{FCD2DE54-A314-47AE-973C-A9471D327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636" y="1991022"/>
            <a:ext cx="3730770" cy="3654632"/>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dirty="0"/>
              <a:t> </a:t>
            </a:r>
            <a:r>
              <a:rPr lang="en-US" baseline="30000" dirty="0"/>
              <a:t>14</a:t>
            </a:r>
            <a:r>
              <a:rPr lang="en-US" dirty="0"/>
              <a:t> </a:t>
            </a:r>
            <a:r>
              <a:rPr lang="en-US" dirty="0">
                <a:solidFill>
                  <a:srgbClr val="C00000"/>
                </a:solidFill>
                <a:effectLst>
                  <a:glow rad="254000">
                    <a:schemeClr val="bg1"/>
                  </a:glow>
                </a:effectLst>
              </a:rPr>
              <a:t>If you will </a:t>
            </a:r>
            <a:r>
              <a:rPr lang="en-US" dirty="0"/>
              <a:t>fear the LORD and serve him and obey his voice and not rebel against the commandment of the LORD, and </a:t>
            </a:r>
            <a:br>
              <a:rPr lang="en-US" dirty="0"/>
            </a:br>
            <a:r>
              <a:rPr lang="en-US" dirty="0">
                <a:solidFill>
                  <a:srgbClr val="C00000"/>
                </a:solidFill>
                <a:effectLst>
                  <a:glow rad="254000">
                    <a:schemeClr val="bg1"/>
                  </a:glow>
                </a:effectLst>
              </a:rPr>
              <a:t>if both </a:t>
            </a:r>
            <a:r>
              <a:rPr lang="en-US" dirty="0">
                <a:effectLst>
                  <a:glow rad="127000">
                    <a:srgbClr val="C00000"/>
                  </a:glow>
                </a:effectLst>
              </a:rPr>
              <a:t>you and the king who reigns over you </a:t>
            </a:r>
            <a:r>
              <a:rPr lang="en-US" dirty="0">
                <a:solidFill>
                  <a:srgbClr val="C00000"/>
                </a:solidFill>
                <a:effectLst>
                  <a:glow rad="254000">
                    <a:schemeClr val="bg1"/>
                  </a:glow>
                </a:effectLst>
              </a:rPr>
              <a:t>will</a:t>
            </a:r>
            <a:r>
              <a:rPr lang="en-US" dirty="0">
                <a:effectLst>
                  <a:glow rad="127000">
                    <a:srgbClr val="C00000"/>
                  </a:glow>
                </a:effectLst>
              </a:rPr>
              <a:t> follow the LORD your God</a:t>
            </a:r>
            <a:r>
              <a:rPr lang="en-US" dirty="0"/>
              <a:t>, </a:t>
            </a:r>
            <a:r>
              <a:rPr lang="en-US" dirty="0">
                <a:effectLst>
                  <a:glow rad="127000">
                    <a:srgbClr val="201D14"/>
                  </a:glow>
                </a:effectLst>
              </a:rPr>
              <a:t>it will be well</a:t>
            </a:r>
            <a:r>
              <a:rPr lang="en-US" dirty="0"/>
              <a:t>.</a:t>
            </a:r>
          </a:p>
        </p:txBody>
      </p:sp>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NOW</a:t>
            </a:r>
            <a:br>
              <a:rPr lang="en-US" sz="4000" b="1" dirty="0">
                <a:solidFill>
                  <a:schemeClr val="bg1"/>
                </a:solidFill>
                <a:effectLst>
                  <a:glow rad="127000">
                    <a:schemeClr val="tx1"/>
                  </a:glow>
                </a:effectLst>
              </a:rPr>
            </a:br>
            <a:r>
              <a:rPr lang="en-US" sz="4000" b="1" dirty="0">
                <a:solidFill>
                  <a:schemeClr val="bg1"/>
                </a:solidFill>
                <a:effectLst>
                  <a:glow rad="127000">
                    <a:schemeClr val="tx1"/>
                  </a:glow>
                </a:effectLst>
              </a:rPr>
              <a:t>Serve the LORD</a:t>
            </a:r>
          </a:p>
        </p:txBody>
      </p:sp>
      <p:pic>
        <p:nvPicPr>
          <p:cNvPr id="6" name="Picture 5">
            <a:extLst>
              <a:ext uri="{FF2B5EF4-FFF2-40B4-BE49-F238E27FC236}">
                <a16:creationId xmlns:a16="http://schemas.microsoft.com/office/drawing/2014/main" id="{303ED63A-1168-429F-8D48-F6375AAF7569}"/>
              </a:ext>
            </a:extLst>
          </p:cNvPr>
          <p:cNvPicPr>
            <a:picLocks noChangeAspect="1"/>
          </p:cNvPicPr>
          <p:nvPr/>
        </p:nvPicPr>
        <p:blipFill>
          <a:blip r:embed="rId5"/>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968616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51EAE-CE42-4DE5-A6AC-AEEED914C7BA}"/>
              </a:ext>
            </a:extLst>
          </p:cNvPr>
          <p:cNvPicPr>
            <a:picLocks noChangeAspect="1"/>
          </p:cNvPicPr>
          <p:nvPr/>
        </p:nvPicPr>
        <p:blipFill>
          <a:blip r:embed="rId3"/>
          <a:stretch>
            <a:fillRect/>
          </a:stretch>
        </p:blipFill>
        <p:spPr>
          <a:xfrm>
            <a:off x="7924801" y="1057285"/>
            <a:ext cx="4054362" cy="3791805"/>
          </a:xfrm>
          <a:prstGeom prst="rect">
            <a:avLst/>
          </a:prstGeom>
          <a:effectLst>
            <a:glow rad="254000">
              <a:schemeClr val="bg1">
                <a:alpha val="66000"/>
              </a:schemeClr>
            </a:glow>
          </a:effectLst>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dirty="0"/>
              <a:t> </a:t>
            </a:r>
            <a:r>
              <a:rPr lang="en-US" baseline="30000" dirty="0"/>
              <a:t>14</a:t>
            </a:r>
            <a:r>
              <a:rPr lang="en-US" dirty="0"/>
              <a:t> If you will fear the LORD and serve him and obey his voice and not rebel against the commandment of the LORD, and </a:t>
            </a:r>
            <a:br>
              <a:rPr lang="en-US" dirty="0"/>
            </a:br>
            <a:r>
              <a:rPr lang="en-US" dirty="0"/>
              <a:t>if both you and the king who reigns over you will follow the LORD your God, </a:t>
            </a:r>
            <a:r>
              <a:rPr lang="en-US" dirty="0">
                <a:effectLst>
                  <a:glow rad="127000">
                    <a:srgbClr val="C00000"/>
                  </a:glow>
                </a:effectLst>
              </a:rPr>
              <a:t>it will be well</a:t>
            </a:r>
            <a:r>
              <a:rPr lang="en-US" dirty="0"/>
              <a:t>.</a:t>
            </a:r>
          </a:p>
        </p:txBody>
      </p:sp>
      <p:pic>
        <p:nvPicPr>
          <p:cNvPr id="6" name="Picture 5">
            <a:extLst>
              <a:ext uri="{FF2B5EF4-FFF2-40B4-BE49-F238E27FC236}">
                <a16:creationId xmlns:a16="http://schemas.microsoft.com/office/drawing/2014/main" id="{303ED63A-1168-429F-8D48-F6375AAF7569}"/>
              </a:ext>
            </a:extLst>
          </p:cNvPr>
          <p:cNvPicPr>
            <a:picLocks noChangeAspect="1"/>
          </p:cNvPicPr>
          <p:nvPr/>
        </p:nvPicPr>
        <p:blipFill>
          <a:blip r:embed="rId4"/>
          <a:stretch>
            <a:fillRect/>
          </a:stretch>
        </p:blipFill>
        <p:spPr>
          <a:xfrm>
            <a:off x="116196" y="101600"/>
            <a:ext cx="1051035" cy="1045029"/>
          </a:xfrm>
          <a:prstGeom prst="rect">
            <a:avLst/>
          </a:prstGeom>
        </p:spPr>
      </p:pic>
      <p:pic>
        <p:nvPicPr>
          <p:cNvPr id="8" name="Picture 7" descr="A hand holding an object in her hand&#10;&#10;Description automatically generated">
            <a:extLst>
              <a:ext uri="{FF2B5EF4-FFF2-40B4-BE49-F238E27FC236}">
                <a16:creationId xmlns:a16="http://schemas.microsoft.com/office/drawing/2014/main" id="{DB526940-2CF7-4136-A53D-6A5F34641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636" y="1991022"/>
            <a:ext cx="3730770" cy="3654632"/>
          </a:xfrm>
          <a:prstGeom prst="rect">
            <a:avLst/>
          </a:prstGeom>
        </p:spPr>
      </p:pic>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You Will Be </a:t>
            </a:r>
          </a:p>
          <a:p>
            <a:pPr algn="ctr"/>
            <a:r>
              <a:rPr lang="en-US" sz="4000" b="1" dirty="0">
                <a:solidFill>
                  <a:schemeClr val="bg1"/>
                </a:solidFill>
                <a:effectLst>
                  <a:glow rad="127000">
                    <a:srgbClr val="C00000"/>
                  </a:glow>
                </a:effectLst>
              </a:rPr>
              <a:t>Blessed</a:t>
            </a:r>
            <a:r>
              <a:rPr lang="en-US" sz="4000" b="1" dirty="0">
                <a:solidFill>
                  <a:schemeClr val="bg1"/>
                </a:solidFill>
                <a:effectLst>
                  <a:glow rad="127000">
                    <a:schemeClr val="tx1"/>
                  </a:glow>
                </a:effectLst>
              </a:rPr>
              <a:t>!</a:t>
            </a:r>
          </a:p>
        </p:txBody>
      </p:sp>
    </p:spTree>
    <p:extLst>
      <p:ext uri="{BB962C8B-B14F-4D97-AF65-F5344CB8AC3E}">
        <p14:creationId xmlns:p14="http://schemas.microsoft.com/office/powerpoint/2010/main" val="36693961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E588F2-9B7C-431F-8EA7-281ECA8169F1}"/>
              </a:ext>
            </a:extLst>
          </p:cNvPr>
          <p:cNvPicPr>
            <a:picLocks noChangeAspect="1"/>
          </p:cNvPicPr>
          <p:nvPr/>
        </p:nvPicPr>
        <p:blipFill>
          <a:blip r:embed="rId3"/>
          <a:stretch>
            <a:fillRect/>
          </a:stretch>
        </p:blipFill>
        <p:spPr>
          <a:xfrm>
            <a:off x="7924801" y="1057285"/>
            <a:ext cx="4054362" cy="3791805"/>
          </a:xfrm>
          <a:prstGeom prst="rect">
            <a:avLst/>
          </a:prstGeom>
          <a:effectLst>
            <a:glow rad="254000">
              <a:schemeClr val="bg1">
                <a:alpha val="66000"/>
              </a:schemeClr>
            </a:glow>
          </a:effectLst>
        </p:spPr>
      </p:pic>
      <p:pic>
        <p:nvPicPr>
          <p:cNvPr id="8" name="Picture 7" descr="A hand holding an object in her hand&#10;&#10;Description automatically generated">
            <a:extLst>
              <a:ext uri="{FF2B5EF4-FFF2-40B4-BE49-F238E27FC236}">
                <a16:creationId xmlns:a16="http://schemas.microsoft.com/office/drawing/2014/main" id="{6E58B135-35BA-4BF9-985D-93BA7CBB0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636" y="1991022"/>
            <a:ext cx="3730770" cy="3654632"/>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baseline="30000" dirty="0"/>
              <a:t>15</a:t>
            </a:r>
            <a:r>
              <a:rPr lang="en-US" dirty="0"/>
              <a:t> </a:t>
            </a:r>
            <a:r>
              <a:rPr lang="en-US" dirty="0">
                <a:effectLst>
                  <a:glow rad="127000">
                    <a:srgbClr val="C00000"/>
                  </a:glow>
                </a:effectLst>
              </a:rPr>
              <a:t>But </a:t>
            </a:r>
            <a:r>
              <a:rPr lang="en-US" dirty="0">
                <a:solidFill>
                  <a:srgbClr val="C00000"/>
                </a:solidFill>
                <a:effectLst>
                  <a:glow rad="254000">
                    <a:schemeClr val="bg1"/>
                  </a:glow>
                </a:effectLst>
              </a:rPr>
              <a:t>if you will not </a:t>
            </a:r>
            <a:r>
              <a:rPr lang="en-US" dirty="0">
                <a:effectLst>
                  <a:glow rad="127000">
                    <a:srgbClr val="C00000"/>
                  </a:glow>
                </a:effectLst>
              </a:rPr>
              <a:t>obey </a:t>
            </a:r>
            <a:r>
              <a:rPr lang="en-US" dirty="0"/>
              <a:t>the voice of the LORD, but rebel against the commandment of the LORD, then the hand of the LORD will be against you and your king.</a:t>
            </a:r>
          </a:p>
        </p:txBody>
      </p:sp>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Or ELSE …</a:t>
            </a:r>
          </a:p>
          <a:p>
            <a:pPr algn="ctr"/>
            <a:endParaRPr lang="en-US" sz="4000" b="1" dirty="0">
              <a:solidFill>
                <a:schemeClr val="bg1"/>
              </a:solidFill>
            </a:endParaRP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5"/>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562155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21744C-5E40-4D4E-AFB7-BF11608B5CFF}"/>
              </a:ext>
            </a:extLst>
          </p:cNvPr>
          <p:cNvPicPr>
            <a:picLocks noChangeAspect="1"/>
          </p:cNvPicPr>
          <p:nvPr/>
        </p:nvPicPr>
        <p:blipFill>
          <a:blip r:embed="rId3"/>
          <a:stretch>
            <a:fillRect/>
          </a:stretch>
        </p:blipFill>
        <p:spPr>
          <a:xfrm>
            <a:off x="7924801" y="1057285"/>
            <a:ext cx="4054362" cy="3791805"/>
          </a:xfrm>
          <a:prstGeom prst="rect">
            <a:avLst/>
          </a:prstGeom>
          <a:effectLst>
            <a:glow rad="254000">
              <a:schemeClr val="bg1">
                <a:alpha val="66000"/>
              </a:schemeClr>
            </a:glow>
          </a:effectLst>
        </p:spPr>
      </p:pic>
      <p:pic>
        <p:nvPicPr>
          <p:cNvPr id="9" name="Picture 8" descr="A hand holding an object in her hand&#10;&#10;Description automatically generated">
            <a:extLst>
              <a:ext uri="{FF2B5EF4-FFF2-40B4-BE49-F238E27FC236}">
                <a16:creationId xmlns:a16="http://schemas.microsoft.com/office/drawing/2014/main" id="{E9A9BCE5-8711-4721-A63E-B64030841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636" y="1991022"/>
            <a:ext cx="3730770" cy="3654632"/>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678295" cy="5050835"/>
          </a:xfrm>
        </p:spPr>
        <p:txBody>
          <a:bodyPr/>
          <a:lstStyle/>
          <a:p>
            <a:r>
              <a:rPr lang="en-US" baseline="30000" dirty="0"/>
              <a:t>15</a:t>
            </a:r>
            <a:r>
              <a:rPr lang="en-US" dirty="0"/>
              <a:t> </a:t>
            </a:r>
            <a:r>
              <a:rPr lang="en-US" dirty="0">
                <a:effectLst>
                  <a:glow rad="127000">
                    <a:srgbClr val="C00000"/>
                  </a:glow>
                </a:effectLst>
              </a:rPr>
              <a:t>But </a:t>
            </a:r>
            <a:r>
              <a:rPr lang="en-US" dirty="0">
                <a:solidFill>
                  <a:srgbClr val="C00000"/>
                </a:solidFill>
                <a:effectLst>
                  <a:glow rad="254000">
                    <a:schemeClr val="bg1"/>
                  </a:glow>
                </a:effectLst>
              </a:rPr>
              <a:t>if you will not </a:t>
            </a:r>
            <a:r>
              <a:rPr lang="en-US" dirty="0">
                <a:effectLst>
                  <a:glow rad="127000">
                    <a:srgbClr val="C00000"/>
                  </a:glow>
                </a:effectLst>
              </a:rPr>
              <a:t>obey </a:t>
            </a:r>
            <a:r>
              <a:rPr lang="en-US" dirty="0"/>
              <a:t>the voice of the LORD, but rebel against the commandment of the LORD, </a:t>
            </a:r>
            <a:r>
              <a:rPr lang="en-US" dirty="0">
                <a:solidFill>
                  <a:srgbClr val="C00000"/>
                </a:solidFill>
                <a:effectLst>
                  <a:glow rad="254000">
                    <a:schemeClr val="bg1"/>
                  </a:glow>
                </a:effectLst>
              </a:rPr>
              <a:t>then</a:t>
            </a:r>
            <a:r>
              <a:rPr lang="en-US" dirty="0"/>
              <a:t> </a:t>
            </a:r>
            <a:r>
              <a:rPr lang="en-US" dirty="0">
                <a:effectLst>
                  <a:glow rad="127000">
                    <a:srgbClr val="C00000"/>
                  </a:glow>
                </a:effectLst>
              </a:rPr>
              <a:t>the hand of the LORD will be </a:t>
            </a:r>
            <a:r>
              <a:rPr lang="en-US" dirty="0">
                <a:solidFill>
                  <a:srgbClr val="C00000"/>
                </a:solidFill>
                <a:effectLst>
                  <a:glow rad="254000">
                    <a:schemeClr val="bg1"/>
                  </a:glow>
                </a:effectLst>
              </a:rPr>
              <a:t>against you and your king</a:t>
            </a:r>
            <a:r>
              <a:rPr lang="en-US" dirty="0"/>
              <a:t>.</a:t>
            </a:r>
          </a:p>
        </p:txBody>
      </p:sp>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938992"/>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Or ELSE …</a:t>
            </a:r>
          </a:p>
          <a:p>
            <a:pPr algn="ctr"/>
            <a:r>
              <a:rPr lang="en-US" sz="4000" b="1" dirty="0">
                <a:solidFill>
                  <a:schemeClr val="bg1"/>
                </a:solidFill>
                <a:effectLst>
                  <a:glow rad="127000">
                    <a:srgbClr val="C00000"/>
                  </a:glow>
                </a:effectLst>
              </a:rPr>
              <a:t>Oppressed</a:t>
            </a:r>
            <a:r>
              <a:rPr lang="en-US" sz="4000" b="1" dirty="0">
                <a:solidFill>
                  <a:schemeClr val="bg1"/>
                </a:solidFill>
                <a:effectLst>
                  <a:glow rad="127000">
                    <a:schemeClr val="tx1"/>
                  </a:glow>
                </a:effectLst>
              </a:rPr>
              <a:t>!</a:t>
            </a:r>
          </a:p>
          <a:p>
            <a:pPr algn="ctr"/>
            <a:endParaRPr lang="en-US" sz="4000" b="1" dirty="0">
              <a:solidFill>
                <a:schemeClr val="bg1"/>
              </a:solidFill>
            </a:endParaRP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5"/>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1778957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6048952" cy="5050835"/>
          </a:xfrm>
        </p:spPr>
        <p:txBody>
          <a:bodyPr/>
          <a:lstStyle/>
          <a:p>
            <a:r>
              <a:rPr lang="en-US" baseline="30000" dirty="0"/>
              <a:t>7</a:t>
            </a:r>
            <a:r>
              <a:rPr lang="en-US" dirty="0"/>
              <a:t> Now therefore stand still</a:t>
            </a:r>
          </a:p>
          <a:p>
            <a:endParaRPr lang="en-US" dirty="0"/>
          </a:p>
          <a:p>
            <a:r>
              <a:rPr lang="en-US" dirty="0"/>
              <a:t> </a:t>
            </a: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3"/>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177579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ter, wave, outdoor, surfing&#10;&#10;Description automatically generated">
            <a:extLst>
              <a:ext uri="{FF2B5EF4-FFF2-40B4-BE49-F238E27FC236}">
                <a16:creationId xmlns:a16="http://schemas.microsoft.com/office/drawing/2014/main" id="{1F36F8B0-395D-46FD-8D31-9A2882A39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439" y="0"/>
            <a:ext cx="8495115"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6048952" cy="5050835"/>
          </a:xfrm>
        </p:spPr>
        <p:txBody>
          <a:bodyPr/>
          <a:lstStyle/>
          <a:p>
            <a:r>
              <a:rPr lang="en-US" baseline="30000" dirty="0"/>
              <a:t>7</a:t>
            </a:r>
            <a:r>
              <a:rPr lang="en-US" dirty="0"/>
              <a:t> Now therefore stand still</a:t>
            </a:r>
          </a:p>
          <a:p>
            <a:endParaRPr lang="en-US" dirty="0"/>
          </a:p>
          <a:p>
            <a:r>
              <a:rPr lang="en-US" dirty="0"/>
              <a:t> </a:t>
            </a:r>
            <a:r>
              <a:rPr lang="en-US" baseline="30000" dirty="0"/>
              <a:t>Exodus 14:16 </a:t>
            </a:r>
            <a:r>
              <a:rPr lang="en-US" dirty="0">
                <a:solidFill>
                  <a:srgbClr val="C00000"/>
                </a:solidFill>
                <a:effectLst>
                  <a:glow rad="254000">
                    <a:schemeClr val="bg1"/>
                  </a:glow>
                </a:effectLst>
              </a:rPr>
              <a:t>Now</a:t>
            </a:r>
            <a:r>
              <a:rPr lang="en-US" dirty="0"/>
              <a:t> therefore </a:t>
            </a:r>
            <a:r>
              <a:rPr lang="en-US" dirty="0">
                <a:solidFill>
                  <a:srgbClr val="C00000"/>
                </a:solidFill>
                <a:effectLst>
                  <a:glow rad="254000">
                    <a:schemeClr val="bg1"/>
                  </a:glow>
                </a:effectLst>
              </a:rPr>
              <a:t>stand still and see</a:t>
            </a:r>
            <a:r>
              <a:rPr lang="en-US" dirty="0">
                <a:effectLst>
                  <a:glow rad="127000">
                    <a:srgbClr val="C00000"/>
                  </a:glow>
                </a:effectLst>
              </a:rPr>
              <a:t> </a:t>
            </a:r>
            <a:r>
              <a:rPr lang="en-US" dirty="0"/>
              <a:t>this great thing that the LORD will do before your eyes.</a:t>
            </a:r>
          </a:p>
          <a:p>
            <a:r>
              <a:rPr lang="en-US" dirty="0"/>
              <a:t> </a:t>
            </a: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4"/>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2832758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ter, wave, outdoor, surfing&#10;&#10;Description automatically generated">
            <a:extLst>
              <a:ext uri="{FF2B5EF4-FFF2-40B4-BE49-F238E27FC236}">
                <a16:creationId xmlns:a16="http://schemas.microsoft.com/office/drawing/2014/main" id="{1F36F8B0-395D-46FD-8D31-9A2882A39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439" y="0"/>
            <a:ext cx="8495115"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6048952" cy="5050835"/>
          </a:xfrm>
        </p:spPr>
        <p:txBody>
          <a:bodyPr/>
          <a:lstStyle/>
          <a:p>
            <a:r>
              <a:rPr lang="en-US" baseline="30000" dirty="0"/>
              <a:t>7</a:t>
            </a:r>
            <a:r>
              <a:rPr lang="en-US" dirty="0"/>
              <a:t> Now therefore stand still</a:t>
            </a:r>
          </a:p>
          <a:p>
            <a:endParaRPr lang="en-US" dirty="0"/>
          </a:p>
          <a:p>
            <a:r>
              <a:rPr lang="en-US" dirty="0"/>
              <a:t> </a:t>
            </a:r>
            <a:r>
              <a:rPr lang="en-US" baseline="30000" dirty="0"/>
              <a:t>Exodus 14:16 </a:t>
            </a:r>
            <a:r>
              <a:rPr lang="en-US" dirty="0">
                <a:solidFill>
                  <a:srgbClr val="C00000"/>
                </a:solidFill>
                <a:effectLst>
                  <a:glow rad="254000">
                    <a:schemeClr val="bg1"/>
                  </a:glow>
                </a:effectLst>
              </a:rPr>
              <a:t>Now</a:t>
            </a:r>
            <a:r>
              <a:rPr lang="en-US" dirty="0"/>
              <a:t> therefore </a:t>
            </a:r>
            <a:r>
              <a:rPr lang="en-US" dirty="0">
                <a:solidFill>
                  <a:srgbClr val="C00000"/>
                </a:solidFill>
                <a:effectLst>
                  <a:glow rad="254000">
                    <a:schemeClr val="bg1"/>
                  </a:glow>
                </a:effectLst>
              </a:rPr>
              <a:t>stand still and see</a:t>
            </a:r>
            <a:r>
              <a:rPr lang="en-US" dirty="0">
                <a:effectLst>
                  <a:glow rad="127000">
                    <a:srgbClr val="C00000"/>
                  </a:glow>
                </a:effectLst>
              </a:rPr>
              <a:t> </a:t>
            </a:r>
            <a:r>
              <a:rPr lang="en-US" dirty="0"/>
              <a:t>this great thing that the LORD will do before your eyes.</a:t>
            </a:r>
          </a:p>
          <a:p>
            <a:r>
              <a:rPr lang="en-US" dirty="0"/>
              <a:t> </a:t>
            </a: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4"/>
          <a:stretch>
            <a:fillRect/>
          </a:stretch>
        </p:blipFill>
        <p:spPr>
          <a:xfrm>
            <a:off x="116196" y="101600"/>
            <a:ext cx="1051035" cy="1045029"/>
          </a:xfrm>
          <a:prstGeom prst="rect">
            <a:avLst/>
          </a:prstGeom>
        </p:spPr>
      </p:pic>
      <p:sp>
        <p:nvSpPr>
          <p:cNvPr id="10" name="TextBox 9">
            <a:extLst>
              <a:ext uri="{FF2B5EF4-FFF2-40B4-BE49-F238E27FC236}">
                <a16:creationId xmlns:a16="http://schemas.microsoft.com/office/drawing/2014/main" id="{94A63009-9781-48AC-BC6D-3B176F5D0E9F}"/>
              </a:ext>
            </a:extLst>
          </p:cNvPr>
          <p:cNvSpPr txBox="1"/>
          <p:nvPr/>
        </p:nvSpPr>
        <p:spPr>
          <a:xfrm>
            <a:off x="1485418" y="5661516"/>
            <a:ext cx="4190036"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Stop and Watch!</a:t>
            </a:r>
          </a:p>
        </p:txBody>
      </p:sp>
    </p:spTree>
    <p:extLst>
      <p:ext uri="{BB962C8B-B14F-4D97-AF65-F5344CB8AC3E}">
        <p14:creationId xmlns:p14="http://schemas.microsoft.com/office/powerpoint/2010/main" val="955190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flying, blue, plane&#10;&#10;Description automatically generated">
            <a:extLst>
              <a:ext uri="{FF2B5EF4-FFF2-40B4-BE49-F238E27FC236}">
                <a16:creationId xmlns:a16="http://schemas.microsoft.com/office/drawing/2014/main" id="{A08124CE-DAE4-442B-974C-C29256475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547" y="0"/>
            <a:ext cx="6725924"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714466" cy="5050835"/>
          </a:xfrm>
        </p:spPr>
        <p:txBody>
          <a:bodyPr/>
          <a:lstStyle/>
          <a:p>
            <a:r>
              <a:rPr lang="en-US" baseline="30000" dirty="0"/>
              <a:t>17</a:t>
            </a:r>
            <a:r>
              <a:rPr lang="en-US" dirty="0"/>
              <a:t> Is it not wheat harvest today? </a:t>
            </a:r>
            <a:br>
              <a:rPr lang="en-US" dirty="0"/>
            </a:br>
            <a:r>
              <a:rPr lang="en-US" dirty="0"/>
              <a:t>I will call upon the LORD, that he may send thunder and rain. And you shall know and see that your wickedness is great, which you have done in the sight of the LORD, in asking for yourselves a king.“</a:t>
            </a:r>
          </a:p>
        </p:txBody>
      </p:sp>
      <p:sp>
        <p:nvSpPr>
          <p:cNvPr id="5" name="TextBox 4">
            <a:extLst>
              <a:ext uri="{FF2B5EF4-FFF2-40B4-BE49-F238E27FC236}">
                <a16:creationId xmlns:a16="http://schemas.microsoft.com/office/drawing/2014/main" id="{53B2403F-38AE-4C91-A07D-1CD747FA8363}"/>
              </a:ext>
            </a:extLst>
          </p:cNvPr>
          <p:cNvSpPr txBox="1"/>
          <p:nvPr/>
        </p:nvSpPr>
        <p:spPr>
          <a:xfrm>
            <a:off x="1485418" y="5661516"/>
            <a:ext cx="4190036"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Stop and Watch!</a:t>
            </a: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4"/>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185878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9A0-EADA-42E6-A2AB-937270084997}"/>
              </a:ext>
            </a:extLst>
          </p:cNvPr>
          <p:cNvSpPr>
            <a:spLocks noGrp="1"/>
          </p:cNvSpPr>
          <p:nvPr>
            <p:ph type="title"/>
          </p:nvPr>
        </p:nvSpPr>
        <p:spPr>
          <a:xfrm>
            <a:off x="0" y="0"/>
            <a:ext cx="12192000" cy="6858000"/>
          </a:xfrm>
        </p:spPr>
        <p:txBody>
          <a:bodyPr/>
          <a:lstStyle/>
          <a:p>
            <a:r>
              <a:rPr lang="en-US" sz="8000" dirty="0"/>
              <a:t>Loyalty</a:t>
            </a:r>
            <a:endParaRPr lang="en-US" dirty="0"/>
          </a:p>
        </p:txBody>
      </p:sp>
      <p:sp>
        <p:nvSpPr>
          <p:cNvPr id="3" name="Content Placeholder 2">
            <a:extLst>
              <a:ext uri="{FF2B5EF4-FFF2-40B4-BE49-F238E27FC236}">
                <a16:creationId xmlns:a16="http://schemas.microsoft.com/office/drawing/2014/main" id="{5CF4A133-B3B9-4C5C-981B-18A75EA1436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74016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flying, blue, plane&#10;&#10;Description automatically generated">
            <a:extLst>
              <a:ext uri="{FF2B5EF4-FFF2-40B4-BE49-F238E27FC236}">
                <a16:creationId xmlns:a16="http://schemas.microsoft.com/office/drawing/2014/main" id="{C734BBA3-AABC-41DE-ADF5-0352D6C65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547" y="0"/>
            <a:ext cx="6725924"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812437" cy="5050835"/>
          </a:xfrm>
        </p:spPr>
        <p:txBody>
          <a:bodyPr/>
          <a:lstStyle/>
          <a:p>
            <a:r>
              <a:rPr lang="en-US" dirty="0"/>
              <a:t> </a:t>
            </a:r>
            <a:r>
              <a:rPr lang="en-US" baseline="30000" dirty="0"/>
              <a:t>18</a:t>
            </a:r>
            <a:r>
              <a:rPr lang="en-US" dirty="0"/>
              <a:t> So Samuel called upon the LORD, and the LORD sent thunder and rain that day, and all the people greatly feared the LORD and Samuel.</a:t>
            </a:r>
          </a:p>
          <a:p>
            <a:r>
              <a:rPr lang="en-US" dirty="0"/>
              <a:t> </a:t>
            </a: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4"/>
          <a:stretch>
            <a:fillRect/>
          </a:stretch>
        </p:blipFill>
        <p:spPr>
          <a:xfrm>
            <a:off x="116196" y="101600"/>
            <a:ext cx="1051035" cy="1045029"/>
          </a:xfrm>
          <a:prstGeom prst="rect">
            <a:avLst/>
          </a:prstGeom>
        </p:spPr>
      </p:pic>
      <p:sp>
        <p:nvSpPr>
          <p:cNvPr id="8" name="TextBox 7">
            <a:extLst>
              <a:ext uri="{FF2B5EF4-FFF2-40B4-BE49-F238E27FC236}">
                <a16:creationId xmlns:a16="http://schemas.microsoft.com/office/drawing/2014/main" id="{8CCFA271-7211-4C87-9A90-AB117065E63D}"/>
              </a:ext>
            </a:extLst>
          </p:cNvPr>
          <p:cNvSpPr txBox="1"/>
          <p:nvPr/>
        </p:nvSpPr>
        <p:spPr>
          <a:xfrm>
            <a:off x="1485418" y="5661516"/>
            <a:ext cx="4190036"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Stop and Watch!</a:t>
            </a:r>
          </a:p>
        </p:txBody>
      </p:sp>
    </p:spTree>
    <p:extLst>
      <p:ext uri="{BB962C8B-B14F-4D97-AF65-F5344CB8AC3E}">
        <p14:creationId xmlns:p14="http://schemas.microsoft.com/office/powerpoint/2010/main" val="216112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A327E-6A86-499A-B232-0C7304417713}"/>
              </a:ext>
            </a:extLst>
          </p:cNvPr>
          <p:cNvPicPr>
            <a:picLocks noChangeAspect="1"/>
          </p:cNvPicPr>
          <p:nvPr/>
        </p:nvPicPr>
        <p:blipFill>
          <a:blip r:embed="rId3"/>
          <a:stretch>
            <a:fillRect/>
          </a:stretch>
        </p:blipFill>
        <p:spPr>
          <a:xfrm>
            <a:off x="7082455" y="2627086"/>
            <a:ext cx="5385316" cy="4230914"/>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Present</a:t>
            </a:r>
            <a:r>
              <a:rPr lang="en-US" dirty="0"/>
              <a:t> Pause: Be Still and See </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6937515" cy="5050835"/>
          </a:xfrm>
        </p:spPr>
        <p:txBody>
          <a:bodyPr/>
          <a:lstStyle/>
          <a:p>
            <a:r>
              <a:rPr lang="en-US" baseline="30000" dirty="0"/>
              <a:t>19</a:t>
            </a:r>
            <a:r>
              <a:rPr lang="en-US" dirty="0"/>
              <a:t> And all the people said to Samuel, </a:t>
            </a:r>
            <a:endParaRPr lang="en-US" sz="1800" dirty="0"/>
          </a:p>
          <a:p>
            <a:endParaRPr lang="en-US" sz="1800" dirty="0"/>
          </a:p>
          <a:p>
            <a:r>
              <a:rPr lang="en-US" dirty="0"/>
              <a:t>"</a:t>
            </a:r>
            <a:r>
              <a:rPr lang="en-US" dirty="0">
                <a:effectLst>
                  <a:glow rad="127000">
                    <a:srgbClr val="C00000"/>
                  </a:glow>
                </a:effectLst>
              </a:rPr>
              <a:t>Pray</a:t>
            </a:r>
            <a:r>
              <a:rPr lang="en-US" dirty="0"/>
              <a:t> for your servants to the LORD your God, that we may not die, for we have added to all our sins this evil, to ask for ourselves a king."</a:t>
            </a:r>
          </a:p>
        </p:txBody>
      </p:sp>
      <p:sp>
        <p:nvSpPr>
          <p:cNvPr id="5" name="TextBox 4">
            <a:extLst>
              <a:ext uri="{FF2B5EF4-FFF2-40B4-BE49-F238E27FC236}">
                <a16:creationId xmlns:a16="http://schemas.microsoft.com/office/drawing/2014/main" id="{53B2403F-38AE-4C91-A07D-1CD747FA8363}"/>
              </a:ext>
            </a:extLst>
          </p:cNvPr>
          <p:cNvSpPr txBox="1"/>
          <p:nvPr/>
        </p:nvSpPr>
        <p:spPr>
          <a:xfrm>
            <a:off x="7338349" y="1706909"/>
            <a:ext cx="4190036"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PRAY FOR US!</a:t>
            </a:r>
          </a:p>
        </p:txBody>
      </p:sp>
      <p:pic>
        <p:nvPicPr>
          <p:cNvPr id="6" name="Picture 5">
            <a:extLst>
              <a:ext uri="{FF2B5EF4-FFF2-40B4-BE49-F238E27FC236}">
                <a16:creationId xmlns:a16="http://schemas.microsoft.com/office/drawing/2014/main" id="{B8C1107C-CE44-4EC1-BDC4-326791427A43}"/>
              </a:ext>
            </a:extLst>
          </p:cNvPr>
          <p:cNvPicPr>
            <a:picLocks noChangeAspect="1"/>
          </p:cNvPicPr>
          <p:nvPr/>
        </p:nvPicPr>
        <p:blipFill>
          <a:blip r:embed="rId4"/>
          <a:stretch>
            <a:fillRect/>
          </a:stretch>
        </p:blipFill>
        <p:spPr>
          <a:xfrm>
            <a:off x="116196" y="101600"/>
            <a:ext cx="1051035" cy="1045029"/>
          </a:xfrm>
          <a:prstGeom prst="rect">
            <a:avLst/>
          </a:prstGeom>
        </p:spPr>
      </p:pic>
    </p:spTree>
    <p:extLst>
      <p:ext uri="{BB962C8B-B14F-4D97-AF65-F5344CB8AC3E}">
        <p14:creationId xmlns:p14="http://schemas.microsoft.com/office/powerpoint/2010/main" val="304610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effectLst>
                  <a:glow rad="127000">
                    <a:srgbClr val="C00000"/>
                  </a:glow>
                  <a:outerShdw blurRad="50800" dist="50800" dir="2700000" algn="ctr" rotWithShape="0">
                    <a:schemeClr val="tx1"/>
                  </a:outerShdw>
                </a:effectLst>
              </a:rPr>
              <a:t>Future</a:t>
            </a:r>
            <a:r>
              <a:rPr lang="en-US" dirty="0"/>
              <a:t> Loyalty Expected 12:20</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3"/>
          <a:stretch>
            <a:fillRect/>
          </a:stretch>
        </p:blipFill>
        <p:spPr>
          <a:xfrm>
            <a:off x="145434" y="113323"/>
            <a:ext cx="1010049" cy="1004277"/>
          </a:xfrm>
          <a:prstGeom prst="rect">
            <a:avLst/>
          </a:prstGeom>
        </p:spPr>
      </p:pic>
    </p:spTree>
    <p:extLst>
      <p:ext uri="{BB962C8B-B14F-4D97-AF65-F5344CB8AC3E}">
        <p14:creationId xmlns:p14="http://schemas.microsoft.com/office/powerpoint/2010/main" val="79098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young, eating, woman&#10;&#10;Description automatically generated">
            <a:extLst>
              <a:ext uri="{FF2B5EF4-FFF2-40B4-BE49-F238E27FC236}">
                <a16:creationId xmlns:a16="http://schemas.microsoft.com/office/drawing/2014/main" id="{40A26056-6716-4378-8034-FB47E8C6C2FC}"/>
              </a:ext>
            </a:extLst>
          </p:cNvPr>
          <p:cNvPicPr>
            <a:picLocks noChangeAspect="1"/>
          </p:cNvPicPr>
          <p:nvPr/>
        </p:nvPicPr>
        <p:blipFill rotWithShape="1">
          <a:blip r:embed="rId3">
            <a:extLst>
              <a:ext uri="{28A0092B-C50C-407E-A947-70E740481C1C}">
                <a14:useLocalDpi xmlns:a14="http://schemas.microsoft.com/office/drawing/2010/main" val="0"/>
              </a:ext>
            </a:extLst>
          </a:blip>
          <a:srcRect r="39993"/>
          <a:stretch/>
        </p:blipFill>
        <p:spPr>
          <a:xfrm>
            <a:off x="6096000" y="0"/>
            <a:ext cx="6096000" cy="6813127"/>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effectLst>
                  <a:glow rad="127000">
                    <a:srgbClr val="C00000"/>
                  </a:glow>
                  <a:outerShdw blurRad="50800" dist="50800" dir="2700000" algn="ctr" rotWithShape="0">
                    <a:schemeClr val="tx1"/>
                  </a:outerShdw>
                </a:effectLst>
              </a:rPr>
              <a:t>Future</a:t>
            </a:r>
            <a:r>
              <a:rPr lang="en-US" dirty="0"/>
              <a:t> Loyalty Expected 12:20</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8037111" cy="5050835"/>
          </a:xfrm>
        </p:spPr>
        <p:txBody>
          <a:bodyPr/>
          <a:lstStyle/>
          <a:p>
            <a:r>
              <a:rPr lang="en-US" dirty="0"/>
              <a:t> </a:t>
            </a:r>
            <a:r>
              <a:rPr lang="en-US" baseline="30000" dirty="0"/>
              <a:t>20</a:t>
            </a:r>
            <a:r>
              <a:rPr lang="en-US" dirty="0"/>
              <a:t> And Samuel said to the people, "</a:t>
            </a:r>
            <a:r>
              <a:rPr lang="en-US" dirty="0">
                <a:effectLst>
                  <a:glow rad="127000">
                    <a:srgbClr val="C00000"/>
                  </a:glow>
                </a:effectLst>
              </a:rPr>
              <a:t>Do not be afraid</a:t>
            </a:r>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1442DB69-ACA1-45C3-BDB4-0EBEC5DADCE6}"/>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Do Not </a:t>
            </a:r>
            <a:br>
              <a:rPr lang="en-US" sz="4000" b="1" dirty="0">
                <a:solidFill>
                  <a:schemeClr val="bg1"/>
                </a:solidFill>
                <a:effectLst>
                  <a:glow rad="127000">
                    <a:schemeClr val="tx1"/>
                  </a:glow>
                </a:effectLst>
              </a:rPr>
            </a:br>
            <a:r>
              <a:rPr lang="en-US" sz="4000" b="1" dirty="0">
                <a:solidFill>
                  <a:schemeClr val="bg1"/>
                </a:solidFill>
                <a:effectLst>
                  <a:glow rad="127000">
                    <a:srgbClr val="C00000"/>
                  </a:glow>
                </a:effectLst>
              </a:rPr>
              <a:t>FEAR</a:t>
            </a:r>
          </a:p>
        </p:txBody>
      </p:sp>
    </p:spTree>
    <p:extLst>
      <p:ext uri="{BB962C8B-B14F-4D97-AF65-F5344CB8AC3E}">
        <p14:creationId xmlns:p14="http://schemas.microsoft.com/office/powerpoint/2010/main" val="29819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Future</a:t>
            </a:r>
            <a:r>
              <a:rPr lang="en-US" dirty="0"/>
              <a:t> Loyalty Expected 12:20</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7698138" cy="5050835"/>
          </a:xfrm>
        </p:spPr>
        <p:txBody>
          <a:bodyPr/>
          <a:lstStyle/>
          <a:p>
            <a:r>
              <a:rPr lang="en-US" dirty="0"/>
              <a:t> </a:t>
            </a:r>
            <a:r>
              <a:rPr lang="en-US" baseline="30000" dirty="0"/>
              <a:t>20</a:t>
            </a:r>
            <a:r>
              <a:rPr lang="en-US" dirty="0"/>
              <a:t> And Samuel said to the people, "Do not be afraid; </a:t>
            </a:r>
            <a:r>
              <a:rPr lang="en-US" dirty="0">
                <a:effectLst>
                  <a:glow rad="127000">
                    <a:srgbClr val="C00000"/>
                  </a:glow>
                </a:effectLst>
              </a:rPr>
              <a:t>you have done all this evil. Yet do not turn aside from following the LORD</a:t>
            </a:r>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3"/>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1442DB69-ACA1-45C3-BDB4-0EBEC5DADCE6}"/>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rgbClr val="C00000"/>
                  </a:glow>
                </a:effectLst>
              </a:rPr>
              <a:t>Do Not </a:t>
            </a:r>
            <a:br>
              <a:rPr lang="en-US" sz="4000" b="1" dirty="0">
                <a:solidFill>
                  <a:schemeClr val="bg1"/>
                </a:solidFill>
                <a:effectLst>
                  <a:glow rad="127000">
                    <a:schemeClr val="tx1"/>
                  </a:glow>
                </a:effectLst>
              </a:rPr>
            </a:br>
            <a:r>
              <a:rPr lang="en-US" sz="4000" b="1" dirty="0">
                <a:solidFill>
                  <a:schemeClr val="bg1"/>
                </a:solidFill>
                <a:effectLst>
                  <a:glow rad="127000">
                    <a:schemeClr val="tx1"/>
                  </a:glow>
                </a:effectLst>
              </a:rPr>
              <a:t>TURN ASIDE</a:t>
            </a:r>
          </a:p>
        </p:txBody>
      </p:sp>
      <p:pic>
        <p:nvPicPr>
          <p:cNvPr id="7" name="Picture 6" descr="A picture containing drawing, plate&#10;&#10;Description automatically generated">
            <a:extLst>
              <a:ext uri="{FF2B5EF4-FFF2-40B4-BE49-F238E27FC236}">
                <a16:creationId xmlns:a16="http://schemas.microsoft.com/office/drawing/2014/main" id="{DE1BE87E-7453-4032-BF48-D7D0E52E5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089" y="1268186"/>
            <a:ext cx="3732078" cy="3732078"/>
          </a:xfrm>
          <a:prstGeom prst="rect">
            <a:avLst/>
          </a:prstGeom>
        </p:spPr>
      </p:pic>
    </p:spTree>
    <p:extLst>
      <p:ext uri="{BB962C8B-B14F-4D97-AF65-F5344CB8AC3E}">
        <p14:creationId xmlns:p14="http://schemas.microsoft.com/office/powerpoint/2010/main" val="6140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bowl, holding, small&#10;&#10;Description automatically generated">
            <a:extLst>
              <a:ext uri="{FF2B5EF4-FFF2-40B4-BE49-F238E27FC236}">
                <a16:creationId xmlns:a16="http://schemas.microsoft.com/office/drawing/2014/main" id="{681DEFEB-8BE6-47D8-A6B6-15CD637A3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6920"/>
            <a:ext cx="7358743" cy="662038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Future</a:t>
            </a:r>
            <a:r>
              <a:rPr lang="en-US" dirty="0"/>
              <a:t> Loyalty Expected 12:20</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8037111" cy="5050835"/>
          </a:xfrm>
        </p:spPr>
        <p:txBody>
          <a:bodyPr/>
          <a:lstStyle/>
          <a:p>
            <a:r>
              <a:rPr lang="en-US" dirty="0"/>
              <a:t> </a:t>
            </a:r>
            <a:r>
              <a:rPr lang="en-US" baseline="30000" dirty="0"/>
              <a:t>20</a:t>
            </a:r>
            <a:r>
              <a:rPr lang="en-US" dirty="0"/>
              <a:t> And Samuel said to the people, "Do not be afraid; you have done all this evil. Yet do not turn aside from following the LORD, but </a:t>
            </a:r>
            <a:r>
              <a:rPr lang="en-US" dirty="0">
                <a:effectLst>
                  <a:glow rad="127000">
                    <a:srgbClr val="C00000"/>
                  </a:glow>
                </a:effectLst>
              </a:rPr>
              <a:t>serve the LORD with all your heart</a:t>
            </a:r>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1442DB69-ACA1-45C3-BDB4-0EBEC5DADCE6}"/>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rgbClr val="C00000"/>
                  </a:glow>
                </a:effectLst>
              </a:rPr>
              <a:t>SERVE</a:t>
            </a:r>
            <a:br>
              <a:rPr lang="en-US" sz="4000" b="1" dirty="0">
                <a:solidFill>
                  <a:schemeClr val="bg1"/>
                </a:solidFill>
                <a:effectLst>
                  <a:glow rad="127000">
                    <a:srgbClr val="C00000"/>
                  </a:glow>
                </a:effectLst>
              </a:rPr>
            </a:br>
            <a:r>
              <a:rPr lang="en-US" sz="4000" b="1" dirty="0">
                <a:solidFill>
                  <a:schemeClr val="bg1"/>
                </a:solidFill>
                <a:effectLst>
                  <a:glow rad="127000">
                    <a:schemeClr val="tx1"/>
                  </a:glow>
                </a:effectLst>
              </a:rPr>
              <a:t>the LORD</a:t>
            </a:r>
          </a:p>
        </p:txBody>
      </p:sp>
    </p:spTree>
    <p:extLst>
      <p:ext uri="{BB962C8B-B14F-4D97-AF65-F5344CB8AC3E}">
        <p14:creationId xmlns:p14="http://schemas.microsoft.com/office/powerpoint/2010/main" val="46821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gauge&#10;&#10;Description automatically generated">
            <a:extLst>
              <a:ext uri="{FF2B5EF4-FFF2-40B4-BE49-F238E27FC236}">
                <a16:creationId xmlns:a16="http://schemas.microsoft.com/office/drawing/2014/main" id="{48324A90-CD2F-490A-B2DD-EE552DC30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535" y="534296"/>
            <a:ext cx="8329095" cy="632370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Future</a:t>
            </a:r>
            <a:r>
              <a:rPr lang="en-US" dirty="0"/>
              <a:t> Loyalty Expected 12:20</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7665481" cy="5050835"/>
          </a:xfrm>
        </p:spPr>
        <p:txBody>
          <a:bodyPr/>
          <a:lstStyle/>
          <a:p>
            <a:r>
              <a:rPr lang="en-US" dirty="0"/>
              <a:t> </a:t>
            </a:r>
            <a:r>
              <a:rPr lang="en-US" baseline="30000" dirty="0"/>
              <a:t>20</a:t>
            </a:r>
            <a:r>
              <a:rPr lang="en-US" dirty="0"/>
              <a:t> And Samuel said to the people, "Do not be afraid; you have done all this evil. Yet do not turn aside from following the LORD, but serve the LORD with all your heart.  </a:t>
            </a:r>
            <a:r>
              <a:rPr lang="en-US" baseline="30000" dirty="0"/>
              <a:t>21</a:t>
            </a:r>
            <a:r>
              <a:rPr lang="en-US" dirty="0"/>
              <a:t> And </a:t>
            </a:r>
            <a:r>
              <a:rPr lang="en-US" dirty="0">
                <a:effectLst>
                  <a:glow rad="127000">
                    <a:srgbClr val="C00000"/>
                  </a:glow>
                </a:effectLst>
              </a:rPr>
              <a:t>do not turn aside after </a:t>
            </a:r>
            <a:r>
              <a:rPr lang="en-US" dirty="0">
                <a:solidFill>
                  <a:srgbClr val="C00000"/>
                </a:solidFill>
                <a:effectLst>
                  <a:glow rad="254000">
                    <a:schemeClr val="bg1"/>
                  </a:glow>
                </a:effectLst>
              </a:rPr>
              <a:t>empty things </a:t>
            </a:r>
            <a:r>
              <a:rPr lang="en-US" dirty="0">
                <a:effectLst>
                  <a:glow rad="127000">
                    <a:srgbClr val="C00000"/>
                  </a:glow>
                </a:effectLst>
              </a:rPr>
              <a:t>that cannot profit or deliver, for they are </a:t>
            </a:r>
            <a:r>
              <a:rPr lang="en-US" dirty="0">
                <a:solidFill>
                  <a:srgbClr val="C00000"/>
                </a:solidFill>
                <a:effectLst>
                  <a:glow rad="254000">
                    <a:schemeClr val="bg1"/>
                  </a:glow>
                </a:effectLst>
              </a:rPr>
              <a:t>empty.</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1442DB69-ACA1-45C3-BDB4-0EBEC5DADCE6}"/>
              </a:ext>
            </a:extLst>
          </p:cNvPr>
          <p:cNvSpPr txBox="1"/>
          <p:nvPr/>
        </p:nvSpPr>
        <p:spPr>
          <a:xfrm>
            <a:off x="8001964" y="5320146"/>
            <a:ext cx="4190036" cy="707886"/>
          </a:xfrm>
          <a:prstGeom prst="rect">
            <a:avLst/>
          </a:prstGeom>
          <a:noFill/>
        </p:spPr>
        <p:txBody>
          <a:bodyPr wrap="square" rtlCol="0">
            <a:spAutoFit/>
          </a:bodyPr>
          <a:lstStyle/>
          <a:p>
            <a:pPr algn="ctr"/>
            <a:r>
              <a:rPr lang="en-US" sz="4000" b="1" dirty="0">
                <a:solidFill>
                  <a:schemeClr val="bg1"/>
                </a:solidFill>
                <a:effectLst>
                  <a:glow rad="127000">
                    <a:srgbClr val="C00000"/>
                  </a:glow>
                </a:effectLst>
              </a:rPr>
              <a:t>Stay FULL</a:t>
            </a:r>
          </a:p>
        </p:txBody>
      </p:sp>
    </p:spTree>
    <p:extLst>
      <p:ext uri="{BB962C8B-B14F-4D97-AF65-F5344CB8AC3E}">
        <p14:creationId xmlns:p14="http://schemas.microsoft.com/office/powerpoint/2010/main" val="18387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cky mountain with smoke coming out of it&#10;&#10;Description automatically generated">
            <a:extLst>
              <a:ext uri="{FF2B5EF4-FFF2-40B4-BE49-F238E27FC236}">
                <a16:creationId xmlns:a16="http://schemas.microsoft.com/office/drawing/2014/main" id="{479E52FF-200D-49F4-AB88-C70D54D64A94}"/>
              </a:ext>
            </a:extLst>
          </p:cNvPr>
          <p:cNvPicPr>
            <a:picLocks noChangeAspect="1"/>
          </p:cNvPicPr>
          <p:nvPr/>
        </p:nvPicPr>
        <p:blipFill rotWithShape="1">
          <a:blip r:embed="rId3">
            <a:extLst>
              <a:ext uri="{28A0092B-C50C-407E-A947-70E740481C1C}">
                <a14:useLocalDpi xmlns:a14="http://schemas.microsoft.com/office/drawing/2010/main" val="0"/>
              </a:ext>
            </a:extLst>
          </a:blip>
          <a:srcRect r="59330"/>
          <a:stretch/>
        </p:blipFill>
        <p:spPr>
          <a:xfrm>
            <a:off x="7233557" y="0"/>
            <a:ext cx="4958443"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Future</a:t>
            </a:r>
            <a:r>
              <a:rPr lang="en-US" dirty="0"/>
              <a:t> Loyalty Expected 12:20</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8037111" cy="5050835"/>
          </a:xfrm>
        </p:spPr>
        <p:txBody>
          <a:bodyPr/>
          <a:lstStyle/>
          <a:p>
            <a:r>
              <a:rPr lang="en-US" dirty="0"/>
              <a:t>  </a:t>
            </a:r>
            <a:r>
              <a:rPr lang="en-US" baseline="30000" dirty="0"/>
              <a:t>22</a:t>
            </a:r>
            <a:r>
              <a:rPr lang="en-US" dirty="0"/>
              <a:t> For </a:t>
            </a:r>
            <a:r>
              <a:rPr lang="en-US" dirty="0">
                <a:effectLst>
                  <a:glow rad="127000">
                    <a:srgbClr val="C00000"/>
                  </a:glow>
                </a:effectLst>
              </a:rPr>
              <a:t>the LORD will not forsake his people</a:t>
            </a:r>
            <a:r>
              <a:rPr lang="en-US" dirty="0"/>
              <a:t>, for his great name's sake, because it has pleased the LORD to make you a people for himself.</a:t>
            </a:r>
          </a:p>
          <a:p>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1442DB69-ACA1-45C3-BDB4-0EBEC5DADCE6}"/>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rgbClr val="C00000"/>
                  </a:glow>
                </a:effectLst>
              </a:rPr>
              <a:t>TRUST</a:t>
            </a:r>
            <a:br>
              <a:rPr lang="en-US" sz="4000" b="1" dirty="0">
                <a:solidFill>
                  <a:schemeClr val="bg1"/>
                </a:solidFill>
              </a:rPr>
            </a:br>
            <a:r>
              <a:rPr lang="en-US" sz="4000" b="1" dirty="0">
                <a:solidFill>
                  <a:schemeClr val="bg1"/>
                </a:solidFill>
              </a:rPr>
              <a:t>the LORD!</a:t>
            </a:r>
          </a:p>
        </p:txBody>
      </p:sp>
    </p:spTree>
    <p:extLst>
      <p:ext uri="{BB962C8B-B14F-4D97-AF65-F5344CB8AC3E}">
        <p14:creationId xmlns:p14="http://schemas.microsoft.com/office/powerpoint/2010/main" val="92307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3EFDF9-51DF-4C3E-A117-8F0C32F7CFFD}"/>
              </a:ext>
            </a:extLst>
          </p:cNvPr>
          <p:cNvPicPr>
            <a:picLocks noChangeAspect="1"/>
          </p:cNvPicPr>
          <p:nvPr/>
        </p:nvPicPr>
        <p:blipFill>
          <a:blip r:embed="rId3"/>
          <a:stretch>
            <a:fillRect/>
          </a:stretch>
        </p:blipFill>
        <p:spPr>
          <a:xfrm>
            <a:off x="7082455" y="2627086"/>
            <a:ext cx="5385316" cy="4230914"/>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  </a:t>
            </a:r>
            <a:r>
              <a:rPr lang="en-US" u="sng" dirty="0"/>
              <a:t>Future</a:t>
            </a:r>
            <a:r>
              <a:rPr lang="en-US" dirty="0"/>
              <a:t> Loyalty Expected 12:20</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061324" cy="5050835"/>
          </a:xfrm>
        </p:spPr>
        <p:txBody>
          <a:bodyPr/>
          <a:lstStyle/>
          <a:p>
            <a:r>
              <a:rPr lang="en-US" dirty="0"/>
              <a:t> </a:t>
            </a:r>
            <a:r>
              <a:rPr lang="en-US" baseline="30000" dirty="0"/>
              <a:t>23</a:t>
            </a:r>
            <a:r>
              <a:rPr lang="en-US" dirty="0"/>
              <a:t> Moreover, as for me, </a:t>
            </a:r>
            <a:r>
              <a:rPr lang="en-US" dirty="0">
                <a:effectLst>
                  <a:glow rad="127000">
                    <a:srgbClr val="C00000"/>
                  </a:glow>
                </a:effectLst>
              </a:rPr>
              <a:t>far be </a:t>
            </a:r>
            <a:br>
              <a:rPr lang="en-US" dirty="0">
                <a:effectLst>
                  <a:glow rad="127000">
                    <a:srgbClr val="C00000"/>
                  </a:glow>
                </a:effectLst>
              </a:rPr>
            </a:br>
            <a:r>
              <a:rPr lang="en-US" dirty="0">
                <a:effectLst>
                  <a:glow rad="127000">
                    <a:srgbClr val="C00000"/>
                  </a:glow>
                </a:effectLst>
              </a:rPr>
              <a:t>it from me that I should sin against the LORD by ceasing to pray for you</a:t>
            </a:r>
            <a:r>
              <a:rPr lang="en-US" dirty="0"/>
              <a:t>, and I will instruct you in the good and the right way.  </a:t>
            </a:r>
          </a:p>
          <a:p>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AC09C928-A519-46BC-B93E-2CF88F8438BC}"/>
              </a:ext>
            </a:extLst>
          </p:cNvPr>
          <p:cNvSpPr txBox="1"/>
          <p:nvPr/>
        </p:nvSpPr>
        <p:spPr>
          <a:xfrm>
            <a:off x="7869946" y="5632701"/>
            <a:ext cx="4190036" cy="707886"/>
          </a:xfrm>
          <a:prstGeom prst="rect">
            <a:avLst/>
          </a:prstGeom>
          <a:noFill/>
        </p:spPr>
        <p:txBody>
          <a:bodyPr wrap="square" rtlCol="0">
            <a:spAutoFit/>
          </a:bodyPr>
          <a:lstStyle/>
          <a:p>
            <a:pPr algn="ctr"/>
            <a:r>
              <a:rPr lang="en-US" sz="4000" b="1" dirty="0">
                <a:solidFill>
                  <a:schemeClr val="bg1"/>
                </a:solidFill>
                <a:effectLst>
                  <a:glow rad="127000">
                    <a:srgbClr val="C00000"/>
                  </a:glow>
                </a:effectLst>
              </a:rPr>
              <a:t>PRAY!</a:t>
            </a:r>
          </a:p>
        </p:txBody>
      </p:sp>
    </p:spTree>
    <p:extLst>
      <p:ext uri="{BB962C8B-B14F-4D97-AF65-F5344CB8AC3E}">
        <p14:creationId xmlns:p14="http://schemas.microsoft.com/office/powerpoint/2010/main" val="249946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Final</a:t>
            </a:r>
            <a:r>
              <a:rPr lang="en-US" dirty="0"/>
              <a:t> Loyalty Warning 12:24</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3"/>
          <a:stretch>
            <a:fillRect/>
          </a:stretch>
        </p:blipFill>
        <p:spPr>
          <a:xfrm>
            <a:off x="145434" y="113323"/>
            <a:ext cx="1010049" cy="1004277"/>
          </a:xfrm>
          <a:prstGeom prst="rect">
            <a:avLst/>
          </a:prstGeom>
        </p:spPr>
      </p:pic>
    </p:spTree>
    <p:extLst>
      <p:ext uri="{BB962C8B-B14F-4D97-AF65-F5344CB8AC3E}">
        <p14:creationId xmlns:p14="http://schemas.microsoft.com/office/powerpoint/2010/main" val="243670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A152CD-818A-4477-8EDE-DA4A9D0C6C3A}"/>
              </a:ext>
            </a:extLst>
          </p:cNvPr>
          <p:cNvSpPr/>
          <p:nvPr/>
        </p:nvSpPr>
        <p:spPr>
          <a:xfrm>
            <a:off x="3559629" y="2122714"/>
            <a:ext cx="2014811" cy="794657"/>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man, woman, looking&#10;&#10;Description automatically generated">
            <a:extLst>
              <a:ext uri="{FF2B5EF4-FFF2-40B4-BE49-F238E27FC236}">
                <a16:creationId xmlns:a16="http://schemas.microsoft.com/office/drawing/2014/main" id="{B6EBFACF-5CDD-437D-80CF-3ED055052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Personal</a:t>
            </a:r>
            <a:r>
              <a:rPr lang="en-US" dirty="0"/>
              <a:t>  Loyalty Exemplified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713020" cy="5050835"/>
          </a:xfrm>
        </p:spPr>
        <p:txBody>
          <a:bodyPr/>
          <a:lstStyle/>
          <a:p>
            <a:r>
              <a:rPr lang="en-US" dirty="0"/>
              <a:t>12:1 And Samuel said to all Israel, </a:t>
            </a:r>
          </a:p>
          <a:p>
            <a:r>
              <a:rPr lang="en-US" dirty="0"/>
              <a:t>"Behold, </a:t>
            </a:r>
            <a:r>
              <a:rPr lang="en-US" dirty="0">
                <a:effectLst>
                  <a:glow rad="127000">
                    <a:srgbClr val="C00000"/>
                  </a:glow>
                </a:effectLst>
              </a:rPr>
              <a:t>I have obeyed your voice in all that you have said to me and have made a king over you. </a:t>
            </a:r>
            <a:r>
              <a:rPr lang="en-US" baseline="30000" dirty="0"/>
              <a:t>2</a:t>
            </a:r>
            <a:r>
              <a:rPr lang="en-US" dirty="0"/>
              <a:t> And now, behold, the king walks before you, and I am old and gray; and behold, my sons are with you. I have walked before you from my youth until this day.</a:t>
            </a:r>
          </a:p>
        </p:txBody>
      </p:sp>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Samuel’s </a:t>
            </a:r>
            <a:r>
              <a:rPr lang="en-US" sz="4000" b="1" dirty="0">
                <a:solidFill>
                  <a:schemeClr val="bg1"/>
                </a:solidFill>
                <a:effectLst>
                  <a:glow rad="127000">
                    <a:srgbClr val="C00000"/>
                  </a:glow>
                </a:effectLst>
              </a:rPr>
              <a:t>Obedience</a:t>
            </a:r>
          </a:p>
        </p:txBody>
      </p:sp>
    </p:spTree>
    <p:extLst>
      <p:ext uri="{BB962C8B-B14F-4D97-AF65-F5344CB8AC3E}">
        <p14:creationId xmlns:p14="http://schemas.microsoft.com/office/powerpoint/2010/main" val="985817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bowl, holding, small&#10;&#10;Description automatically generated">
            <a:extLst>
              <a:ext uri="{FF2B5EF4-FFF2-40B4-BE49-F238E27FC236}">
                <a16:creationId xmlns:a16="http://schemas.microsoft.com/office/drawing/2014/main" id="{3F330E1B-DB23-4A67-9EBF-15C1D0107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06920"/>
            <a:ext cx="7358743" cy="662038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effectLst>
                  <a:glow rad="127000">
                    <a:srgbClr val="C00000"/>
                  </a:glow>
                  <a:outerShdw blurRad="50800" dist="50800" dir="2700000" algn="ctr" rotWithShape="0">
                    <a:schemeClr val="tx1"/>
                  </a:outerShdw>
                </a:effectLst>
              </a:rPr>
              <a:t>Final</a:t>
            </a:r>
            <a:r>
              <a:rPr lang="en-US" dirty="0"/>
              <a:t> Loyalty Warning 12:24</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7705199" cy="5050835"/>
          </a:xfrm>
        </p:spPr>
        <p:txBody>
          <a:bodyPr/>
          <a:lstStyle/>
          <a:p>
            <a:r>
              <a:rPr lang="en-US" dirty="0"/>
              <a:t> </a:t>
            </a:r>
            <a:r>
              <a:rPr lang="en-US" baseline="30000" dirty="0"/>
              <a:t>24</a:t>
            </a:r>
            <a:r>
              <a:rPr lang="en-US" dirty="0"/>
              <a:t> Only </a:t>
            </a:r>
            <a:r>
              <a:rPr lang="en-US" dirty="0">
                <a:effectLst>
                  <a:glow rad="127000">
                    <a:srgbClr val="C00000"/>
                  </a:glow>
                </a:effectLst>
              </a:rPr>
              <a:t>fear the LORD </a:t>
            </a:r>
            <a:r>
              <a:rPr lang="en-US" dirty="0"/>
              <a:t>and </a:t>
            </a:r>
            <a:r>
              <a:rPr lang="en-US" dirty="0">
                <a:effectLst>
                  <a:glow rad="127000">
                    <a:srgbClr val="C00000"/>
                  </a:glow>
                </a:effectLst>
              </a:rPr>
              <a:t>serve him faithfully with </a:t>
            </a:r>
            <a:r>
              <a:rPr lang="en-US" dirty="0">
                <a:solidFill>
                  <a:srgbClr val="C00000"/>
                </a:solidFill>
                <a:effectLst>
                  <a:glow rad="254000">
                    <a:schemeClr val="bg1"/>
                  </a:glow>
                </a:effectLst>
              </a:rPr>
              <a:t>all your heart</a:t>
            </a:r>
            <a:r>
              <a:rPr lang="en-US" dirty="0"/>
              <a:t>. For consider what great things he has done for you.  </a:t>
            </a:r>
            <a:r>
              <a:rPr lang="en-US" baseline="30000" dirty="0"/>
              <a:t>25</a:t>
            </a:r>
            <a:r>
              <a:rPr lang="en-US" dirty="0"/>
              <a:t> But if you still do wickedly, you shall be swept away, both you and your king."</a:t>
            </a:r>
          </a:p>
          <a:p>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84782318-3C4B-42E4-8BA6-D388ED79D72A}"/>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rgbClr val="C00000"/>
                  </a:glow>
                </a:effectLst>
              </a:rPr>
              <a:t>FOCUS</a:t>
            </a:r>
            <a:r>
              <a:rPr lang="en-US" sz="4000" b="1" dirty="0">
                <a:solidFill>
                  <a:schemeClr val="bg1"/>
                </a:solidFill>
              </a:rPr>
              <a:t> </a:t>
            </a:r>
            <a:r>
              <a:rPr lang="en-US" sz="4000" b="1" dirty="0">
                <a:solidFill>
                  <a:schemeClr val="bg1"/>
                </a:solidFill>
                <a:effectLst>
                  <a:glow rad="127000">
                    <a:schemeClr val="tx1"/>
                  </a:glow>
                </a:effectLst>
              </a:rPr>
              <a:t>on the LORD</a:t>
            </a:r>
          </a:p>
        </p:txBody>
      </p:sp>
    </p:spTree>
    <p:extLst>
      <p:ext uri="{BB962C8B-B14F-4D97-AF65-F5344CB8AC3E}">
        <p14:creationId xmlns:p14="http://schemas.microsoft.com/office/powerpoint/2010/main" val="20421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dark, black, star&#10;&#10;Description automatically generated">
            <a:extLst>
              <a:ext uri="{FF2B5EF4-FFF2-40B4-BE49-F238E27FC236}">
                <a16:creationId xmlns:a16="http://schemas.microsoft.com/office/drawing/2014/main" id="{EC7FF6AD-109A-4286-B5E7-108D76551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024" y="-147021"/>
            <a:ext cx="9851419" cy="8131692"/>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Final</a:t>
            </a:r>
            <a:r>
              <a:rPr lang="en-US" dirty="0"/>
              <a:t> Loyalty Warning 12:24</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7804053" cy="5050835"/>
          </a:xfrm>
        </p:spPr>
        <p:txBody>
          <a:bodyPr/>
          <a:lstStyle/>
          <a:p>
            <a:r>
              <a:rPr lang="en-US" dirty="0"/>
              <a:t> </a:t>
            </a:r>
            <a:r>
              <a:rPr lang="en-US" baseline="30000" dirty="0"/>
              <a:t>24</a:t>
            </a:r>
            <a:r>
              <a:rPr lang="en-US" dirty="0"/>
              <a:t> Only fear the LORD and serve him faithfully with all your heart. For </a:t>
            </a:r>
            <a:r>
              <a:rPr lang="en-US" dirty="0">
                <a:effectLst>
                  <a:glow rad="127000">
                    <a:srgbClr val="C00000"/>
                  </a:glow>
                </a:effectLst>
              </a:rPr>
              <a:t>consider what great things he has done for you</a:t>
            </a:r>
            <a:r>
              <a:rPr lang="en-US" dirty="0"/>
              <a:t>.  </a:t>
            </a:r>
            <a:r>
              <a:rPr lang="en-US" baseline="30000" dirty="0"/>
              <a:t>25</a:t>
            </a:r>
            <a:r>
              <a:rPr lang="en-US" dirty="0"/>
              <a:t> But if you still do wickedly, you shall be swept away, both you and your king."</a:t>
            </a:r>
          </a:p>
          <a:p>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84782318-3C4B-42E4-8BA6-D388ED79D72A}"/>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rPr>
              <a:t>CONSIDER His </a:t>
            </a:r>
          </a:p>
          <a:p>
            <a:pPr algn="ctr"/>
            <a:r>
              <a:rPr lang="en-US" sz="4000" b="1" dirty="0">
                <a:solidFill>
                  <a:schemeClr val="bg1"/>
                </a:solidFill>
              </a:rPr>
              <a:t>GREATNESS</a:t>
            </a:r>
          </a:p>
        </p:txBody>
      </p:sp>
    </p:spTree>
    <p:extLst>
      <p:ext uri="{BB962C8B-B14F-4D97-AF65-F5344CB8AC3E}">
        <p14:creationId xmlns:p14="http://schemas.microsoft.com/office/powerpoint/2010/main" val="326395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ol, broom, outdoor, building&#10;&#10;Description automatically generated">
            <a:extLst>
              <a:ext uri="{FF2B5EF4-FFF2-40B4-BE49-F238E27FC236}">
                <a16:creationId xmlns:a16="http://schemas.microsoft.com/office/drawing/2014/main" id="{03B5B35E-3D3F-4C1E-8941-5CDC96BE6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079" y="0"/>
            <a:ext cx="7868511" cy="6858000"/>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Final</a:t>
            </a:r>
            <a:r>
              <a:rPr lang="en-US" dirty="0"/>
              <a:t> Loyalty Warning 12:24</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7665481" cy="5050835"/>
          </a:xfrm>
        </p:spPr>
        <p:txBody>
          <a:bodyPr/>
          <a:lstStyle/>
          <a:p>
            <a:r>
              <a:rPr lang="en-US" dirty="0"/>
              <a:t> </a:t>
            </a:r>
            <a:r>
              <a:rPr lang="en-US" baseline="30000" dirty="0"/>
              <a:t>24</a:t>
            </a:r>
            <a:r>
              <a:rPr lang="en-US" dirty="0"/>
              <a:t> Only fear the LORD and serve him faithfully with all your heart. For consider what great things he has done for you.  </a:t>
            </a:r>
            <a:r>
              <a:rPr lang="en-US" baseline="30000" dirty="0"/>
              <a:t>25</a:t>
            </a:r>
            <a:r>
              <a:rPr lang="en-US" dirty="0"/>
              <a:t> </a:t>
            </a:r>
            <a:r>
              <a:rPr lang="en-US" dirty="0">
                <a:effectLst>
                  <a:glow rad="127000">
                    <a:srgbClr val="C00000"/>
                  </a:glow>
                </a:effectLst>
              </a:rPr>
              <a:t>But if you still do wickedly, you shall be swept away, both you and your king</a:t>
            </a:r>
            <a:r>
              <a:rPr lang="en-US" dirty="0"/>
              <a:t>."</a:t>
            </a:r>
          </a:p>
          <a:p>
            <a:r>
              <a:rPr lang="en-US" dirty="0"/>
              <a:t> </a:t>
            </a:r>
          </a:p>
        </p:txBody>
      </p:sp>
      <p:pic>
        <p:nvPicPr>
          <p:cNvPr id="4" name="Picture 3">
            <a:extLst>
              <a:ext uri="{FF2B5EF4-FFF2-40B4-BE49-F238E27FC236}">
                <a16:creationId xmlns:a16="http://schemas.microsoft.com/office/drawing/2014/main" id="{B9575B59-9C90-4298-9FBC-09C6B70011E9}"/>
              </a:ext>
            </a:extLst>
          </p:cNvPr>
          <p:cNvPicPr>
            <a:picLocks noChangeAspect="1"/>
          </p:cNvPicPr>
          <p:nvPr/>
        </p:nvPicPr>
        <p:blipFill>
          <a:blip r:embed="rId4"/>
          <a:stretch>
            <a:fillRect/>
          </a:stretch>
        </p:blipFill>
        <p:spPr>
          <a:xfrm>
            <a:off x="145434" y="113323"/>
            <a:ext cx="1010049" cy="1004277"/>
          </a:xfrm>
          <a:prstGeom prst="rect">
            <a:avLst/>
          </a:prstGeom>
        </p:spPr>
      </p:pic>
      <p:sp>
        <p:nvSpPr>
          <p:cNvPr id="5" name="TextBox 4">
            <a:extLst>
              <a:ext uri="{FF2B5EF4-FFF2-40B4-BE49-F238E27FC236}">
                <a16:creationId xmlns:a16="http://schemas.microsoft.com/office/drawing/2014/main" id="{84782318-3C4B-42E4-8BA6-D388ED79D72A}"/>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DO NOT GET SWEPT AWAY!</a:t>
            </a:r>
          </a:p>
        </p:txBody>
      </p:sp>
    </p:spTree>
    <p:extLst>
      <p:ext uri="{BB962C8B-B14F-4D97-AF65-F5344CB8AC3E}">
        <p14:creationId xmlns:p14="http://schemas.microsoft.com/office/powerpoint/2010/main" val="144776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4A21-2319-4D84-94D6-0EAE63601E45}"/>
              </a:ext>
            </a:extLst>
          </p:cNvPr>
          <p:cNvSpPr>
            <a:spLocks noGrp="1"/>
          </p:cNvSpPr>
          <p:nvPr>
            <p:ph type="title"/>
          </p:nvPr>
        </p:nvSpPr>
        <p:spPr/>
        <p:txBody>
          <a:bodyPr/>
          <a:lstStyle/>
          <a:p>
            <a:r>
              <a:rPr lang="en-US" dirty="0"/>
              <a:t>Let’s Sum It Up …</a:t>
            </a:r>
          </a:p>
        </p:txBody>
      </p:sp>
      <p:sp>
        <p:nvSpPr>
          <p:cNvPr id="3" name="Content Placeholder 2">
            <a:extLst>
              <a:ext uri="{FF2B5EF4-FFF2-40B4-BE49-F238E27FC236}">
                <a16:creationId xmlns:a16="http://schemas.microsoft.com/office/drawing/2014/main" id="{C7C67D78-0EAF-4829-AE17-D995A040C03D}"/>
              </a:ext>
            </a:extLst>
          </p:cNvPr>
          <p:cNvSpPr>
            <a:spLocks noGrp="1"/>
          </p:cNvSpPr>
          <p:nvPr>
            <p:ph idx="1"/>
          </p:nvPr>
        </p:nvSpPr>
        <p:spPr>
          <a:xfrm>
            <a:off x="400834" y="1537854"/>
            <a:ext cx="8210732" cy="5050835"/>
          </a:xfrm>
        </p:spPr>
        <p:txBody>
          <a:bodyPr/>
          <a:lstStyle/>
          <a:p>
            <a:pPr marL="571500" indent="-571500">
              <a:buFont typeface="Arial" panose="020B0604020202020204" pitchFamily="34" charset="0"/>
              <a:buChar char="•"/>
            </a:pPr>
            <a:r>
              <a:rPr lang="en-US" dirty="0"/>
              <a:t>LOYALTY to the Lord is a matter of TRUST</a:t>
            </a:r>
          </a:p>
          <a:p>
            <a:pPr marL="571500" indent="-571500">
              <a:buFont typeface="Arial" panose="020B0604020202020204" pitchFamily="34" charset="0"/>
              <a:buChar char="•"/>
            </a:pPr>
            <a:endParaRPr lang="en-US" sz="1800" dirty="0"/>
          </a:p>
          <a:p>
            <a:pPr marL="571500" indent="-571500">
              <a:buFont typeface="Arial" panose="020B0604020202020204" pitchFamily="34" charset="0"/>
              <a:buChar char="•"/>
            </a:pPr>
            <a:r>
              <a:rPr lang="en-US" dirty="0"/>
              <a:t>Samuel TRUSTED the Lord and was LOYAL and was BLESSED</a:t>
            </a:r>
            <a:endParaRPr lang="en-US" sz="1800" dirty="0"/>
          </a:p>
          <a:p>
            <a:pPr marL="571500" indent="-571500">
              <a:buFont typeface="Arial" panose="020B0604020202020204" pitchFamily="34" charset="0"/>
              <a:buChar char="•"/>
            </a:pPr>
            <a:endParaRPr lang="en-US" sz="1800" dirty="0"/>
          </a:p>
          <a:p>
            <a:pPr marL="571500" indent="-571500">
              <a:buFont typeface="Arial" panose="020B0604020202020204" pitchFamily="34" charset="0"/>
              <a:buChar char="•"/>
            </a:pPr>
            <a:r>
              <a:rPr lang="en-US" dirty="0"/>
              <a:t>Israel DID NOT TRUST the Lord,  was DISLOYAL and was OPPRESSED</a:t>
            </a:r>
          </a:p>
          <a:p>
            <a:endParaRPr lang="en-US" dirty="0"/>
          </a:p>
          <a:p>
            <a:endParaRPr lang="en-US" dirty="0"/>
          </a:p>
        </p:txBody>
      </p:sp>
    </p:spTree>
    <p:extLst>
      <p:ext uri="{BB962C8B-B14F-4D97-AF65-F5344CB8AC3E}">
        <p14:creationId xmlns:p14="http://schemas.microsoft.com/office/powerpoint/2010/main" val="24769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4A21-2319-4D84-94D6-0EAE63601E45}"/>
              </a:ext>
            </a:extLst>
          </p:cNvPr>
          <p:cNvSpPr>
            <a:spLocks noGrp="1"/>
          </p:cNvSpPr>
          <p:nvPr>
            <p:ph type="title"/>
          </p:nvPr>
        </p:nvSpPr>
        <p:spPr/>
        <p:txBody>
          <a:bodyPr/>
          <a:lstStyle/>
          <a:p>
            <a:r>
              <a:rPr lang="en-US" dirty="0"/>
              <a:t>Let’s Sum It Up …</a:t>
            </a:r>
          </a:p>
        </p:txBody>
      </p:sp>
      <p:sp>
        <p:nvSpPr>
          <p:cNvPr id="3" name="Content Placeholder 2">
            <a:extLst>
              <a:ext uri="{FF2B5EF4-FFF2-40B4-BE49-F238E27FC236}">
                <a16:creationId xmlns:a16="http://schemas.microsoft.com/office/drawing/2014/main" id="{C7C67D78-0EAF-4829-AE17-D995A040C03D}"/>
              </a:ext>
            </a:extLst>
          </p:cNvPr>
          <p:cNvSpPr>
            <a:spLocks noGrp="1"/>
          </p:cNvSpPr>
          <p:nvPr>
            <p:ph idx="1"/>
          </p:nvPr>
        </p:nvSpPr>
        <p:spPr>
          <a:xfrm>
            <a:off x="400834" y="1537854"/>
            <a:ext cx="8210732" cy="5050835"/>
          </a:xfrm>
        </p:spPr>
        <p:txBody>
          <a:bodyPr/>
          <a:lstStyle/>
          <a:p>
            <a:pPr marL="571500" indent="-571500">
              <a:buFont typeface="Arial" panose="020B0604020202020204" pitchFamily="34" charset="0"/>
              <a:buChar char="•"/>
            </a:pPr>
            <a:r>
              <a:rPr lang="en-US" dirty="0"/>
              <a:t>LOYALTY to the Lord is a matter of TRUST</a:t>
            </a:r>
          </a:p>
          <a:p>
            <a:pPr marL="571500" indent="-571500">
              <a:buFont typeface="Arial" panose="020B0604020202020204" pitchFamily="34" charset="0"/>
              <a:buChar char="•"/>
            </a:pPr>
            <a:endParaRPr lang="en-US" sz="1800" dirty="0"/>
          </a:p>
          <a:p>
            <a:endParaRPr lang="en-US" dirty="0"/>
          </a:p>
          <a:p>
            <a:endParaRPr lang="en-US" dirty="0"/>
          </a:p>
        </p:txBody>
      </p:sp>
    </p:spTree>
    <p:extLst>
      <p:ext uri="{BB962C8B-B14F-4D97-AF65-F5344CB8AC3E}">
        <p14:creationId xmlns:p14="http://schemas.microsoft.com/office/powerpoint/2010/main" val="6292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4A21-2319-4D84-94D6-0EAE63601E45}"/>
              </a:ext>
            </a:extLst>
          </p:cNvPr>
          <p:cNvSpPr>
            <a:spLocks noGrp="1"/>
          </p:cNvSpPr>
          <p:nvPr>
            <p:ph type="title"/>
          </p:nvPr>
        </p:nvSpPr>
        <p:spPr/>
        <p:txBody>
          <a:bodyPr/>
          <a:lstStyle/>
          <a:p>
            <a:r>
              <a:rPr lang="en-US" dirty="0"/>
              <a:t>Let’s Sum It Up …</a:t>
            </a:r>
          </a:p>
        </p:txBody>
      </p:sp>
      <p:sp>
        <p:nvSpPr>
          <p:cNvPr id="3" name="Content Placeholder 2">
            <a:extLst>
              <a:ext uri="{FF2B5EF4-FFF2-40B4-BE49-F238E27FC236}">
                <a16:creationId xmlns:a16="http://schemas.microsoft.com/office/drawing/2014/main" id="{C7C67D78-0EAF-4829-AE17-D995A040C03D}"/>
              </a:ext>
            </a:extLst>
          </p:cNvPr>
          <p:cNvSpPr>
            <a:spLocks noGrp="1"/>
          </p:cNvSpPr>
          <p:nvPr>
            <p:ph idx="1"/>
          </p:nvPr>
        </p:nvSpPr>
        <p:spPr>
          <a:xfrm>
            <a:off x="400834" y="1537854"/>
            <a:ext cx="8210732" cy="5050835"/>
          </a:xfrm>
        </p:spPr>
        <p:txBody>
          <a:bodyPr/>
          <a:lstStyle/>
          <a:p>
            <a:pPr marL="571500" indent="-571500">
              <a:buFont typeface="Arial" panose="020B0604020202020204" pitchFamily="34" charset="0"/>
              <a:buChar char="•"/>
            </a:pPr>
            <a:r>
              <a:rPr lang="en-US" dirty="0"/>
              <a:t>LOYALTY to the Lord is a matter of TRUST</a:t>
            </a:r>
          </a:p>
          <a:p>
            <a:pPr marL="571500" indent="-571500">
              <a:buFont typeface="Arial" panose="020B0604020202020204" pitchFamily="34" charset="0"/>
              <a:buChar char="•"/>
            </a:pPr>
            <a:endParaRPr lang="en-US" sz="1800" dirty="0"/>
          </a:p>
          <a:p>
            <a:pPr marL="571500" indent="-571500">
              <a:buFont typeface="Arial" panose="020B0604020202020204" pitchFamily="34" charset="0"/>
              <a:buChar char="•"/>
            </a:pPr>
            <a:r>
              <a:rPr lang="en-US" dirty="0"/>
              <a:t>Samuel TRUSTED the Lord and was LOYAL and was BLESSED</a:t>
            </a:r>
            <a:endParaRPr lang="en-US" sz="1800" dirty="0"/>
          </a:p>
          <a:p>
            <a:pPr marL="571500" indent="-571500">
              <a:buFont typeface="Arial" panose="020B0604020202020204" pitchFamily="34" charset="0"/>
              <a:buChar char="•"/>
            </a:pPr>
            <a:endParaRPr lang="en-US" sz="1800" dirty="0"/>
          </a:p>
          <a:p>
            <a:endParaRPr lang="en-US" dirty="0"/>
          </a:p>
          <a:p>
            <a:endParaRPr lang="en-US" dirty="0"/>
          </a:p>
        </p:txBody>
      </p:sp>
    </p:spTree>
    <p:extLst>
      <p:ext uri="{BB962C8B-B14F-4D97-AF65-F5344CB8AC3E}">
        <p14:creationId xmlns:p14="http://schemas.microsoft.com/office/powerpoint/2010/main" val="157045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14A21-2319-4D84-94D6-0EAE63601E45}"/>
              </a:ext>
            </a:extLst>
          </p:cNvPr>
          <p:cNvSpPr>
            <a:spLocks noGrp="1"/>
          </p:cNvSpPr>
          <p:nvPr>
            <p:ph type="title"/>
          </p:nvPr>
        </p:nvSpPr>
        <p:spPr/>
        <p:txBody>
          <a:bodyPr/>
          <a:lstStyle/>
          <a:p>
            <a:r>
              <a:rPr lang="en-US" dirty="0"/>
              <a:t>Let’s Sum It Up …</a:t>
            </a:r>
          </a:p>
        </p:txBody>
      </p:sp>
      <p:sp>
        <p:nvSpPr>
          <p:cNvPr id="3" name="Content Placeholder 2">
            <a:extLst>
              <a:ext uri="{FF2B5EF4-FFF2-40B4-BE49-F238E27FC236}">
                <a16:creationId xmlns:a16="http://schemas.microsoft.com/office/drawing/2014/main" id="{C7C67D78-0EAF-4829-AE17-D995A040C03D}"/>
              </a:ext>
            </a:extLst>
          </p:cNvPr>
          <p:cNvSpPr>
            <a:spLocks noGrp="1"/>
          </p:cNvSpPr>
          <p:nvPr>
            <p:ph idx="1"/>
          </p:nvPr>
        </p:nvSpPr>
        <p:spPr>
          <a:xfrm>
            <a:off x="400833" y="1537854"/>
            <a:ext cx="8129709" cy="5050835"/>
          </a:xfrm>
        </p:spPr>
        <p:txBody>
          <a:bodyPr/>
          <a:lstStyle/>
          <a:p>
            <a:r>
              <a:rPr lang="en-US" dirty="0"/>
              <a:t>Proverbs 3:5-6</a:t>
            </a:r>
          </a:p>
          <a:p>
            <a:r>
              <a:rPr lang="en-US" baseline="30000" dirty="0"/>
              <a:t>5</a:t>
            </a:r>
            <a:r>
              <a:rPr lang="en-US" dirty="0"/>
              <a:t> Trust in the LORD with all your heart, and do not lean on your own understanding.  </a:t>
            </a:r>
            <a:r>
              <a:rPr lang="en-US" baseline="30000" dirty="0"/>
              <a:t>6</a:t>
            </a:r>
            <a:r>
              <a:rPr lang="en-US" dirty="0"/>
              <a:t> In all your ways acknowledge him, and he will make straight your paths.</a:t>
            </a:r>
          </a:p>
          <a:p>
            <a:endParaRPr lang="en-US" dirty="0"/>
          </a:p>
          <a:p>
            <a:endParaRPr lang="en-US" dirty="0"/>
          </a:p>
        </p:txBody>
      </p:sp>
    </p:spTree>
    <p:extLst>
      <p:ext uri="{BB962C8B-B14F-4D97-AF65-F5344CB8AC3E}">
        <p14:creationId xmlns:p14="http://schemas.microsoft.com/office/powerpoint/2010/main" val="2960231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2870517"/>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1805369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dirty="0"/>
              <a:t>Covenant Loyalty</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254643" y="1537854"/>
            <a:ext cx="11620031" cy="5050835"/>
          </a:xfrm>
        </p:spPr>
        <p:txBody>
          <a:bodyPr/>
          <a:lstStyle/>
          <a:p>
            <a:pPr algn="ctr"/>
            <a:r>
              <a:rPr lang="en-US" dirty="0"/>
              <a:t>Personal Loyalty Exemplified 12:1-5</a:t>
            </a:r>
          </a:p>
          <a:p>
            <a:pPr algn="ctr"/>
            <a:r>
              <a:rPr lang="en-US" dirty="0"/>
              <a:t>Past Disloyalty Exposed 12:6-15</a:t>
            </a:r>
          </a:p>
          <a:p>
            <a:pPr algn="ctr"/>
            <a:r>
              <a:rPr lang="en-US" dirty="0"/>
              <a:t>Present Loyalty Paused 12:16-19</a:t>
            </a:r>
          </a:p>
          <a:p>
            <a:pPr algn="ctr"/>
            <a:r>
              <a:rPr lang="en-US" dirty="0"/>
              <a:t>Future Loyalty Expected 12:20-25</a:t>
            </a:r>
          </a:p>
          <a:p>
            <a:pPr algn="ctr"/>
            <a:r>
              <a:rPr lang="en-US" dirty="0"/>
              <a:t>Final Loyalty Warning 12:24-25</a:t>
            </a:r>
          </a:p>
        </p:txBody>
      </p:sp>
      <p:pic>
        <p:nvPicPr>
          <p:cNvPr id="8" name="Picture 7">
            <a:extLst>
              <a:ext uri="{FF2B5EF4-FFF2-40B4-BE49-F238E27FC236}">
                <a16:creationId xmlns:a16="http://schemas.microsoft.com/office/drawing/2014/main" id="{952CDA94-CD46-4CB1-B316-252B09C03237}"/>
              </a:ext>
            </a:extLst>
          </p:cNvPr>
          <p:cNvPicPr>
            <a:picLocks noChangeAspect="1"/>
          </p:cNvPicPr>
          <p:nvPr/>
        </p:nvPicPr>
        <p:blipFill>
          <a:blip r:embed="rId3"/>
          <a:stretch>
            <a:fillRect/>
          </a:stretch>
        </p:blipFill>
        <p:spPr>
          <a:xfrm>
            <a:off x="2598349" y="4798421"/>
            <a:ext cx="1676434" cy="1666855"/>
          </a:xfrm>
          <a:prstGeom prst="rect">
            <a:avLst/>
          </a:prstGeom>
        </p:spPr>
      </p:pic>
      <p:pic>
        <p:nvPicPr>
          <p:cNvPr id="9" name="Picture 8">
            <a:extLst>
              <a:ext uri="{FF2B5EF4-FFF2-40B4-BE49-F238E27FC236}">
                <a16:creationId xmlns:a16="http://schemas.microsoft.com/office/drawing/2014/main" id="{F799EBC7-A3B1-417C-852C-4DD7163399B9}"/>
              </a:ext>
            </a:extLst>
          </p:cNvPr>
          <p:cNvPicPr>
            <a:picLocks noChangeAspect="1"/>
          </p:cNvPicPr>
          <p:nvPr/>
        </p:nvPicPr>
        <p:blipFill>
          <a:blip r:embed="rId4"/>
          <a:stretch>
            <a:fillRect/>
          </a:stretch>
        </p:blipFill>
        <p:spPr>
          <a:xfrm>
            <a:off x="4949663" y="4811484"/>
            <a:ext cx="1676434" cy="1666855"/>
          </a:xfrm>
          <a:prstGeom prst="rect">
            <a:avLst/>
          </a:prstGeom>
        </p:spPr>
      </p:pic>
      <p:pic>
        <p:nvPicPr>
          <p:cNvPr id="10" name="Picture 9">
            <a:extLst>
              <a:ext uri="{FF2B5EF4-FFF2-40B4-BE49-F238E27FC236}">
                <a16:creationId xmlns:a16="http://schemas.microsoft.com/office/drawing/2014/main" id="{37DFED7A-DBF5-49B1-8195-61E987DD5324}"/>
              </a:ext>
            </a:extLst>
          </p:cNvPr>
          <p:cNvPicPr>
            <a:picLocks noChangeAspect="1"/>
          </p:cNvPicPr>
          <p:nvPr/>
        </p:nvPicPr>
        <p:blipFill>
          <a:blip r:embed="rId5"/>
          <a:stretch>
            <a:fillRect/>
          </a:stretch>
        </p:blipFill>
        <p:spPr>
          <a:xfrm>
            <a:off x="7300977" y="4811484"/>
            <a:ext cx="1676434" cy="1666855"/>
          </a:xfrm>
          <a:prstGeom prst="rect">
            <a:avLst/>
          </a:prstGeom>
        </p:spPr>
      </p:pic>
    </p:spTree>
    <p:extLst>
      <p:ext uri="{BB962C8B-B14F-4D97-AF65-F5344CB8AC3E}">
        <p14:creationId xmlns:p14="http://schemas.microsoft.com/office/powerpoint/2010/main" val="347025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3" dur="500"/>
                                        <p:tgtEl>
                                          <p:spTgt spid="3">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B6EBFACF-5CDD-437D-80CF-3ED055052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Personal</a:t>
            </a:r>
            <a:r>
              <a:rPr lang="en-US" dirty="0"/>
              <a:t>  Loyalty Exemplified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713020" cy="5050835"/>
          </a:xfrm>
        </p:spPr>
        <p:txBody>
          <a:bodyPr/>
          <a:lstStyle/>
          <a:p>
            <a:r>
              <a:rPr lang="en-US" dirty="0"/>
              <a:t>12:1 And Samuel said to all Israel, </a:t>
            </a:r>
          </a:p>
          <a:p>
            <a:r>
              <a:rPr lang="en-US" dirty="0"/>
              <a:t>"Behold</a:t>
            </a:r>
            <a:r>
              <a:rPr lang="en-US" dirty="0">
                <a:effectLst>
                  <a:glow rad="127000">
                    <a:srgbClr val="513007"/>
                  </a:glow>
                </a:effectLst>
              </a:rPr>
              <a:t>, I have obeyed your voice in all that you have said to me and have made a king over you. </a:t>
            </a:r>
            <a:r>
              <a:rPr lang="en-US" baseline="30000" dirty="0"/>
              <a:t>2</a:t>
            </a:r>
            <a:r>
              <a:rPr lang="en-US" dirty="0"/>
              <a:t> And now, behold, the king walks before you, and </a:t>
            </a:r>
            <a:r>
              <a:rPr lang="en-US" dirty="0">
                <a:effectLst>
                  <a:glow rad="127000">
                    <a:srgbClr val="C00000"/>
                  </a:glow>
                </a:effectLst>
              </a:rPr>
              <a:t>I am old and gray</a:t>
            </a:r>
            <a:r>
              <a:rPr lang="en-US" dirty="0"/>
              <a:t>; and behold, my sons are with you</a:t>
            </a:r>
            <a:r>
              <a:rPr lang="en-US" dirty="0">
                <a:effectLst>
                  <a:glow rad="127000">
                    <a:srgbClr val="C00000"/>
                  </a:glow>
                </a:effectLst>
              </a:rPr>
              <a:t>. I have walked before you from my youth until this day.</a:t>
            </a:r>
          </a:p>
        </p:txBody>
      </p:sp>
      <p:sp>
        <p:nvSpPr>
          <p:cNvPr id="5" name="TextBox 4">
            <a:extLst>
              <a:ext uri="{FF2B5EF4-FFF2-40B4-BE49-F238E27FC236}">
                <a16:creationId xmlns:a16="http://schemas.microsoft.com/office/drawing/2014/main" id="{53B2403F-38AE-4C91-A07D-1CD747FA8363}"/>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Samuel’s </a:t>
            </a:r>
            <a:r>
              <a:rPr lang="en-US" sz="4000" b="1" dirty="0">
                <a:solidFill>
                  <a:schemeClr val="bg1"/>
                </a:solidFill>
                <a:effectLst>
                  <a:glow rad="127000">
                    <a:srgbClr val="C00000"/>
                  </a:glow>
                </a:effectLst>
              </a:rPr>
              <a:t>Longevity</a:t>
            </a:r>
          </a:p>
        </p:txBody>
      </p:sp>
    </p:spTree>
    <p:extLst>
      <p:ext uri="{BB962C8B-B14F-4D97-AF65-F5344CB8AC3E}">
        <p14:creationId xmlns:p14="http://schemas.microsoft.com/office/powerpoint/2010/main" val="278621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man, woman, looking&#10;&#10;Description automatically generated">
            <a:extLst>
              <a:ext uri="{FF2B5EF4-FFF2-40B4-BE49-F238E27FC236}">
                <a16:creationId xmlns:a16="http://schemas.microsoft.com/office/drawing/2014/main" id="{2424D5EF-0B76-40AC-898A-CA4A3EE74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7" name="TextBox 6">
            <a:extLst>
              <a:ext uri="{FF2B5EF4-FFF2-40B4-BE49-F238E27FC236}">
                <a16:creationId xmlns:a16="http://schemas.microsoft.com/office/drawing/2014/main" id="{AAFFFEF3-CEBE-4F67-AA65-A4947BD56DF2}"/>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Samuel’s </a:t>
            </a:r>
            <a:br>
              <a:rPr lang="en-US" sz="4000" b="1" dirty="0">
                <a:solidFill>
                  <a:schemeClr val="bg1"/>
                </a:solidFill>
                <a:effectLst>
                  <a:glow rad="127000">
                    <a:schemeClr val="tx1"/>
                  </a:glow>
                </a:effectLst>
              </a:rPr>
            </a:br>
            <a:r>
              <a:rPr lang="en-US" sz="4000" b="1" dirty="0">
                <a:solidFill>
                  <a:schemeClr val="bg1"/>
                </a:solidFill>
                <a:effectLst>
                  <a:glow rad="127000">
                    <a:srgbClr val="C00000"/>
                  </a:glow>
                </a:effectLst>
              </a:rPr>
              <a:t>Integrity</a:t>
            </a:r>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Personal</a:t>
            </a:r>
            <a:r>
              <a:rPr lang="en-US" dirty="0"/>
              <a:t>  Loyalty Exemplified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713020" cy="5050835"/>
          </a:xfrm>
        </p:spPr>
        <p:txBody>
          <a:bodyPr/>
          <a:lstStyle/>
          <a:p>
            <a:r>
              <a:rPr lang="en-US" baseline="30000" dirty="0"/>
              <a:t>3</a:t>
            </a:r>
            <a:r>
              <a:rPr lang="en-US" dirty="0"/>
              <a:t> </a:t>
            </a:r>
            <a:r>
              <a:rPr lang="en-US" dirty="0">
                <a:effectLst>
                  <a:glow rad="127000">
                    <a:srgbClr val="C00000"/>
                  </a:glow>
                </a:effectLst>
              </a:rPr>
              <a:t>Here I am; testify </a:t>
            </a:r>
            <a:r>
              <a:rPr lang="en-US" dirty="0"/>
              <a:t>against me before the LORD and before his anointed. Whose ox have I taken? Or whose donkey have I taken? Or whom have I defrauded? Whom have I oppressed? Or from whose hand have I taken a bribe to blind my eyes with it? </a:t>
            </a:r>
            <a:r>
              <a:rPr lang="en-US" dirty="0">
                <a:effectLst>
                  <a:glow rad="127000">
                    <a:srgbClr val="C00000"/>
                  </a:glow>
                </a:effectLst>
              </a:rPr>
              <a:t>Testify</a:t>
            </a:r>
            <a:r>
              <a:rPr lang="en-US" dirty="0"/>
              <a:t> against me and I will restore it to you.“</a:t>
            </a:r>
          </a:p>
          <a:p>
            <a:endParaRPr lang="en-US" dirty="0"/>
          </a:p>
        </p:txBody>
      </p:sp>
    </p:spTree>
    <p:extLst>
      <p:ext uri="{BB962C8B-B14F-4D97-AF65-F5344CB8AC3E}">
        <p14:creationId xmlns:p14="http://schemas.microsoft.com/office/powerpoint/2010/main" val="82158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7FFBC35C-B7F2-4336-A372-4AEAD86A6ECD}"/>
              </a:ext>
            </a:extLst>
          </p:cNvPr>
          <p:cNvPicPr>
            <a:picLocks noChangeAspect="1"/>
          </p:cNvPicPr>
          <p:nvPr/>
        </p:nvPicPr>
        <p:blipFill rotWithShape="1">
          <a:blip r:embed="rId3">
            <a:extLst>
              <a:ext uri="{28A0092B-C50C-407E-A947-70E740481C1C}">
                <a14:useLocalDpi xmlns:a14="http://schemas.microsoft.com/office/drawing/2010/main" val="0"/>
              </a:ext>
            </a:extLst>
          </a:blip>
          <a:srcRect b="26565"/>
          <a:stretch/>
        </p:blipFill>
        <p:spPr>
          <a:xfrm>
            <a:off x="0" y="2217679"/>
            <a:ext cx="12192000" cy="4640321"/>
          </a:xfrm>
          <a:prstGeom prst="rect">
            <a:avLst/>
          </a:prstGeom>
        </p:spPr>
      </p:pic>
      <p:sp>
        <p:nvSpPr>
          <p:cNvPr id="7" name="TextBox 6">
            <a:extLst>
              <a:ext uri="{FF2B5EF4-FFF2-40B4-BE49-F238E27FC236}">
                <a16:creationId xmlns:a16="http://schemas.microsoft.com/office/drawing/2014/main" id="{6E3B7FDA-C27D-49EF-9001-0183FA6DF27B}"/>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People </a:t>
            </a:r>
          </a:p>
          <a:p>
            <a:pPr algn="ctr"/>
            <a:r>
              <a:rPr lang="en-US" sz="4000" b="1" dirty="0">
                <a:solidFill>
                  <a:schemeClr val="bg1"/>
                </a:solidFill>
                <a:effectLst>
                  <a:glow rad="127000">
                    <a:srgbClr val="C00000"/>
                  </a:glow>
                </a:effectLst>
              </a:rPr>
              <a:t>AGREE</a:t>
            </a:r>
          </a:p>
        </p:txBody>
      </p:sp>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Personal</a:t>
            </a:r>
            <a:r>
              <a:rPr lang="en-US" dirty="0"/>
              <a:t>  Loyalty Exemplified</a:t>
            </a:r>
          </a:p>
        </p:txBody>
      </p:sp>
      <p:sp>
        <p:nvSpPr>
          <p:cNvPr id="9" name="Speech Bubble: Rectangle 8">
            <a:extLst>
              <a:ext uri="{FF2B5EF4-FFF2-40B4-BE49-F238E27FC236}">
                <a16:creationId xmlns:a16="http://schemas.microsoft.com/office/drawing/2014/main" id="{F747350F-8AF1-4732-A9D6-1FF884240181}"/>
              </a:ext>
            </a:extLst>
          </p:cNvPr>
          <p:cNvSpPr/>
          <p:nvPr/>
        </p:nvSpPr>
        <p:spPr>
          <a:xfrm>
            <a:off x="3879669" y="1325563"/>
            <a:ext cx="7119257" cy="2103437"/>
          </a:xfrm>
          <a:prstGeom prst="wedgeRectCallout">
            <a:avLst>
              <a:gd name="adj1" fmla="val -24136"/>
              <a:gd name="adj2" fmla="val 117759"/>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3" y="1537854"/>
            <a:ext cx="11172857" cy="2985133"/>
          </a:xfrm>
        </p:spPr>
        <p:txBody>
          <a:bodyPr/>
          <a:lstStyle/>
          <a:p>
            <a:r>
              <a:rPr lang="en-US" dirty="0"/>
              <a:t> </a:t>
            </a:r>
            <a:r>
              <a:rPr lang="en-US" baseline="30000" dirty="0"/>
              <a:t>4</a:t>
            </a:r>
            <a:r>
              <a:rPr lang="en-US" dirty="0"/>
              <a:t> They said, 		"You have not defrauded us or 					oppressed us or taken anything 					from any man's hand.“</a:t>
            </a:r>
          </a:p>
        </p:txBody>
      </p:sp>
    </p:spTree>
    <p:extLst>
      <p:ext uri="{BB962C8B-B14F-4D97-AF65-F5344CB8AC3E}">
        <p14:creationId xmlns:p14="http://schemas.microsoft.com/office/powerpoint/2010/main" val="2712533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E414-DF05-4B76-870C-E0A8ADC0CD2A}"/>
              </a:ext>
            </a:extLst>
          </p:cNvPr>
          <p:cNvSpPr>
            <a:spLocks noGrp="1"/>
          </p:cNvSpPr>
          <p:nvPr>
            <p:ph type="title"/>
          </p:nvPr>
        </p:nvSpPr>
        <p:spPr/>
        <p:txBody>
          <a:bodyPr/>
          <a:lstStyle/>
          <a:p>
            <a:r>
              <a:rPr lang="en-US" u="sng" dirty="0"/>
              <a:t>Personal</a:t>
            </a:r>
            <a:r>
              <a:rPr lang="en-US" dirty="0"/>
              <a:t>  Loyalty Exemplified</a:t>
            </a:r>
          </a:p>
        </p:txBody>
      </p:sp>
      <p:sp>
        <p:nvSpPr>
          <p:cNvPr id="3" name="Content Placeholder 2">
            <a:extLst>
              <a:ext uri="{FF2B5EF4-FFF2-40B4-BE49-F238E27FC236}">
                <a16:creationId xmlns:a16="http://schemas.microsoft.com/office/drawing/2014/main" id="{5F0C20C0-AF25-4503-9331-867AB06B1E70}"/>
              </a:ext>
            </a:extLst>
          </p:cNvPr>
          <p:cNvSpPr>
            <a:spLocks noGrp="1"/>
          </p:cNvSpPr>
          <p:nvPr>
            <p:ph idx="1"/>
          </p:nvPr>
        </p:nvSpPr>
        <p:spPr>
          <a:xfrm>
            <a:off x="400834" y="1537854"/>
            <a:ext cx="7713020" cy="5050835"/>
          </a:xfrm>
        </p:spPr>
        <p:txBody>
          <a:bodyPr/>
          <a:lstStyle/>
          <a:p>
            <a:r>
              <a:rPr lang="en-US" dirty="0"/>
              <a:t> </a:t>
            </a:r>
            <a:r>
              <a:rPr lang="en-US" baseline="30000" dirty="0"/>
              <a:t>5</a:t>
            </a:r>
            <a:r>
              <a:rPr lang="en-US" dirty="0"/>
              <a:t> And he said to them, </a:t>
            </a:r>
          </a:p>
          <a:p>
            <a:r>
              <a:rPr lang="en-US" dirty="0"/>
              <a:t>"</a:t>
            </a:r>
            <a:r>
              <a:rPr lang="en-US" dirty="0">
                <a:effectLst>
                  <a:glow rad="127000">
                    <a:srgbClr val="C00000"/>
                  </a:glow>
                </a:effectLst>
              </a:rPr>
              <a:t>The LORD is witness </a:t>
            </a:r>
            <a:r>
              <a:rPr lang="en-US" dirty="0"/>
              <a:t>against you, and </a:t>
            </a:r>
            <a:r>
              <a:rPr lang="en-US" dirty="0">
                <a:effectLst>
                  <a:glow rad="127000">
                    <a:srgbClr val="C00000"/>
                  </a:glow>
                </a:effectLst>
              </a:rPr>
              <a:t>his anointed is witness </a:t>
            </a:r>
            <a:r>
              <a:rPr lang="en-US" dirty="0"/>
              <a:t>this day, that </a:t>
            </a:r>
            <a:r>
              <a:rPr lang="en-US" dirty="0">
                <a:effectLst>
                  <a:glow rad="127000">
                    <a:srgbClr val="C00000"/>
                  </a:glow>
                </a:effectLst>
              </a:rPr>
              <a:t>you</a:t>
            </a:r>
            <a:r>
              <a:rPr lang="en-US" dirty="0"/>
              <a:t> have not found anything in my hand." </a:t>
            </a:r>
          </a:p>
          <a:p>
            <a:r>
              <a:rPr lang="en-US" dirty="0"/>
              <a:t> </a:t>
            </a:r>
          </a:p>
        </p:txBody>
      </p:sp>
      <p:pic>
        <p:nvPicPr>
          <p:cNvPr id="6" name="Picture 5" descr="A picture containing person, man, woman, looking&#10;&#10;Description automatically generated">
            <a:extLst>
              <a:ext uri="{FF2B5EF4-FFF2-40B4-BE49-F238E27FC236}">
                <a16:creationId xmlns:a16="http://schemas.microsoft.com/office/drawing/2014/main" id="{6360DB81-DBC1-4F86-A964-D5DCA0FFB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61" y="-199637"/>
            <a:ext cx="7913378" cy="9783363"/>
          </a:xfrm>
          <a:prstGeom prst="rect">
            <a:avLst/>
          </a:prstGeom>
        </p:spPr>
      </p:pic>
      <p:sp>
        <p:nvSpPr>
          <p:cNvPr id="7" name="TextBox 6">
            <a:extLst>
              <a:ext uri="{FF2B5EF4-FFF2-40B4-BE49-F238E27FC236}">
                <a16:creationId xmlns:a16="http://schemas.microsoft.com/office/drawing/2014/main" id="{1D9996B8-4198-47BB-800B-21E3B3589F2B}"/>
              </a:ext>
            </a:extLst>
          </p:cNvPr>
          <p:cNvSpPr txBox="1"/>
          <p:nvPr/>
        </p:nvSpPr>
        <p:spPr>
          <a:xfrm>
            <a:off x="7847636" y="5000264"/>
            <a:ext cx="4190036" cy="1323439"/>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Samuel’s </a:t>
            </a:r>
            <a:r>
              <a:rPr lang="en-US" sz="4000" b="1" dirty="0">
                <a:solidFill>
                  <a:schemeClr val="bg1"/>
                </a:solidFill>
                <a:effectLst>
                  <a:glow rad="127000">
                    <a:srgbClr val="C00000"/>
                  </a:glow>
                </a:effectLst>
              </a:rPr>
              <a:t>Witnesses</a:t>
            </a:r>
          </a:p>
        </p:txBody>
      </p:sp>
    </p:spTree>
    <p:extLst>
      <p:ext uri="{BB962C8B-B14F-4D97-AF65-F5344CB8AC3E}">
        <p14:creationId xmlns:p14="http://schemas.microsoft.com/office/powerpoint/2010/main" val="360021847"/>
      </p:ext>
    </p:extLst>
  </p:cSld>
  <p:clrMapOvr>
    <a:masterClrMapping/>
  </p:clrMapOvr>
</p:sld>
</file>

<file path=ppt/theme/theme1.xml><?xml version="1.0" encoding="utf-8"?>
<a:theme xmlns:a="http://schemas.openxmlformats.org/drawingml/2006/main" name="Office Theme">
  <a:themeElements>
    <a:clrScheme name="Custom 1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4247</TotalTime>
  <Words>4612</Words>
  <Application>Microsoft Office PowerPoint</Application>
  <PresentationFormat>Widescreen</PresentationFormat>
  <Paragraphs>518</Paragraphs>
  <Slides>58</Slides>
  <Notes>52</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58</vt:i4>
      </vt:variant>
    </vt:vector>
  </HeadingPairs>
  <TitlesOfParts>
    <vt:vector size="64" baseType="lpstr">
      <vt:lpstr>Arial</vt:lpstr>
      <vt:lpstr>Arial Narrow</vt:lpstr>
      <vt:lpstr>Calibri</vt:lpstr>
      <vt:lpstr>Hemi Head Rg</vt:lpstr>
      <vt:lpstr>Symbol</vt:lpstr>
      <vt:lpstr>Office Theme</vt:lpstr>
      <vt:lpstr>Lesson 11</vt:lpstr>
      <vt:lpstr>PowerPoint Presentation</vt:lpstr>
      <vt:lpstr>Finding Victory  through …</vt:lpstr>
      <vt:lpstr>Loyalty</vt:lpstr>
      <vt:lpstr>Personal  Loyalty Exemplified</vt:lpstr>
      <vt:lpstr>Personal  Loyalty Exemplified</vt:lpstr>
      <vt:lpstr>Personal  Loyalty Exemplified</vt:lpstr>
      <vt:lpstr>Personal  Loyalty Exemplified</vt:lpstr>
      <vt:lpstr>Personal  Loyalty Exemplified</vt:lpstr>
      <vt:lpstr>Personal  Loyalty Exemplified</vt:lpstr>
      <vt:lpstr>Three perspectives of LOYALTY: </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Past Disloyalty Exposed 12:6-15</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Present Pause: Be Still and See </vt:lpstr>
      <vt:lpstr>  Future Loyalty Expected 12:20</vt:lpstr>
      <vt:lpstr>  Future Loyalty Expected 12:20</vt:lpstr>
      <vt:lpstr>  Future Loyalty Expected 12:20</vt:lpstr>
      <vt:lpstr>  Future Loyalty Expected 12:20</vt:lpstr>
      <vt:lpstr>  Future Loyalty Expected 12:20</vt:lpstr>
      <vt:lpstr>  Future Loyalty Expected 12:20</vt:lpstr>
      <vt:lpstr>  Future Loyalty Expected 12:20</vt:lpstr>
      <vt:lpstr>Final Loyalty Warning 12:24</vt:lpstr>
      <vt:lpstr>Final Loyalty Warning 12:24</vt:lpstr>
      <vt:lpstr>Final Loyalty Warning 12:24</vt:lpstr>
      <vt:lpstr>Final Loyalty Warning 12:24</vt:lpstr>
      <vt:lpstr>Let’s Sum It Up …</vt:lpstr>
      <vt:lpstr>Let’s Sum It Up …</vt:lpstr>
      <vt:lpstr>Let’s Sum It Up …</vt:lpstr>
      <vt:lpstr>Let’s Sum It Up …</vt:lpstr>
      <vt:lpstr>Let’s Pray</vt:lpstr>
      <vt:lpstr>Covenant Loyalty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282</cp:revision>
  <dcterms:created xsi:type="dcterms:W3CDTF">2019-11-06T03:40:31Z</dcterms:created>
  <dcterms:modified xsi:type="dcterms:W3CDTF">2021-05-21T15:57:17Z</dcterms:modified>
</cp:coreProperties>
</file>