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72" r:id="rId2"/>
    <p:sldId id="386" r:id="rId3"/>
    <p:sldId id="398" r:id="rId4"/>
    <p:sldId id="399" r:id="rId5"/>
    <p:sldId id="422" r:id="rId6"/>
    <p:sldId id="420" r:id="rId7"/>
    <p:sldId id="441" r:id="rId8"/>
    <p:sldId id="442" r:id="rId9"/>
    <p:sldId id="421" r:id="rId10"/>
    <p:sldId id="407" r:id="rId11"/>
    <p:sldId id="439" r:id="rId12"/>
    <p:sldId id="413" r:id="rId13"/>
    <p:sldId id="423" r:id="rId14"/>
    <p:sldId id="408" r:id="rId15"/>
    <p:sldId id="414" r:id="rId16"/>
    <p:sldId id="424" r:id="rId17"/>
    <p:sldId id="409" r:id="rId18"/>
    <p:sldId id="415" r:id="rId19"/>
    <p:sldId id="416" r:id="rId20"/>
    <p:sldId id="425" r:id="rId21"/>
    <p:sldId id="410" r:id="rId22"/>
    <p:sldId id="417" r:id="rId23"/>
    <p:sldId id="418" r:id="rId24"/>
    <p:sldId id="426" r:id="rId25"/>
    <p:sldId id="411" r:id="rId26"/>
    <p:sldId id="419" r:id="rId27"/>
    <p:sldId id="427" r:id="rId28"/>
    <p:sldId id="412" r:id="rId29"/>
    <p:sldId id="400" r:id="rId30"/>
    <p:sldId id="428" r:id="rId31"/>
    <p:sldId id="432" r:id="rId32"/>
    <p:sldId id="431" r:id="rId33"/>
    <p:sldId id="401" r:id="rId34"/>
    <p:sldId id="429" r:id="rId35"/>
    <p:sldId id="433" r:id="rId36"/>
    <p:sldId id="402" r:id="rId37"/>
    <p:sldId id="430" r:id="rId38"/>
    <p:sldId id="434" r:id="rId39"/>
    <p:sldId id="405" r:id="rId40"/>
    <p:sldId id="404" r:id="rId41"/>
    <p:sldId id="435" r:id="rId42"/>
    <p:sldId id="436" r:id="rId43"/>
    <p:sldId id="437" r:id="rId44"/>
    <p:sldId id="438" r:id="rId45"/>
    <p:sldId id="440" r:id="rId46"/>
    <p:sldId id="406" r:id="rId47"/>
    <p:sldId id="39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DD7A6"/>
    <a:srgbClr val="F9E8CE"/>
    <a:srgbClr val="CFA152"/>
    <a:srgbClr val="C7934A"/>
    <a:srgbClr val="AA7930"/>
    <a:srgbClr val="89692B"/>
    <a:srgbClr val="785B2F"/>
    <a:srgbClr val="89601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5991" autoAdjust="0"/>
  </p:normalViewPr>
  <p:slideViewPr>
    <p:cSldViewPr snapToGrid="0">
      <p:cViewPr varScale="1">
        <p:scale>
          <a:sx n="70" d="100"/>
          <a:sy n="70" d="100"/>
        </p:scale>
        <p:origin x="528" y="72"/>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pxhere.com/photos/cc/05/medieval_dance_history_dancer_girl_costume_historical_historic-985036.jpg!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pxhere.com/photos/cc/05/medieval_dance_history_dancer_girl_costume_historical_historic-985036.jpg!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en/view-image.php?image=161580&amp;picture=judge-gave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illustrations/seer-eye-eye-of-providence-symbol-69631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https://c.pxhere.com/photos/cc/05/medieval_dance_history_dancer_girl_costume_historical_historic-985036.jpg!d</a:t>
            </a:r>
            <a:endParaRPr lang="en-US" dirty="0"/>
          </a:p>
          <a:p>
            <a:r>
              <a:rPr lang="en-US" dirty="0"/>
              <a:t>https://pixabay.com/fr/photos/sari-v%C3%AAtements-indiens-la-mode-soie-351106/</a:t>
            </a:r>
          </a:p>
          <a:p>
            <a:r>
              <a:rPr lang="en-US" dirty="0"/>
              <a:t>https://upload.wikimedia.org/wikipedia/en/7/75/Assyrianzakho.JPG</a:t>
            </a:r>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25297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https://c.pxhere.com/photos/cc/05/medieval_dance_history_dancer_girl_costume_historical_historic-985036.jpg!d</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4005667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lost donkey?  What is your pain in the neck?  What is it the messes up your day?  Who is it? What is it?  </a:t>
            </a:r>
          </a:p>
          <a:p>
            <a:endParaRPr lang="en-US" dirty="0"/>
          </a:p>
          <a:p>
            <a:r>
              <a:rPr lang="en-US" dirty="0"/>
              <a:t>Fable Curse or Blessing?  Time will tell!</a:t>
            </a:r>
          </a:p>
          <a:p>
            <a:endParaRPr lang="en-US" dirty="0"/>
          </a:p>
          <a:p>
            <a:r>
              <a:rPr lang="en-US" dirty="0"/>
              <a:t>Were the lost donkeys a curse? Seemed so at the beginning! Or were they a blessing?  Seems so at the end!</a:t>
            </a:r>
          </a:p>
          <a:p>
            <a:endParaRPr lang="en-US" dirty="0"/>
          </a:p>
          <a:p>
            <a:r>
              <a:rPr lang="en-US" sz="1600" b="1" dirty="0"/>
              <a:t>You were looking for donkeys—but all Israel is looking for you!</a:t>
            </a:r>
          </a:p>
        </p:txBody>
      </p:sp>
      <p:sp>
        <p:nvSpPr>
          <p:cNvPr id="4" name="Slide Number Placeholder 3"/>
          <p:cNvSpPr>
            <a:spLocks noGrp="1"/>
          </p:cNvSpPr>
          <p:nvPr>
            <p:ph type="sldNum" sz="quarter" idx="5"/>
          </p:nvPr>
        </p:nvSpPr>
        <p:spPr/>
        <p:txBody>
          <a:bodyPr/>
          <a:lstStyle/>
          <a:p>
            <a:fld id="{E6B46BE9-72BA-47B7-A34B-B0FF7424999F}" type="slidenum">
              <a:rPr lang="en-US" smtClean="0"/>
              <a:t>36</a:t>
            </a:fld>
            <a:endParaRPr lang="en-US"/>
          </a:p>
        </p:txBody>
      </p:sp>
    </p:spTree>
    <p:extLst>
      <p:ext uri="{BB962C8B-B14F-4D97-AF65-F5344CB8AC3E}">
        <p14:creationId xmlns:p14="http://schemas.microsoft.com/office/powerpoint/2010/main" val="33610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lost donkey?  What is your pain in the neck?  What is it the messes up your day?  Who is it? What is it?  </a:t>
            </a:r>
          </a:p>
          <a:p>
            <a:endParaRPr lang="en-US" dirty="0"/>
          </a:p>
          <a:p>
            <a:r>
              <a:rPr lang="en-US" dirty="0"/>
              <a:t>Curse or Blessing?  Time will tell!</a:t>
            </a:r>
          </a:p>
          <a:p>
            <a:endParaRPr lang="en-US" dirty="0"/>
          </a:p>
          <a:p>
            <a:r>
              <a:rPr lang="en-US" dirty="0"/>
              <a:t>Were the lost donkeys a curse? Seemed so at the beginning! Or were they a blessing?  Seems so at the end!</a:t>
            </a:r>
          </a:p>
          <a:p>
            <a:endParaRPr lang="en-US" dirty="0"/>
          </a:p>
          <a:p>
            <a:r>
              <a:rPr lang="en-US" sz="1600" b="1" dirty="0"/>
              <a:t>You were looking for donkeys—but all Israel is looking for you!</a:t>
            </a:r>
          </a:p>
        </p:txBody>
      </p:sp>
      <p:sp>
        <p:nvSpPr>
          <p:cNvPr id="4" name="Slide Number Placeholder 3"/>
          <p:cNvSpPr>
            <a:spLocks noGrp="1"/>
          </p:cNvSpPr>
          <p:nvPr>
            <p:ph type="sldNum" sz="quarter" idx="5"/>
          </p:nvPr>
        </p:nvSpPr>
        <p:spPr/>
        <p:txBody>
          <a:bodyPr/>
          <a:lstStyle/>
          <a:p>
            <a:fld id="{E6B46BE9-72BA-47B7-A34B-B0FF7424999F}" type="slidenum">
              <a:rPr lang="en-US" smtClean="0"/>
              <a:t>37</a:t>
            </a:fld>
            <a:endParaRPr lang="en-US"/>
          </a:p>
        </p:txBody>
      </p:sp>
    </p:spTree>
    <p:extLst>
      <p:ext uri="{BB962C8B-B14F-4D97-AF65-F5344CB8AC3E}">
        <p14:creationId xmlns:p14="http://schemas.microsoft.com/office/powerpoint/2010/main" val="141656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lost donkey?  What is your pain in the neck?  What is it the messes up your day?  Who is it? What is it?  </a:t>
            </a:r>
          </a:p>
          <a:p>
            <a:endParaRPr lang="en-US" dirty="0"/>
          </a:p>
          <a:p>
            <a:r>
              <a:rPr lang="en-US" dirty="0"/>
              <a:t>Curse or Blessing?  Time will tell!</a:t>
            </a:r>
          </a:p>
          <a:p>
            <a:endParaRPr lang="en-US" dirty="0"/>
          </a:p>
          <a:p>
            <a:r>
              <a:rPr lang="en-US" dirty="0"/>
              <a:t>Were the lost donkeys a curse? Seemed so at the beginning! Or were they a blessing?  Seems so at the end!</a:t>
            </a:r>
          </a:p>
          <a:p>
            <a:endParaRPr lang="en-US" dirty="0"/>
          </a:p>
          <a:p>
            <a:r>
              <a:rPr lang="en-US" sz="1600" b="1" dirty="0"/>
              <a:t>You were looking for donkeys—but all Israel is looking for you!</a:t>
            </a:r>
          </a:p>
        </p:txBody>
      </p:sp>
      <p:sp>
        <p:nvSpPr>
          <p:cNvPr id="4" name="Slide Number Placeholder 3"/>
          <p:cNvSpPr>
            <a:spLocks noGrp="1"/>
          </p:cNvSpPr>
          <p:nvPr>
            <p:ph type="sldNum" sz="quarter" idx="5"/>
          </p:nvPr>
        </p:nvSpPr>
        <p:spPr/>
        <p:txBody>
          <a:bodyPr/>
          <a:lstStyle/>
          <a:p>
            <a:fld id="{E6B46BE9-72BA-47B7-A34B-B0FF7424999F}" type="slidenum">
              <a:rPr lang="en-US" smtClean="0"/>
              <a:t>38</a:t>
            </a:fld>
            <a:endParaRPr lang="en-US"/>
          </a:p>
        </p:txBody>
      </p:sp>
    </p:spTree>
    <p:extLst>
      <p:ext uri="{BB962C8B-B14F-4D97-AF65-F5344CB8AC3E}">
        <p14:creationId xmlns:p14="http://schemas.microsoft.com/office/powerpoint/2010/main" val="788218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like the insignificant donkey, the least of all the tribes.  Why me? </a:t>
            </a:r>
          </a:p>
        </p:txBody>
      </p:sp>
      <p:sp>
        <p:nvSpPr>
          <p:cNvPr id="4" name="Slide Number Placeholder 3"/>
          <p:cNvSpPr>
            <a:spLocks noGrp="1"/>
          </p:cNvSpPr>
          <p:nvPr>
            <p:ph type="sldNum" sz="quarter" idx="5"/>
          </p:nvPr>
        </p:nvSpPr>
        <p:spPr/>
        <p:txBody>
          <a:bodyPr/>
          <a:lstStyle/>
          <a:p>
            <a:fld id="{E6B46BE9-72BA-47B7-A34B-B0FF7424999F}" type="slidenum">
              <a:rPr lang="en-US" smtClean="0"/>
              <a:t>39</a:t>
            </a:fld>
            <a:endParaRPr lang="en-US"/>
          </a:p>
        </p:txBody>
      </p:sp>
    </p:spTree>
    <p:extLst>
      <p:ext uri="{BB962C8B-B14F-4D97-AF65-F5344CB8AC3E}">
        <p14:creationId xmlns:p14="http://schemas.microsoft.com/office/powerpoint/2010/main" val="3488375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47</a:t>
            </a:fld>
            <a:endParaRPr lang="en-US"/>
          </a:p>
        </p:txBody>
      </p:sp>
    </p:spTree>
    <p:extLst>
      <p:ext uri="{BB962C8B-B14F-4D97-AF65-F5344CB8AC3E}">
        <p14:creationId xmlns:p14="http://schemas.microsoft.com/office/powerpoint/2010/main" val="403237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375536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https://www.publicdomainpictures.net/en/view-image.php?image=161580&amp;picture=judge-gavel</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379389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 Ruler image</a:t>
            </a:r>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221069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 Ruler image</a:t>
            </a:r>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547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353409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156301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89104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https://pixabay.com/illustrations/seer-eye-eye-of-providence-symbol-696312/</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38772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9</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D8689C8C-1A19-4C0C-860E-322882BAD9D2}"/>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1FC4A5FF-5C96-44AE-B688-D3A9D099A9C8}"/>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D8BEB770-E8A8-4D54-ABEB-F3B66F104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wealthy family 9:1</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2800350" y="1537854"/>
            <a:ext cx="9074324" cy="5050835"/>
          </a:xfrm>
        </p:spPr>
        <p:txBody>
          <a:bodyPr/>
          <a:lstStyle/>
          <a:p>
            <a:r>
              <a:rPr lang="en-US" dirty="0"/>
              <a:t> </a:t>
            </a:r>
            <a:r>
              <a:rPr lang="en-US" baseline="30000" dirty="0"/>
              <a:t>1</a:t>
            </a:r>
            <a:r>
              <a:rPr lang="en-US" dirty="0"/>
              <a:t> </a:t>
            </a:r>
            <a:r>
              <a:rPr lang="en-US" dirty="0">
                <a:effectLst>
                  <a:glow rad="127000">
                    <a:srgbClr val="C00000"/>
                  </a:glow>
                </a:effectLst>
              </a:rPr>
              <a:t>There was a man </a:t>
            </a:r>
            <a:r>
              <a:rPr lang="en-US" dirty="0"/>
              <a:t>of Benjamin whose name was Kish, the son of </a:t>
            </a:r>
            <a:r>
              <a:rPr lang="en-US" dirty="0" err="1"/>
              <a:t>Abiel</a:t>
            </a:r>
            <a:r>
              <a:rPr lang="en-US" dirty="0"/>
              <a:t>, son of</a:t>
            </a:r>
            <a:br>
              <a:rPr lang="en-US" dirty="0"/>
            </a:br>
            <a:r>
              <a:rPr lang="en-US" dirty="0"/>
              <a:t>	      </a:t>
            </a:r>
            <a:r>
              <a:rPr lang="en-US" dirty="0" err="1"/>
              <a:t>Zeror</a:t>
            </a:r>
            <a:r>
              <a:rPr lang="en-US" dirty="0"/>
              <a:t>, son of </a:t>
            </a:r>
            <a:r>
              <a:rPr lang="en-US" dirty="0" err="1"/>
              <a:t>Becorath</a:t>
            </a:r>
            <a:r>
              <a:rPr lang="en-US" dirty="0"/>
              <a:t>, son of</a:t>
            </a:r>
            <a:br>
              <a:rPr lang="en-US" dirty="0"/>
            </a:br>
            <a:r>
              <a:rPr lang="en-US" dirty="0"/>
              <a:t>		 </a:t>
            </a:r>
            <a:r>
              <a:rPr lang="en-US" dirty="0" err="1"/>
              <a:t>Aphiah</a:t>
            </a:r>
            <a:r>
              <a:rPr lang="en-US" dirty="0"/>
              <a:t>, a Benjaminite, </a:t>
            </a:r>
            <a:r>
              <a:rPr lang="en-US" dirty="0">
                <a:effectLst>
                  <a:glow rad="127000">
                    <a:srgbClr val="C00000"/>
                  </a:glow>
                </a:effectLst>
              </a:rPr>
              <a:t>a man </a:t>
            </a:r>
            <a:br>
              <a:rPr lang="en-US" dirty="0">
                <a:effectLst>
                  <a:glow rad="127000">
                    <a:srgbClr val="C00000"/>
                  </a:glow>
                </a:effectLst>
              </a:rPr>
            </a:br>
            <a:r>
              <a:rPr lang="en-US" dirty="0">
                <a:effectLst>
                  <a:glow rad="127000">
                    <a:srgbClr val="C00000"/>
                  </a:glow>
                </a:effectLst>
              </a:rPr>
              <a:t>		    of wealth</a:t>
            </a:r>
            <a:r>
              <a:rPr lang="en-US" dirty="0"/>
              <a:t>.</a:t>
            </a:r>
          </a:p>
        </p:txBody>
      </p:sp>
      <p:pic>
        <p:nvPicPr>
          <p:cNvPr id="5" name="Picture 4">
            <a:extLst>
              <a:ext uri="{FF2B5EF4-FFF2-40B4-BE49-F238E27FC236}">
                <a16:creationId xmlns:a16="http://schemas.microsoft.com/office/drawing/2014/main" id="{9952AF49-FF02-4ECA-B44E-B9B5928512E2}"/>
              </a:ext>
            </a:extLst>
          </p:cNvPr>
          <p:cNvPicPr>
            <a:picLocks noChangeAspect="1"/>
          </p:cNvPicPr>
          <p:nvPr/>
        </p:nvPicPr>
        <p:blipFill>
          <a:blip r:embed="rId3"/>
          <a:stretch>
            <a:fillRect/>
          </a:stretch>
        </p:blipFill>
        <p:spPr>
          <a:xfrm>
            <a:off x="-669761" y="990600"/>
            <a:ext cx="6358028" cy="9144000"/>
          </a:xfrm>
          <a:prstGeom prst="rect">
            <a:avLst/>
          </a:prstGeom>
        </p:spPr>
      </p:pic>
    </p:spTree>
    <p:extLst>
      <p:ext uri="{BB962C8B-B14F-4D97-AF65-F5344CB8AC3E}">
        <p14:creationId xmlns:p14="http://schemas.microsoft.com/office/powerpoint/2010/main" val="3652540069"/>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effectLst>
                  <a:glow rad="127000">
                    <a:srgbClr val="C00000"/>
                  </a:glow>
                  <a:outerShdw blurRad="50800" dist="50800" dir="2700000" algn="ctr" rotWithShape="0">
                    <a:schemeClr val="tx1"/>
                  </a:outerShdw>
                </a:effectLst>
              </a:rPr>
              <a:t>Ha</a:t>
            </a:r>
            <a:r>
              <a:rPr lang="en-US" dirty="0">
                <a:effectLst>
                  <a:glow rad="127000">
                    <a:srgbClr val="C00000"/>
                  </a:glow>
                  <a:outerShdw blurRad="50800" dist="50800" dir="2700000" algn="ctr" rotWithShape="0">
                    <a:schemeClr val="tx1"/>
                  </a:outerShdw>
                </a:effectLst>
              </a:rPr>
              <a:t>pp</a:t>
            </a:r>
            <a:r>
              <a:rPr lang="en-US" u="sng" dirty="0">
                <a:effectLst>
                  <a:glow rad="127000">
                    <a:srgbClr val="C00000"/>
                  </a:glow>
                  <a:outerShdw blurRad="50800" dist="50800" dir="2700000" algn="ctr" rotWithShape="0">
                    <a:schemeClr val="tx1"/>
                  </a:outerShdw>
                </a:effectLst>
              </a:rPr>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4165764"/>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handsome son 9:2</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8552667" cy="5050835"/>
          </a:xfrm>
        </p:spPr>
        <p:txBody>
          <a:bodyPr/>
          <a:lstStyle/>
          <a:p>
            <a:r>
              <a:rPr lang="en-US" baseline="30000" dirty="0"/>
              <a:t>2</a:t>
            </a:r>
            <a:r>
              <a:rPr lang="en-US" dirty="0"/>
              <a:t> And he had a </a:t>
            </a:r>
            <a:r>
              <a:rPr lang="en-US" dirty="0">
                <a:effectLst>
                  <a:glow rad="127000">
                    <a:srgbClr val="C00000"/>
                  </a:glow>
                </a:effectLst>
              </a:rPr>
              <a:t>son</a:t>
            </a:r>
            <a:r>
              <a:rPr lang="en-US" dirty="0"/>
              <a:t> whose name was </a:t>
            </a:r>
            <a:r>
              <a:rPr lang="en-US" dirty="0">
                <a:effectLst>
                  <a:glow rad="127000">
                    <a:srgbClr val="C00000"/>
                  </a:glow>
                </a:effectLst>
              </a:rPr>
              <a:t>Saul</a:t>
            </a:r>
            <a:r>
              <a:rPr lang="en-US" dirty="0"/>
              <a:t>, </a:t>
            </a:r>
            <a:r>
              <a:rPr lang="en-US" dirty="0">
                <a:effectLst>
                  <a:glow rad="127000">
                    <a:srgbClr val="C00000"/>
                  </a:glow>
                </a:effectLst>
              </a:rPr>
              <a:t>a handsome young man</a:t>
            </a:r>
            <a:r>
              <a:rPr lang="en-US" dirty="0"/>
              <a:t>. There was not a man among the people of Israel more </a:t>
            </a:r>
            <a:r>
              <a:rPr lang="en-US" dirty="0">
                <a:effectLst>
                  <a:glow rad="127000">
                    <a:srgbClr val="C00000"/>
                  </a:glow>
                </a:effectLst>
              </a:rPr>
              <a:t>handsome</a:t>
            </a:r>
            <a:r>
              <a:rPr lang="en-US" dirty="0"/>
              <a:t> than he. From his shoulders upward he was </a:t>
            </a:r>
            <a:r>
              <a:rPr lang="en-US" dirty="0">
                <a:effectLst>
                  <a:glow rad="127000">
                    <a:srgbClr val="C00000"/>
                  </a:glow>
                </a:effectLst>
              </a:rPr>
              <a:t>tall</a:t>
            </a:r>
            <a:r>
              <a:rPr lang="en-US" dirty="0"/>
              <a:t>er than any of the people. </a:t>
            </a:r>
          </a:p>
        </p:txBody>
      </p:sp>
      <p:pic>
        <p:nvPicPr>
          <p:cNvPr id="4" name="Picture 3">
            <a:extLst>
              <a:ext uri="{FF2B5EF4-FFF2-40B4-BE49-F238E27FC236}">
                <a16:creationId xmlns:a16="http://schemas.microsoft.com/office/drawing/2014/main" id="{EF17D932-1399-4D64-9E7A-CD3A9974F292}"/>
              </a:ext>
            </a:extLst>
          </p:cNvPr>
          <p:cNvPicPr>
            <a:picLocks noChangeAspect="1"/>
          </p:cNvPicPr>
          <p:nvPr/>
        </p:nvPicPr>
        <p:blipFill>
          <a:blip r:embed="rId3"/>
          <a:stretch>
            <a:fillRect/>
          </a:stretch>
        </p:blipFill>
        <p:spPr>
          <a:xfrm>
            <a:off x="8391495" y="1238250"/>
            <a:ext cx="4055050" cy="6496050"/>
          </a:xfrm>
          <a:prstGeom prst="rect">
            <a:avLst/>
          </a:prstGeom>
        </p:spPr>
      </p:pic>
    </p:spTree>
    <p:extLst>
      <p:ext uri="{BB962C8B-B14F-4D97-AF65-F5344CB8AC3E}">
        <p14:creationId xmlns:p14="http://schemas.microsoft.com/office/powerpoint/2010/main" val="2227594666"/>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t>Ha</a:t>
            </a:r>
            <a:r>
              <a:rPr lang="en-US" dirty="0"/>
              <a:t>pp</a:t>
            </a:r>
            <a:r>
              <a:rPr lang="en-US" u="sng" dirty="0"/>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2834184"/>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32662-447D-4CA8-B2E5-4AB3128A05ED}"/>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were some lost donkeys</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p:txBody>
          <a:bodyPr/>
          <a:lstStyle/>
          <a:p>
            <a:r>
              <a:rPr lang="en-US" dirty="0"/>
              <a:t> </a:t>
            </a:r>
            <a:r>
              <a:rPr lang="en-US" baseline="30000" dirty="0"/>
              <a:t>3</a:t>
            </a:r>
            <a:r>
              <a:rPr lang="en-US" dirty="0"/>
              <a:t> Now the </a:t>
            </a:r>
            <a:r>
              <a:rPr lang="en-US" dirty="0">
                <a:effectLst>
                  <a:glow rad="127000">
                    <a:srgbClr val="C00000"/>
                  </a:glow>
                </a:effectLst>
              </a:rPr>
              <a:t>donkeys</a:t>
            </a:r>
            <a:r>
              <a:rPr lang="en-US" dirty="0"/>
              <a:t> of Kish, Saul's father, </a:t>
            </a:r>
            <a:r>
              <a:rPr lang="en-US" dirty="0">
                <a:effectLst>
                  <a:glow rad="127000">
                    <a:srgbClr val="C00000"/>
                  </a:glow>
                </a:effectLst>
              </a:rPr>
              <a:t>were lost</a:t>
            </a:r>
            <a:r>
              <a:rPr lang="en-US" dirty="0"/>
              <a:t>. So Kish said to Saul his son, "Take one of the young men with you, and arise, go and look for the </a:t>
            </a:r>
            <a:r>
              <a:rPr lang="en-US" dirty="0">
                <a:effectLst>
                  <a:glow rad="127000">
                    <a:srgbClr val="C00000"/>
                  </a:glow>
                </a:effectLst>
              </a:rPr>
              <a:t>donkeys</a:t>
            </a:r>
            <a:r>
              <a:rPr lang="en-US" dirty="0"/>
              <a:t>."</a:t>
            </a:r>
          </a:p>
        </p:txBody>
      </p:sp>
    </p:spTree>
    <p:extLst>
      <p:ext uri="{BB962C8B-B14F-4D97-AF65-F5344CB8AC3E}">
        <p14:creationId xmlns:p14="http://schemas.microsoft.com/office/powerpoint/2010/main" val="3931129031"/>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32662-447D-4CA8-B2E5-4AB3128A05ED}"/>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were some lost donkeys</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6971517" cy="5050835"/>
          </a:xfrm>
        </p:spPr>
        <p:txBody>
          <a:bodyPr/>
          <a:lstStyle/>
          <a:p>
            <a:r>
              <a:rPr lang="en-US" baseline="30000" dirty="0"/>
              <a:t>4</a:t>
            </a:r>
            <a:r>
              <a:rPr lang="en-US" dirty="0"/>
              <a:t> And he passed through the hill country of Ephraim and passed through the land of </a:t>
            </a:r>
            <a:r>
              <a:rPr lang="en-US" dirty="0" err="1"/>
              <a:t>Shalishah</a:t>
            </a:r>
            <a:r>
              <a:rPr lang="en-US" dirty="0"/>
              <a:t>, but they did not find them. And they passed through the land of </a:t>
            </a:r>
            <a:r>
              <a:rPr lang="en-US" dirty="0" err="1"/>
              <a:t>Shaalim</a:t>
            </a:r>
            <a:r>
              <a:rPr lang="en-US" dirty="0"/>
              <a:t>, but they were not there. Then they passed through the land of Benjamin, but </a:t>
            </a:r>
            <a:r>
              <a:rPr lang="en-US" dirty="0">
                <a:effectLst>
                  <a:glow rad="127000">
                    <a:srgbClr val="C00000"/>
                  </a:glow>
                </a:effectLst>
              </a:rPr>
              <a:t>did not find them</a:t>
            </a:r>
            <a:r>
              <a:rPr lang="en-US" dirty="0"/>
              <a:t>.</a:t>
            </a:r>
          </a:p>
          <a:p>
            <a:r>
              <a:rPr lang="en-US" dirty="0"/>
              <a:t> </a:t>
            </a:r>
          </a:p>
        </p:txBody>
      </p:sp>
    </p:spTree>
    <p:extLst>
      <p:ext uri="{BB962C8B-B14F-4D97-AF65-F5344CB8AC3E}">
        <p14:creationId xmlns:p14="http://schemas.microsoft.com/office/powerpoint/2010/main" val="4002223137"/>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t>Ha</a:t>
            </a:r>
            <a:r>
              <a:rPr lang="en-US" dirty="0"/>
              <a:t>pp</a:t>
            </a:r>
            <a:r>
              <a:rPr lang="en-US" u="sng" dirty="0"/>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0860865"/>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97C61-F422-457C-A111-36F0D31FBB33}"/>
              </a:ext>
            </a:extLst>
          </p:cNvPr>
          <p:cNvPicPr>
            <a:picLocks noChangeAspect="1"/>
          </p:cNvPicPr>
          <p:nvPr/>
        </p:nvPicPr>
        <p:blipFill>
          <a:blip r:embed="rId3"/>
          <a:stretch>
            <a:fillRect/>
          </a:stretch>
        </p:blipFill>
        <p:spPr>
          <a:xfrm>
            <a:off x="8391495" y="1238250"/>
            <a:ext cx="4055050" cy="6496050"/>
          </a:xfrm>
          <a:prstGeom prst="rect">
            <a:avLst/>
          </a:prstGeom>
        </p:spPr>
      </p:pic>
      <p:pic>
        <p:nvPicPr>
          <p:cNvPr id="4" name="Picture 3">
            <a:extLst>
              <a:ext uri="{FF2B5EF4-FFF2-40B4-BE49-F238E27FC236}">
                <a16:creationId xmlns:a16="http://schemas.microsoft.com/office/drawing/2014/main" id="{051DB7A0-B3C4-4CBA-89C8-56ABE9DB2A2F}"/>
              </a:ext>
            </a:extLst>
          </p:cNvPr>
          <p:cNvPicPr>
            <a:picLocks noChangeAspect="1"/>
          </p:cNvPicPr>
          <p:nvPr/>
        </p:nvPicPr>
        <p:blipFill>
          <a:blip r:embed="rId4"/>
          <a:stretch>
            <a:fillRect/>
          </a:stretch>
        </p:blipFill>
        <p:spPr>
          <a:xfrm>
            <a:off x="-452808" y="2383335"/>
            <a:ext cx="4910508" cy="4474665"/>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servant who knew</a:t>
            </a:r>
          </a:p>
        </p:txBody>
      </p:sp>
      <p:sp>
        <p:nvSpPr>
          <p:cNvPr id="6" name="Speech Bubble: Rectangle 5">
            <a:extLst>
              <a:ext uri="{FF2B5EF4-FFF2-40B4-BE49-F238E27FC236}">
                <a16:creationId xmlns:a16="http://schemas.microsoft.com/office/drawing/2014/main" id="{47ECBF8B-28FE-43AD-8F42-6CE0BB337683}"/>
              </a:ext>
            </a:extLst>
          </p:cNvPr>
          <p:cNvSpPr/>
          <p:nvPr/>
        </p:nvSpPr>
        <p:spPr>
          <a:xfrm>
            <a:off x="2971800" y="3409950"/>
            <a:ext cx="5467350" cy="2952750"/>
          </a:xfrm>
          <a:prstGeom prst="wedgeRectCallout">
            <a:avLst>
              <a:gd name="adj1" fmla="val 67320"/>
              <a:gd name="adj2" fmla="val -43952"/>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2647950" y="1537854"/>
            <a:ext cx="6743700" cy="5050835"/>
          </a:xfrm>
        </p:spPr>
        <p:txBody>
          <a:bodyPr/>
          <a:lstStyle/>
          <a:p>
            <a:r>
              <a:rPr lang="en-US" dirty="0"/>
              <a:t> </a:t>
            </a:r>
            <a:r>
              <a:rPr lang="en-US" baseline="30000" dirty="0"/>
              <a:t>5</a:t>
            </a:r>
            <a:r>
              <a:rPr lang="en-US" dirty="0"/>
              <a:t> When they came to the land of </a:t>
            </a:r>
            <a:r>
              <a:rPr lang="en-US" dirty="0" err="1"/>
              <a:t>Zuph</a:t>
            </a:r>
            <a:r>
              <a:rPr lang="en-US" dirty="0"/>
              <a:t>, Saul said to his </a:t>
            </a:r>
            <a:r>
              <a:rPr lang="en-US" dirty="0">
                <a:effectLst>
                  <a:glow rad="127000">
                    <a:srgbClr val="C00000"/>
                  </a:glow>
                </a:effectLst>
              </a:rPr>
              <a:t>servant</a:t>
            </a:r>
            <a:r>
              <a:rPr lang="en-US" dirty="0"/>
              <a:t> who was with him,</a:t>
            </a:r>
            <a:endParaRPr lang="en-US" sz="1200" dirty="0"/>
          </a:p>
          <a:p>
            <a:pPr>
              <a:tabLst>
                <a:tab pos="514350" algn="l"/>
              </a:tabLst>
            </a:pPr>
            <a:br>
              <a:rPr lang="en-US" sz="1200" dirty="0"/>
            </a:br>
            <a:r>
              <a:rPr lang="en-US" sz="1200" dirty="0"/>
              <a:t>	</a:t>
            </a:r>
            <a:r>
              <a:rPr lang="en-US" dirty="0"/>
              <a:t>"Come, let us go back, </a:t>
            </a:r>
            <a:br>
              <a:rPr lang="en-US" dirty="0"/>
            </a:br>
            <a:r>
              <a:rPr lang="en-US" dirty="0"/>
              <a:t>	lest my father cease to </a:t>
            </a:r>
            <a:br>
              <a:rPr lang="en-US" dirty="0"/>
            </a:br>
            <a:r>
              <a:rPr lang="en-US" dirty="0"/>
              <a:t>	care about the donkeys </a:t>
            </a:r>
            <a:br>
              <a:rPr lang="en-US" dirty="0"/>
            </a:br>
            <a:r>
              <a:rPr lang="en-US" dirty="0"/>
              <a:t>	and become anxious </a:t>
            </a:r>
            <a:br>
              <a:rPr lang="en-US" dirty="0"/>
            </a:br>
            <a:r>
              <a:rPr lang="en-US" dirty="0"/>
              <a:t>	about us." </a:t>
            </a:r>
          </a:p>
        </p:txBody>
      </p:sp>
    </p:spTree>
    <p:extLst>
      <p:ext uri="{BB962C8B-B14F-4D97-AF65-F5344CB8AC3E}">
        <p14:creationId xmlns:p14="http://schemas.microsoft.com/office/powerpoint/2010/main" val="4163003032"/>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97C61-F422-457C-A111-36F0D31FBB33}"/>
              </a:ext>
            </a:extLst>
          </p:cNvPr>
          <p:cNvPicPr>
            <a:picLocks noChangeAspect="1"/>
          </p:cNvPicPr>
          <p:nvPr/>
        </p:nvPicPr>
        <p:blipFill>
          <a:blip r:embed="rId3"/>
          <a:stretch>
            <a:fillRect/>
          </a:stretch>
        </p:blipFill>
        <p:spPr>
          <a:xfrm>
            <a:off x="8391495" y="1238250"/>
            <a:ext cx="4055050" cy="6496050"/>
          </a:xfrm>
          <a:prstGeom prst="rect">
            <a:avLst/>
          </a:prstGeom>
        </p:spPr>
      </p:pic>
      <p:pic>
        <p:nvPicPr>
          <p:cNvPr id="4" name="Picture 3">
            <a:extLst>
              <a:ext uri="{FF2B5EF4-FFF2-40B4-BE49-F238E27FC236}">
                <a16:creationId xmlns:a16="http://schemas.microsoft.com/office/drawing/2014/main" id="{051DB7A0-B3C4-4CBA-89C8-56ABE9DB2A2F}"/>
              </a:ext>
            </a:extLst>
          </p:cNvPr>
          <p:cNvPicPr>
            <a:picLocks noChangeAspect="1"/>
          </p:cNvPicPr>
          <p:nvPr/>
        </p:nvPicPr>
        <p:blipFill>
          <a:blip r:embed="rId4"/>
          <a:stretch>
            <a:fillRect/>
          </a:stretch>
        </p:blipFill>
        <p:spPr>
          <a:xfrm>
            <a:off x="-452808" y="2383335"/>
            <a:ext cx="4910508" cy="4474665"/>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servant who knew</a:t>
            </a:r>
          </a:p>
        </p:txBody>
      </p:sp>
      <p:sp>
        <p:nvSpPr>
          <p:cNvPr id="6" name="Speech Bubble: Rectangle 5">
            <a:extLst>
              <a:ext uri="{FF2B5EF4-FFF2-40B4-BE49-F238E27FC236}">
                <a16:creationId xmlns:a16="http://schemas.microsoft.com/office/drawing/2014/main" id="{47ECBF8B-28FE-43AD-8F42-6CE0BB337683}"/>
              </a:ext>
            </a:extLst>
          </p:cNvPr>
          <p:cNvSpPr/>
          <p:nvPr/>
        </p:nvSpPr>
        <p:spPr>
          <a:xfrm>
            <a:off x="2971800" y="1962150"/>
            <a:ext cx="5867400" cy="4705350"/>
          </a:xfrm>
          <a:prstGeom prst="wedgeRectCallout">
            <a:avLst>
              <a:gd name="adj1" fmla="val -59509"/>
              <a:gd name="adj2" fmla="val -11734"/>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2800350" y="1385454"/>
            <a:ext cx="6057900" cy="5050835"/>
          </a:xfrm>
        </p:spPr>
        <p:txBody>
          <a:bodyPr/>
          <a:lstStyle/>
          <a:p>
            <a:pPr>
              <a:tabLst>
                <a:tab pos="514350" algn="l"/>
              </a:tabLst>
            </a:pPr>
            <a:r>
              <a:rPr lang="en-US" baseline="30000" dirty="0"/>
              <a:t>6</a:t>
            </a:r>
            <a:r>
              <a:rPr lang="en-US" dirty="0"/>
              <a:t> But he said to him, </a:t>
            </a:r>
            <a:br>
              <a:rPr lang="en-US" sz="1050" dirty="0"/>
            </a:br>
            <a:r>
              <a:rPr lang="en-US" sz="1050" dirty="0"/>
              <a:t>	</a:t>
            </a:r>
            <a:br>
              <a:rPr lang="en-US" dirty="0"/>
            </a:br>
            <a:r>
              <a:rPr lang="en-US" dirty="0"/>
              <a:t>	"Behold, </a:t>
            </a:r>
            <a:r>
              <a:rPr lang="en-US" dirty="0">
                <a:effectLst>
                  <a:glow rad="127000">
                    <a:srgbClr val="C00000"/>
                  </a:glow>
                </a:effectLst>
              </a:rPr>
              <a:t>there is a man 	of God</a:t>
            </a:r>
            <a:r>
              <a:rPr lang="en-US" dirty="0"/>
              <a:t> in this city, and </a:t>
            </a:r>
            <a:br>
              <a:rPr lang="en-US" dirty="0"/>
            </a:br>
            <a:r>
              <a:rPr lang="en-US" dirty="0"/>
              <a:t>	he is a man who is held 	in honor; all that he says 	comes true. So now let 	us go there. Perhaps he 	can tell us the way we 	should go.“</a:t>
            </a:r>
          </a:p>
          <a:p>
            <a:pPr>
              <a:tabLst>
                <a:tab pos="514350" algn="l"/>
              </a:tabLst>
            </a:pPr>
            <a:endParaRPr lang="en-US" dirty="0"/>
          </a:p>
        </p:txBody>
      </p:sp>
    </p:spTree>
    <p:extLst>
      <p:ext uri="{BB962C8B-B14F-4D97-AF65-F5344CB8AC3E}">
        <p14:creationId xmlns:p14="http://schemas.microsoft.com/office/powerpoint/2010/main" val="4230293692"/>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97C61-F422-457C-A111-36F0D31FBB33}"/>
              </a:ext>
            </a:extLst>
          </p:cNvPr>
          <p:cNvPicPr>
            <a:picLocks noChangeAspect="1"/>
          </p:cNvPicPr>
          <p:nvPr/>
        </p:nvPicPr>
        <p:blipFill>
          <a:blip r:embed="rId3"/>
          <a:stretch>
            <a:fillRect/>
          </a:stretch>
        </p:blipFill>
        <p:spPr>
          <a:xfrm>
            <a:off x="8391495" y="1238250"/>
            <a:ext cx="4055050" cy="6496050"/>
          </a:xfrm>
          <a:prstGeom prst="rect">
            <a:avLst/>
          </a:prstGeom>
        </p:spPr>
      </p:pic>
      <p:pic>
        <p:nvPicPr>
          <p:cNvPr id="4" name="Picture 3">
            <a:extLst>
              <a:ext uri="{FF2B5EF4-FFF2-40B4-BE49-F238E27FC236}">
                <a16:creationId xmlns:a16="http://schemas.microsoft.com/office/drawing/2014/main" id="{051DB7A0-B3C4-4CBA-89C8-56ABE9DB2A2F}"/>
              </a:ext>
            </a:extLst>
          </p:cNvPr>
          <p:cNvPicPr>
            <a:picLocks noChangeAspect="1"/>
          </p:cNvPicPr>
          <p:nvPr/>
        </p:nvPicPr>
        <p:blipFill>
          <a:blip r:embed="rId4"/>
          <a:stretch>
            <a:fillRect/>
          </a:stretch>
        </p:blipFill>
        <p:spPr>
          <a:xfrm>
            <a:off x="-452808" y="2383335"/>
            <a:ext cx="4910508" cy="4474665"/>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servant who knew</a:t>
            </a:r>
          </a:p>
        </p:txBody>
      </p:sp>
      <p:sp>
        <p:nvSpPr>
          <p:cNvPr id="6" name="Speech Bubble: Rectangle 5">
            <a:extLst>
              <a:ext uri="{FF2B5EF4-FFF2-40B4-BE49-F238E27FC236}">
                <a16:creationId xmlns:a16="http://schemas.microsoft.com/office/drawing/2014/main" id="{47ECBF8B-28FE-43AD-8F42-6CE0BB337683}"/>
              </a:ext>
            </a:extLst>
          </p:cNvPr>
          <p:cNvSpPr/>
          <p:nvPr/>
        </p:nvSpPr>
        <p:spPr>
          <a:xfrm>
            <a:off x="2971800" y="2266950"/>
            <a:ext cx="5467350" cy="4210050"/>
          </a:xfrm>
          <a:prstGeom prst="wedgeRectCallout">
            <a:avLst>
              <a:gd name="adj1" fmla="val 69221"/>
              <a:gd name="adj2" fmla="val -30976"/>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2533650" y="1385454"/>
            <a:ext cx="6915150" cy="5050835"/>
          </a:xfrm>
        </p:spPr>
        <p:txBody>
          <a:bodyPr/>
          <a:lstStyle/>
          <a:p>
            <a:pPr>
              <a:tabLst>
                <a:tab pos="685800" algn="l"/>
              </a:tabLst>
            </a:pPr>
            <a:r>
              <a:rPr lang="en-US" dirty="0"/>
              <a:t> </a:t>
            </a:r>
            <a:r>
              <a:rPr lang="en-US" baseline="30000" dirty="0"/>
              <a:t>7</a:t>
            </a:r>
            <a:r>
              <a:rPr lang="en-US" dirty="0"/>
              <a:t> Then Saul said to his servant, </a:t>
            </a:r>
            <a:br>
              <a:rPr lang="en-US" dirty="0"/>
            </a:br>
            <a:br>
              <a:rPr lang="en-US" dirty="0"/>
            </a:br>
            <a:r>
              <a:rPr lang="en-US" dirty="0"/>
              <a:t>	"But if we go, what can </a:t>
            </a:r>
            <a:br>
              <a:rPr lang="en-US" dirty="0"/>
            </a:br>
            <a:r>
              <a:rPr lang="en-US" dirty="0"/>
              <a:t>	we bring the man? For </a:t>
            </a:r>
            <a:br>
              <a:rPr lang="en-US" dirty="0"/>
            </a:br>
            <a:r>
              <a:rPr lang="en-US" dirty="0"/>
              <a:t>	the bread in our sacks </a:t>
            </a:r>
            <a:br>
              <a:rPr lang="en-US" dirty="0"/>
            </a:br>
            <a:r>
              <a:rPr lang="en-US" dirty="0"/>
              <a:t>	is gone, and there is </a:t>
            </a:r>
            <a:r>
              <a:rPr lang="en-US" dirty="0">
                <a:effectLst>
                  <a:glow rad="127000">
                    <a:srgbClr val="C00000"/>
                  </a:glow>
                </a:effectLst>
              </a:rPr>
              <a:t>no 	present to bring to the </a:t>
            </a:r>
            <a:br>
              <a:rPr lang="en-US" dirty="0">
                <a:effectLst>
                  <a:glow rad="127000">
                    <a:srgbClr val="C00000"/>
                  </a:glow>
                </a:effectLst>
              </a:rPr>
            </a:br>
            <a:r>
              <a:rPr lang="en-US" dirty="0">
                <a:effectLst>
                  <a:glow rad="127000">
                    <a:srgbClr val="C00000"/>
                  </a:glow>
                </a:effectLst>
              </a:rPr>
              <a:t>	man of God</a:t>
            </a:r>
            <a:r>
              <a:rPr lang="en-US" dirty="0"/>
              <a:t>. What do </a:t>
            </a:r>
            <a:br>
              <a:rPr lang="en-US" dirty="0"/>
            </a:br>
            <a:r>
              <a:rPr lang="en-US" dirty="0"/>
              <a:t>	we have?"</a:t>
            </a:r>
          </a:p>
        </p:txBody>
      </p:sp>
    </p:spTree>
    <p:extLst>
      <p:ext uri="{BB962C8B-B14F-4D97-AF65-F5344CB8AC3E}">
        <p14:creationId xmlns:p14="http://schemas.microsoft.com/office/powerpoint/2010/main" val="1021182683"/>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in…</a:t>
            </a:r>
          </a:p>
        </p:txBody>
      </p:sp>
    </p:spTree>
    <p:extLst>
      <p:ext uri="{BB962C8B-B14F-4D97-AF65-F5344CB8AC3E}">
        <p14:creationId xmlns:p14="http://schemas.microsoft.com/office/powerpoint/2010/main" val="418714515"/>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t>Ha</a:t>
            </a:r>
            <a:r>
              <a:rPr lang="en-US" dirty="0"/>
              <a:t>pp</a:t>
            </a:r>
            <a:r>
              <a:rPr lang="en-US" u="sng" dirty="0"/>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3335244"/>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quarter 9:8-10</a:t>
            </a:r>
          </a:p>
        </p:txBody>
      </p:sp>
      <p:pic>
        <p:nvPicPr>
          <p:cNvPr id="4" name="Picture 3">
            <a:extLst>
              <a:ext uri="{FF2B5EF4-FFF2-40B4-BE49-F238E27FC236}">
                <a16:creationId xmlns:a16="http://schemas.microsoft.com/office/drawing/2014/main" id="{8DFEC02E-3BAA-48ED-99FA-22D9382FD53E}"/>
              </a:ext>
            </a:extLst>
          </p:cNvPr>
          <p:cNvPicPr>
            <a:picLocks noChangeAspect="1"/>
          </p:cNvPicPr>
          <p:nvPr/>
        </p:nvPicPr>
        <p:blipFill>
          <a:blip r:embed="rId2"/>
          <a:stretch>
            <a:fillRect/>
          </a:stretch>
        </p:blipFill>
        <p:spPr>
          <a:xfrm>
            <a:off x="-452808" y="2383335"/>
            <a:ext cx="4910508" cy="4474665"/>
          </a:xfrm>
          <a:prstGeom prst="rect">
            <a:avLst/>
          </a:prstGeom>
        </p:spPr>
      </p:pic>
      <p:sp>
        <p:nvSpPr>
          <p:cNvPr id="5" name="Freeform: Shape 4">
            <a:extLst>
              <a:ext uri="{FF2B5EF4-FFF2-40B4-BE49-F238E27FC236}">
                <a16:creationId xmlns:a16="http://schemas.microsoft.com/office/drawing/2014/main" id="{2F2158A0-3FAD-46B9-B8AB-C3F4E75DEFB4}"/>
              </a:ext>
            </a:extLst>
          </p:cNvPr>
          <p:cNvSpPr/>
          <p:nvPr/>
        </p:nvSpPr>
        <p:spPr>
          <a:xfrm>
            <a:off x="2362200" y="2228850"/>
            <a:ext cx="5981700" cy="3086100"/>
          </a:xfrm>
          <a:custGeom>
            <a:avLst/>
            <a:gdLst>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723900 w 5981700"/>
              <a:gd name="connsiteY4" fmla="*/ 1828800 h 3086100"/>
              <a:gd name="connsiteX5" fmla="*/ 0 w 5981700"/>
              <a:gd name="connsiteY5" fmla="*/ 1943100 h 3086100"/>
              <a:gd name="connsiteX6" fmla="*/ 742950 w 5981700"/>
              <a:gd name="connsiteY6" fmla="*/ 1314450 h 3086100"/>
              <a:gd name="connsiteX7" fmla="*/ 742950 w 5981700"/>
              <a:gd name="connsiteY7" fmla="*/ 76200 h 3086100"/>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723900 w 5981700"/>
              <a:gd name="connsiteY4" fmla="*/ 1828800 h 3086100"/>
              <a:gd name="connsiteX5" fmla="*/ 0 w 5981700"/>
              <a:gd name="connsiteY5" fmla="*/ 1943100 h 3086100"/>
              <a:gd name="connsiteX6" fmla="*/ 742950 w 5981700"/>
              <a:gd name="connsiteY6" fmla="*/ 1314450 h 3086100"/>
              <a:gd name="connsiteX7" fmla="*/ 361950 w 5981700"/>
              <a:gd name="connsiteY7" fmla="*/ 323850 h 3086100"/>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723900 w 5981700"/>
              <a:gd name="connsiteY4" fmla="*/ 1828800 h 3086100"/>
              <a:gd name="connsiteX5" fmla="*/ 0 w 5981700"/>
              <a:gd name="connsiteY5" fmla="*/ 1943100 h 3086100"/>
              <a:gd name="connsiteX6" fmla="*/ 742950 w 5981700"/>
              <a:gd name="connsiteY6" fmla="*/ 1314450 h 3086100"/>
              <a:gd name="connsiteX7" fmla="*/ 266700 w 5981700"/>
              <a:gd name="connsiteY7" fmla="*/ 285750 h 3086100"/>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723900 w 5981700"/>
              <a:gd name="connsiteY4" fmla="*/ 1828800 h 3086100"/>
              <a:gd name="connsiteX5" fmla="*/ 0 w 5981700"/>
              <a:gd name="connsiteY5" fmla="*/ 1943100 h 3086100"/>
              <a:gd name="connsiteX6" fmla="*/ 704850 w 5981700"/>
              <a:gd name="connsiteY6" fmla="*/ 1466850 h 3086100"/>
              <a:gd name="connsiteX7" fmla="*/ 266700 w 5981700"/>
              <a:gd name="connsiteY7" fmla="*/ 285750 h 3086100"/>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876300 w 5981700"/>
              <a:gd name="connsiteY4" fmla="*/ 1943100 h 3086100"/>
              <a:gd name="connsiteX5" fmla="*/ 0 w 5981700"/>
              <a:gd name="connsiteY5" fmla="*/ 1943100 h 3086100"/>
              <a:gd name="connsiteX6" fmla="*/ 704850 w 5981700"/>
              <a:gd name="connsiteY6" fmla="*/ 1466850 h 3086100"/>
              <a:gd name="connsiteX7" fmla="*/ 266700 w 5981700"/>
              <a:gd name="connsiteY7" fmla="*/ 285750 h 3086100"/>
              <a:gd name="connsiteX0" fmla="*/ 171450 w 5981700"/>
              <a:gd name="connsiteY0" fmla="*/ 0 h 3086100"/>
              <a:gd name="connsiteX1" fmla="*/ 5981700 w 5981700"/>
              <a:gd name="connsiteY1" fmla="*/ 0 h 3086100"/>
              <a:gd name="connsiteX2" fmla="*/ 5981700 w 5981700"/>
              <a:gd name="connsiteY2" fmla="*/ 3086100 h 3086100"/>
              <a:gd name="connsiteX3" fmla="*/ 1638300 w 5981700"/>
              <a:gd name="connsiteY3" fmla="*/ 3086100 h 3086100"/>
              <a:gd name="connsiteX4" fmla="*/ 876300 w 5981700"/>
              <a:gd name="connsiteY4" fmla="*/ 1943100 h 3086100"/>
              <a:gd name="connsiteX5" fmla="*/ 0 w 5981700"/>
              <a:gd name="connsiteY5" fmla="*/ 1943100 h 3086100"/>
              <a:gd name="connsiteX6" fmla="*/ 609600 w 5981700"/>
              <a:gd name="connsiteY6" fmla="*/ 1143000 h 3086100"/>
              <a:gd name="connsiteX7" fmla="*/ 266700 w 5981700"/>
              <a:gd name="connsiteY7" fmla="*/ 28575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700" h="3086100">
                <a:moveTo>
                  <a:pt x="171450" y="0"/>
                </a:moveTo>
                <a:lnTo>
                  <a:pt x="5981700" y="0"/>
                </a:lnTo>
                <a:lnTo>
                  <a:pt x="5981700" y="3086100"/>
                </a:lnTo>
                <a:lnTo>
                  <a:pt x="1638300" y="3086100"/>
                </a:lnTo>
                <a:lnTo>
                  <a:pt x="876300" y="1943100"/>
                </a:lnTo>
                <a:lnTo>
                  <a:pt x="0" y="1943100"/>
                </a:lnTo>
                <a:lnTo>
                  <a:pt x="609600" y="1143000"/>
                </a:lnTo>
                <a:lnTo>
                  <a:pt x="266700" y="285750"/>
                </a:lnTo>
              </a:path>
            </a:pathLst>
          </a:cu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11473841" cy="5050835"/>
          </a:xfrm>
        </p:spPr>
        <p:txBody>
          <a:bodyPr/>
          <a:lstStyle/>
          <a:p>
            <a:r>
              <a:rPr lang="en-US" baseline="30000" dirty="0"/>
              <a:t>8</a:t>
            </a:r>
            <a:r>
              <a:rPr lang="en-US" dirty="0"/>
              <a:t> The servant answered Saul again, </a:t>
            </a:r>
            <a:br>
              <a:rPr lang="en-US" sz="1600" dirty="0"/>
            </a:br>
            <a:r>
              <a:rPr lang="en-US" sz="1600" dirty="0"/>
              <a:t>	</a:t>
            </a:r>
            <a:br>
              <a:rPr lang="en-US" dirty="0"/>
            </a:br>
            <a:r>
              <a:rPr lang="en-US" dirty="0"/>
              <a:t>		    "Here, I have with me a </a:t>
            </a:r>
            <a:br>
              <a:rPr lang="en-US" dirty="0"/>
            </a:br>
            <a:r>
              <a:rPr lang="en-US" dirty="0"/>
              <a:t>			</a:t>
            </a:r>
            <a:r>
              <a:rPr lang="en-US" dirty="0">
                <a:effectLst>
                  <a:glow rad="127000">
                    <a:srgbClr val="C00000"/>
                  </a:glow>
                </a:effectLst>
              </a:rPr>
              <a:t>quarter</a:t>
            </a:r>
            <a:r>
              <a:rPr lang="en-US" dirty="0"/>
              <a:t> of a shekel of </a:t>
            </a:r>
            <a:br>
              <a:rPr lang="en-US" dirty="0"/>
            </a:br>
            <a:r>
              <a:rPr lang="en-US" dirty="0"/>
              <a:t>			  silver, and I will give it </a:t>
            </a:r>
            <a:br>
              <a:rPr lang="en-US" dirty="0"/>
            </a:br>
            <a:r>
              <a:rPr lang="en-US" dirty="0"/>
              <a:t>			    to the man of God to </a:t>
            </a:r>
            <a:br>
              <a:rPr lang="en-US" dirty="0"/>
            </a:br>
            <a:r>
              <a:rPr lang="en-US" dirty="0"/>
              <a:t>				tell us our way.“</a:t>
            </a:r>
          </a:p>
          <a:p>
            <a:endParaRPr lang="en-US" dirty="0"/>
          </a:p>
        </p:txBody>
      </p:sp>
      <p:pic>
        <p:nvPicPr>
          <p:cNvPr id="2050" name="Picture 2" descr="Image result for quarter">
            <a:extLst>
              <a:ext uri="{FF2B5EF4-FFF2-40B4-BE49-F238E27FC236}">
                <a16:creationId xmlns:a16="http://schemas.microsoft.com/office/drawing/2014/main" id="{9FAEB32A-FCAF-488C-8FFC-295679773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457" y="3105150"/>
            <a:ext cx="4215194"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463080"/>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quarter 9:8-10</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7585699" cy="5050835"/>
          </a:xfrm>
        </p:spPr>
        <p:txBody>
          <a:bodyPr/>
          <a:lstStyle/>
          <a:p>
            <a:r>
              <a:rPr lang="en-US" dirty="0"/>
              <a:t> </a:t>
            </a:r>
            <a:r>
              <a:rPr lang="en-US" baseline="30000" dirty="0"/>
              <a:t>9</a:t>
            </a:r>
            <a:r>
              <a:rPr lang="en-US" dirty="0"/>
              <a:t> (Formerly in Israel, when a man went to inquire of God, he said, "Come, let us go to the seer," for today's "prophet" was formerly called a seer.)</a:t>
            </a:r>
          </a:p>
        </p:txBody>
      </p:sp>
      <p:pic>
        <p:nvPicPr>
          <p:cNvPr id="5" name="Picture 4" descr="A picture containing dark, photo, sitting, sign&#10;&#10;Description automatically generated">
            <a:extLst>
              <a:ext uri="{FF2B5EF4-FFF2-40B4-BE49-F238E27FC236}">
                <a16:creationId xmlns:a16="http://schemas.microsoft.com/office/drawing/2014/main" id="{DA56D75A-D30C-48BD-AB4D-D990AA8E2D9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769275" y="1446835"/>
            <a:ext cx="5021892" cy="4299995"/>
          </a:xfrm>
          <a:prstGeom prst="rect">
            <a:avLst/>
          </a:prstGeom>
          <a:effectLst>
            <a:glow rad="317500">
              <a:schemeClr val="bg1"/>
            </a:glow>
          </a:effectLst>
        </p:spPr>
      </p:pic>
    </p:spTree>
    <p:extLst>
      <p:ext uri="{BB962C8B-B14F-4D97-AF65-F5344CB8AC3E}">
        <p14:creationId xmlns:p14="http://schemas.microsoft.com/office/powerpoint/2010/main" val="2106366635"/>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52AD255D-3001-4231-BACC-00B1AB302469}"/>
              </a:ext>
            </a:extLst>
          </p:cNvPr>
          <p:cNvSpPr/>
          <p:nvPr/>
        </p:nvSpPr>
        <p:spPr>
          <a:xfrm>
            <a:off x="2724150" y="2552700"/>
            <a:ext cx="6115050" cy="1009650"/>
          </a:xfrm>
          <a:prstGeom prst="wedgeRectCallout">
            <a:avLst>
              <a:gd name="adj1" fmla="val 60117"/>
              <a:gd name="adj2" fmla="val 5189"/>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A2C3F8-F1D0-4D4B-8A51-5CDAE42ED517}"/>
              </a:ext>
            </a:extLst>
          </p:cNvPr>
          <p:cNvPicPr>
            <a:picLocks noChangeAspect="1"/>
          </p:cNvPicPr>
          <p:nvPr/>
        </p:nvPicPr>
        <p:blipFill>
          <a:blip r:embed="rId2"/>
          <a:stretch>
            <a:fillRect/>
          </a:stretch>
        </p:blipFill>
        <p:spPr>
          <a:xfrm>
            <a:off x="-452808" y="2383335"/>
            <a:ext cx="4910508" cy="4474665"/>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a quarter 9:8-10</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2343150" y="1537854"/>
            <a:ext cx="9531524" cy="5050835"/>
          </a:xfrm>
        </p:spPr>
        <p:txBody>
          <a:bodyPr/>
          <a:lstStyle/>
          <a:p>
            <a:r>
              <a:rPr lang="en-US" dirty="0"/>
              <a:t> </a:t>
            </a:r>
            <a:r>
              <a:rPr lang="en-US" baseline="30000" dirty="0"/>
              <a:t>10</a:t>
            </a:r>
            <a:r>
              <a:rPr lang="en-US" dirty="0"/>
              <a:t> And Saul said to his servant, </a:t>
            </a:r>
          </a:p>
          <a:p>
            <a:r>
              <a:rPr lang="en-US" dirty="0"/>
              <a:t>   </a:t>
            </a:r>
            <a:br>
              <a:rPr lang="en-US" dirty="0"/>
            </a:br>
            <a:r>
              <a:rPr lang="en-US" dirty="0"/>
              <a:t>    "Well said; come, let us go." </a:t>
            </a:r>
          </a:p>
          <a:p>
            <a:endParaRPr lang="en-US" dirty="0"/>
          </a:p>
          <a:p>
            <a:r>
              <a:rPr lang="en-US" dirty="0"/>
              <a:t>             So they went to the </a:t>
            </a:r>
            <a:br>
              <a:rPr lang="en-US" dirty="0"/>
            </a:br>
            <a:r>
              <a:rPr lang="en-US" dirty="0"/>
              <a:t>           city where the man of</a:t>
            </a:r>
            <a:br>
              <a:rPr lang="en-US" dirty="0"/>
            </a:br>
            <a:r>
              <a:rPr lang="en-US" dirty="0"/>
              <a:t>                      God was. </a:t>
            </a:r>
          </a:p>
        </p:txBody>
      </p:sp>
      <p:pic>
        <p:nvPicPr>
          <p:cNvPr id="4" name="Picture 3">
            <a:extLst>
              <a:ext uri="{FF2B5EF4-FFF2-40B4-BE49-F238E27FC236}">
                <a16:creationId xmlns:a16="http://schemas.microsoft.com/office/drawing/2014/main" id="{C4A4724A-6933-4D01-B831-9D5B0CC945EF}"/>
              </a:ext>
            </a:extLst>
          </p:cNvPr>
          <p:cNvPicPr>
            <a:picLocks noChangeAspect="1"/>
          </p:cNvPicPr>
          <p:nvPr/>
        </p:nvPicPr>
        <p:blipFill>
          <a:blip r:embed="rId3"/>
          <a:stretch>
            <a:fillRect/>
          </a:stretch>
        </p:blipFill>
        <p:spPr>
          <a:xfrm>
            <a:off x="8391495" y="1238250"/>
            <a:ext cx="4055050" cy="6496050"/>
          </a:xfrm>
          <a:prstGeom prst="rect">
            <a:avLst/>
          </a:prstGeom>
        </p:spPr>
      </p:pic>
    </p:spTree>
    <p:extLst>
      <p:ext uri="{BB962C8B-B14F-4D97-AF65-F5344CB8AC3E}">
        <p14:creationId xmlns:p14="http://schemas.microsoft.com/office/powerpoint/2010/main" val="2619914498"/>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t>Ha</a:t>
            </a:r>
            <a:r>
              <a:rPr lang="en-US" dirty="0"/>
              <a:t>pp</a:t>
            </a:r>
            <a:r>
              <a:rPr lang="en-US" u="sng" dirty="0"/>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20541079"/>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99026-C3E7-4D3B-8428-5209E510BD0D}"/>
              </a:ext>
            </a:extLst>
          </p:cNvPr>
          <p:cNvPicPr>
            <a:picLocks noChangeAspect="1"/>
          </p:cNvPicPr>
          <p:nvPr/>
        </p:nvPicPr>
        <p:blipFill>
          <a:blip r:embed="rId3"/>
          <a:stretch>
            <a:fillRect/>
          </a:stretch>
        </p:blipFill>
        <p:spPr>
          <a:xfrm>
            <a:off x="-763131" y="2873828"/>
            <a:ext cx="5358031" cy="6858000"/>
          </a:xfrm>
          <a:prstGeom prst="rect">
            <a:avLst/>
          </a:prstGeom>
        </p:spPr>
      </p:pic>
      <p:pic>
        <p:nvPicPr>
          <p:cNvPr id="5" name="Picture 4">
            <a:extLst>
              <a:ext uri="{FF2B5EF4-FFF2-40B4-BE49-F238E27FC236}">
                <a16:creationId xmlns:a16="http://schemas.microsoft.com/office/drawing/2014/main" id="{88536CAA-0359-4D13-9F6A-B04AE1CB75A3}"/>
              </a:ext>
            </a:extLst>
          </p:cNvPr>
          <p:cNvPicPr>
            <a:picLocks noChangeAspect="1"/>
          </p:cNvPicPr>
          <p:nvPr/>
        </p:nvPicPr>
        <p:blipFill>
          <a:blip r:embed="rId4"/>
          <a:stretch>
            <a:fillRect/>
          </a:stretch>
        </p:blipFill>
        <p:spPr>
          <a:xfrm flipH="1">
            <a:off x="5967042" y="2383335"/>
            <a:ext cx="4910508" cy="4474665"/>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were “some girls” 9:11-13</a:t>
            </a:r>
          </a:p>
        </p:txBody>
      </p:sp>
      <p:pic>
        <p:nvPicPr>
          <p:cNvPr id="4" name="Picture 3">
            <a:extLst>
              <a:ext uri="{FF2B5EF4-FFF2-40B4-BE49-F238E27FC236}">
                <a16:creationId xmlns:a16="http://schemas.microsoft.com/office/drawing/2014/main" id="{E31F2CE9-7BE5-4094-B7BD-A26F2837DC6A}"/>
              </a:ext>
            </a:extLst>
          </p:cNvPr>
          <p:cNvPicPr>
            <a:picLocks noChangeAspect="1"/>
          </p:cNvPicPr>
          <p:nvPr/>
        </p:nvPicPr>
        <p:blipFill>
          <a:blip r:embed="rId5"/>
          <a:stretch>
            <a:fillRect/>
          </a:stretch>
        </p:blipFill>
        <p:spPr>
          <a:xfrm>
            <a:off x="8391495" y="1238250"/>
            <a:ext cx="4055050" cy="6496050"/>
          </a:xfrm>
          <a:prstGeom prst="rect">
            <a:avLst/>
          </a:prstGeom>
        </p:spPr>
      </p:pic>
      <p:sp>
        <p:nvSpPr>
          <p:cNvPr id="6" name="Speech Bubble: Rectangle 5">
            <a:extLst>
              <a:ext uri="{FF2B5EF4-FFF2-40B4-BE49-F238E27FC236}">
                <a16:creationId xmlns:a16="http://schemas.microsoft.com/office/drawing/2014/main" id="{DB749999-DD5B-41F1-8ED8-F48625094D47}"/>
              </a:ext>
            </a:extLst>
          </p:cNvPr>
          <p:cNvSpPr/>
          <p:nvPr/>
        </p:nvSpPr>
        <p:spPr>
          <a:xfrm>
            <a:off x="3238500" y="3638550"/>
            <a:ext cx="4381500" cy="1009650"/>
          </a:xfrm>
          <a:prstGeom prst="wedgeRectCallout">
            <a:avLst>
              <a:gd name="adj1" fmla="val 91421"/>
              <a:gd name="adj2" fmla="val -87264"/>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9409917" cy="5050835"/>
          </a:xfrm>
        </p:spPr>
        <p:txBody>
          <a:bodyPr/>
          <a:lstStyle/>
          <a:p>
            <a:r>
              <a:rPr lang="en-US" dirty="0"/>
              <a:t> </a:t>
            </a:r>
            <a:r>
              <a:rPr lang="en-US" baseline="30000" dirty="0"/>
              <a:t>11</a:t>
            </a:r>
            <a:r>
              <a:rPr lang="en-US" dirty="0"/>
              <a:t> As they went up the hill to the city, they met </a:t>
            </a:r>
            <a:r>
              <a:rPr lang="en-US" dirty="0">
                <a:effectLst>
                  <a:glow rad="127000">
                    <a:srgbClr val="C00000"/>
                  </a:glow>
                </a:effectLst>
              </a:rPr>
              <a:t>young women </a:t>
            </a:r>
            <a:r>
              <a:rPr lang="en-US" dirty="0"/>
              <a:t>coming out to </a:t>
            </a:r>
            <a:br>
              <a:rPr lang="en-US" dirty="0"/>
            </a:br>
            <a:r>
              <a:rPr lang="en-US" dirty="0"/>
              <a:t>draw water and said to them, </a:t>
            </a:r>
            <a:br>
              <a:rPr lang="en-US" dirty="0"/>
            </a:br>
            <a:endParaRPr lang="en-US" dirty="0"/>
          </a:p>
          <a:p>
            <a:r>
              <a:rPr lang="en-US" dirty="0"/>
              <a:t>			  "Is the seer here?“</a:t>
            </a:r>
          </a:p>
          <a:p>
            <a:endParaRPr lang="en-US" dirty="0"/>
          </a:p>
        </p:txBody>
      </p:sp>
    </p:spTree>
    <p:extLst>
      <p:ext uri="{BB962C8B-B14F-4D97-AF65-F5344CB8AC3E}">
        <p14:creationId xmlns:p14="http://schemas.microsoft.com/office/powerpoint/2010/main" val="294627488"/>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43AEBD-DFEC-45C2-9BB9-90C316A1F0CD}"/>
              </a:ext>
            </a:extLst>
          </p:cNvPr>
          <p:cNvPicPr>
            <a:picLocks noChangeAspect="1"/>
          </p:cNvPicPr>
          <p:nvPr/>
        </p:nvPicPr>
        <p:blipFill>
          <a:blip r:embed="rId3"/>
          <a:stretch>
            <a:fillRect/>
          </a:stretch>
        </p:blipFill>
        <p:spPr>
          <a:xfrm>
            <a:off x="-763131" y="2873828"/>
            <a:ext cx="5358031" cy="6858000"/>
          </a:xfrm>
          <a:prstGeom prst="rect">
            <a:avLst/>
          </a:prstGeom>
        </p:spPr>
      </p:pic>
      <p:pic>
        <p:nvPicPr>
          <p:cNvPr id="5" name="Picture 4">
            <a:extLst>
              <a:ext uri="{FF2B5EF4-FFF2-40B4-BE49-F238E27FC236}">
                <a16:creationId xmlns:a16="http://schemas.microsoft.com/office/drawing/2014/main" id="{88536CAA-0359-4D13-9F6A-B04AE1CB75A3}"/>
              </a:ext>
            </a:extLst>
          </p:cNvPr>
          <p:cNvPicPr>
            <a:picLocks noChangeAspect="1"/>
          </p:cNvPicPr>
          <p:nvPr/>
        </p:nvPicPr>
        <p:blipFill>
          <a:blip r:embed="rId4"/>
          <a:stretch>
            <a:fillRect/>
          </a:stretch>
        </p:blipFill>
        <p:spPr>
          <a:xfrm flipH="1">
            <a:off x="5967042" y="2383335"/>
            <a:ext cx="4910508" cy="4474665"/>
          </a:xfrm>
          <a:prstGeom prst="rect">
            <a:avLst/>
          </a:prstGeom>
        </p:spPr>
      </p:pic>
      <p:pic>
        <p:nvPicPr>
          <p:cNvPr id="4" name="Picture 3">
            <a:extLst>
              <a:ext uri="{FF2B5EF4-FFF2-40B4-BE49-F238E27FC236}">
                <a16:creationId xmlns:a16="http://schemas.microsoft.com/office/drawing/2014/main" id="{E31F2CE9-7BE5-4094-B7BD-A26F2837DC6A}"/>
              </a:ext>
            </a:extLst>
          </p:cNvPr>
          <p:cNvPicPr>
            <a:picLocks noChangeAspect="1"/>
          </p:cNvPicPr>
          <p:nvPr/>
        </p:nvPicPr>
        <p:blipFill>
          <a:blip r:embed="rId5"/>
          <a:stretch>
            <a:fillRect/>
          </a:stretch>
        </p:blipFill>
        <p:spPr>
          <a:xfrm>
            <a:off x="8391495" y="1238250"/>
            <a:ext cx="4055050" cy="649605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were “some girls” 9:11-13</a:t>
            </a:r>
          </a:p>
        </p:txBody>
      </p:sp>
      <p:sp>
        <p:nvSpPr>
          <p:cNvPr id="6" name="Speech Bubble: Rectangle 5">
            <a:extLst>
              <a:ext uri="{FF2B5EF4-FFF2-40B4-BE49-F238E27FC236}">
                <a16:creationId xmlns:a16="http://schemas.microsoft.com/office/drawing/2014/main" id="{DB749999-DD5B-41F1-8ED8-F48625094D47}"/>
              </a:ext>
            </a:extLst>
          </p:cNvPr>
          <p:cNvSpPr/>
          <p:nvPr/>
        </p:nvSpPr>
        <p:spPr>
          <a:xfrm>
            <a:off x="3917769" y="2410641"/>
            <a:ext cx="7682048" cy="3728901"/>
          </a:xfrm>
          <a:prstGeom prst="wedgeRectCallout">
            <a:avLst>
              <a:gd name="adj1" fmla="val -61043"/>
              <a:gd name="adj2" fmla="val 12988"/>
            </a:avLst>
          </a:prstGeom>
          <a:solidFill>
            <a:srgbClr val="ED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11316550" cy="5050835"/>
          </a:xfrm>
        </p:spPr>
        <p:txBody>
          <a:bodyPr/>
          <a:lstStyle/>
          <a:p>
            <a:r>
              <a:rPr lang="en-US" dirty="0"/>
              <a:t> </a:t>
            </a:r>
            <a:r>
              <a:rPr lang="en-US" baseline="30000" dirty="0"/>
              <a:t>12</a:t>
            </a:r>
            <a:r>
              <a:rPr lang="en-US" dirty="0"/>
              <a:t> They answered, </a:t>
            </a:r>
            <a:br>
              <a:rPr lang="en-US" dirty="0"/>
            </a:br>
            <a:br>
              <a:rPr lang="en-US" dirty="0"/>
            </a:br>
            <a:r>
              <a:rPr lang="en-US" dirty="0"/>
              <a:t>				"He is; behold, he is just ahead of 					you. Hurry. He has come just now 					to the city, ...   </a:t>
            </a:r>
            <a:r>
              <a:rPr lang="en-US" baseline="30000" dirty="0"/>
              <a:t>13</a:t>
            </a:r>
            <a:r>
              <a:rPr lang="en-US" dirty="0"/>
              <a:t> As soon as you 					enter the city you will find him, ....</a:t>
            </a:r>
            <a:br>
              <a:rPr lang="en-US" dirty="0"/>
            </a:br>
            <a:r>
              <a:rPr lang="en-US" dirty="0"/>
              <a:t>				 Now go up, for you will meet him 					immediately."</a:t>
            </a:r>
          </a:p>
        </p:txBody>
      </p:sp>
    </p:spTree>
    <p:extLst>
      <p:ext uri="{BB962C8B-B14F-4D97-AF65-F5344CB8AC3E}">
        <p14:creationId xmlns:p14="http://schemas.microsoft.com/office/powerpoint/2010/main" val="2675130822"/>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t>Ha</a:t>
            </a:r>
            <a:r>
              <a:rPr lang="en-US" dirty="0"/>
              <a:t>pp</a:t>
            </a:r>
            <a:r>
              <a:rPr lang="en-US" u="sng" dirty="0"/>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3990850"/>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Samuel 9:14</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a:xfrm>
            <a:off x="400833" y="1537854"/>
            <a:ext cx="6522481" cy="5050835"/>
          </a:xfrm>
        </p:spPr>
        <p:txBody>
          <a:bodyPr/>
          <a:lstStyle/>
          <a:p>
            <a:r>
              <a:rPr lang="en-US" baseline="30000" dirty="0"/>
              <a:t>14</a:t>
            </a:r>
            <a:r>
              <a:rPr lang="en-US" dirty="0"/>
              <a:t> So they went up to the city. As they were entering the city, </a:t>
            </a:r>
            <a:r>
              <a:rPr lang="en-US" dirty="0">
                <a:effectLst>
                  <a:glow rad="127000">
                    <a:srgbClr val="C00000"/>
                  </a:glow>
                </a:effectLst>
              </a:rPr>
              <a:t>they saw Samuel coming </a:t>
            </a:r>
            <a:r>
              <a:rPr lang="en-US" dirty="0"/>
              <a:t>out toward them on his way up to the high place. </a:t>
            </a:r>
          </a:p>
          <a:p>
            <a:endParaRPr lang="en-US" dirty="0"/>
          </a:p>
          <a:p>
            <a:pPr algn="ctr"/>
            <a:r>
              <a:rPr lang="en-US" sz="5400" dirty="0"/>
              <a:t>MERE COINCIDENCE OR ...</a:t>
            </a:r>
          </a:p>
        </p:txBody>
      </p:sp>
      <p:pic>
        <p:nvPicPr>
          <p:cNvPr id="5" name="Picture 4" descr="A group of people riding on the back of a horse&#10;&#10;Description automatically generated">
            <a:extLst>
              <a:ext uri="{FF2B5EF4-FFF2-40B4-BE49-F238E27FC236}">
                <a16:creationId xmlns:a16="http://schemas.microsoft.com/office/drawing/2014/main" id="{F2C583E0-7BF9-4AE7-A60F-98D8724F126F}"/>
              </a:ext>
            </a:extLst>
          </p:cNvPr>
          <p:cNvPicPr>
            <a:picLocks noChangeAspect="1"/>
          </p:cNvPicPr>
          <p:nvPr/>
        </p:nvPicPr>
        <p:blipFill rotWithShape="1">
          <a:blip r:embed="rId2">
            <a:extLst>
              <a:ext uri="{28A0092B-C50C-407E-A947-70E740481C1C}">
                <a14:useLocalDpi xmlns:a14="http://schemas.microsoft.com/office/drawing/2010/main" val="0"/>
              </a:ext>
            </a:extLst>
          </a:blip>
          <a:srcRect r="42266" b="9249"/>
          <a:stretch/>
        </p:blipFill>
        <p:spPr>
          <a:xfrm>
            <a:off x="6923315" y="634271"/>
            <a:ext cx="5268686" cy="6223729"/>
          </a:xfrm>
          <a:prstGeom prst="rect">
            <a:avLst/>
          </a:prstGeom>
        </p:spPr>
      </p:pic>
    </p:spTree>
    <p:extLst>
      <p:ext uri="{BB962C8B-B14F-4D97-AF65-F5344CB8AC3E}">
        <p14:creationId xmlns:p14="http://schemas.microsoft.com/office/powerpoint/2010/main" val="31137437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C837-980C-44AB-81DB-569A053C7B71}"/>
              </a:ext>
            </a:extLst>
          </p:cNvPr>
          <p:cNvSpPr>
            <a:spLocks noGrp="1"/>
          </p:cNvSpPr>
          <p:nvPr>
            <p:ph type="title"/>
          </p:nvPr>
        </p:nvSpPr>
        <p:spPr/>
        <p:txBody>
          <a:bodyPr/>
          <a:lstStyle/>
          <a:p>
            <a:r>
              <a:rPr lang="en-US" dirty="0"/>
              <a:t>All According to God’s </a:t>
            </a:r>
            <a:r>
              <a:rPr lang="en-US" dirty="0">
                <a:effectLst>
                  <a:glow rad="127000">
                    <a:srgbClr val="C00000"/>
                  </a:glow>
                  <a:outerShdw blurRad="50800" dist="50800" dir="2700000" algn="ctr" rotWithShape="0">
                    <a:schemeClr val="tx1"/>
                  </a:outerShdw>
                </a:effectLst>
              </a:rPr>
              <a:t>“</a:t>
            </a:r>
            <a:r>
              <a:rPr lang="en-US" u="sng" dirty="0">
                <a:effectLst>
                  <a:glow rad="127000">
                    <a:srgbClr val="C00000"/>
                  </a:glow>
                  <a:outerShdw blurRad="50800" dist="50800" dir="2700000" algn="ctr" rotWithShape="0">
                    <a:schemeClr val="tx1"/>
                  </a:outerShdw>
                </a:effectLst>
              </a:rPr>
              <a:t>Plan</a:t>
            </a:r>
            <a:r>
              <a:rPr lang="en-US" dirty="0">
                <a:effectLst>
                  <a:glow rad="127000">
                    <a:srgbClr val="C00000"/>
                  </a:glow>
                  <a:outerShdw blurRad="50800" dist="50800" dir="2700000" algn="ctr" rotWithShape="0">
                    <a:schemeClr val="tx1"/>
                  </a:outerShdw>
                </a:effectLst>
              </a:rPr>
              <a:t>” </a:t>
            </a:r>
            <a:r>
              <a:rPr lang="en-US" dirty="0"/>
              <a:t>9:15</a:t>
            </a:r>
          </a:p>
        </p:txBody>
      </p:sp>
      <p:sp>
        <p:nvSpPr>
          <p:cNvPr id="5" name="Content Placeholder 4">
            <a:extLst>
              <a:ext uri="{FF2B5EF4-FFF2-40B4-BE49-F238E27FC236}">
                <a16:creationId xmlns:a16="http://schemas.microsoft.com/office/drawing/2014/main" id="{80D81A1F-0568-4EBB-ADDD-2078EC7B571C}"/>
              </a:ext>
            </a:extLst>
          </p:cNvPr>
          <p:cNvSpPr>
            <a:spLocks noGrp="1"/>
          </p:cNvSpPr>
          <p:nvPr>
            <p:ph idx="1"/>
          </p:nvPr>
        </p:nvSpPr>
        <p:spPr/>
        <p:txBody>
          <a:bodyPr/>
          <a:lstStyle/>
          <a:p>
            <a:endParaRPr lang="en-US"/>
          </a:p>
        </p:txBody>
      </p:sp>
      <p:pic>
        <p:nvPicPr>
          <p:cNvPr id="6" name="Picture 5" descr="A group of people riding on the back of a horse&#10;&#10;Description automatically generated">
            <a:extLst>
              <a:ext uri="{FF2B5EF4-FFF2-40B4-BE49-F238E27FC236}">
                <a16:creationId xmlns:a16="http://schemas.microsoft.com/office/drawing/2014/main" id="{F6BCD557-79B1-4C4F-8D20-A603D3C4D1BB}"/>
              </a:ext>
            </a:extLst>
          </p:cNvPr>
          <p:cNvPicPr>
            <a:picLocks noChangeAspect="1"/>
          </p:cNvPicPr>
          <p:nvPr/>
        </p:nvPicPr>
        <p:blipFill rotWithShape="1">
          <a:blip r:embed="rId2">
            <a:extLst>
              <a:ext uri="{28A0092B-C50C-407E-A947-70E740481C1C}">
                <a14:useLocalDpi xmlns:a14="http://schemas.microsoft.com/office/drawing/2010/main" val="0"/>
              </a:ext>
            </a:extLst>
          </a:blip>
          <a:srcRect r="42266" b="9249"/>
          <a:stretch/>
        </p:blipFill>
        <p:spPr>
          <a:xfrm>
            <a:off x="6923315" y="634271"/>
            <a:ext cx="5268686" cy="6223729"/>
          </a:xfrm>
          <a:prstGeom prst="rect">
            <a:avLst/>
          </a:prstGeom>
        </p:spPr>
      </p:pic>
    </p:spTree>
    <p:extLst>
      <p:ext uri="{BB962C8B-B14F-4D97-AF65-F5344CB8AC3E}">
        <p14:creationId xmlns:p14="http://schemas.microsoft.com/office/powerpoint/2010/main" val="4033172881"/>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ed, sitting, man, mountain&#10;&#10;Description automatically generated">
            <a:extLst>
              <a:ext uri="{FF2B5EF4-FFF2-40B4-BE49-F238E27FC236}">
                <a16:creationId xmlns:a16="http://schemas.microsoft.com/office/drawing/2014/main" id="{937C4321-1880-4FC2-ABE4-7F443AB9D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061" y="1537854"/>
            <a:ext cx="7568254" cy="6196825"/>
          </a:xfrm>
          <a:prstGeom prst="rect">
            <a:avLst/>
          </a:prstGeom>
        </p:spPr>
      </p:pic>
      <p:sp>
        <p:nvSpPr>
          <p:cNvPr id="2" name="Title 1">
            <a:extLst>
              <a:ext uri="{FF2B5EF4-FFF2-40B4-BE49-F238E27FC236}">
                <a16:creationId xmlns:a16="http://schemas.microsoft.com/office/drawing/2014/main" id="{79C3C90F-83E5-4A9B-ABD4-4B9229F10737}"/>
              </a:ext>
            </a:extLst>
          </p:cNvPr>
          <p:cNvSpPr>
            <a:spLocks noGrp="1"/>
          </p:cNvSpPr>
          <p:nvPr>
            <p:ph type="title"/>
          </p:nvPr>
        </p:nvSpPr>
        <p:spPr/>
        <p:txBody>
          <a:bodyPr/>
          <a:lstStyle/>
          <a:p>
            <a:r>
              <a:rPr lang="en-US" dirty="0"/>
              <a:t>God’s Providence</a:t>
            </a:r>
          </a:p>
        </p:txBody>
      </p:sp>
      <p:sp>
        <p:nvSpPr>
          <p:cNvPr id="3" name="Content Placeholder 2">
            <a:extLst>
              <a:ext uri="{FF2B5EF4-FFF2-40B4-BE49-F238E27FC236}">
                <a16:creationId xmlns:a16="http://schemas.microsoft.com/office/drawing/2014/main" id="{FECD564E-8D2C-429D-BAE9-E0BE935A2D00}"/>
              </a:ext>
            </a:extLst>
          </p:cNvPr>
          <p:cNvSpPr>
            <a:spLocks noGrp="1"/>
          </p:cNvSpPr>
          <p:nvPr>
            <p:ph idx="1"/>
          </p:nvPr>
        </p:nvSpPr>
        <p:spPr>
          <a:xfrm>
            <a:off x="400833" y="1537854"/>
            <a:ext cx="9032534" cy="5050835"/>
          </a:xfrm>
        </p:spPr>
        <p:txBody>
          <a:bodyPr/>
          <a:lstStyle/>
          <a:p>
            <a:pPr algn="ctr"/>
            <a:r>
              <a:rPr lang="en-US" dirty="0"/>
              <a:t>The definition: </a:t>
            </a:r>
          </a:p>
          <a:p>
            <a:r>
              <a:rPr lang="en-US" dirty="0"/>
              <a:t>“The continued exercise of God’s divine power, by which He runs the entire universe, in such a way that everything fulfills His intended purpose!”</a:t>
            </a:r>
          </a:p>
          <a:p>
            <a:r>
              <a:rPr lang="en-US" dirty="0"/>
              <a:t>                    </a:t>
            </a:r>
            <a:br>
              <a:rPr lang="en-US" dirty="0"/>
            </a:br>
            <a:r>
              <a:rPr lang="en-US" dirty="0"/>
              <a:t>			In other words: </a:t>
            </a:r>
          </a:p>
          <a:p>
            <a:r>
              <a:rPr lang="en-US" dirty="0"/>
              <a:t>”He’s got the whole world in HIS HANDS!”</a:t>
            </a:r>
          </a:p>
          <a:p>
            <a:endParaRPr lang="en-US" dirty="0"/>
          </a:p>
          <a:p>
            <a:endParaRPr lang="en-US" dirty="0"/>
          </a:p>
        </p:txBody>
      </p:sp>
    </p:spTree>
    <p:extLst>
      <p:ext uri="{BB962C8B-B14F-4D97-AF65-F5344CB8AC3E}">
        <p14:creationId xmlns:p14="http://schemas.microsoft.com/office/powerpoint/2010/main" val="31668372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6D6C9-C03D-4A00-9D2D-60EC8179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2" name="Title 1">
            <a:extLst>
              <a:ext uri="{FF2B5EF4-FFF2-40B4-BE49-F238E27FC236}">
                <a16:creationId xmlns:a16="http://schemas.microsoft.com/office/drawing/2014/main" id="{90A5C837-980C-44AB-81DB-569A053C7B71}"/>
              </a:ext>
            </a:extLst>
          </p:cNvPr>
          <p:cNvSpPr>
            <a:spLocks noGrp="1"/>
          </p:cNvSpPr>
          <p:nvPr>
            <p:ph type="title"/>
          </p:nvPr>
        </p:nvSpPr>
        <p:spPr/>
        <p:txBody>
          <a:bodyPr/>
          <a:lstStyle/>
          <a:p>
            <a:r>
              <a:rPr lang="en-US" dirty="0"/>
              <a:t>All According to God’s “</a:t>
            </a:r>
            <a:r>
              <a:rPr lang="en-US" u="sng" dirty="0"/>
              <a:t>Plan</a:t>
            </a:r>
            <a:r>
              <a:rPr lang="en-US" dirty="0"/>
              <a:t>” 9:15</a:t>
            </a:r>
          </a:p>
        </p:txBody>
      </p:sp>
      <p:sp>
        <p:nvSpPr>
          <p:cNvPr id="3" name="Content Placeholder 2">
            <a:extLst>
              <a:ext uri="{FF2B5EF4-FFF2-40B4-BE49-F238E27FC236}">
                <a16:creationId xmlns:a16="http://schemas.microsoft.com/office/drawing/2014/main" id="{501A2C47-8D70-43A8-B40B-EC4E4CFABFF4}"/>
              </a:ext>
            </a:extLst>
          </p:cNvPr>
          <p:cNvSpPr>
            <a:spLocks noGrp="1"/>
          </p:cNvSpPr>
          <p:nvPr>
            <p:ph idx="1"/>
          </p:nvPr>
        </p:nvSpPr>
        <p:spPr>
          <a:xfrm>
            <a:off x="400833" y="1537854"/>
            <a:ext cx="8830253" cy="5050835"/>
          </a:xfrm>
        </p:spPr>
        <p:txBody>
          <a:bodyPr/>
          <a:lstStyle/>
          <a:p>
            <a:r>
              <a:rPr lang="en-US" b="0" baseline="30000" dirty="0"/>
              <a:t>15</a:t>
            </a:r>
            <a:r>
              <a:rPr lang="en-US" b="0" dirty="0"/>
              <a:t> </a:t>
            </a:r>
            <a:r>
              <a:rPr lang="en-US" dirty="0">
                <a:effectLst>
                  <a:glow rad="127000">
                    <a:srgbClr val="C00000"/>
                  </a:glow>
                </a:effectLst>
              </a:rPr>
              <a:t>Now the day before </a:t>
            </a:r>
            <a:r>
              <a:rPr lang="en-US" dirty="0"/>
              <a:t>Saul came, </a:t>
            </a:r>
            <a:br>
              <a:rPr lang="en-US" dirty="0"/>
            </a:br>
            <a:r>
              <a:rPr lang="en-US" dirty="0"/>
              <a:t>the LORD had </a:t>
            </a:r>
            <a:r>
              <a:rPr lang="en-US" dirty="0">
                <a:effectLst>
                  <a:glow rad="127000">
                    <a:srgbClr val="C00000"/>
                  </a:glow>
                </a:effectLst>
              </a:rPr>
              <a:t>revealed</a:t>
            </a:r>
            <a:r>
              <a:rPr lang="en-US" dirty="0"/>
              <a:t> to Samuel</a:t>
            </a:r>
            <a:r>
              <a:rPr lang="en-US" b="0" dirty="0"/>
              <a:t>:</a:t>
            </a:r>
          </a:p>
          <a:p>
            <a:endParaRPr lang="en-US" dirty="0"/>
          </a:p>
        </p:txBody>
      </p:sp>
    </p:spTree>
    <p:extLst>
      <p:ext uri="{BB962C8B-B14F-4D97-AF65-F5344CB8AC3E}">
        <p14:creationId xmlns:p14="http://schemas.microsoft.com/office/powerpoint/2010/main" val="2709207510"/>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6D6C9-C03D-4A00-9D2D-60EC8179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2" name="Title 1">
            <a:extLst>
              <a:ext uri="{FF2B5EF4-FFF2-40B4-BE49-F238E27FC236}">
                <a16:creationId xmlns:a16="http://schemas.microsoft.com/office/drawing/2014/main" id="{90A5C837-980C-44AB-81DB-569A053C7B71}"/>
              </a:ext>
            </a:extLst>
          </p:cNvPr>
          <p:cNvSpPr>
            <a:spLocks noGrp="1"/>
          </p:cNvSpPr>
          <p:nvPr>
            <p:ph type="title"/>
          </p:nvPr>
        </p:nvSpPr>
        <p:spPr/>
        <p:txBody>
          <a:bodyPr/>
          <a:lstStyle/>
          <a:p>
            <a:r>
              <a:rPr lang="en-US" dirty="0"/>
              <a:t>All According to God’s “</a:t>
            </a:r>
            <a:r>
              <a:rPr lang="en-US" u="sng" dirty="0"/>
              <a:t>Plan</a:t>
            </a:r>
            <a:r>
              <a:rPr lang="en-US" dirty="0"/>
              <a:t>” 9:15</a:t>
            </a:r>
          </a:p>
        </p:txBody>
      </p:sp>
      <p:sp>
        <p:nvSpPr>
          <p:cNvPr id="3" name="Content Placeholder 2">
            <a:extLst>
              <a:ext uri="{FF2B5EF4-FFF2-40B4-BE49-F238E27FC236}">
                <a16:creationId xmlns:a16="http://schemas.microsoft.com/office/drawing/2014/main" id="{501A2C47-8D70-43A8-B40B-EC4E4CFABFF4}"/>
              </a:ext>
            </a:extLst>
          </p:cNvPr>
          <p:cNvSpPr>
            <a:spLocks noGrp="1"/>
          </p:cNvSpPr>
          <p:nvPr>
            <p:ph idx="1"/>
          </p:nvPr>
        </p:nvSpPr>
        <p:spPr>
          <a:xfrm>
            <a:off x="400833" y="1537854"/>
            <a:ext cx="8830253" cy="5050835"/>
          </a:xfrm>
        </p:spPr>
        <p:txBody>
          <a:bodyPr/>
          <a:lstStyle/>
          <a:p>
            <a:r>
              <a:rPr lang="en-US" b="0" baseline="30000" dirty="0"/>
              <a:t>15</a:t>
            </a:r>
            <a:r>
              <a:rPr lang="en-US" b="0" dirty="0"/>
              <a:t> </a:t>
            </a:r>
            <a:r>
              <a:rPr lang="en-US" dirty="0">
                <a:effectLst>
                  <a:glow rad="127000">
                    <a:srgbClr val="C00000"/>
                  </a:glow>
                </a:effectLst>
              </a:rPr>
              <a:t>Now the day before </a:t>
            </a:r>
            <a:r>
              <a:rPr lang="en-US" dirty="0"/>
              <a:t>Saul came, </a:t>
            </a:r>
            <a:br>
              <a:rPr lang="en-US" dirty="0"/>
            </a:br>
            <a:r>
              <a:rPr lang="en-US" dirty="0"/>
              <a:t>the LORD had </a:t>
            </a:r>
            <a:r>
              <a:rPr lang="en-US" dirty="0">
                <a:effectLst>
                  <a:glow rad="127000">
                    <a:srgbClr val="C00000"/>
                  </a:glow>
                </a:effectLst>
              </a:rPr>
              <a:t>revealed</a:t>
            </a:r>
            <a:r>
              <a:rPr lang="en-US" dirty="0"/>
              <a:t> to Samuel</a:t>
            </a:r>
            <a:r>
              <a:rPr lang="en-US" b="0" dirty="0"/>
              <a:t>:</a:t>
            </a:r>
          </a:p>
          <a:p>
            <a:endParaRPr lang="en-US" dirty="0"/>
          </a:p>
        </p:txBody>
      </p:sp>
      <p:sp>
        <p:nvSpPr>
          <p:cNvPr id="6" name="Speech Bubble: Rectangle 5">
            <a:extLst>
              <a:ext uri="{FF2B5EF4-FFF2-40B4-BE49-F238E27FC236}">
                <a16:creationId xmlns:a16="http://schemas.microsoft.com/office/drawing/2014/main" id="{90861F8E-A758-4356-9386-910B3C82BFCE}"/>
              </a:ext>
            </a:extLst>
          </p:cNvPr>
          <p:cNvSpPr/>
          <p:nvPr/>
        </p:nvSpPr>
        <p:spPr>
          <a:xfrm>
            <a:off x="386319" y="2611774"/>
            <a:ext cx="8810172" cy="3976915"/>
          </a:xfrm>
          <a:prstGeom prst="wedgeRectCallout">
            <a:avLst>
              <a:gd name="adj1" fmla="val -50322"/>
              <a:gd name="adj2" fmla="val -11304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b="1" dirty="0"/>
              <a:t> </a:t>
            </a:r>
            <a:r>
              <a:rPr lang="en-US" sz="4000" b="1" baseline="30000" dirty="0">
                <a:effectLst>
                  <a:outerShdw blurRad="38100" dist="38100" dir="2700000" algn="tl">
                    <a:srgbClr val="000000">
                      <a:alpha val="43137"/>
                    </a:srgbClr>
                  </a:outerShdw>
                </a:effectLst>
              </a:rPr>
              <a:t>16</a:t>
            </a:r>
            <a:r>
              <a:rPr lang="en-US" sz="4000" b="1" dirty="0">
                <a:effectLst>
                  <a:outerShdw blurRad="38100" dist="38100" dir="2700000" algn="tl">
                    <a:srgbClr val="000000">
                      <a:alpha val="43137"/>
                    </a:srgbClr>
                  </a:outerShdw>
                </a:effectLst>
              </a:rPr>
              <a:t> "Tomorrow about this time I will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send to you a man from the land of Benjamin, and you shall anoint him to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be prince over my people Israel. He shall save my people from the hand of the Philistines. For I have seen my people, because their cry has come to me.“</a:t>
            </a:r>
          </a:p>
        </p:txBody>
      </p:sp>
    </p:spTree>
    <p:extLst>
      <p:ext uri="{BB962C8B-B14F-4D97-AF65-F5344CB8AC3E}">
        <p14:creationId xmlns:p14="http://schemas.microsoft.com/office/powerpoint/2010/main" val="2774474600"/>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6D6C9-C03D-4A00-9D2D-60EC8179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6" name="Speech Bubble: Rectangle 5">
            <a:extLst>
              <a:ext uri="{FF2B5EF4-FFF2-40B4-BE49-F238E27FC236}">
                <a16:creationId xmlns:a16="http://schemas.microsoft.com/office/drawing/2014/main" id="{341A55E9-5C04-4C4A-9A23-9DDF4B2C2994}"/>
              </a:ext>
            </a:extLst>
          </p:cNvPr>
          <p:cNvSpPr/>
          <p:nvPr/>
        </p:nvSpPr>
        <p:spPr>
          <a:xfrm>
            <a:off x="386319" y="3570513"/>
            <a:ext cx="8235167" cy="2177144"/>
          </a:xfrm>
          <a:prstGeom prst="wedgeRectCallout">
            <a:avLst>
              <a:gd name="adj1" fmla="val -48606"/>
              <a:gd name="adj2" fmla="val -20838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5C837-980C-44AB-81DB-569A053C7B71}"/>
              </a:ext>
            </a:extLst>
          </p:cNvPr>
          <p:cNvSpPr>
            <a:spLocks noGrp="1"/>
          </p:cNvSpPr>
          <p:nvPr>
            <p:ph type="title"/>
          </p:nvPr>
        </p:nvSpPr>
        <p:spPr/>
        <p:txBody>
          <a:bodyPr/>
          <a:lstStyle/>
          <a:p>
            <a:r>
              <a:rPr lang="en-US" dirty="0"/>
              <a:t>All According to God’s “</a:t>
            </a:r>
            <a:r>
              <a:rPr lang="en-US" u="sng" dirty="0"/>
              <a:t>Plan</a:t>
            </a:r>
            <a:r>
              <a:rPr lang="en-US" dirty="0"/>
              <a:t>” 9:15</a:t>
            </a:r>
          </a:p>
        </p:txBody>
      </p:sp>
      <p:sp>
        <p:nvSpPr>
          <p:cNvPr id="3" name="Content Placeholder 2">
            <a:extLst>
              <a:ext uri="{FF2B5EF4-FFF2-40B4-BE49-F238E27FC236}">
                <a16:creationId xmlns:a16="http://schemas.microsoft.com/office/drawing/2014/main" id="{501A2C47-8D70-43A8-B40B-EC4E4CFABFF4}"/>
              </a:ext>
            </a:extLst>
          </p:cNvPr>
          <p:cNvSpPr>
            <a:spLocks noGrp="1"/>
          </p:cNvSpPr>
          <p:nvPr>
            <p:ph idx="1"/>
          </p:nvPr>
        </p:nvSpPr>
        <p:spPr>
          <a:xfrm>
            <a:off x="400833" y="1537854"/>
            <a:ext cx="8438367" cy="3774375"/>
          </a:xfrm>
        </p:spPr>
        <p:txBody>
          <a:bodyPr/>
          <a:lstStyle/>
          <a:p>
            <a:endParaRPr lang="en-US" dirty="0"/>
          </a:p>
          <a:p>
            <a:r>
              <a:rPr lang="en-US" baseline="30000" dirty="0"/>
              <a:t>17</a:t>
            </a:r>
            <a:r>
              <a:rPr lang="en-US" dirty="0"/>
              <a:t> When Samuel saw Saul, the LORD told him, </a:t>
            </a:r>
            <a:br>
              <a:rPr lang="en-US" dirty="0"/>
            </a:br>
            <a:br>
              <a:rPr lang="en-US" dirty="0"/>
            </a:br>
            <a:r>
              <a:rPr lang="en-US" dirty="0">
                <a:effectLst>
                  <a:glow rad="127000">
                    <a:schemeClr val="tx1">
                      <a:alpha val="0"/>
                    </a:schemeClr>
                  </a:glow>
                </a:effectLst>
              </a:rPr>
              <a:t> "Here is the man of whom I spoke to  </a:t>
            </a:r>
            <a:br>
              <a:rPr lang="en-US" dirty="0">
                <a:effectLst>
                  <a:glow rad="127000">
                    <a:schemeClr val="tx1">
                      <a:alpha val="0"/>
                    </a:schemeClr>
                  </a:glow>
                </a:effectLst>
              </a:rPr>
            </a:br>
            <a:r>
              <a:rPr lang="en-US" dirty="0">
                <a:effectLst>
                  <a:glow rad="127000">
                    <a:schemeClr val="tx1">
                      <a:alpha val="0"/>
                    </a:schemeClr>
                  </a:glow>
                </a:effectLst>
              </a:rPr>
              <a:t>  you! He it is who shall restrain my </a:t>
            </a:r>
            <a:br>
              <a:rPr lang="en-US" dirty="0">
                <a:effectLst>
                  <a:glow rad="127000">
                    <a:schemeClr val="tx1">
                      <a:alpha val="0"/>
                    </a:schemeClr>
                  </a:glow>
                </a:effectLst>
              </a:rPr>
            </a:br>
            <a:r>
              <a:rPr lang="en-US" dirty="0">
                <a:effectLst>
                  <a:glow rad="127000">
                    <a:schemeClr val="tx1">
                      <a:alpha val="0"/>
                    </a:schemeClr>
                  </a:glow>
                </a:effectLst>
              </a:rPr>
              <a:t>  people."</a:t>
            </a:r>
          </a:p>
          <a:p>
            <a:endParaRPr lang="en-US" dirty="0"/>
          </a:p>
        </p:txBody>
      </p:sp>
    </p:spTree>
    <p:extLst>
      <p:ext uri="{BB962C8B-B14F-4D97-AF65-F5344CB8AC3E}">
        <p14:creationId xmlns:p14="http://schemas.microsoft.com/office/powerpoint/2010/main" val="3768291787"/>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A839-C177-4F90-93AA-16B208E72B96}"/>
              </a:ext>
            </a:extLst>
          </p:cNvPr>
          <p:cNvSpPr>
            <a:spLocks noGrp="1"/>
          </p:cNvSpPr>
          <p:nvPr>
            <p:ph type="title"/>
          </p:nvPr>
        </p:nvSpPr>
        <p:spPr/>
        <p:txBody>
          <a:bodyPr/>
          <a:lstStyle/>
          <a:p>
            <a:r>
              <a:rPr lang="en-US" dirty="0"/>
              <a:t>For the </a:t>
            </a:r>
            <a:r>
              <a:rPr lang="en-US" u="sng" dirty="0">
                <a:effectLst>
                  <a:glow rad="127000">
                    <a:srgbClr val="C00000"/>
                  </a:glow>
                  <a:outerShdw blurRad="50800" dist="50800" dir="2700000" algn="ctr" rotWithShape="0">
                    <a:schemeClr val="tx1"/>
                  </a:outerShdw>
                </a:effectLst>
              </a:rPr>
              <a:t>Providential</a:t>
            </a:r>
            <a:r>
              <a:rPr lang="en-US" dirty="0"/>
              <a:t> Moment</a:t>
            </a:r>
          </a:p>
        </p:txBody>
      </p:sp>
      <p:sp>
        <p:nvSpPr>
          <p:cNvPr id="11" name="Content Placeholder 10">
            <a:extLst>
              <a:ext uri="{FF2B5EF4-FFF2-40B4-BE49-F238E27FC236}">
                <a16:creationId xmlns:a16="http://schemas.microsoft.com/office/drawing/2014/main" id="{F21BA52A-C7BC-46BA-A729-5B062AF833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6474639"/>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9706C20D-3062-462D-924F-95F0192954BB}"/>
              </a:ext>
            </a:extLst>
          </p:cNvPr>
          <p:cNvSpPr/>
          <p:nvPr/>
        </p:nvSpPr>
        <p:spPr>
          <a:xfrm>
            <a:off x="4455886" y="3143002"/>
            <a:ext cx="6807200" cy="1487055"/>
          </a:xfrm>
          <a:prstGeom prst="wedgeRectCallout">
            <a:avLst>
              <a:gd name="adj1" fmla="val -76964"/>
              <a:gd name="adj2" fmla="val -5709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6A839-C177-4F90-93AA-16B208E72B96}"/>
              </a:ext>
            </a:extLst>
          </p:cNvPr>
          <p:cNvSpPr>
            <a:spLocks noGrp="1"/>
          </p:cNvSpPr>
          <p:nvPr>
            <p:ph type="title"/>
          </p:nvPr>
        </p:nvSpPr>
        <p:spPr/>
        <p:txBody>
          <a:bodyPr/>
          <a:lstStyle/>
          <a:p>
            <a:r>
              <a:rPr lang="en-US" dirty="0"/>
              <a:t>For the </a:t>
            </a:r>
            <a:r>
              <a:rPr lang="en-US" u="sng" dirty="0"/>
              <a:t>Providential</a:t>
            </a:r>
            <a:r>
              <a:rPr lang="en-US" dirty="0"/>
              <a:t> Moment</a:t>
            </a:r>
          </a:p>
        </p:txBody>
      </p:sp>
      <p:sp>
        <p:nvSpPr>
          <p:cNvPr id="3" name="Content Placeholder 2">
            <a:extLst>
              <a:ext uri="{FF2B5EF4-FFF2-40B4-BE49-F238E27FC236}">
                <a16:creationId xmlns:a16="http://schemas.microsoft.com/office/drawing/2014/main" id="{D1F94123-B861-4DBA-B8FA-522F33BB88EE}"/>
              </a:ext>
            </a:extLst>
          </p:cNvPr>
          <p:cNvSpPr>
            <a:spLocks noGrp="1"/>
          </p:cNvSpPr>
          <p:nvPr>
            <p:ph idx="1"/>
          </p:nvPr>
        </p:nvSpPr>
        <p:spPr>
          <a:xfrm>
            <a:off x="3500181" y="1537854"/>
            <a:ext cx="8374493" cy="5050835"/>
          </a:xfrm>
        </p:spPr>
        <p:txBody>
          <a:bodyPr/>
          <a:lstStyle/>
          <a:p>
            <a:r>
              <a:rPr lang="en-US" baseline="30000" dirty="0"/>
              <a:t>18</a:t>
            </a:r>
            <a:r>
              <a:rPr lang="en-US" dirty="0"/>
              <a:t> Then Saul approached Samuel in the gate and said, </a:t>
            </a:r>
          </a:p>
          <a:p>
            <a:pPr marL="406400" algn="ctr"/>
            <a:br>
              <a:rPr lang="en-US" dirty="0"/>
            </a:br>
            <a:r>
              <a:rPr lang="en-US" dirty="0"/>
              <a:t>"Tell me where is the house </a:t>
            </a:r>
            <a:br>
              <a:rPr lang="en-US" dirty="0"/>
            </a:br>
            <a:r>
              <a:rPr lang="en-US" dirty="0"/>
              <a:t>of the seer?“</a:t>
            </a:r>
            <a:br>
              <a:rPr lang="en-US" b="0" dirty="0"/>
            </a:br>
            <a:endParaRPr lang="en-US" b="0" dirty="0"/>
          </a:p>
          <a:p>
            <a:r>
              <a:rPr lang="en-US" b="0" dirty="0"/>
              <a:t> </a:t>
            </a:r>
            <a:endParaRPr lang="en-US" sz="4400" dirty="0"/>
          </a:p>
        </p:txBody>
      </p:sp>
      <p:pic>
        <p:nvPicPr>
          <p:cNvPr id="4" name="Picture 3">
            <a:extLst>
              <a:ext uri="{FF2B5EF4-FFF2-40B4-BE49-F238E27FC236}">
                <a16:creationId xmlns:a16="http://schemas.microsoft.com/office/drawing/2014/main" id="{7EC8552B-756D-4383-9FA7-7C005893A020}"/>
              </a:ext>
            </a:extLst>
          </p:cNvPr>
          <p:cNvPicPr>
            <a:picLocks noChangeAspect="1"/>
          </p:cNvPicPr>
          <p:nvPr/>
        </p:nvPicPr>
        <p:blipFill>
          <a:blip r:embed="rId2"/>
          <a:stretch>
            <a:fillRect/>
          </a:stretch>
        </p:blipFill>
        <p:spPr>
          <a:xfrm flipH="1">
            <a:off x="-246743" y="1165678"/>
            <a:ext cx="3746924" cy="6496050"/>
          </a:xfrm>
          <a:prstGeom prst="rect">
            <a:avLst/>
          </a:prstGeom>
        </p:spPr>
      </p:pic>
    </p:spTree>
    <p:extLst>
      <p:ext uri="{BB962C8B-B14F-4D97-AF65-F5344CB8AC3E}">
        <p14:creationId xmlns:p14="http://schemas.microsoft.com/office/powerpoint/2010/main" val="3279148021"/>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33D46F-8FA3-4D92-B942-C6B96DFEF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78" y="0"/>
            <a:ext cx="6738781" cy="8331200"/>
          </a:xfrm>
          <a:prstGeom prst="rect">
            <a:avLst/>
          </a:prstGeom>
        </p:spPr>
      </p:pic>
      <p:sp>
        <p:nvSpPr>
          <p:cNvPr id="5" name="Speech Bubble: Rectangle 4">
            <a:extLst>
              <a:ext uri="{FF2B5EF4-FFF2-40B4-BE49-F238E27FC236}">
                <a16:creationId xmlns:a16="http://schemas.microsoft.com/office/drawing/2014/main" id="{9706C20D-3062-462D-924F-95F0192954BB}"/>
              </a:ext>
            </a:extLst>
          </p:cNvPr>
          <p:cNvSpPr/>
          <p:nvPr/>
        </p:nvSpPr>
        <p:spPr>
          <a:xfrm>
            <a:off x="275772" y="2127002"/>
            <a:ext cx="7328306" cy="3040084"/>
          </a:xfrm>
          <a:prstGeom prst="wedgeRectCallout">
            <a:avLst>
              <a:gd name="adj1" fmla="val 74748"/>
              <a:gd name="adj2" fmla="val 2108"/>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6A839-C177-4F90-93AA-16B208E72B96}"/>
              </a:ext>
            </a:extLst>
          </p:cNvPr>
          <p:cNvSpPr>
            <a:spLocks noGrp="1"/>
          </p:cNvSpPr>
          <p:nvPr>
            <p:ph type="title"/>
          </p:nvPr>
        </p:nvSpPr>
        <p:spPr/>
        <p:txBody>
          <a:bodyPr/>
          <a:lstStyle/>
          <a:p>
            <a:r>
              <a:rPr lang="en-US" dirty="0"/>
              <a:t>For the </a:t>
            </a:r>
            <a:r>
              <a:rPr lang="en-US" u="sng" dirty="0"/>
              <a:t>Providential</a:t>
            </a:r>
            <a:r>
              <a:rPr lang="en-US" dirty="0"/>
              <a:t> Moment</a:t>
            </a:r>
          </a:p>
        </p:txBody>
      </p:sp>
      <p:sp>
        <p:nvSpPr>
          <p:cNvPr id="3" name="Content Placeholder 2">
            <a:extLst>
              <a:ext uri="{FF2B5EF4-FFF2-40B4-BE49-F238E27FC236}">
                <a16:creationId xmlns:a16="http://schemas.microsoft.com/office/drawing/2014/main" id="{D1F94123-B861-4DBA-B8FA-522F33BB88EE}"/>
              </a:ext>
            </a:extLst>
          </p:cNvPr>
          <p:cNvSpPr>
            <a:spLocks noGrp="1"/>
          </p:cNvSpPr>
          <p:nvPr>
            <p:ph idx="1"/>
          </p:nvPr>
        </p:nvSpPr>
        <p:spPr>
          <a:xfrm>
            <a:off x="400833" y="1477167"/>
            <a:ext cx="7203245" cy="3689920"/>
          </a:xfrm>
        </p:spPr>
        <p:txBody>
          <a:bodyPr/>
          <a:lstStyle/>
          <a:p>
            <a:r>
              <a:rPr lang="en-US" dirty="0"/>
              <a:t> </a:t>
            </a:r>
            <a:r>
              <a:rPr lang="en-US" baseline="30000" dirty="0"/>
              <a:t>19</a:t>
            </a:r>
            <a:r>
              <a:rPr lang="en-US" dirty="0"/>
              <a:t> Samuel answered Saul, </a:t>
            </a:r>
          </a:p>
          <a:p>
            <a:r>
              <a:rPr lang="en-US" dirty="0"/>
              <a:t>"</a:t>
            </a:r>
            <a:r>
              <a:rPr lang="en-US" dirty="0">
                <a:effectLst>
                  <a:glow rad="127000">
                    <a:srgbClr val="C00000"/>
                  </a:glow>
                </a:effectLst>
              </a:rPr>
              <a:t>I am the seer</a:t>
            </a:r>
            <a:r>
              <a:rPr lang="en-US" dirty="0"/>
              <a:t>. Go up before me to the high place, for today you shall eat with me, and in the morning I will let you go and will tell you all that is on your mind. </a:t>
            </a:r>
            <a:endParaRPr lang="en-US" sz="1400" dirty="0"/>
          </a:p>
          <a:p>
            <a:endParaRPr lang="en-US" sz="1400" dirty="0"/>
          </a:p>
        </p:txBody>
      </p:sp>
      <p:sp>
        <p:nvSpPr>
          <p:cNvPr id="16" name="TextBox 15">
            <a:extLst>
              <a:ext uri="{FF2B5EF4-FFF2-40B4-BE49-F238E27FC236}">
                <a16:creationId xmlns:a16="http://schemas.microsoft.com/office/drawing/2014/main" id="{8E2046B1-6D68-4D5E-A967-8B5F80EC8AEB}"/>
              </a:ext>
            </a:extLst>
          </p:cNvPr>
          <p:cNvSpPr txBox="1"/>
          <p:nvPr/>
        </p:nvSpPr>
        <p:spPr>
          <a:xfrm>
            <a:off x="0" y="5590572"/>
            <a:ext cx="12192000" cy="1569660"/>
          </a:xfrm>
          <a:prstGeom prst="rect">
            <a:avLst/>
          </a:prstGeom>
          <a:noFill/>
        </p:spPr>
        <p:txBody>
          <a:bodyPr wrap="square" rtlCol="0">
            <a:spAutoFit/>
          </a:bodyPr>
          <a:lstStyle/>
          <a:p>
            <a:pPr algn="ctr"/>
            <a:r>
              <a:rPr lang="en-US" sz="4800" b="1" dirty="0">
                <a:solidFill>
                  <a:schemeClr val="bg1"/>
                </a:solidFill>
                <a:effectLst>
                  <a:glow rad="127000">
                    <a:schemeClr val="tx1"/>
                  </a:glow>
                </a:effectLst>
              </a:rPr>
              <a:t>NO ACCIDENT – DIVINE PROVIDENCE</a:t>
            </a:r>
          </a:p>
          <a:p>
            <a:endParaRPr lang="en-US" sz="4800" b="1" dirty="0">
              <a:solidFill>
                <a:schemeClr val="bg1"/>
              </a:solidFill>
              <a:effectLst>
                <a:glow rad="127000">
                  <a:schemeClr val="tx1"/>
                </a:glow>
              </a:effectLst>
            </a:endParaRPr>
          </a:p>
        </p:txBody>
      </p:sp>
      <p:pic>
        <p:nvPicPr>
          <p:cNvPr id="10" name="Picture 9" descr="A picture containing different, white, remote, table&#10;&#10;Description automatically generated">
            <a:extLst>
              <a:ext uri="{FF2B5EF4-FFF2-40B4-BE49-F238E27FC236}">
                <a16:creationId xmlns:a16="http://schemas.microsoft.com/office/drawing/2014/main" id="{8D3C60F8-A6CB-4A86-BFF9-4E5756BC8F41}"/>
              </a:ext>
            </a:extLst>
          </p:cNvPr>
          <p:cNvPicPr>
            <a:picLocks noChangeAspect="1"/>
          </p:cNvPicPr>
          <p:nvPr/>
        </p:nvPicPr>
        <p:blipFill rotWithShape="1">
          <a:blip r:embed="rId3">
            <a:extLst>
              <a:ext uri="{28A0092B-C50C-407E-A947-70E740481C1C}">
                <a14:useLocalDpi xmlns:a14="http://schemas.microsoft.com/office/drawing/2010/main" val="0"/>
              </a:ext>
            </a:extLst>
          </a:blip>
          <a:srcRect r="21667"/>
          <a:stretch/>
        </p:blipFill>
        <p:spPr>
          <a:xfrm flipH="1">
            <a:off x="0" y="151603"/>
            <a:ext cx="12192000" cy="6437086"/>
          </a:xfrm>
          <a:prstGeom prst="rect">
            <a:avLst/>
          </a:prstGeom>
        </p:spPr>
      </p:pic>
    </p:spTree>
    <p:extLst>
      <p:ext uri="{BB962C8B-B14F-4D97-AF65-F5344CB8AC3E}">
        <p14:creationId xmlns:p14="http://schemas.microsoft.com/office/powerpoint/2010/main" val="15404627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FE3A8-60C2-4A7E-868B-B0BC947D9B14}"/>
              </a:ext>
            </a:extLst>
          </p:cNvPr>
          <p:cNvPicPr>
            <a:picLocks noChangeAspect="1"/>
          </p:cNvPicPr>
          <p:nvPr/>
        </p:nvPicPr>
        <p:blipFill rotWithShape="1">
          <a:blip r:embed="rId3"/>
          <a:srcRect b="33603"/>
          <a:stretch/>
        </p:blipFill>
        <p:spPr>
          <a:xfrm>
            <a:off x="-26661" y="955964"/>
            <a:ext cx="12218661" cy="5902036"/>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9479BD00-ABA5-49D5-B433-65CFB87FF690}"/>
              </a:ext>
            </a:extLst>
          </p:cNvPr>
          <p:cNvPicPr>
            <a:picLocks noChangeAspect="1"/>
          </p:cNvPicPr>
          <p:nvPr/>
        </p:nvPicPr>
        <p:blipFill rotWithShape="1">
          <a:blip r:embed="rId4">
            <a:extLst>
              <a:ext uri="{28A0092B-C50C-407E-A947-70E740481C1C}">
                <a14:useLocalDpi xmlns:a14="http://schemas.microsoft.com/office/drawing/2010/main" val="0"/>
              </a:ext>
            </a:extLst>
          </a:blip>
          <a:srcRect r="4902"/>
          <a:stretch/>
        </p:blipFill>
        <p:spPr>
          <a:xfrm>
            <a:off x="-1388661" y="168241"/>
            <a:ext cx="7484662" cy="6420447"/>
          </a:xfrm>
          <a:prstGeom prst="rect">
            <a:avLst/>
          </a:prstGeom>
          <a:effectLst>
            <a:glow rad="127000">
              <a:schemeClr val="accent1">
                <a:alpha val="0"/>
              </a:schemeClr>
            </a:glow>
          </a:effectLst>
        </p:spPr>
      </p:pic>
      <p:sp>
        <p:nvSpPr>
          <p:cNvPr id="3" name="Content Placeholder 2">
            <a:extLst>
              <a:ext uri="{FF2B5EF4-FFF2-40B4-BE49-F238E27FC236}">
                <a16:creationId xmlns:a16="http://schemas.microsoft.com/office/drawing/2014/main" id="{B9BDC76B-5296-4E85-BA15-430AA2A3302F}"/>
              </a:ext>
            </a:extLst>
          </p:cNvPr>
          <p:cNvSpPr>
            <a:spLocks noGrp="1"/>
          </p:cNvSpPr>
          <p:nvPr>
            <p:ph idx="1"/>
          </p:nvPr>
        </p:nvSpPr>
        <p:spPr/>
        <p:txBody>
          <a:bodyPr/>
          <a:lstStyle/>
          <a:p>
            <a:r>
              <a:rPr lang="en-US" dirty="0"/>
              <a:t> </a:t>
            </a:r>
            <a:r>
              <a:rPr lang="en-US" baseline="30000" dirty="0"/>
              <a:t>20</a:t>
            </a:r>
            <a:r>
              <a:rPr lang="en-US" dirty="0"/>
              <a:t> As for </a:t>
            </a:r>
            <a:r>
              <a:rPr lang="en-US" dirty="0">
                <a:effectLst>
                  <a:glow rad="127000">
                    <a:srgbClr val="C00000"/>
                  </a:glow>
                </a:effectLst>
              </a:rPr>
              <a:t>your donkeys that were lost </a:t>
            </a:r>
            <a:r>
              <a:rPr lang="en-US" dirty="0"/>
              <a:t>three days ago, </a:t>
            </a:r>
            <a:r>
              <a:rPr lang="en-US" b="0" dirty="0">
                <a:solidFill>
                  <a:schemeClr val="bg1">
                    <a:alpha val="0"/>
                  </a:schemeClr>
                </a:solidFill>
              </a:rPr>
              <a:t>do not set your mind on them, for they have been found. </a:t>
            </a:r>
          </a:p>
          <a:p>
            <a:pPr algn="ctr"/>
            <a:endParaRPr lang="en-US" b="0" dirty="0"/>
          </a:p>
          <a:p>
            <a:endParaRPr lang="en-US" b="0" dirty="0"/>
          </a:p>
          <a:p>
            <a:endParaRPr lang="en-US" b="0" dirty="0"/>
          </a:p>
          <a:p>
            <a:pPr algn="ctr"/>
            <a:r>
              <a:rPr lang="en-US" sz="8800" dirty="0">
                <a:effectLst>
                  <a:glow rad="127000">
                    <a:srgbClr val="C00000"/>
                  </a:glow>
                </a:effectLst>
              </a:rPr>
              <a:t>CURSE o</a:t>
            </a:r>
            <a:r>
              <a:rPr lang="en-US" sz="8800" dirty="0"/>
              <a:t>r BLESSING? </a:t>
            </a:r>
          </a:p>
        </p:txBody>
      </p:sp>
      <p:sp>
        <p:nvSpPr>
          <p:cNvPr id="2" name="Title 1">
            <a:extLst>
              <a:ext uri="{FF2B5EF4-FFF2-40B4-BE49-F238E27FC236}">
                <a16:creationId xmlns:a16="http://schemas.microsoft.com/office/drawing/2014/main" id="{57909924-BB48-459E-86EE-DE067F291610}"/>
              </a:ext>
            </a:extLst>
          </p:cNvPr>
          <p:cNvSpPr>
            <a:spLocks noGrp="1"/>
          </p:cNvSpPr>
          <p:nvPr>
            <p:ph type="title"/>
          </p:nvPr>
        </p:nvSpPr>
        <p:spPr/>
        <p:txBody>
          <a:bodyPr/>
          <a:lstStyle/>
          <a:p>
            <a:r>
              <a:rPr lang="en-US" dirty="0"/>
              <a:t>All because of </a:t>
            </a:r>
            <a:r>
              <a:rPr lang="en-US" u="sng" dirty="0">
                <a:effectLst>
                  <a:glow rad="127000">
                    <a:srgbClr val="C00000"/>
                  </a:glow>
                  <a:outerShdw blurRad="50800" dist="50800" dir="2700000" algn="ctr" rotWithShape="0">
                    <a:schemeClr val="tx1"/>
                  </a:outerShdw>
                </a:effectLst>
              </a:rPr>
              <a:t>LOST</a:t>
            </a:r>
            <a:r>
              <a:rPr lang="en-US" dirty="0"/>
              <a:t> </a:t>
            </a:r>
            <a:r>
              <a:rPr lang="en-US" u="sng" dirty="0">
                <a:effectLst>
                  <a:glow rad="127000">
                    <a:srgbClr val="C00000"/>
                  </a:glow>
                  <a:outerShdw blurRad="50800" dist="50800" dir="2700000" algn="ctr" rotWithShape="0">
                    <a:schemeClr val="tx1"/>
                  </a:outerShdw>
                </a:effectLst>
              </a:rPr>
              <a:t>DONKEYS</a:t>
            </a:r>
          </a:p>
        </p:txBody>
      </p:sp>
    </p:spTree>
    <p:extLst>
      <p:ext uri="{BB962C8B-B14F-4D97-AF65-F5344CB8AC3E}">
        <p14:creationId xmlns:p14="http://schemas.microsoft.com/office/powerpoint/2010/main" val="625306572"/>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FE3A8-60C2-4A7E-868B-B0BC947D9B14}"/>
              </a:ext>
            </a:extLst>
          </p:cNvPr>
          <p:cNvPicPr>
            <a:picLocks noChangeAspect="1"/>
          </p:cNvPicPr>
          <p:nvPr/>
        </p:nvPicPr>
        <p:blipFill rotWithShape="1">
          <a:blip r:embed="rId3"/>
          <a:srcRect b="33603"/>
          <a:stretch/>
        </p:blipFill>
        <p:spPr>
          <a:xfrm>
            <a:off x="-26661" y="955964"/>
            <a:ext cx="12218661" cy="5902036"/>
          </a:xfrm>
          <a:prstGeom prst="rect">
            <a:avLst/>
          </a:prstGeom>
        </p:spPr>
      </p:pic>
      <p:pic>
        <p:nvPicPr>
          <p:cNvPr id="5" name="Picture 4" descr="A close up of a device&#10;&#10;Description automatically generated">
            <a:extLst>
              <a:ext uri="{FF2B5EF4-FFF2-40B4-BE49-F238E27FC236}">
                <a16:creationId xmlns:a16="http://schemas.microsoft.com/office/drawing/2014/main" id="{07605D4A-9CB8-4843-B47F-709C44B35E57}"/>
              </a:ext>
            </a:extLst>
          </p:cNvPr>
          <p:cNvPicPr>
            <a:picLocks noChangeAspect="1"/>
          </p:cNvPicPr>
          <p:nvPr/>
        </p:nvPicPr>
        <p:blipFill rotWithShape="1">
          <a:blip r:embed="rId4">
            <a:extLst>
              <a:ext uri="{28A0092B-C50C-407E-A947-70E740481C1C}">
                <a14:useLocalDpi xmlns:a14="http://schemas.microsoft.com/office/drawing/2010/main" val="0"/>
              </a:ext>
            </a:extLst>
          </a:blip>
          <a:srcRect r="4902"/>
          <a:stretch/>
        </p:blipFill>
        <p:spPr>
          <a:xfrm>
            <a:off x="-1388661" y="168241"/>
            <a:ext cx="7484662" cy="6420447"/>
          </a:xfrm>
          <a:prstGeom prst="rect">
            <a:avLst/>
          </a:prstGeom>
          <a:effectLst>
            <a:glow rad="127000">
              <a:schemeClr val="accent1">
                <a:alpha val="0"/>
              </a:schemeClr>
            </a:glow>
          </a:effectLst>
        </p:spPr>
      </p:pic>
      <p:sp>
        <p:nvSpPr>
          <p:cNvPr id="2" name="Title 1">
            <a:extLst>
              <a:ext uri="{FF2B5EF4-FFF2-40B4-BE49-F238E27FC236}">
                <a16:creationId xmlns:a16="http://schemas.microsoft.com/office/drawing/2014/main" id="{57909924-BB48-459E-86EE-DE067F291610}"/>
              </a:ext>
            </a:extLst>
          </p:cNvPr>
          <p:cNvSpPr>
            <a:spLocks noGrp="1"/>
          </p:cNvSpPr>
          <p:nvPr>
            <p:ph type="title"/>
          </p:nvPr>
        </p:nvSpPr>
        <p:spPr/>
        <p:txBody>
          <a:bodyPr/>
          <a:lstStyle/>
          <a:p>
            <a:r>
              <a:rPr lang="en-US" dirty="0"/>
              <a:t>All because of </a:t>
            </a:r>
            <a:r>
              <a:rPr lang="en-US" u="sng" dirty="0"/>
              <a:t>LOST</a:t>
            </a:r>
            <a:r>
              <a:rPr lang="en-US" dirty="0"/>
              <a:t> </a:t>
            </a:r>
            <a:r>
              <a:rPr lang="en-US" u="sng" dirty="0"/>
              <a:t>DONKEYS</a:t>
            </a:r>
          </a:p>
        </p:txBody>
      </p:sp>
      <p:sp>
        <p:nvSpPr>
          <p:cNvPr id="3" name="Content Placeholder 2">
            <a:extLst>
              <a:ext uri="{FF2B5EF4-FFF2-40B4-BE49-F238E27FC236}">
                <a16:creationId xmlns:a16="http://schemas.microsoft.com/office/drawing/2014/main" id="{B9BDC76B-5296-4E85-BA15-430AA2A3302F}"/>
              </a:ext>
            </a:extLst>
          </p:cNvPr>
          <p:cNvSpPr>
            <a:spLocks noGrp="1"/>
          </p:cNvSpPr>
          <p:nvPr>
            <p:ph idx="1"/>
          </p:nvPr>
        </p:nvSpPr>
        <p:spPr/>
        <p:txBody>
          <a:bodyPr/>
          <a:lstStyle/>
          <a:p>
            <a:r>
              <a:rPr lang="en-US" dirty="0"/>
              <a:t> </a:t>
            </a:r>
            <a:r>
              <a:rPr lang="en-US" baseline="30000" dirty="0"/>
              <a:t>20</a:t>
            </a:r>
            <a:r>
              <a:rPr lang="en-US" dirty="0"/>
              <a:t> As for your donkeys that were lost three days ago, </a:t>
            </a:r>
            <a:r>
              <a:rPr lang="en-US" dirty="0">
                <a:effectLst>
                  <a:glow rad="127000">
                    <a:srgbClr val="C00000"/>
                  </a:glow>
                </a:effectLst>
              </a:rPr>
              <a:t>do not set your mind on them, for they have been found</a:t>
            </a:r>
            <a:r>
              <a:rPr lang="en-US" dirty="0"/>
              <a:t>. </a:t>
            </a:r>
          </a:p>
          <a:p>
            <a:pPr algn="ctr"/>
            <a:endParaRPr lang="en-US" b="0" dirty="0"/>
          </a:p>
          <a:p>
            <a:endParaRPr lang="en-US" b="0" dirty="0"/>
          </a:p>
          <a:p>
            <a:endParaRPr lang="en-US" b="0" dirty="0"/>
          </a:p>
          <a:p>
            <a:pPr algn="ctr"/>
            <a:r>
              <a:rPr lang="en-US" sz="8800" dirty="0">
                <a:solidFill>
                  <a:schemeClr val="bg1">
                    <a:alpha val="0"/>
                  </a:schemeClr>
                </a:solidFill>
              </a:rPr>
              <a:t>CURSE or </a:t>
            </a:r>
            <a:r>
              <a:rPr lang="en-US" sz="8800" dirty="0">
                <a:effectLst>
                  <a:glow rad="127000">
                    <a:srgbClr val="C00000"/>
                  </a:glow>
                </a:effectLst>
              </a:rPr>
              <a:t>BLESSING</a:t>
            </a:r>
            <a:r>
              <a:rPr lang="en-US" sz="8800" dirty="0">
                <a:solidFill>
                  <a:schemeClr val="bg1">
                    <a:alpha val="0"/>
                  </a:schemeClr>
                </a:solidFill>
              </a:rPr>
              <a:t>?</a:t>
            </a:r>
            <a:r>
              <a:rPr lang="en-US" sz="8800" dirty="0"/>
              <a:t> </a:t>
            </a:r>
          </a:p>
        </p:txBody>
      </p:sp>
    </p:spTree>
    <p:extLst>
      <p:ext uri="{BB962C8B-B14F-4D97-AF65-F5344CB8AC3E}">
        <p14:creationId xmlns:p14="http://schemas.microsoft.com/office/powerpoint/2010/main" val="2011079711"/>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EFE3A8-60C2-4A7E-868B-B0BC947D9B14}"/>
              </a:ext>
            </a:extLst>
          </p:cNvPr>
          <p:cNvPicPr>
            <a:picLocks noChangeAspect="1"/>
          </p:cNvPicPr>
          <p:nvPr/>
        </p:nvPicPr>
        <p:blipFill rotWithShape="1">
          <a:blip r:embed="rId3"/>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57909924-BB48-459E-86EE-DE067F291610}"/>
              </a:ext>
            </a:extLst>
          </p:cNvPr>
          <p:cNvSpPr>
            <a:spLocks noGrp="1"/>
          </p:cNvSpPr>
          <p:nvPr>
            <p:ph type="title"/>
          </p:nvPr>
        </p:nvSpPr>
        <p:spPr/>
        <p:txBody>
          <a:bodyPr/>
          <a:lstStyle/>
          <a:p>
            <a:r>
              <a:rPr lang="en-US" dirty="0"/>
              <a:t>So What’s the Point?</a:t>
            </a:r>
          </a:p>
        </p:txBody>
      </p:sp>
      <p:sp>
        <p:nvSpPr>
          <p:cNvPr id="3" name="Content Placeholder 2">
            <a:extLst>
              <a:ext uri="{FF2B5EF4-FFF2-40B4-BE49-F238E27FC236}">
                <a16:creationId xmlns:a16="http://schemas.microsoft.com/office/drawing/2014/main" id="{B9BDC76B-5296-4E85-BA15-430AA2A3302F}"/>
              </a:ext>
            </a:extLst>
          </p:cNvPr>
          <p:cNvSpPr>
            <a:spLocks noGrp="1"/>
          </p:cNvSpPr>
          <p:nvPr>
            <p:ph idx="1"/>
          </p:nvPr>
        </p:nvSpPr>
        <p:spPr/>
        <p:txBody>
          <a:bodyPr/>
          <a:lstStyle/>
          <a:p>
            <a:r>
              <a:rPr lang="en-US" dirty="0"/>
              <a:t> </a:t>
            </a:r>
            <a:r>
              <a:rPr lang="en-US" baseline="30000" dirty="0"/>
              <a:t>20</a:t>
            </a:r>
            <a:r>
              <a:rPr lang="en-US" dirty="0"/>
              <a:t> As for your donkeys that were lost three days ago, do not set your mind on them, for they have been found. </a:t>
            </a:r>
            <a:r>
              <a:rPr lang="en-US" dirty="0">
                <a:solidFill>
                  <a:srgbClr val="C00000"/>
                </a:solidFill>
                <a:effectLst>
                  <a:glow rad="127000">
                    <a:schemeClr val="bg1"/>
                  </a:glow>
                </a:effectLst>
              </a:rPr>
              <a:t>And for whom is all that is desirable in Israel? Is it not for you and for all your father's house?“</a:t>
            </a:r>
          </a:p>
          <a:p>
            <a:endParaRPr lang="en-US" dirty="0">
              <a:solidFill>
                <a:srgbClr val="C00000"/>
              </a:solidFill>
              <a:effectLst>
                <a:glow rad="127000">
                  <a:schemeClr val="bg1"/>
                </a:glow>
              </a:effectLst>
            </a:endParaRPr>
          </a:p>
          <a:p>
            <a:pPr algn="ctr"/>
            <a:r>
              <a:rPr lang="en-US" sz="4800" dirty="0">
                <a:effectLst>
                  <a:glow rad="127000">
                    <a:srgbClr val="C00000"/>
                  </a:glow>
                </a:effectLst>
              </a:rPr>
              <a:t>While you were looking for lost donkeys …</a:t>
            </a:r>
          </a:p>
          <a:p>
            <a:pPr algn="ctr"/>
            <a:r>
              <a:rPr lang="en-US" sz="4800" dirty="0">
                <a:effectLst>
                  <a:glow rad="127000">
                    <a:srgbClr val="C00000"/>
                  </a:glow>
                </a:effectLst>
              </a:rPr>
              <a:t>All Israel was looking for YOU</a:t>
            </a:r>
            <a:r>
              <a:rPr lang="en-US" dirty="0">
                <a:effectLst>
                  <a:glow rad="127000">
                    <a:srgbClr val="C00000"/>
                  </a:glow>
                </a:effectLst>
              </a:rPr>
              <a:t>!</a:t>
            </a:r>
          </a:p>
          <a:p>
            <a:endParaRPr lang="en-US" dirty="0">
              <a:solidFill>
                <a:srgbClr val="C00000"/>
              </a:solidFill>
              <a:effectLst>
                <a:glow rad="127000">
                  <a:schemeClr val="bg1"/>
                </a:glow>
              </a:effectLst>
            </a:endParaRPr>
          </a:p>
          <a:p>
            <a:endParaRPr lang="en-US" dirty="0"/>
          </a:p>
          <a:p>
            <a:pPr algn="ctr"/>
            <a:endParaRPr lang="en-US" b="0" dirty="0"/>
          </a:p>
          <a:p>
            <a:endParaRPr lang="en-US" b="0" dirty="0"/>
          </a:p>
          <a:p>
            <a:r>
              <a:rPr lang="en-US" sz="8800" dirty="0">
                <a:solidFill>
                  <a:schemeClr val="bg1">
                    <a:alpha val="0"/>
                  </a:schemeClr>
                </a:solidFill>
              </a:rPr>
              <a:t>?</a:t>
            </a:r>
            <a:r>
              <a:rPr lang="en-US" sz="8800" dirty="0"/>
              <a:t> </a:t>
            </a:r>
          </a:p>
        </p:txBody>
      </p:sp>
    </p:spTree>
    <p:extLst>
      <p:ext uri="{BB962C8B-B14F-4D97-AF65-F5344CB8AC3E}">
        <p14:creationId xmlns:p14="http://schemas.microsoft.com/office/powerpoint/2010/main" val="77393531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D87C7632-7B4C-41E6-B31B-D5EAD1EE3925}"/>
              </a:ext>
            </a:extLst>
          </p:cNvPr>
          <p:cNvSpPr/>
          <p:nvPr/>
        </p:nvSpPr>
        <p:spPr>
          <a:xfrm>
            <a:off x="208344" y="2801073"/>
            <a:ext cx="7234178" cy="3460831"/>
          </a:xfrm>
          <a:prstGeom prst="wedgeRectCallout">
            <a:avLst>
              <a:gd name="adj1" fmla="val 70207"/>
              <a:gd name="adj2" fmla="val -34824"/>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B7618-6301-4DE1-AED2-8B1F6BD5DB69}"/>
              </a:ext>
            </a:extLst>
          </p:cNvPr>
          <p:cNvSpPr>
            <a:spLocks noGrp="1"/>
          </p:cNvSpPr>
          <p:nvPr>
            <p:ph type="title"/>
          </p:nvPr>
        </p:nvSpPr>
        <p:spPr>
          <a:xfrm>
            <a:off x="0" y="0"/>
            <a:ext cx="12192000" cy="1909823"/>
          </a:xfrm>
        </p:spPr>
        <p:txBody>
          <a:bodyPr/>
          <a:lstStyle/>
          <a:p>
            <a:r>
              <a:rPr lang="en-US" dirty="0"/>
              <a:t>The Point: To foster overwhelming </a:t>
            </a:r>
            <a:r>
              <a:rPr lang="en-US" u="sng" dirty="0">
                <a:effectLst>
                  <a:glow rad="127000">
                    <a:srgbClr val="C00000"/>
                  </a:glow>
                  <a:outerShdw blurRad="50800" dist="50800" dir="2700000" algn="ctr" rotWithShape="0">
                    <a:schemeClr val="tx1"/>
                  </a:outerShdw>
                </a:effectLst>
              </a:rPr>
              <a:t>unworthiness</a:t>
            </a:r>
          </a:p>
        </p:txBody>
      </p:sp>
      <p:pic>
        <p:nvPicPr>
          <p:cNvPr id="4" name="Picture 3">
            <a:extLst>
              <a:ext uri="{FF2B5EF4-FFF2-40B4-BE49-F238E27FC236}">
                <a16:creationId xmlns:a16="http://schemas.microsoft.com/office/drawing/2014/main" id="{61650514-AACD-48E0-82D2-9503410FA018}"/>
              </a:ext>
            </a:extLst>
          </p:cNvPr>
          <p:cNvPicPr>
            <a:picLocks noChangeAspect="1"/>
          </p:cNvPicPr>
          <p:nvPr/>
        </p:nvPicPr>
        <p:blipFill>
          <a:blip r:embed="rId3"/>
          <a:stretch>
            <a:fillRect/>
          </a:stretch>
        </p:blipFill>
        <p:spPr>
          <a:xfrm>
            <a:off x="7442522" y="1296122"/>
            <a:ext cx="4807254" cy="7701055"/>
          </a:xfrm>
          <a:prstGeom prst="rect">
            <a:avLst/>
          </a:prstGeom>
        </p:spPr>
      </p:pic>
      <p:grpSp>
        <p:nvGrpSpPr>
          <p:cNvPr id="8" name="Group 7">
            <a:extLst>
              <a:ext uri="{FF2B5EF4-FFF2-40B4-BE49-F238E27FC236}">
                <a16:creationId xmlns:a16="http://schemas.microsoft.com/office/drawing/2014/main" id="{350A7BA1-1B08-42B6-AA26-B877CAB3B7AD}"/>
              </a:ext>
            </a:extLst>
          </p:cNvPr>
          <p:cNvGrpSpPr/>
          <p:nvPr/>
        </p:nvGrpSpPr>
        <p:grpSpPr>
          <a:xfrm>
            <a:off x="2476982" y="4861367"/>
            <a:ext cx="1458410" cy="1435262"/>
            <a:chOff x="2476982" y="4861367"/>
            <a:chExt cx="1458410" cy="1435262"/>
          </a:xfrm>
        </p:grpSpPr>
        <p:sp>
          <p:nvSpPr>
            <p:cNvPr id="6" name="Rectangle 5">
              <a:extLst>
                <a:ext uri="{FF2B5EF4-FFF2-40B4-BE49-F238E27FC236}">
                  <a16:creationId xmlns:a16="http://schemas.microsoft.com/office/drawing/2014/main" id="{4C77078E-48F5-4D39-BD04-EF39B3B834AB}"/>
                </a:ext>
              </a:extLst>
            </p:cNvPr>
            <p:cNvSpPr/>
            <p:nvPr/>
          </p:nvSpPr>
          <p:spPr>
            <a:xfrm>
              <a:off x="2635268" y="4861367"/>
              <a:ext cx="1300124" cy="960699"/>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1CB0A7-0CD5-4218-A77E-29D58A34A476}"/>
                </a:ext>
              </a:extLst>
            </p:cNvPr>
            <p:cNvSpPr/>
            <p:nvPr/>
          </p:nvSpPr>
          <p:spPr>
            <a:xfrm>
              <a:off x="2476982" y="5499322"/>
              <a:ext cx="1093806" cy="797307"/>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EC5C0F4-505A-4612-B0A6-65CC4CCF5D3F}"/>
              </a:ext>
            </a:extLst>
          </p:cNvPr>
          <p:cNvSpPr/>
          <p:nvPr/>
        </p:nvSpPr>
        <p:spPr>
          <a:xfrm>
            <a:off x="2909455" y="2836933"/>
            <a:ext cx="2876203" cy="677232"/>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B6E43-B9FE-48F2-842C-79C62A4991EF}"/>
              </a:ext>
            </a:extLst>
          </p:cNvPr>
          <p:cNvSpPr/>
          <p:nvPr/>
        </p:nvSpPr>
        <p:spPr>
          <a:xfrm>
            <a:off x="280737" y="3369596"/>
            <a:ext cx="2194140" cy="677232"/>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CB80C-14AB-44E0-A980-2ED9C9A52D10}"/>
              </a:ext>
            </a:extLst>
          </p:cNvPr>
          <p:cNvSpPr/>
          <p:nvPr/>
        </p:nvSpPr>
        <p:spPr>
          <a:xfrm>
            <a:off x="5175989" y="3890116"/>
            <a:ext cx="2266533" cy="677232"/>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9BA8B6-9133-4C26-8F79-5E63C2A1A5E9}"/>
              </a:ext>
            </a:extLst>
          </p:cNvPr>
          <p:cNvSpPr>
            <a:spLocks noGrp="1"/>
          </p:cNvSpPr>
          <p:nvPr>
            <p:ph idx="1"/>
          </p:nvPr>
        </p:nvSpPr>
        <p:spPr>
          <a:xfrm>
            <a:off x="400834" y="2013995"/>
            <a:ext cx="7041688" cy="4574694"/>
          </a:xfrm>
        </p:spPr>
        <p:txBody>
          <a:bodyPr/>
          <a:lstStyle/>
          <a:p>
            <a:r>
              <a:rPr lang="en-US" dirty="0"/>
              <a:t> </a:t>
            </a:r>
            <a:r>
              <a:rPr lang="en-US" baseline="30000" dirty="0"/>
              <a:t>21</a:t>
            </a:r>
            <a:r>
              <a:rPr lang="en-US" dirty="0"/>
              <a:t> Saul answered, </a:t>
            </a:r>
            <a:br>
              <a:rPr lang="en-US" sz="2000" dirty="0"/>
            </a:br>
            <a:br>
              <a:rPr lang="en-US" sz="2000" dirty="0"/>
            </a:br>
            <a:r>
              <a:rPr lang="en-US" dirty="0"/>
              <a:t>"Am I not a Benjaminite, from the least of the tribes of Israel? And is not my clan the humblest of all the clans of the tribe of Benjamin? Why then have you spoken to me in this way? </a:t>
            </a:r>
          </a:p>
        </p:txBody>
      </p:sp>
    </p:spTree>
    <p:extLst>
      <p:ext uri="{BB962C8B-B14F-4D97-AF65-F5344CB8AC3E}">
        <p14:creationId xmlns:p14="http://schemas.microsoft.com/office/powerpoint/2010/main" val="2533157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table, sitting, black&#10;&#10;Description automatically generated">
            <a:extLst>
              <a:ext uri="{FF2B5EF4-FFF2-40B4-BE49-F238E27FC236}">
                <a16:creationId xmlns:a16="http://schemas.microsoft.com/office/drawing/2014/main" id="{473FCC70-AE73-4A2F-B70C-7B029F99202A}"/>
              </a:ext>
            </a:extLst>
          </p:cNvPr>
          <p:cNvPicPr>
            <a:picLocks noChangeAspect="1"/>
          </p:cNvPicPr>
          <p:nvPr/>
        </p:nvPicPr>
        <p:blipFill rotWithShape="1">
          <a:blip r:embed="rId3">
            <a:extLst>
              <a:ext uri="{28A0092B-C50C-407E-A947-70E740481C1C}">
                <a14:useLocalDpi xmlns:a14="http://schemas.microsoft.com/office/drawing/2010/main" val="0"/>
              </a:ext>
            </a:extLst>
          </a:blip>
          <a:srcRect t="7739" b="8248"/>
          <a:stretch/>
        </p:blipFill>
        <p:spPr>
          <a:xfrm>
            <a:off x="-57497" y="0"/>
            <a:ext cx="12244646" cy="685800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In Those Days</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p:txBody>
          <a:bodyPr/>
          <a:lstStyle/>
          <a:p>
            <a:r>
              <a:rPr lang="en-US" baseline="30000" dirty="0"/>
              <a:t>Judges 17:6 </a:t>
            </a:r>
            <a:r>
              <a:rPr lang="en-US" dirty="0">
                <a:effectLst>
                  <a:glow rad="127000">
                    <a:srgbClr val="C00000"/>
                  </a:glow>
                </a:effectLst>
              </a:rPr>
              <a:t>In those days </a:t>
            </a:r>
            <a:r>
              <a:rPr lang="en-US" dirty="0"/>
              <a:t>there was no king in Israel.  </a:t>
            </a:r>
            <a:br>
              <a:rPr lang="en-US" dirty="0"/>
            </a:br>
            <a:r>
              <a:rPr lang="en-US" dirty="0"/>
              <a:t>               Everyone did what was right in his own eyes. </a:t>
            </a:r>
            <a:br>
              <a:rPr lang="en-US" sz="1000" dirty="0"/>
            </a:br>
            <a:endParaRPr lang="en-US" sz="1000" dirty="0"/>
          </a:p>
          <a:p>
            <a:r>
              <a:rPr lang="en-US" baseline="30000" dirty="0"/>
              <a:t>Judges 18:1 </a:t>
            </a:r>
            <a:r>
              <a:rPr lang="en-US" dirty="0">
                <a:effectLst>
                  <a:glow rad="127000">
                    <a:srgbClr val="C00000"/>
                  </a:glow>
                </a:effectLst>
              </a:rPr>
              <a:t>In those days </a:t>
            </a:r>
            <a:r>
              <a:rPr lang="en-US" dirty="0"/>
              <a:t>there was no king in Israel.</a:t>
            </a:r>
            <a:endParaRPr lang="en-US" sz="1000" dirty="0"/>
          </a:p>
          <a:p>
            <a:endParaRPr lang="en-US" sz="1000" dirty="0"/>
          </a:p>
          <a:p>
            <a:r>
              <a:rPr lang="en-US" dirty="0"/>
              <a:t> </a:t>
            </a:r>
            <a:r>
              <a:rPr lang="en-US" baseline="30000" dirty="0"/>
              <a:t>Judges 19:1 </a:t>
            </a:r>
            <a:r>
              <a:rPr lang="en-US" dirty="0">
                <a:effectLst>
                  <a:glow rad="127000">
                    <a:srgbClr val="C00000"/>
                  </a:glow>
                </a:effectLst>
              </a:rPr>
              <a:t>In those days</a:t>
            </a:r>
            <a:r>
              <a:rPr lang="en-US" dirty="0"/>
              <a:t>, … there was no king in Israel,</a:t>
            </a:r>
            <a:br>
              <a:rPr lang="en-US" sz="1000" dirty="0"/>
            </a:br>
            <a:r>
              <a:rPr lang="en-US" sz="1000" dirty="0"/>
              <a:t> </a:t>
            </a:r>
          </a:p>
          <a:p>
            <a:r>
              <a:rPr lang="en-US" baseline="30000" dirty="0"/>
              <a:t>Judges 21:25 </a:t>
            </a:r>
            <a:r>
              <a:rPr lang="en-US" dirty="0">
                <a:effectLst>
                  <a:glow rad="127000">
                    <a:srgbClr val="C00000"/>
                  </a:glow>
                </a:effectLst>
              </a:rPr>
              <a:t>In those days </a:t>
            </a:r>
            <a:r>
              <a:rPr lang="en-US" dirty="0"/>
              <a:t>there was no king in Israel.  </a:t>
            </a:r>
            <a:br>
              <a:rPr lang="en-US" dirty="0"/>
            </a:br>
            <a:r>
              <a:rPr lang="en-US" dirty="0"/>
              <a:t>                Everyone did what was right in his own eyes. </a:t>
            </a:r>
          </a:p>
        </p:txBody>
      </p:sp>
    </p:spTree>
    <p:extLst>
      <p:ext uri="{BB962C8B-B14F-4D97-AF65-F5344CB8AC3E}">
        <p14:creationId xmlns:p14="http://schemas.microsoft.com/office/powerpoint/2010/main" val="4852063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re</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lanned</a:t>
            </a:r>
            <a:r>
              <a:rPr lang="en-US" dirty="0"/>
              <a:t>!</a:t>
            </a:r>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baseline="30000" dirty="0"/>
              <a:t>22</a:t>
            </a:r>
            <a:r>
              <a:rPr lang="en-US" dirty="0"/>
              <a:t> Then Samuel took Saul and his young man and brought them into the hall and gave them a place at the head of those who had been invited, who were about thirty persons.</a:t>
            </a:r>
          </a:p>
          <a:p>
            <a:r>
              <a:rPr lang="en-US" dirty="0"/>
              <a:t> </a:t>
            </a:r>
          </a:p>
        </p:txBody>
      </p:sp>
      <p:pic>
        <p:nvPicPr>
          <p:cNvPr id="4" name="Picture 3">
            <a:extLst>
              <a:ext uri="{FF2B5EF4-FFF2-40B4-BE49-F238E27FC236}">
                <a16:creationId xmlns:a16="http://schemas.microsoft.com/office/drawing/2014/main" id="{AE9AA6B9-FA1B-43C9-81CA-B9FD93887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Tree>
    <p:extLst>
      <p:ext uri="{BB962C8B-B14F-4D97-AF65-F5344CB8AC3E}">
        <p14:creationId xmlns:p14="http://schemas.microsoft.com/office/powerpoint/2010/main" val="3537014332"/>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B0898-F141-4543-A680-CCD2F6245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5" name="Speech Bubble: Rectangle 4">
            <a:extLst>
              <a:ext uri="{FF2B5EF4-FFF2-40B4-BE49-F238E27FC236}">
                <a16:creationId xmlns:a16="http://schemas.microsoft.com/office/drawing/2014/main" id="{2BDBCE98-94E8-4A7F-97BB-2E553A079067}"/>
              </a:ext>
            </a:extLst>
          </p:cNvPr>
          <p:cNvSpPr/>
          <p:nvPr/>
        </p:nvSpPr>
        <p:spPr>
          <a:xfrm>
            <a:off x="277792" y="2332855"/>
            <a:ext cx="7357219" cy="1868755"/>
          </a:xfrm>
          <a:prstGeom prst="wedgeRectCallout">
            <a:avLst>
              <a:gd name="adj1" fmla="val 70207"/>
              <a:gd name="adj2" fmla="val 15346"/>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p</a:t>
            </a:r>
            <a:r>
              <a:rPr lang="en-US" u="sng" dirty="0"/>
              <a:t>re</a:t>
            </a:r>
            <a:r>
              <a:rPr lang="en-US" dirty="0"/>
              <a:t>p</a:t>
            </a:r>
            <a:r>
              <a:rPr lang="en-US" u="sng" dirty="0"/>
              <a:t>lanned</a:t>
            </a:r>
            <a:r>
              <a:rPr lang="en-US" dirty="0"/>
              <a:t>!</a:t>
            </a:r>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baseline="30000" dirty="0"/>
              <a:t>23</a:t>
            </a:r>
            <a:r>
              <a:rPr lang="en-US" dirty="0"/>
              <a:t> And Samuel said to the cook,</a:t>
            </a:r>
            <a:br>
              <a:rPr lang="en-US" dirty="0"/>
            </a:br>
            <a:br>
              <a:rPr lang="en-US" dirty="0"/>
            </a:br>
            <a:r>
              <a:rPr lang="en-US" dirty="0"/>
              <a:t>"Bring the portion I gave you, of which I said to you, 'Put it aside.’”</a:t>
            </a:r>
          </a:p>
          <a:p>
            <a:endParaRPr lang="en-US" dirty="0"/>
          </a:p>
          <a:p>
            <a:r>
              <a:rPr lang="en-US" dirty="0"/>
              <a:t> </a:t>
            </a:r>
            <a:r>
              <a:rPr lang="en-US" baseline="30000" dirty="0"/>
              <a:t>24</a:t>
            </a:r>
            <a:r>
              <a:rPr lang="en-US" dirty="0"/>
              <a:t> So the cook took up the leg and what was on it and set them before Saul. And Samuel said, </a:t>
            </a:r>
          </a:p>
          <a:p>
            <a:endParaRPr lang="en-US" dirty="0"/>
          </a:p>
        </p:txBody>
      </p:sp>
    </p:spTree>
    <p:extLst>
      <p:ext uri="{BB962C8B-B14F-4D97-AF65-F5344CB8AC3E}">
        <p14:creationId xmlns:p14="http://schemas.microsoft.com/office/powerpoint/2010/main" val="815993120"/>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p</a:t>
            </a:r>
            <a:r>
              <a:rPr lang="en-US" u="sng" dirty="0"/>
              <a:t>re</a:t>
            </a:r>
            <a:r>
              <a:rPr lang="en-US" dirty="0"/>
              <a:t>p</a:t>
            </a:r>
            <a:r>
              <a:rPr lang="en-US" u="sng" dirty="0"/>
              <a:t>lanned</a:t>
            </a:r>
            <a:r>
              <a:rPr lang="en-US" dirty="0"/>
              <a:t>!</a:t>
            </a:r>
          </a:p>
        </p:txBody>
      </p:sp>
      <p:pic>
        <p:nvPicPr>
          <p:cNvPr id="4" name="Picture 3">
            <a:extLst>
              <a:ext uri="{FF2B5EF4-FFF2-40B4-BE49-F238E27FC236}">
                <a16:creationId xmlns:a16="http://schemas.microsoft.com/office/drawing/2014/main" id="{7FC75C2D-F35E-4920-99BB-D3F637383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5" name="Speech Bubble: Rectangle 4">
            <a:extLst>
              <a:ext uri="{FF2B5EF4-FFF2-40B4-BE49-F238E27FC236}">
                <a16:creationId xmlns:a16="http://schemas.microsoft.com/office/drawing/2014/main" id="{D041D82D-AE8A-4B4B-8BB7-CCBB01EE5E49}"/>
              </a:ext>
            </a:extLst>
          </p:cNvPr>
          <p:cNvSpPr/>
          <p:nvPr/>
        </p:nvSpPr>
        <p:spPr>
          <a:xfrm>
            <a:off x="277792" y="1325563"/>
            <a:ext cx="7511969" cy="2563531"/>
          </a:xfrm>
          <a:prstGeom prst="wedgeRectCallout">
            <a:avLst>
              <a:gd name="adj1" fmla="val 69745"/>
              <a:gd name="adj2" fmla="val 2618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85795B-43EC-4490-A2A0-6E92D4F6B095}"/>
              </a:ext>
            </a:extLst>
          </p:cNvPr>
          <p:cNvSpPr/>
          <p:nvPr/>
        </p:nvSpPr>
        <p:spPr>
          <a:xfrm>
            <a:off x="2338702" y="2523290"/>
            <a:ext cx="4441477" cy="905710"/>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dirty="0"/>
              <a:t>"See, what was kept is set before you. Eat, because it was kept for </a:t>
            </a:r>
            <a:br>
              <a:rPr lang="en-US" dirty="0"/>
            </a:br>
            <a:r>
              <a:rPr lang="en-US" dirty="0"/>
              <a:t>you until the hour appointed, that you might eat with the guests." </a:t>
            </a:r>
          </a:p>
          <a:p>
            <a:r>
              <a:rPr lang="en-US" dirty="0"/>
              <a:t>So Saul ate with Samuel that day. </a:t>
            </a:r>
            <a:r>
              <a:rPr lang="en-US" baseline="30000" dirty="0"/>
              <a:t>25</a:t>
            </a:r>
            <a:r>
              <a:rPr lang="en-US" dirty="0"/>
              <a:t> And when they came down from the high place into the city, a bed was spread for Saul on the roof, and he lay down to sleep.</a:t>
            </a:r>
          </a:p>
        </p:txBody>
      </p:sp>
    </p:spTree>
    <p:extLst>
      <p:ext uri="{BB962C8B-B14F-4D97-AF65-F5344CB8AC3E}">
        <p14:creationId xmlns:p14="http://schemas.microsoft.com/office/powerpoint/2010/main" val="3920334766"/>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p</a:t>
            </a:r>
            <a:r>
              <a:rPr lang="en-US" u="sng" dirty="0"/>
              <a:t>re</a:t>
            </a:r>
            <a:r>
              <a:rPr lang="en-US" dirty="0"/>
              <a:t>p</a:t>
            </a:r>
            <a:r>
              <a:rPr lang="en-US" u="sng" dirty="0"/>
              <a:t>lanned</a:t>
            </a:r>
            <a:r>
              <a:rPr lang="en-US" dirty="0"/>
              <a:t>!</a:t>
            </a:r>
          </a:p>
        </p:txBody>
      </p:sp>
      <p:pic>
        <p:nvPicPr>
          <p:cNvPr id="4" name="Picture 3">
            <a:extLst>
              <a:ext uri="{FF2B5EF4-FFF2-40B4-BE49-F238E27FC236}">
                <a16:creationId xmlns:a16="http://schemas.microsoft.com/office/drawing/2014/main" id="{81527E75-1915-4A3E-8937-6CDC0FD17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5" name="Speech Bubble: Rectangle 4">
            <a:extLst>
              <a:ext uri="{FF2B5EF4-FFF2-40B4-BE49-F238E27FC236}">
                <a16:creationId xmlns:a16="http://schemas.microsoft.com/office/drawing/2014/main" id="{010ACACA-4779-452B-876B-3FB3112BD2C6}"/>
              </a:ext>
            </a:extLst>
          </p:cNvPr>
          <p:cNvSpPr/>
          <p:nvPr/>
        </p:nvSpPr>
        <p:spPr>
          <a:xfrm>
            <a:off x="937549" y="3004188"/>
            <a:ext cx="6799618" cy="1452066"/>
          </a:xfrm>
          <a:prstGeom prst="wedgeRectCallout">
            <a:avLst>
              <a:gd name="adj1" fmla="val 71308"/>
              <a:gd name="adj2" fmla="val -28011"/>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baseline="30000" dirty="0"/>
              <a:t>26</a:t>
            </a:r>
            <a:r>
              <a:rPr lang="en-US" dirty="0"/>
              <a:t> Then at the break of dawn Samuel called to Saul on the roof, </a:t>
            </a:r>
            <a:endParaRPr lang="en-US" sz="2000" dirty="0"/>
          </a:p>
          <a:p>
            <a:endParaRPr lang="en-US" sz="2000" dirty="0"/>
          </a:p>
          <a:p>
            <a:r>
              <a:rPr lang="en-US" dirty="0"/>
              <a:t>	"Up, that I may send you on </a:t>
            </a:r>
            <a:br>
              <a:rPr lang="en-US" dirty="0"/>
            </a:br>
            <a:r>
              <a:rPr lang="en-US" dirty="0"/>
              <a:t>	your way." </a:t>
            </a:r>
            <a:endParaRPr lang="en-US" sz="1600" dirty="0"/>
          </a:p>
          <a:p>
            <a:endParaRPr lang="en-US" sz="1600" dirty="0"/>
          </a:p>
          <a:p>
            <a:r>
              <a:rPr lang="en-US" dirty="0"/>
              <a:t>So Saul arose, and both he and Samuel went out into the street.</a:t>
            </a:r>
          </a:p>
        </p:txBody>
      </p:sp>
    </p:spTree>
    <p:extLst>
      <p:ext uri="{BB962C8B-B14F-4D97-AF65-F5344CB8AC3E}">
        <p14:creationId xmlns:p14="http://schemas.microsoft.com/office/powerpoint/2010/main" val="108658344"/>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CF8C8-BED1-45F7-83C8-F7C4DDF24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6" name="Speech Bubble: Rectangle 5">
            <a:extLst>
              <a:ext uri="{FF2B5EF4-FFF2-40B4-BE49-F238E27FC236}">
                <a16:creationId xmlns:a16="http://schemas.microsoft.com/office/drawing/2014/main" id="{2B580DDA-EDF3-4058-BC22-6E2116BC8557}"/>
              </a:ext>
            </a:extLst>
          </p:cNvPr>
          <p:cNvSpPr/>
          <p:nvPr/>
        </p:nvSpPr>
        <p:spPr>
          <a:xfrm>
            <a:off x="811175" y="3224107"/>
            <a:ext cx="7071184" cy="3188268"/>
          </a:xfrm>
          <a:prstGeom prst="wedgeRectCallout">
            <a:avLst>
              <a:gd name="adj1" fmla="val 73023"/>
              <a:gd name="adj2" fmla="val -43985"/>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p</a:t>
            </a:r>
            <a:r>
              <a:rPr lang="en-US" u="sng" dirty="0"/>
              <a:t>re</a:t>
            </a:r>
            <a:r>
              <a:rPr lang="en-US" dirty="0"/>
              <a:t>p</a:t>
            </a:r>
            <a:r>
              <a:rPr lang="en-US" u="sng" dirty="0"/>
              <a:t>lanned</a:t>
            </a:r>
            <a:r>
              <a:rPr lang="en-US" dirty="0"/>
              <a:t>!</a:t>
            </a:r>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baseline="30000" dirty="0"/>
              <a:t>27</a:t>
            </a:r>
            <a:r>
              <a:rPr lang="en-US" dirty="0"/>
              <a:t> As they were going down to the outskirts of the city, Samuel said to Saul, </a:t>
            </a:r>
          </a:p>
          <a:p>
            <a:pPr>
              <a:tabLst>
                <a:tab pos="463550" algn="l"/>
              </a:tabLst>
            </a:pPr>
            <a:r>
              <a:rPr lang="en-US" dirty="0"/>
              <a:t>	"Tell the servant to pass on </a:t>
            </a:r>
            <a:br>
              <a:rPr lang="en-US" dirty="0"/>
            </a:br>
            <a:r>
              <a:rPr lang="en-US" dirty="0"/>
              <a:t>	before us, and when he has 	passed on, stop here yourself </a:t>
            </a:r>
            <a:br>
              <a:rPr lang="en-US" dirty="0"/>
            </a:br>
            <a:r>
              <a:rPr lang="en-US" dirty="0"/>
              <a:t>	for a while, that I may make 	known to you the word of God."</a:t>
            </a:r>
          </a:p>
        </p:txBody>
      </p:sp>
    </p:spTree>
    <p:extLst>
      <p:ext uri="{BB962C8B-B14F-4D97-AF65-F5344CB8AC3E}">
        <p14:creationId xmlns:p14="http://schemas.microsoft.com/office/powerpoint/2010/main" val="4208369888"/>
      </p:ext>
    </p:extLst>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CF8C8-BED1-45F7-83C8-F7C4DDF24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115" y="634271"/>
            <a:ext cx="5547167" cy="6858000"/>
          </a:xfrm>
          <a:prstGeom prst="rect">
            <a:avLst/>
          </a:prstGeom>
        </p:spPr>
      </p:pic>
      <p:sp>
        <p:nvSpPr>
          <p:cNvPr id="6" name="Speech Bubble: Rectangle 5">
            <a:extLst>
              <a:ext uri="{FF2B5EF4-FFF2-40B4-BE49-F238E27FC236}">
                <a16:creationId xmlns:a16="http://schemas.microsoft.com/office/drawing/2014/main" id="{2B580DDA-EDF3-4058-BC22-6E2116BC8557}"/>
              </a:ext>
            </a:extLst>
          </p:cNvPr>
          <p:cNvSpPr/>
          <p:nvPr/>
        </p:nvSpPr>
        <p:spPr>
          <a:xfrm>
            <a:off x="811175" y="3224107"/>
            <a:ext cx="7071184" cy="3188268"/>
          </a:xfrm>
          <a:prstGeom prst="wedgeRectCallout">
            <a:avLst>
              <a:gd name="adj1" fmla="val 73023"/>
              <a:gd name="adj2" fmla="val -43985"/>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6914E-650E-4A53-BEA5-A2B888C65682}"/>
              </a:ext>
            </a:extLst>
          </p:cNvPr>
          <p:cNvSpPr>
            <a:spLocks noGrp="1"/>
          </p:cNvSpPr>
          <p:nvPr>
            <p:ph type="title"/>
          </p:nvPr>
        </p:nvSpPr>
        <p:spPr/>
        <p:txBody>
          <a:bodyPr/>
          <a:lstStyle/>
          <a:p>
            <a:r>
              <a:rPr lang="en-US" dirty="0"/>
              <a:t>Because, it was all p</a:t>
            </a:r>
            <a:r>
              <a:rPr lang="en-US" u="sng" dirty="0"/>
              <a:t>re</a:t>
            </a:r>
            <a:r>
              <a:rPr lang="en-US" dirty="0"/>
              <a:t>p</a:t>
            </a:r>
            <a:r>
              <a:rPr lang="en-US" u="sng" dirty="0"/>
              <a:t>lanned</a:t>
            </a:r>
            <a:r>
              <a:rPr lang="en-US" dirty="0"/>
              <a:t>!</a:t>
            </a:r>
          </a:p>
        </p:txBody>
      </p:sp>
      <p:sp>
        <p:nvSpPr>
          <p:cNvPr id="3" name="Content Placeholder 2">
            <a:extLst>
              <a:ext uri="{FF2B5EF4-FFF2-40B4-BE49-F238E27FC236}">
                <a16:creationId xmlns:a16="http://schemas.microsoft.com/office/drawing/2014/main" id="{A1F2A6D6-524E-4068-8C61-3247FCC33F69}"/>
              </a:ext>
            </a:extLst>
          </p:cNvPr>
          <p:cNvSpPr>
            <a:spLocks noGrp="1"/>
          </p:cNvSpPr>
          <p:nvPr>
            <p:ph idx="1"/>
          </p:nvPr>
        </p:nvSpPr>
        <p:spPr>
          <a:xfrm>
            <a:off x="400833" y="1537854"/>
            <a:ext cx="7956089" cy="5050835"/>
          </a:xfrm>
        </p:spPr>
        <p:txBody>
          <a:bodyPr/>
          <a:lstStyle/>
          <a:p>
            <a:r>
              <a:rPr lang="en-US" baseline="30000" dirty="0"/>
              <a:t>27</a:t>
            </a:r>
            <a:r>
              <a:rPr lang="en-US" dirty="0"/>
              <a:t> As they were going down to the outskirts of the city, Samuel said to Saul, </a:t>
            </a:r>
          </a:p>
          <a:p>
            <a:pPr>
              <a:tabLst>
                <a:tab pos="463550" algn="l"/>
              </a:tabLst>
            </a:pPr>
            <a:r>
              <a:rPr lang="en-US" dirty="0"/>
              <a:t>	"Tell the servant to pass on </a:t>
            </a:r>
            <a:br>
              <a:rPr lang="en-US" dirty="0"/>
            </a:br>
            <a:r>
              <a:rPr lang="en-US" dirty="0"/>
              <a:t>	before us, and when he has 	passed on, stop here yourself </a:t>
            </a:r>
            <a:br>
              <a:rPr lang="en-US" dirty="0"/>
            </a:br>
            <a:r>
              <a:rPr lang="en-US" dirty="0"/>
              <a:t>	for a while, that I may make 	known to you the word of God."</a:t>
            </a:r>
          </a:p>
        </p:txBody>
      </p:sp>
      <p:sp>
        <p:nvSpPr>
          <p:cNvPr id="5" name="TextBox 4">
            <a:extLst>
              <a:ext uri="{FF2B5EF4-FFF2-40B4-BE49-F238E27FC236}">
                <a16:creationId xmlns:a16="http://schemas.microsoft.com/office/drawing/2014/main" id="{3316895A-D1FE-404A-90BE-3D4595D18445}"/>
              </a:ext>
            </a:extLst>
          </p:cNvPr>
          <p:cNvSpPr txBox="1"/>
          <p:nvPr/>
        </p:nvSpPr>
        <p:spPr>
          <a:xfrm>
            <a:off x="8356922" y="4431520"/>
            <a:ext cx="3275635" cy="1323439"/>
          </a:xfrm>
          <a:prstGeom prst="rect">
            <a:avLst/>
          </a:prstGeom>
          <a:noFill/>
        </p:spPr>
        <p:txBody>
          <a:bodyPr wrap="square" rtlCol="0">
            <a:spAutoFit/>
          </a:bodyPr>
          <a:lstStyle/>
          <a:p>
            <a:pPr algn="ctr"/>
            <a:r>
              <a:rPr lang="en-US" sz="4000" b="1" dirty="0">
                <a:solidFill>
                  <a:srgbClr val="C00000"/>
                </a:solidFill>
                <a:effectLst>
                  <a:glow rad="254000">
                    <a:schemeClr val="bg1"/>
                  </a:glow>
                </a:effectLst>
              </a:rPr>
              <a:t>We’ll  pick-up here next time</a:t>
            </a:r>
          </a:p>
        </p:txBody>
      </p:sp>
    </p:spTree>
    <p:extLst>
      <p:ext uri="{BB962C8B-B14F-4D97-AF65-F5344CB8AC3E}">
        <p14:creationId xmlns:p14="http://schemas.microsoft.com/office/powerpoint/2010/main" val="23356975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fferent, white, remote, table&#10;&#10;Description automatically generated">
            <a:extLst>
              <a:ext uri="{FF2B5EF4-FFF2-40B4-BE49-F238E27FC236}">
                <a16:creationId xmlns:a16="http://schemas.microsoft.com/office/drawing/2014/main" id="{6A7628FF-5A0E-4A81-87F6-89EEFA0276DD}"/>
              </a:ext>
            </a:extLst>
          </p:cNvPr>
          <p:cNvPicPr>
            <a:picLocks noChangeAspect="1"/>
          </p:cNvPicPr>
          <p:nvPr/>
        </p:nvPicPr>
        <p:blipFill rotWithShape="1">
          <a:blip r:embed="rId2">
            <a:extLst>
              <a:ext uri="{28A0092B-C50C-407E-A947-70E740481C1C}">
                <a14:useLocalDpi xmlns:a14="http://schemas.microsoft.com/office/drawing/2010/main" val="0"/>
              </a:ext>
            </a:extLst>
          </a:blip>
          <a:srcRect l="21667" t="4155" b="15166"/>
          <a:stretch/>
        </p:blipFill>
        <p:spPr>
          <a:xfrm flipH="1">
            <a:off x="0" y="1805305"/>
            <a:ext cx="12192000" cy="5193372"/>
          </a:xfrm>
          <a:prstGeom prst="rect">
            <a:avLst/>
          </a:prstGeom>
        </p:spPr>
      </p:pic>
      <p:sp>
        <p:nvSpPr>
          <p:cNvPr id="2" name="Title 1">
            <a:extLst>
              <a:ext uri="{FF2B5EF4-FFF2-40B4-BE49-F238E27FC236}">
                <a16:creationId xmlns:a16="http://schemas.microsoft.com/office/drawing/2014/main" id="{F18C3FF9-A0A8-449A-B494-D7CBCD1E0DE2}"/>
              </a:ext>
            </a:extLst>
          </p:cNvPr>
          <p:cNvSpPr>
            <a:spLocks noGrp="1"/>
          </p:cNvSpPr>
          <p:nvPr>
            <p:ph type="title"/>
          </p:nvPr>
        </p:nvSpPr>
        <p:spPr/>
        <p:txBody>
          <a:bodyPr/>
          <a:lstStyle/>
          <a:p>
            <a:r>
              <a:rPr lang="en-US" dirty="0"/>
              <a:t>What do we do with these truths?</a:t>
            </a:r>
          </a:p>
        </p:txBody>
      </p:sp>
      <p:sp>
        <p:nvSpPr>
          <p:cNvPr id="3" name="Content Placeholder 2">
            <a:extLst>
              <a:ext uri="{FF2B5EF4-FFF2-40B4-BE49-F238E27FC236}">
                <a16:creationId xmlns:a16="http://schemas.microsoft.com/office/drawing/2014/main" id="{5C52E2FE-0E29-4B8A-AEB0-DB7B4C710D43}"/>
              </a:ext>
            </a:extLst>
          </p:cNvPr>
          <p:cNvSpPr>
            <a:spLocks noGrp="1"/>
          </p:cNvSpPr>
          <p:nvPr>
            <p:ph idx="1"/>
          </p:nvPr>
        </p:nvSpPr>
        <p:spPr/>
        <p:txBody>
          <a:bodyPr/>
          <a:lstStyle/>
          <a:p>
            <a:r>
              <a:rPr lang="en-US" dirty="0"/>
              <a:t>Believe that there are no accidents in your life—</a:t>
            </a:r>
            <a:br>
              <a:rPr lang="en-US" dirty="0"/>
            </a:br>
            <a:r>
              <a:rPr lang="en-US" dirty="0"/>
              <a:t>only divine appointments!</a:t>
            </a:r>
            <a:endParaRPr lang="en-US" sz="2000" dirty="0"/>
          </a:p>
          <a:p>
            <a:endParaRPr lang="en-US" sz="2000" dirty="0"/>
          </a:p>
          <a:p>
            <a:pPr marL="234950"/>
            <a:r>
              <a:rPr lang="en-US" baseline="30000" dirty="0"/>
              <a:t>28</a:t>
            </a:r>
            <a:r>
              <a:rPr lang="en-US" dirty="0"/>
              <a:t> And we know that </a:t>
            </a:r>
            <a:br>
              <a:rPr lang="en-US" dirty="0"/>
            </a:br>
            <a:r>
              <a:rPr lang="en-US" dirty="0"/>
              <a:t>for those who love </a:t>
            </a:r>
            <a:br>
              <a:rPr lang="en-US" dirty="0"/>
            </a:br>
            <a:r>
              <a:rPr lang="en-US" dirty="0"/>
              <a:t>God all things work </a:t>
            </a:r>
            <a:br>
              <a:rPr lang="en-US" dirty="0"/>
            </a:br>
            <a:r>
              <a:rPr lang="en-US" dirty="0"/>
              <a:t>together for good,  </a:t>
            </a:r>
            <a:br>
              <a:rPr lang="en-US" dirty="0"/>
            </a:br>
            <a:r>
              <a:rPr lang="en-US" dirty="0"/>
              <a:t>(Romans 8:28)</a:t>
            </a:r>
          </a:p>
        </p:txBody>
      </p:sp>
    </p:spTree>
    <p:extLst>
      <p:ext uri="{BB962C8B-B14F-4D97-AF65-F5344CB8AC3E}">
        <p14:creationId xmlns:p14="http://schemas.microsoft.com/office/powerpoint/2010/main" val="22661752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878367512"/>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 sitting, black&#10;&#10;Description automatically generated">
            <a:extLst>
              <a:ext uri="{FF2B5EF4-FFF2-40B4-BE49-F238E27FC236}">
                <a16:creationId xmlns:a16="http://schemas.microsoft.com/office/drawing/2014/main" id="{135A0FC2-3DD4-433C-95C4-617513A5CD0D}"/>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8248"/>
          <a:stretch/>
        </p:blipFill>
        <p:spPr>
          <a:xfrm>
            <a:off x="-57497" y="0"/>
            <a:ext cx="12244646" cy="685800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Israel was a Wild West</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p:txBody>
          <a:bodyPr/>
          <a:lstStyle/>
          <a:p>
            <a:r>
              <a:rPr lang="en-US" baseline="30000" dirty="0"/>
              <a:t>Judges 17:6 </a:t>
            </a:r>
            <a:r>
              <a:rPr lang="en-US" dirty="0"/>
              <a:t>In those days there was no king in Israel.  </a:t>
            </a:r>
            <a:br>
              <a:rPr lang="en-US" dirty="0"/>
            </a:br>
            <a:r>
              <a:rPr lang="en-US" dirty="0"/>
              <a:t>               </a:t>
            </a:r>
            <a:r>
              <a:rPr lang="en-US" dirty="0">
                <a:effectLst>
                  <a:glow rad="127000">
                    <a:srgbClr val="C00000"/>
                  </a:glow>
                </a:effectLst>
              </a:rPr>
              <a:t>Everyone did what was right in his own eyes</a:t>
            </a:r>
            <a:r>
              <a:rPr lang="en-US" dirty="0"/>
              <a:t>. </a:t>
            </a:r>
            <a:br>
              <a:rPr lang="en-US" sz="1000" dirty="0"/>
            </a:br>
            <a:endParaRPr lang="en-US" sz="1000" dirty="0"/>
          </a:p>
          <a:p>
            <a:r>
              <a:rPr lang="en-US" baseline="30000" dirty="0"/>
              <a:t>Judges 18:1 </a:t>
            </a:r>
            <a:r>
              <a:rPr lang="en-US" dirty="0"/>
              <a:t>In those days there was no king in Israel.</a:t>
            </a:r>
            <a:endParaRPr lang="en-US" sz="1000" dirty="0"/>
          </a:p>
          <a:p>
            <a:endParaRPr lang="en-US" sz="1000" dirty="0"/>
          </a:p>
          <a:p>
            <a:r>
              <a:rPr lang="en-US" dirty="0"/>
              <a:t> </a:t>
            </a:r>
            <a:r>
              <a:rPr lang="en-US" baseline="30000" dirty="0"/>
              <a:t>Judges 19:1 </a:t>
            </a:r>
            <a:r>
              <a:rPr lang="en-US" dirty="0"/>
              <a:t>In those days, … there was no king in Israel,</a:t>
            </a:r>
            <a:br>
              <a:rPr lang="en-US" sz="1000" dirty="0"/>
            </a:br>
            <a:r>
              <a:rPr lang="en-US" sz="1000" dirty="0"/>
              <a:t> </a:t>
            </a:r>
          </a:p>
          <a:p>
            <a:r>
              <a:rPr lang="en-US" baseline="30000" dirty="0"/>
              <a:t>Judges 21:25 </a:t>
            </a:r>
            <a:r>
              <a:rPr lang="en-US" dirty="0"/>
              <a:t>In those days there was no king in Israel.  </a:t>
            </a:r>
            <a:br>
              <a:rPr lang="en-US" dirty="0"/>
            </a:br>
            <a:r>
              <a:rPr lang="en-US" dirty="0"/>
              <a:t>                </a:t>
            </a:r>
            <a:r>
              <a:rPr lang="en-US" dirty="0">
                <a:effectLst>
                  <a:glow rad="127000">
                    <a:srgbClr val="C00000"/>
                  </a:glow>
                </a:effectLst>
              </a:rPr>
              <a:t>Everyone did what was right in his own eyes</a:t>
            </a:r>
            <a:r>
              <a:rPr lang="en-US" dirty="0"/>
              <a:t>. </a:t>
            </a:r>
          </a:p>
        </p:txBody>
      </p:sp>
    </p:spTree>
    <p:extLst>
      <p:ext uri="{BB962C8B-B14F-4D97-AF65-F5344CB8AC3E}">
        <p14:creationId xmlns:p14="http://schemas.microsoft.com/office/powerpoint/2010/main" val="2217801625"/>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black&#10;&#10;Description automatically generated">
            <a:extLst>
              <a:ext uri="{FF2B5EF4-FFF2-40B4-BE49-F238E27FC236}">
                <a16:creationId xmlns:a16="http://schemas.microsoft.com/office/drawing/2014/main" id="{9FA4F99A-6AB8-4862-B24F-CD7F5725AE54}"/>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8248"/>
          <a:stretch/>
        </p:blipFill>
        <p:spPr>
          <a:xfrm>
            <a:off x="-57497" y="0"/>
            <a:ext cx="12244646" cy="685800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There was NO King</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p:txBody>
          <a:bodyPr/>
          <a:lstStyle/>
          <a:p>
            <a:r>
              <a:rPr lang="en-US" baseline="30000" dirty="0"/>
              <a:t>Judges 17:6 </a:t>
            </a:r>
            <a:r>
              <a:rPr lang="en-US" dirty="0"/>
              <a:t>In those days </a:t>
            </a:r>
            <a:r>
              <a:rPr lang="en-US" dirty="0">
                <a:effectLst>
                  <a:glow rad="127000">
                    <a:srgbClr val="C00000"/>
                  </a:glow>
                </a:effectLst>
              </a:rPr>
              <a:t>there was no king </a:t>
            </a:r>
            <a:r>
              <a:rPr lang="en-US" dirty="0"/>
              <a:t>in Israel.  </a:t>
            </a:r>
            <a:br>
              <a:rPr lang="en-US" dirty="0"/>
            </a:br>
            <a:r>
              <a:rPr lang="en-US" dirty="0"/>
              <a:t>               Everyone did what was right in his own eyes. </a:t>
            </a:r>
            <a:br>
              <a:rPr lang="en-US" sz="1000" dirty="0"/>
            </a:br>
            <a:endParaRPr lang="en-US" sz="1000" dirty="0"/>
          </a:p>
          <a:p>
            <a:r>
              <a:rPr lang="en-US" baseline="30000" dirty="0"/>
              <a:t>Judges 18:1 </a:t>
            </a:r>
            <a:r>
              <a:rPr lang="en-US" dirty="0"/>
              <a:t>In those days </a:t>
            </a:r>
            <a:r>
              <a:rPr lang="en-US" dirty="0">
                <a:effectLst>
                  <a:glow rad="127000">
                    <a:srgbClr val="C00000"/>
                  </a:glow>
                </a:effectLst>
              </a:rPr>
              <a:t>there was no king </a:t>
            </a:r>
            <a:r>
              <a:rPr lang="en-US" dirty="0"/>
              <a:t>in Israel.</a:t>
            </a:r>
            <a:endParaRPr lang="en-US" sz="1000" dirty="0"/>
          </a:p>
          <a:p>
            <a:endParaRPr lang="en-US" sz="1000" dirty="0"/>
          </a:p>
          <a:p>
            <a:r>
              <a:rPr lang="en-US" dirty="0"/>
              <a:t> </a:t>
            </a:r>
            <a:r>
              <a:rPr lang="en-US" baseline="30000" dirty="0"/>
              <a:t>Judges 19:1 </a:t>
            </a:r>
            <a:r>
              <a:rPr lang="en-US" dirty="0"/>
              <a:t>In those days, … </a:t>
            </a:r>
            <a:r>
              <a:rPr lang="en-US" dirty="0">
                <a:effectLst>
                  <a:glow rad="127000">
                    <a:srgbClr val="C00000"/>
                  </a:glow>
                </a:effectLst>
              </a:rPr>
              <a:t>there was no king </a:t>
            </a:r>
            <a:r>
              <a:rPr lang="en-US" dirty="0"/>
              <a:t>in Israel,</a:t>
            </a:r>
            <a:br>
              <a:rPr lang="en-US" sz="1000" dirty="0"/>
            </a:br>
            <a:r>
              <a:rPr lang="en-US" sz="1000" dirty="0"/>
              <a:t> </a:t>
            </a:r>
          </a:p>
          <a:p>
            <a:r>
              <a:rPr lang="en-US" baseline="30000" dirty="0"/>
              <a:t>Judges 21:25 </a:t>
            </a:r>
            <a:r>
              <a:rPr lang="en-US" dirty="0"/>
              <a:t>In those days </a:t>
            </a:r>
            <a:r>
              <a:rPr lang="en-US" dirty="0">
                <a:effectLst>
                  <a:glow rad="127000">
                    <a:srgbClr val="C00000"/>
                  </a:glow>
                </a:effectLst>
              </a:rPr>
              <a:t>there was no king </a:t>
            </a:r>
            <a:r>
              <a:rPr lang="en-US" dirty="0"/>
              <a:t>in Israel.  </a:t>
            </a:r>
            <a:br>
              <a:rPr lang="en-US" dirty="0"/>
            </a:br>
            <a:r>
              <a:rPr lang="en-US" dirty="0"/>
              <a:t>                Everyone did what was right in his own eyes. </a:t>
            </a:r>
          </a:p>
        </p:txBody>
      </p:sp>
      <p:sp>
        <p:nvSpPr>
          <p:cNvPr id="4" name="TextBox 3">
            <a:extLst>
              <a:ext uri="{FF2B5EF4-FFF2-40B4-BE49-F238E27FC236}">
                <a16:creationId xmlns:a16="http://schemas.microsoft.com/office/drawing/2014/main" id="{598D1849-176E-426A-ADDA-C80E4B0F3E47}"/>
              </a:ext>
            </a:extLst>
          </p:cNvPr>
          <p:cNvSpPr txBox="1"/>
          <p:nvPr/>
        </p:nvSpPr>
        <p:spPr>
          <a:xfrm>
            <a:off x="0" y="2314336"/>
            <a:ext cx="12192001" cy="1569660"/>
          </a:xfrm>
          <a:prstGeom prst="rect">
            <a:avLst/>
          </a:prstGeom>
          <a:noFill/>
        </p:spPr>
        <p:txBody>
          <a:bodyPr wrap="square" rtlCol="0">
            <a:spAutoFit/>
          </a:bodyPr>
          <a:lstStyle/>
          <a:p>
            <a:pPr algn="ctr"/>
            <a:r>
              <a:rPr lang="en-US" sz="9600" b="1" dirty="0">
                <a:solidFill>
                  <a:schemeClr val="bg1"/>
                </a:solidFill>
                <a:effectLst>
                  <a:glow rad="190500">
                    <a:srgbClr val="C00000"/>
                  </a:glow>
                </a:effectLst>
              </a:rPr>
              <a:t>Israel Wanted a KING</a:t>
            </a:r>
          </a:p>
        </p:txBody>
      </p:sp>
    </p:spTree>
    <p:extLst>
      <p:ext uri="{BB962C8B-B14F-4D97-AF65-F5344CB8AC3E}">
        <p14:creationId xmlns:p14="http://schemas.microsoft.com/office/powerpoint/2010/main" val="34729585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A07C72B3-C25E-4A81-AF43-FCC3F47D31C0}"/>
              </a:ext>
            </a:extLst>
          </p:cNvPr>
          <p:cNvPicPr>
            <a:picLocks noChangeAspect="1"/>
          </p:cNvPicPr>
          <p:nvPr/>
        </p:nvPicPr>
        <p:blipFill rotWithShape="1">
          <a:blip r:embed="rId2">
            <a:extLst>
              <a:ext uri="{28A0092B-C50C-407E-A947-70E740481C1C}">
                <a14:useLocalDpi xmlns:a14="http://schemas.microsoft.com/office/drawing/2010/main" val="0"/>
              </a:ext>
            </a:extLst>
          </a:blip>
          <a:srcRect b="26565"/>
          <a:stretch/>
        </p:blipFill>
        <p:spPr>
          <a:xfrm>
            <a:off x="0" y="2249846"/>
            <a:ext cx="12192000" cy="4640321"/>
          </a:xfrm>
          <a:prstGeom prst="rect">
            <a:avLst/>
          </a:prstGeom>
        </p:spPr>
      </p:pic>
      <p:sp>
        <p:nvSpPr>
          <p:cNvPr id="2" name="Title 1">
            <a:extLst>
              <a:ext uri="{FF2B5EF4-FFF2-40B4-BE49-F238E27FC236}">
                <a16:creationId xmlns:a16="http://schemas.microsoft.com/office/drawing/2014/main" id="{F14799DC-927A-4713-8AF6-435D76620B1C}"/>
              </a:ext>
            </a:extLst>
          </p:cNvPr>
          <p:cNvSpPr>
            <a:spLocks noGrp="1"/>
          </p:cNvSpPr>
          <p:nvPr>
            <p:ph type="title"/>
          </p:nvPr>
        </p:nvSpPr>
        <p:spPr/>
        <p:txBody>
          <a:bodyPr/>
          <a:lstStyle/>
          <a:p>
            <a:r>
              <a:rPr lang="en-US" dirty="0"/>
              <a:t>They insisted on a King …</a:t>
            </a:r>
          </a:p>
        </p:txBody>
      </p:sp>
      <p:sp>
        <p:nvSpPr>
          <p:cNvPr id="3" name="Content Placeholder 2">
            <a:extLst>
              <a:ext uri="{FF2B5EF4-FFF2-40B4-BE49-F238E27FC236}">
                <a16:creationId xmlns:a16="http://schemas.microsoft.com/office/drawing/2014/main" id="{A78FEA1B-2D5F-44AE-BE8C-431D4E53F4C1}"/>
              </a:ext>
            </a:extLst>
          </p:cNvPr>
          <p:cNvSpPr>
            <a:spLocks noGrp="1"/>
          </p:cNvSpPr>
          <p:nvPr>
            <p:ph idx="1"/>
          </p:nvPr>
        </p:nvSpPr>
        <p:spPr>
          <a:xfrm>
            <a:off x="400834" y="1537854"/>
            <a:ext cx="6930992" cy="5050835"/>
          </a:xfrm>
        </p:spPr>
        <p:txBody>
          <a:bodyPr/>
          <a:lstStyle/>
          <a:p>
            <a:r>
              <a:rPr lang="en-US" dirty="0"/>
              <a:t>And they said, </a:t>
            </a:r>
          </a:p>
          <a:p>
            <a:r>
              <a:rPr lang="en-US" dirty="0">
                <a:effectLst>
                  <a:glow rad="127000">
                    <a:srgbClr val="C00000"/>
                  </a:glow>
                </a:effectLst>
              </a:rPr>
              <a:t>"No! But there shall be a king over us … "</a:t>
            </a:r>
          </a:p>
          <a:p>
            <a:endParaRPr lang="en-US" dirty="0"/>
          </a:p>
        </p:txBody>
      </p:sp>
      <p:pic>
        <p:nvPicPr>
          <p:cNvPr id="4" name="Picture 3">
            <a:extLst>
              <a:ext uri="{FF2B5EF4-FFF2-40B4-BE49-F238E27FC236}">
                <a16:creationId xmlns:a16="http://schemas.microsoft.com/office/drawing/2014/main" id="{8466E725-1544-4B05-9475-EE033F08A7D5}"/>
              </a:ext>
            </a:extLst>
          </p:cNvPr>
          <p:cNvPicPr>
            <a:picLocks noChangeAspect="1"/>
          </p:cNvPicPr>
          <p:nvPr/>
        </p:nvPicPr>
        <p:blipFill>
          <a:blip r:embed="rId3"/>
          <a:stretch>
            <a:fillRect/>
          </a:stretch>
        </p:blipFill>
        <p:spPr>
          <a:xfrm>
            <a:off x="8030094" y="924283"/>
            <a:ext cx="3483556" cy="3257964"/>
          </a:xfrm>
          <a:prstGeom prst="rect">
            <a:avLst/>
          </a:prstGeom>
          <a:effectLst>
            <a:glow rad="254000">
              <a:schemeClr val="bg1">
                <a:alpha val="66000"/>
              </a:schemeClr>
            </a:glow>
          </a:effectLst>
        </p:spPr>
      </p:pic>
    </p:spTree>
    <p:extLst>
      <p:ext uri="{BB962C8B-B14F-4D97-AF65-F5344CB8AC3E}">
        <p14:creationId xmlns:p14="http://schemas.microsoft.com/office/powerpoint/2010/main" val="280876774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DB820FB3-208E-4BF1-AB2D-01D8E2271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4" name="Speech Bubble: Rectangle 3">
            <a:extLst>
              <a:ext uri="{FF2B5EF4-FFF2-40B4-BE49-F238E27FC236}">
                <a16:creationId xmlns:a16="http://schemas.microsoft.com/office/drawing/2014/main" id="{47760C82-CB7E-45EA-98BF-845D94844893}"/>
              </a:ext>
            </a:extLst>
          </p:cNvPr>
          <p:cNvSpPr/>
          <p:nvPr/>
        </p:nvSpPr>
        <p:spPr>
          <a:xfrm>
            <a:off x="2057400" y="3169920"/>
            <a:ext cx="5181600" cy="1386840"/>
          </a:xfrm>
          <a:prstGeom prst="wedgeRectCallout">
            <a:avLst>
              <a:gd name="adj1" fmla="val 1645"/>
              <a:gd name="adj2" fmla="val -11827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Make them a King!</a:t>
            </a: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11480" y="1537854"/>
            <a:ext cx="7818120" cy="5050835"/>
          </a:xfrm>
        </p:spPr>
        <p:txBody>
          <a:bodyPr/>
          <a:lstStyle/>
          <a:p>
            <a:r>
              <a:rPr lang="en-US" baseline="30000" dirty="0"/>
              <a:t>22</a:t>
            </a:r>
            <a:r>
              <a:rPr lang="en-US" dirty="0"/>
              <a:t> And the LORD </a:t>
            </a:r>
            <a:br>
              <a:rPr lang="en-US" dirty="0"/>
            </a:br>
            <a:r>
              <a:rPr lang="en-US" dirty="0"/>
              <a:t>said to Samuel,</a:t>
            </a:r>
            <a:br>
              <a:rPr lang="en-US" dirty="0"/>
            </a:br>
            <a:r>
              <a:rPr lang="en-US" dirty="0"/>
              <a:t> </a:t>
            </a:r>
          </a:p>
          <a:p>
            <a:pPr>
              <a:tabLst>
                <a:tab pos="1311275" algn="l"/>
              </a:tabLst>
            </a:pPr>
            <a:r>
              <a:rPr lang="en-US" dirty="0"/>
              <a:t>	 	"Obey their voice and </a:t>
            </a:r>
            <a:br>
              <a:rPr lang="en-US" dirty="0"/>
            </a:br>
            <a:r>
              <a:rPr lang="en-US" dirty="0"/>
              <a:t>		make them a king." </a:t>
            </a:r>
          </a:p>
          <a:p>
            <a:endParaRPr lang="en-US" dirty="0"/>
          </a:p>
        </p:txBody>
      </p:sp>
    </p:spTree>
    <p:extLst>
      <p:ext uri="{BB962C8B-B14F-4D97-AF65-F5344CB8AC3E}">
        <p14:creationId xmlns:p14="http://schemas.microsoft.com/office/powerpoint/2010/main" val="237896086"/>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 sitting, black&#10;&#10;Description automatically generated">
            <a:extLst>
              <a:ext uri="{FF2B5EF4-FFF2-40B4-BE49-F238E27FC236}">
                <a16:creationId xmlns:a16="http://schemas.microsoft.com/office/drawing/2014/main" id="{75B9C0A0-A017-4B52-9C53-872DFA4A2DFF}"/>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8248"/>
          <a:stretch/>
        </p:blipFill>
        <p:spPr>
          <a:xfrm>
            <a:off x="-57497" y="0"/>
            <a:ext cx="12244646" cy="685800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It Just So </a:t>
            </a:r>
            <a:r>
              <a:rPr lang="en-US" u="sng" dirty="0">
                <a:effectLst>
                  <a:glow rad="127000">
                    <a:srgbClr val="C00000"/>
                  </a:glow>
                  <a:outerShdw blurRad="50800" dist="50800" dir="2700000" algn="ctr" rotWithShape="0">
                    <a:schemeClr val="tx1"/>
                  </a:outerShdw>
                </a:effectLst>
              </a:rPr>
              <a:t>Ha</a:t>
            </a:r>
            <a:r>
              <a:rPr lang="en-US" dirty="0">
                <a:effectLst>
                  <a:glow rad="127000">
                    <a:srgbClr val="C00000"/>
                  </a:glow>
                  <a:outerShdw blurRad="50800" dist="50800" dir="2700000" algn="ctr" rotWithShape="0">
                    <a:schemeClr val="tx1"/>
                  </a:outerShdw>
                </a:effectLst>
              </a:rPr>
              <a:t>pp</a:t>
            </a:r>
            <a:r>
              <a:rPr lang="en-US" u="sng" dirty="0">
                <a:effectLst>
                  <a:glow rad="127000">
                    <a:srgbClr val="C00000"/>
                  </a:glow>
                  <a:outerShdw blurRad="50800" dist="50800" dir="2700000" algn="ctr" rotWithShape="0">
                    <a:schemeClr val="tx1"/>
                  </a:outerShdw>
                </a:effectLst>
              </a:rPr>
              <a:t>ened</a:t>
            </a:r>
            <a:r>
              <a:rPr lang="en-US" dirty="0"/>
              <a:t> that ...</a:t>
            </a:r>
          </a:p>
        </p:txBody>
      </p:sp>
      <p:sp>
        <p:nvSpPr>
          <p:cNvPr id="5" name="Content Placeholder 4">
            <a:extLst>
              <a:ext uri="{FF2B5EF4-FFF2-40B4-BE49-F238E27FC236}">
                <a16:creationId xmlns:a16="http://schemas.microsoft.com/office/drawing/2014/main" id="{845F6B61-361C-4C0B-9291-AA83DC7E1C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45250779"/>
      </p:ext>
    </p:extLst>
  </p:cSld>
  <p:clrMapOvr>
    <a:masterClrMapping/>
  </p:clrMapOvr>
  <p:transition>
    <p:circle/>
  </p:transition>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3641</TotalTime>
  <Words>3315</Words>
  <Application>Microsoft Office PowerPoint</Application>
  <PresentationFormat>Widescreen</PresentationFormat>
  <Paragraphs>222</Paragraphs>
  <Slides>47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Hemi Head Rg</vt:lpstr>
      <vt:lpstr>Symbol</vt:lpstr>
      <vt:lpstr>Office Theme</vt:lpstr>
      <vt:lpstr>Lesson 9</vt:lpstr>
      <vt:lpstr>Finding Victory  in…</vt:lpstr>
      <vt:lpstr>God’s Providence</vt:lpstr>
      <vt:lpstr>In Those Days</vt:lpstr>
      <vt:lpstr>Israel was a Wild West</vt:lpstr>
      <vt:lpstr>There was NO King</vt:lpstr>
      <vt:lpstr>They insisted on a King …</vt:lpstr>
      <vt:lpstr>Make them a King!</vt:lpstr>
      <vt:lpstr>It Just So Happened that ...</vt:lpstr>
      <vt:lpstr>There was a wealthy family 9:1</vt:lpstr>
      <vt:lpstr>It Just So Happened that ...</vt:lpstr>
      <vt:lpstr>There was a handsome son 9:2</vt:lpstr>
      <vt:lpstr>It Just So Happened that ...</vt:lpstr>
      <vt:lpstr>There were some lost donkeys</vt:lpstr>
      <vt:lpstr>There were some lost donkeys</vt:lpstr>
      <vt:lpstr>It Just So Happened that ...</vt:lpstr>
      <vt:lpstr>There was a servant who knew</vt:lpstr>
      <vt:lpstr>There was a servant who knew</vt:lpstr>
      <vt:lpstr>There was a servant who knew</vt:lpstr>
      <vt:lpstr>It Just So Happened that ...</vt:lpstr>
      <vt:lpstr>There was a quarter 9:8-10</vt:lpstr>
      <vt:lpstr>There was a quarter 9:8-10</vt:lpstr>
      <vt:lpstr>There was a quarter 9:8-10</vt:lpstr>
      <vt:lpstr>It Just So Happened that ...</vt:lpstr>
      <vt:lpstr>There were “some girls” 9:11-13</vt:lpstr>
      <vt:lpstr>There were “some girls” 9:11-13</vt:lpstr>
      <vt:lpstr>It Just So Happened that ...</vt:lpstr>
      <vt:lpstr>There was Samuel 9:14</vt:lpstr>
      <vt:lpstr>All According to God’s “Plan” 9:15</vt:lpstr>
      <vt:lpstr>All According to God’s “Plan” 9:15</vt:lpstr>
      <vt:lpstr>All According to God’s “Plan” 9:15</vt:lpstr>
      <vt:lpstr>All According to God’s “Plan” 9:15</vt:lpstr>
      <vt:lpstr>For the Providential Moment</vt:lpstr>
      <vt:lpstr>For the Providential Moment</vt:lpstr>
      <vt:lpstr>For the Providential Moment</vt:lpstr>
      <vt:lpstr>All because of LOST DONKEYS</vt:lpstr>
      <vt:lpstr>All because of LOST DONKEYS</vt:lpstr>
      <vt:lpstr>So What’s the Point?</vt:lpstr>
      <vt:lpstr>The Point: To foster overwhelming unworthiness</vt:lpstr>
      <vt:lpstr>Because, it was all preplanned!</vt:lpstr>
      <vt:lpstr>Because, it was all preplanned!</vt:lpstr>
      <vt:lpstr>Because, it was all preplanned!</vt:lpstr>
      <vt:lpstr>Because, it was all preplanned!</vt:lpstr>
      <vt:lpstr>Because, it was all preplanned!</vt:lpstr>
      <vt:lpstr>Because, it was all preplanned!</vt:lpstr>
      <vt:lpstr>What do we do with these truths?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250</cp:revision>
  <dcterms:created xsi:type="dcterms:W3CDTF">2019-11-06T03:40:31Z</dcterms:created>
  <dcterms:modified xsi:type="dcterms:W3CDTF">2021-05-21T15:57:02Z</dcterms:modified>
</cp:coreProperties>
</file>