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72" r:id="rId2"/>
    <p:sldId id="349" r:id="rId3"/>
    <p:sldId id="382" r:id="rId4"/>
    <p:sldId id="543" r:id="rId5"/>
    <p:sldId id="564" r:id="rId6"/>
    <p:sldId id="565" r:id="rId7"/>
    <p:sldId id="423" r:id="rId8"/>
    <p:sldId id="429" r:id="rId9"/>
    <p:sldId id="566" r:id="rId10"/>
    <p:sldId id="544" r:id="rId11"/>
    <p:sldId id="424" r:id="rId12"/>
    <p:sldId id="553" r:id="rId13"/>
    <p:sldId id="554" r:id="rId14"/>
    <p:sldId id="426" r:id="rId15"/>
    <p:sldId id="309" r:id="rId16"/>
    <p:sldId id="268" r:id="rId17"/>
    <p:sldId id="269" r:id="rId18"/>
    <p:sldId id="310" r:id="rId19"/>
    <p:sldId id="567" r:id="rId20"/>
    <p:sldId id="530" r:id="rId21"/>
    <p:sldId id="561" r:id="rId22"/>
    <p:sldId id="531" r:id="rId23"/>
    <p:sldId id="427" r:id="rId24"/>
    <p:sldId id="556" r:id="rId25"/>
    <p:sldId id="542" r:id="rId26"/>
    <p:sldId id="425" r:id="rId27"/>
    <p:sldId id="562" r:id="rId28"/>
    <p:sldId id="533" r:id="rId29"/>
    <p:sldId id="428" r:id="rId30"/>
    <p:sldId id="563" r:id="rId31"/>
    <p:sldId id="534" r:id="rId32"/>
    <p:sldId id="535" r:id="rId33"/>
    <p:sldId id="536" r:id="rId34"/>
    <p:sldId id="537" r:id="rId35"/>
    <p:sldId id="545" r:id="rId36"/>
    <p:sldId id="546" r:id="rId37"/>
    <p:sldId id="538" r:id="rId38"/>
    <p:sldId id="547" r:id="rId39"/>
    <p:sldId id="539" r:id="rId40"/>
    <p:sldId id="548" r:id="rId41"/>
    <p:sldId id="549" r:id="rId42"/>
    <p:sldId id="550" r:id="rId43"/>
    <p:sldId id="557" r:id="rId44"/>
    <p:sldId id="560" r:id="rId45"/>
    <p:sldId id="559" r:id="rId46"/>
    <p:sldId id="558" r:id="rId47"/>
    <p:sldId id="378"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E8CE"/>
    <a:srgbClr val="CFA152"/>
    <a:srgbClr val="EDD7A6"/>
    <a:srgbClr val="C7934A"/>
    <a:srgbClr val="C00000"/>
    <a:srgbClr val="AA7930"/>
    <a:srgbClr val="89692B"/>
    <a:srgbClr val="785B2F"/>
    <a:srgbClr val="89601F"/>
    <a:srgbClr val="4A34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290" autoAdjust="0"/>
    <p:restoredTop sz="95220" autoAdjust="0"/>
  </p:normalViewPr>
  <p:slideViewPr>
    <p:cSldViewPr snapToGrid="0">
      <p:cViewPr varScale="1">
        <p:scale>
          <a:sx n="82" d="100"/>
          <a:sy n="82" d="100"/>
        </p:scale>
        <p:origin x="82" y="96"/>
      </p:cViewPr>
      <p:guideLst/>
    </p:cSldViewPr>
  </p:slideViewPr>
  <p:notesTextViewPr>
    <p:cViewPr>
      <p:scale>
        <a:sx n="100" d="100"/>
        <a:sy n="100" d="100"/>
      </p:scale>
      <p:origin x="0" y="0"/>
    </p:cViewPr>
  </p:notesTextViewPr>
  <p:notesViewPr>
    <p:cSldViewPr snapToGrid="0">
      <p:cViewPr varScale="1">
        <p:scale>
          <a:sx n="66" d="100"/>
          <a:sy n="66" d="100"/>
        </p:scale>
        <p:origin x="239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6C89E4-86D9-41F6-88A4-C518B8050A7B}" type="datetimeFigureOut">
              <a:rPr lang="en-US" smtClean="0"/>
              <a:t>5/21/2021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46BE9-72BA-47B7-A34B-B0FF7424999F}" type="slidenum">
              <a:rPr lang="en-US" smtClean="0"/>
              <a:t>‹#›</a:t>
            </a:fld>
            <a:endParaRPr lang="en-US"/>
          </a:p>
        </p:txBody>
      </p:sp>
    </p:spTree>
    <p:extLst>
      <p:ext uri="{BB962C8B-B14F-4D97-AF65-F5344CB8AC3E}">
        <p14:creationId xmlns:p14="http://schemas.microsoft.com/office/powerpoint/2010/main" val="523494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atermark.lovepik.com/photo/50083/4881.jpg_wh1200.jp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atermark.lovepik.com/photo/50083/4881.jpg_wh1200.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a:t>
            </a:fld>
            <a:endParaRPr lang="en-US"/>
          </a:p>
        </p:txBody>
      </p:sp>
    </p:spTree>
    <p:extLst>
      <p:ext uri="{BB962C8B-B14F-4D97-AF65-F5344CB8AC3E}">
        <p14:creationId xmlns:p14="http://schemas.microsoft.com/office/powerpoint/2010/main" val="747742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surrender the “Glory of God” from the Word of God for Rabbit Foot Theology—the glory departs from that place, nation, or church.  </a:t>
            </a:r>
          </a:p>
        </p:txBody>
      </p:sp>
      <p:sp>
        <p:nvSpPr>
          <p:cNvPr id="4" name="Slide Number Placeholder 3"/>
          <p:cNvSpPr>
            <a:spLocks noGrp="1"/>
          </p:cNvSpPr>
          <p:nvPr>
            <p:ph type="sldNum" sz="quarter" idx="5"/>
          </p:nvPr>
        </p:nvSpPr>
        <p:spPr/>
        <p:txBody>
          <a:bodyPr/>
          <a:lstStyle/>
          <a:p>
            <a:fld id="{E6B46BE9-72BA-47B7-A34B-B0FF7424999F}" type="slidenum">
              <a:rPr lang="en-US" smtClean="0"/>
              <a:t>39</a:t>
            </a:fld>
            <a:endParaRPr lang="en-US"/>
          </a:p>
        </p:txBody>
      </p:sp>
    </p:spTree>
    <p:extLst>
      <p:ext uri="{BB962C8B-B14F-4D97-AF65-F5344CB8AC3E}">
        <p14:creationId xmlns:p14="http://schemas.microsoft.com/office/powerpoint/2010/main" val="2553081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surrender the “Glory of God” from the Word of God for Rabbit Foot Theology—the glory departs from that place, nation, or church.  </a:t>
            </a:r>
          </a:p>
        </p:txBody>
      </p:sp>
      <p:sp>
        <p:nvSpPr>
          <p:cNvPr id="4" name="Slide Number Placeholder 3"/>
          <p:cNvSpPr>
            <a:spLocks noGrp="1"/>
          </p:cNvSpPr>
          <p:nvPr>
            <p:ph type="sldNum" sz="quarter" idx="5"/>
          </p:nvPr>
        </p:nvSpPr>
        <p:spPr/>
        <p:txBody>
          <a:bodyPr/>
          <a:lstStyle/>
          <a:p>
            <a:fld id="{E6B46BE9-72BA-47B7-A34B-B0FF7424999F}" type="slidenum">
              <a:rPr lang="en-US" smtClean="0"/>
              <a:t>40</a:t>
            </a:fld>
            <a:endParaRPr lang="en-US"/>
          </a:p>
        </p:txBody>
      </p:sp>
    </p:spTree>
    <p:extLst>
      <p:ext uri="{BB962C8B-B14F-4D97-AF65-F5344CB8AC3E}">
        <p14:creationId xmlns:p14="http://schemas.microsoft.com/office/powerpoint/2010/main" val="396694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surrender the “Glory of God” from the Word of God for Rabbit Foot Theology—the glory departs from that place, nation, or church.  </a:t>
            </a:r>
          </a:p>
        </p:txBody>
      </p:sp>
      <p:sp>
        <p:nvSpPr>
          <p:cNvPr id="4" name="Slide Number Placeholder 3"/>
          <p:cNvSpPr>
            <a:spLocks noGrp="1"/>
          </p:cNvSpPr>
          <p:nvPr>
            <p:ph type="sldNum" sz="quarter" idx="5"/>
          </p:nvPr>
        </p:nvSpPr>
        <p:spPr/>
        <p:txBody>
          <a:bodyPr/>
          <a:lstStyle/>
          <a:p>
            <a:fld id="{E6B46BE9-72BA-47B7-A34B-B0FF7424999F}" type="slidenum">
              <a:rPr lang="en-US" smtClean="0"/>
              <a:t>41</a:t>
            </a:fld>
            <a:endParaRPr lang="en-US"/>
          </a:p>
        </p:txBody>
      </p:sp>
    </p:spTree>
    <p:extLst>
      <p:ext uri="{BB962C8B-B14F-4D97-AF65-F5344CB8AC3E}">
        <p14:creationId xmlns:p14="http://schemas.microsoft.com/office/powerpoint/2010/main" val="2861262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surrender the “Glory of God” from the Word of God for Rabbit Foot Theology—the glory departs from that place, nation, or church.  </a:t>
            </a:r>
          </a:p>
        </p:txBody>
      </p:sp>
      <p:sp>
        <p:nvSpPr>
          <p:cNvPr id="4" name="Slide Number Placeholder 3"/>
          <p:cNvSpPr>
            <a:spLocks noGrp="1"/>
          </p:cNvSpPr>
          <p:nvPr>
            <p:ph type="sldNum" sz="quarter" idx="5"/>
          </p:nvPr>
        </p:nvSpPr>
        <p:spPr/>
        <p:txBody>
          <a:bodyPr/>
          <a:lstStyle/>
          <a:p>
            <a:fld id="{E6B46BE9-72BA-47B7-A34B-B0FF7424999F}" type="slidenum">
              <a:rPr lang="en-US" smtClean="0"/>
              <a:t>42</a:t>
            </a:fld>
            <a:endParaRPr lang="en-US"/>
          </a:p>
        </p:txBody>
      </p:sp>
    </p:spTree>
    <p:extLst>
      <p:ext uri="{BB962C8B-B14F-4D97-AF65-F5344CB8AC3E}">
        <p14:creationId xmlns:p14="http://schemas.microsoft.com/office/powerpoint/2010/main" val="2035303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https://watermark.lovepik.com/photo/50083/4881.jpg_wh1200.jpg</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47</a:t>
            </a:fld>
            <a:endParaRPr lang="en-US"/>
          </a:p>
        </p:txBody>
      </p:sp>
    </p:spTree>
    <p:extLst>
      <p:ext uri="{BB962C8B-B14F-4D97-AF65-F5344CB8AC3E}">
        <p14:creationId xmlns:p14="http://schemas.microsoft.com/office/powerpoint/2010/main" val="2258800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https://watermark.lovepik.com/photo/50083/4881.jpg_wh1200.jpg</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a:t>
            </a:fld>
            <a:endParaRPr lang="en-US"/>
          </a:p>
        </p:txBody>
      </p:sp>
    </p:spTree>
    <p:extLst>
      <p:ext uri="{BB962C8B-B14F-4D97-AF65-F5344CB8AC3E}">
        <p14:creationId xmlns:p14="http://schemas.microsoft.com/office/powerpoint/2010/main" val="585151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you believe matters … </a:t>
            </a:r>
          </a:p>
          <a:p>
            <a:endParaRPr lang="en-US" dirty="0"/>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3</a:t>
            </a:fld>
            <a:endParaRPr lang="en-US"/>
          </a:p>
        </p:txBody>
      </p:sp>
    </p:spTree>
    <p:extLst>
      <p:ext uri="{BB962C8B-B14F-4D97-AF65-F5344CB8AC3E}">
        <p14:creationId xmlns:p14="http://schemas.microsoft.com/office/powerpoint/2010/main" val="1052941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may be some blame shifting going on here.  </a:t>
            </a:r>
          </a:p>
        </p:txBody>
      </p:sp>
      <p:sp>
        <p:nvSpPr>
          <p:cNvPr id="4" name="Slide Number Placeholder 3"/>
          <p:cNvSpPr>
            <a:spLocks noGrp="1"/>
          </p:cNvSpPr>
          <p:nvPr>
            <p:ph type="sldNum" sz="quarter" idx="5"/>
          </p:nvPr>
        </p:nvSpPr>
        <p:spPr/>
        <p:txBody>
          <a:bodyPr/>
          <a:lstStyle/>
          <a:p>
            <a:fld id="{E6B46BE9-72BA-47B7-A34B-B0FF7424999F}" type="slidenum">
              <a:rPr lang="en-US" smtClean="0"/>
              <a:t>8</a:t>
            </a:fld>
            <a:endParaRPr lang="en-US"/>
          </a:p>
        </p:txBody>
      </p:sp>
    </p:spTree>
    <p:extLst>
      <p:ext uri="{BB962C8B-B14F-4D97-AF65-F5344CB8AC3E}">
        <p14:creationId xmlns:p14="http://schemas.microsoft.com/office/powerpoint/2010/main" val="1867132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may be some blame shifting going on here.  </a:t>
            </a:r>
          </a:p>
        </p:txBody>
      </p:sp>
      <p:sp>
        <p:nvSpPr>
          <p:cNvPr id="4" name="Slide Number Placeholder 3"/>
          <p:cNvSpPr>
            <a:spLocks noGrp="1"/>
          </p:cNvSpPr>
          <p:nvPr>
            <p:ph type="sldNum" sz="quarter" idx="5"/>
          </p:nvPr>
        </p:nvSpPr>
        <p:spPr/>
        <p:txBody>
          <a:bodyPr/>
          <a:lstStyle/>
          <a:p>
            <a:fld id="{E6B46BE9-72BA-47B7-A34B-B0FF7424999F}" type="slidenum">
              <a:rPr lang="en-US" smtClean="0"/>
              <a:t>9</a:t>
            </a:fld>
            <a:endParaRPr lang="en-US"/>
          </a:p>
        </p:txBody>
      </p:sp>
    </p:spTree>
    <p:extLst>
      <p:ext uri="{BB962C8B-B14F-4D97-AF65-F5344CB8AC3E}">
        <p14:creationId xmlns:p14="http://schemas.microsoft.com/office/powerpoint/2010/main" val="3398988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https://upload.wikimedia.org/wikipedia/commons/6/6b/Katharinenkloster_Sinai_BW_2.jpg</a:t>
            </a:r>
          </a:p>
          <a:p>
            <a:endParaRPr lang="en-US" dirty="0"/>
          </a:p>
          <a:p>
            <a:r>
              <a:rPr lang="en-US" dirty="0"/>
              <a:t>This is what you are going to do with you life Joshua—Take Jericho my way.  Here’ my strategy </a:t>
            </a:r>
          </a:p>
        </p:txBody>
      </p:sp>
      <p:sp>
        <p:nvSpPr>
          <p:cNvPr id="4" name="Slide Number Placeholder 3"/>
          <p:cNvSpPr>
            <a:spLocks noGrp="1"/>
          </p:cNvSpPr>
          <p:nvPr>
            <p:ph type="sldNum" sz="quarter" idx="10"/>
          </p:nvPr>
        </p:nvSpPr>
        <p:spPr/>
        <p:txBody>
          <a:bodyPr/>
          <a:lstStyle/>
          <a:p>
            <a:fld id="{B0AE2191-6691-4FA5-B18A-22D13D70B065}" type="slidenum">
              <a:rPr lang="en-US" smtClean="0"/>
              <a:t>15</a:t>
            </a:fld>
            <a:endParaRPr lang="en-US"/>
          </a:p>
        </p:txBody>
      </p:sp>
    </p:spTree>
    <p:extLst>
      <p:ext uri="{BB962C8B-B14F-4D97-AF65-F5344CB8AC3E}">
        <p14:creationId xmlns:p14="http://schemas.microsoft.com/office/powerpoint/2010/main" val="1484889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a:t>
            </a:r>
            <a:r>
              <a:rPr lang="en-US" baseline="0" dirty="0"/>
              <a:t> is one bizarre strategy...</a:t>
            </a:r>
          </a:p>
          <a:p>
            <a:endParaRPr lang="en-US" baseline="0" dirty="0"/>
          </a:p>
          <a:p>
            <a:r>
              <a:rPr lang="en-US" baseline="0" dirty="0"/>
              <a:t>Kind of like preaching the gospel --- it is foolishness to those who do not believe, but to us who do believe, it is the power of God to salvation. </a:t>
            </a:r>
          </a:p>
          <a:p>
            <a:endParaRPr lang="en-US" baseline="0" dirty="0"/>
          </a:p>
          <a:p>
            <a:r>
              <a:rPr lang="en-US" baseline="0" dirty="0"/>
              <a:t>Kind of like prayer – foolishness to those who do not believe. </a:t>
            </a:r>
          </a:p>
          <a:p>
            <a:endParaRPr lang="en-US" baseline="0" dirty="0"/>
          </a:p>
          <a:p>
            <a:r>
              <a:rPr lang="en-US" baseline="0" dirty="0"/>
              <a:t>Kind of like tithing – foolishness to those who do not believe. </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17</a:t>
            </a:fld>
            <a:endParaRPr lang="en-US"/>
          </a:p>
        </p:txBody>
      </p:sp>
    </p:spTree>
    <p:extLst>
      <p:ext uri="{BB962C8B-B14F-4D97-AF65-F5344CB8AC3E}">
        <p14:creationId xmlns:p14="http://schemas.microsoft.com/office/powerpoint/2010/main" val="2654901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Normally you would build battering rams,  seize towers, catapults,</a:t>
            </a:r>
            <a:r>
              <a:rPr lang="en-US" baseline="0" dirty="0"/>
              <a:t> and other machines of war to breach the walls of a city.  </a:t>
            </a:r>
          </a:p>
          <a:p>
            <a:endParaRPr lang="en-US" baseline="0" dirty="0"/>
          </a:p>
          <a:p>
            <a:r>
              <a:rPr lang="en-US" baseline="0" dirty="0"/>
              <a:t>Don’t lean on your understanding—Lean on His—Put God in the lead.  </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18</a:t>
            </a:fld>
            <a:endParaRPr lang="en-US"/>
          </a:p>
        </p:txBody>
      </p:sp>
    </p:spTree>
    <p:extLst>
      <p:ext uri="{BB962C8B-B14F-4D97-AF65-F5344CB8AC3E}">
        <p14:creationId xmlns:p14="http://schemas.microsoft.com/office/powerpoint/2010/main" val="2785876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Rabbit Foot Theology.  Trusted in the gold covered box—not God!</a:t>
            </a:r>
          </a:p>
          <a:p>
            <a:r>
              <a:rPr lang="en-US" dirty="0"/>
              <a:t>Like trusting in baptism, communion, church membership, good works, church attendance, good works ,tithing, etc. NOT JESUS CHRIST!</a:t>
            </a:r>
          </a:p>
          <a:p>
            <a:endParaRPr lang="en-US" dirty="0"/>
          </a:p>
          <a:p>
            <a:r>
              <a:rPr lang="en-US" dirty="0"/>
              <a:t>In Joshua’s day, God commanded them to do it.  Here God never commanded them.  They gave hocus-pocus power to the box—didn’t trust God, trusted the box as a magical fix.  </a:t>
            </a:r>
          </a:p>
        </p:txBody>
      </p:sp>
      <p:sp>
        <p:nvSpPr>
          <p:cNvPr id="4" name="Slide Number Placeholder 3"/>
          <p:cNvSpPr>
            <a:spLocks noGrp="1"/>
          </p:cNvSpPr>
          <p:nvPr>
            <p:ph type="sldNum" sz="quarter" idx="5"/>
          </p:nvPr>
        </p:nvSpPr>
        <p:spPr/>
        <p:txBody>
          <a:bodyPr/>
          <a:lstStyle/>
          <a:p>
            <a:fld id="{E6B46BE9-72BA-47B7-A34B-B0FF7424999F}" type="slidenum">
              <a:rPr lang="en-US" smtClean="0"/>
              <a:t>28</a:t>
            </a:fld>
            <a:endParaRPr lang="en-US"/>
          </a:p>
        </p:txBody>
      </p:sp>
    </p:spTree>
    <p:extLst>
      <p:ext uri="{BB962C8B-B14F-4D97-AF65-F5344CB8AC3E}">
        <p14:creationId xmlns:p14="http://schemas.microsoft.com/office/powerpoint/2010/main" val="1363272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D119B-1127-4E76-BBD8-CCAE99D9BF7B}"/>
              </a:ext>
            </a:extLst>
          </p:cNvPr>
          <p:cNvSpPr>
            <a:spLocks noGrp="1"/>
          </p:cNvSpPr>
          <p:nvPr>
            <p:ph type="ctrTitle"/>
          </p:nvPr>
        </p:nvSpPr>
        <p:spPr>
          <a:xfrm>
            <a:off x="338204" y="1122363"/>
            <a:ext cx="8141918" cy="3963204"/>
          </a:xfrm>
          <a:effectLst>
            <a:outerShdw blurRad="50800" dist="38100" dir="2700000" algn="tl" rotWithShape="0">
              <a:prstClr val="black">
                <a:alpha val="40000"/>
              </a:prstClr>
            </a:outerShdw>
          </a:effectLst>
        </p:spPr>
        <p:txBody>
          <a:bodyPr anchor="b">
            <a:normAutofit/>
          </a:bodyPr>
          <a:lstStyle>
            <a:lvl1pPr algn="ctr">
              <a:defRPr sz="8000">
                <a:solidFill>
                  <a:schemeClr val="bg1"/>
                </a:solidFill>
                <a:effectLst>
                  <a:outerShdw blurRad="50800" dist="50800" dir="2700000" algn="ctr" rotWithShape="0">
                    <a:schemeClr val="tx1"/>
                  </a:outerShdw>
                </a:effectLst>
              </a:defRPr>
            </a:lvl1pPr>
          </a:lstStyle>
          <a:p>
            <a:r>
              <a:rPr lang="en-US" dirty="0"/>
              <a:t>Click to edit Master title style</a:t>
            </a:r>
          </a:p>
        </p:txBody>
      </p:sp>
      <p:sp>
        <p:nvSpPr>
          <p:cNvPr id="3" name="Subtitle 2">
            <a:extLst>
              <a:ext uri="{FF2B5EF4-FFF2-40B4-BE49-F238E27FC236}">
                <a16:creationId xmlns:a16="http://schemas.microsoft.com/office/drawing/2014/main" id="{DC0C0275-D917-45AC-9407-A286D883A3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241B2A-BB27-4E47-94D8-692683C0703C}"/>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5C1191C4-807F-4F20-B6F0-3897364BE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F7544-9849-4A76-95CA-E9BE634C66F9}"/>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4149087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E8B3B-35F4-491B-B12D-9F3686ADE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95C5DD-941C-49AB-9A40-4EE843FA8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FD3E23-544C-4D37-A3E6-EAD2C1492B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28A5F7-15E6-46AB-9197-7331E02441DD}"/>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418837F3-B9DD-43A1-8CF0-CC2B443FF0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F07B88-6041-41DF-B5CB-8C361AF0B83D}"/>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173535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C3664-EE9C-4C0D-AF71-88F066A4A8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063997-B41E-4A33-9A4F-0664D228EA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94A25-03EA-4A0D-B1B5-FEE8842B2605}"/>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CD962C53-1AEC-4B5B-A089-D3ECE3767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476DE-C990-4C85-B859-A9355A8EAD01}"/>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4101507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97800D-A899-496A-B2F5-07499FFE42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DD6D2F-B277-483C-A2C3-E88C40C614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09AA8-20F8-4B4C-AE9D-69CA5FE8C23C}"/>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B7B6746B-7EA0-4239-9A3C-4090BABA36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F37779-2EB2-4284-ACA6-A41BEE80B961}"/>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963903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81A32-A04C-441D-AC5E-F9EA90AF9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35D06-560A-40A8-B09B-50C6AA8FC854}"/>
              </a:ext>
            </a:extLst>
          </p:cNvPr>
          <p:cNvSpPr>
            <a:spLocks noGrp="1"/>
          </p:cNvSpPr>
          <p:nvPr>
            <p:ph idx="1"/>
          </p:nvPr>
        </p:nvSpPr>
        <p:spPr>
          <a:xfrm>
            <a:off x="400833" y="1537854"/>
            <a:ext cx="11473841" cy="50508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DD6FB29-7478-4B10-ACFB-513834757CC3}"/>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FF8B990B-189D-4E49-AF0B-917FE8D0AE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84967-7ABA-48B0-92F7-3B3ABB0D20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530827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81A32-A04C-441D-AC5E-F9EA90AF9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35D06-560A-40A8-B09B-50C6AA8FC854}"/>
              </a:ext>
            </a:extLst>
          </p:cNvPr>
          <p:cNvSpPr>
            <a:spLocks noGrp="1"/>
          </p:cNvSpPr>
          <p:nvPr>
            <p:ph idx="1"/>
          </p:nvPr>
        </p:nvSpPr>
        <p:spPr>
          <a:xfrm>
            <a:off x="400833" y="1340286"/>
            <a:ext cx="11473841" cy="52484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DD6FB29-7478-4B10-ACFB-513834757CC3}"/>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FF8B990B-189D-4E49-AF0B-917FE8D0AE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84967-7ABA-48B0-92F7-3B3ABB0D20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979562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03BD1-EA8C-4A89-B70E-A934C47173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724FD4-61F5-4CF2-BAA4-A0B4D4C13B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80C9E1-1D60-4B3B-926B-D5D07C2A04F2}"/>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5A41B4F8-6FE6-4605-A1EF-50522D3C2D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16114F-3C51-4A06-A835-AA49BEC808BC}"/>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62786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718AF-861F-4352-8947-5733D73A4E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15B30C-9648-429F-9C99-EC87D14306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1D211-B09B-4D75-9BD2-58D67364A1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34B8C7-AF1E-40DD-BCE6-631E2813A58F}"/>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EAA0B158-F9ED-487E-A0D0-F2D97C5DA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C69D49-CF71-4229-A5D4-6EBA787217C5}"/>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561901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DFDE-474E-45A4-ADCA-B0216CFB63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0F1DA2-E9E0-4D51-9D3F-A0F12AC5C8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C07EB1-A09B-47B0-B395-04A20B4898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CCF316-3BFC-4FDF-894A-5E25BDB28D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6FA7C1-6A5D-4975-AFBB-CC62046B7C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00908D-C8CF-43D1-A333-24A3ABF93DC7}"/>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8" name="Footer Placeholder 7">
            <a:extLst>
              <a:ext uri="{FF2B5EF4-FFF2-40B4-BE49-F238E27FC236}">
                <a16:creationId xmlns:a16="http://schemas.microsoft.com/office/drawing/2014/main" id="{B76607C7-1E58-4821-8BA9-B4EFEB9CF9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900B99-E604-4264-987A-D20A23FD4A5C}"/>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2228288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DAD42-3463-4B94-963B-7E01CA8E9F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EF235C-AEDF-46F7-BEB0-4171B3C06A98}"/>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4" name="Footer Placeholder 3">
            <a:extLst>
              <a:ext uri="{FF2B5EF4-FFF2-40B4-BE49-F238E27FC236}">
                <a16:creationId xmlns:a16="http://schemas.microsoft.com/office/drawing/2014/main" id="{003F9664-0E43-4E7C-A84A-2FA2B513EB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6A9A4F-98B0-41E9-84F5-F3A6CC6783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29093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2AA388-061E-44AF-9A7C-122027490B44}"/>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3" name="Footer Placeholder 2">
            <a:extLst>
              <a:ext uri="{FF2B5EF4-FFF2-40B4-BE49-F238E27FC236}">
                <a16:creationId xmlns:a16="http://schemas.microsoft.com/office/drawing/2014/main" id="{3CD5B058-2634-4151-A716-7AE5066594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FC433C-8742-486F-B79D-BF635DCEF262}"/>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387219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98795-061F-4879-9CFD-AD4E6686A9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A6EEB0-4767-45DA-8570-74D870A388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1F1AD7-A7AA-41B9-8F07-9992A2E5CD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33A780-5934-4E14-95C1-A572A8E78E51}"/>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75C8E197-A211-41CD-8B25-47A2C04D84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FD57B4-F934-4142-9FC5-62E8820B2069}"/>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2754542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AFABC0-977D-47BC-A56D-0261720ADA6C}"/>
              </a:ext>
            </a:extLst>
          </p:cNvPr>
          <p:cNvPicPr>
            <a:picLocks noChangeAspect="1"/>
          </p:cNvPicPr>
          <p:nvPr userDrawn="1"/>
        </p:nvPicPr>
        <p:blipFill rotWithShape="1">
          <a:blip r:embed="rId14"/>
          <a:srcRect t="5719" b="9973"/>
          <a:stretch/>
        </p:blipFill>
        <p:spPr>
          <a:xfrm>
            <a:off x="0" y="0"/>
            <a:ext cx="12192000" cy="6858000"/>
          </a:xfrm>
          <a:prstGeom prst="rect">
            <a:avLst/>
          </a:prstGeom>
        </p:spPr>
      </p:pic>
      <p:pic>
        <p:nvPicPr>
          <p:cNvPr id="8" name="Picture 2">
            <a:extLst>
              <a:ext uri="{FF2B5EF4-FFF2-40B4-BE49-F238E27FC236}">
                <a16:creationId xmlns:a16="http://schemas.microsoft.com/office/drawing/2014/main" id="{D0D81956-34DF-4D45-82E8-55FADAD8F41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8180AA3E-3184-4D8F-B4E6-ADA1E039A80D}"/>
              </a:ext>
            </a:extLst>
          </p:cNvPr>
          <p:cNvSpPr>
            <a:spLocks noGrp="1"/>
          </p:cNvSpPr>
          <p:nvPr>
            <p:ph type="title"/>
          </p:nvPr>
        </p:nvSpPr>
        <p:spPr>
          <a:xfrm>
            <a:off x="0" y="0"/>
            <a:ext cx="12192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990A494-8156-41C3-8164-0DDF9854F775}"/>
              </a:ext>
            </a:extLst>
          </p:cNvPr>
          <p:cNvSpPr>
            <a:spLocks noGrp="1"/>
          </p:cNvSpPr>
          <p:nvPr>
            <p:ph type="body" idx="1"/>
          </p:nvPr>
        </p:nvSpPr>
        <p:spPr>
          <a:xfrm>
            <a:off x="838200" y="1553378"/>
            <a:ext cx="10515600" cy="46235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05AB80-BDE6-4E08-AC75-848CF90F48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2D868678-3D93-47AF-BA2B-35D9E5014B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EF557D-E7D2-405F-A789-FDED206900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95105-D54A-4DD5-A1F6-93E378C18176}" type="slidenum">
              <a:rPr lang="en-US" smtClean="0"/>
              <a:t>‹#›</a:t>
            </a:fld>
            <a:endParaRPr lang="en-US"/>
          </a:p>
        </p:txBody>
      </p:sp>
    </p:spTree>
    <p:extLst>
      <p:ext uri="{BB962C8B-B14F-4D97-AF65-F5344CB8AC3E}">
        <p14:creationId xmlns:p14="http://schemas.microsoft.com/office/powerpoint/2010/main" val="42047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lnSpc>
          <a:spcPct val="90000"/>
        </a:lnSpc>
        <a:spcBef>
          <a:spcPct val="0"/>
        </a:spcBef>
        <a:buNone/>
        <a:defRPr sz="5400" kern="1200">
          <a:solidFill>
            <a:schemeClr val="bg1"/>
          </a:solidFill>
          <a:effectLst>
            <a:glow rad="127000">
              <a:schemeClr val="tx1"/>
            </a:glow>
            <a:outerShdw blurRad="50800" dist="50800" dir="2700000" algn="ctr" rotWithShape="0">
              <a:schemeClr val="tx1"/>
            </a:outerShdw>
          </a:effectLst>
          <a:latin typeface="Hemi Head Rg" panose="020B070304020208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dafont.com/hemi-head.fon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hyperlink" Target="https://www.1001fonts.com/hemi-head-426-font.html" TargetMode="External"/><Relationship Id="rId4" Type="http://schemas.openxmlformats.org/officeDocument/2006/relationships/hyperlink" Target="https://fontsfree.net/hemi-head-rg-bold-italic-font-download.html"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CC204-1FB8-4E89-AAFE-06C84D292791}"/>
              </a:ext>
            </a:extLst>
          </p:cNvPr>
          <p:cNvSpPr>
            <a:spLocks noGrp="1"/>
          </p:cNvSpPr>
          <p:nvPr>
            <p:ph type="ctrTitle"/>
          </p:nvPr>
        </p:nvSpPr>
        <p:spPr>
          <a:xfrm>
            <a:off x="338204" y="1122363"/>
            <a:ext cx="8141918" cy="2306637"/>
          </a:xfrm>
        </p:spPr>
        <p:txBody>
          <a:bodyPr/>
          <a:lstStyle/>
          <a:p>
            <a:r>
              <a:rPr lang="en-US" dirty="0"/>
              <a:t>Lesson 5</a:t>
            </a:r>
          </a:p>
        </p:txBody>
      </p:sp>
      <p:sp>
        <p:nvSpPr>
          <p:cNvPr id="5" name="Subtitle 4">
            <a:extLst>
              <a:ext uri="{FF2B5EF4-FFF2-40B4-BE49-F238E27FC236}">
                <a16:creationId xmlns:a16="http://schemas.microsoft.com/office/drawing/2014/main" id="{0AE1D751-9DB7-470C-B56A-2F0F1CB84B88}"/>
              </a:ext>
            </a:extLst>
          </p:cNvPr>
          <p:cNvSpPr>
            <a:spLocks noGrp="1"/>
          </p:cNvSpPr>
          <p:nvPr>
            <p:ph type="subTitle" idx="1"/>
          </p:nvPr>
        </p:nvSpPr>
        <p:spPr>
          <a:xfrm>
            <a:off x="0" y="4434692"/>
            <a:ext cx="9525000" cy="2306637"/>
          </a:xfrm>
        </p:spPr>
        <p:txBody>
          <a:bodyPr/>
          <a:lstStyle/>
          <a:p>
            <a:r>
              <a:rPr lang="en-US" dirty="0"/>
              <a:t>This series uses “Hemi Head </a:t>
            </a:r>
            <a:r>
              <a:rPr lang="en-US" dirty="0" err="1"/>
              <a:t>Rg</a:t>
            </a:r>
            <a:r>
              <a:rPr lang="en-US" dirty="0"/>
              <a:t>” Font</a:t>
            </a:r>
          </a:p>
          <a:p>
            <a:r>
              <a:rPr lang="en-US" dirty="0"/>
              <a:t>You can get the font FREE at: </a:t>
            </a:r>
            <a:r>
              <a:rPr lang="en-US" dirty="0">
                <a:hlinkClick r:id="rId3"/>
              </a:rPr>
              <a:t>https://www.dafont.com/hemi-head.font</a:t>
            </a:r>
            <a:r>
              <a:rPr lang="en-US" dirty="0"/>
              <a:t> </a:t>
            </a:r>
          </a:p>
          <a:p>
            <a:r>
              <a:rPr lang="en-US" dirty="0"/>
              <a:t>Or </a:t>
            </a:r>
            <a:r>
              <a:rPr lang="en-US" dirty="0">
                <a:hlinkClick r:id="rId4"/>
              </a:rPr>
              <a:t>https://fontsfree.net/hemi-head-rg-bold-italic-font-download.html</a:t>
            </a:r>
            <a:endParaRPr lang="en-US" dirty="0"/>
          </a:p>
          <a:p>
            <a:r>
              <a:rPr lang="en-US" dirty="0"/>
              <a:t>Or </a:t>
            </a:r>
            <a:r>
              <a:rPr lang="en-US" dirty="0">
                <a:hlinkClick r:id="rId5"/>
              </a:rPr>
              <a:t>https://www.1001fonts.com/hemi-head-426-font.html</a:t>
            </a:r>
            <a:endParaRPr lang="en-US" dirty="0"/>
          </a:p>
          <a:p>
            <a:endParaRPr lang="en-US" dirty="0"/>
          </a:p>
          <a:p>
            <a:endParaRPr lang="en-US" dirty="0"/>
          </a:p>
        </p:txBody>
      </p:sp>
      <p:grpSp>
        <p:nvGrpSpPr>
          <p:cNvPr id="4" name="Group 3">
            <a:extLst>
              <a:ext uri="{FF2B5EF4-FFF2-40B4-BE49-F238E27FC236}">
                <a16:creationId xmlns:a16="http://schemas.microsoft.com/office/drawing/2014/main" id="{F3FD65C3-2B65-4441-AA61-9AB3BA8D0EFF}"/>
              </a:ext>
            </a:extLst>
          </p:cNvPr>
          <p:cNvGrpSpPr/>
          <p:nvPr/>
        </p:nvGrpSpPr>
        <p:grpSpPr>
          <a:xfrm>
            <a:off x="512397" y="310586"/>
            <a:ext cx="2336800" cy="1086830"/>
            <a:chOff x="1109440" y="4807343"/>
            <a:chExt cx="2336800" cy="1086830"/>
          </a:xfrm>
          <a:effectLst>
            <a:glow rad="254000">
              <a:schemeClr val="tx1">
                <a:alpha val="23000"/>
              </a:schemeClr>
            </a:glow>
          </a:effectLst>
        </p:grpSpPr>
        <p:sp>
          <p:nvSpPr>
            <p:cNvPr id="6" name="Oval 5">
              <a:extLst>
                <a:ext uri="{FF2B5EF4-FFF2-40B4-BE49-F238E27FC236}">
                  <a16:creationId xmlns:a16="http://schemas.microsoft.com/office/drawing/2014/main" id="{0BD3F3A9-A1E4-4C05-B0C1-165461E9537C}"/>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a:extLst>
                <a:ext uri="{FF2B5EF4-FFF2-40B4-BE49-F238E27FC236}">
                  <a16:creationId xmlns:a16="http://schemas.microsoft.com/office/drawing/2014/main" id="{0F5C9875-04EE-44E3-85C9-8A7385B965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747626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a:xfrm>
            <a:off x="-19291" y="0"/>
            <a:ext cx="12192000" cy="1325563"/>
          </a:xfrm>
        </p:spPr>
        <p:txBody>
          <a:bodyPr/>
          <a:lstStyle/>
          <a:p>
            <a:r>
              <a:rPr lang="en-US" dirty="0"/>
              <a:t>2. </a:t>
            </a:r>
            <a:r>
              <a:rPr lang="en-US" u="sng" dirty="0">
                <a:effectLst>
                  <a:glow rad="127000">
                    <a:srgbClr val="C00000"/>
                  </a:glow>
                  <a:outerShdw blurRad="50800" dist="50800" dir="2700000" algn="ctr" rotWithShape="0">
                    <a:schemeClr val="tx1"/>
                  </a:outerShdw>
                </a:effectLst>
              </a:rPr>
              <a:t>Biblical</a:t>
            </a:r>
            <a:r>
              <a:rPr lang="en-US" dirty="0"/>
              <a:t> Theology 4:4-9 </a:t>
            </a:r>
          </a:p>
        </p:txBody>
      </p:sp>
      <p:sp>
        <p:nvSpPr>
          <p:cNvPr id="6" name="Content Placeholder 5">
            <a:extLst>
              <a:ext uri="{FF2B5EF4-FFF2-40B4-BE49-F238E27FC236}">
                <a16:creationId xmlns:a16="http://schemas.microsoft.com/office/drawing/2014/main" id="{593C6ED4-FE65-47B9-A2FE-9E40D674D9F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50352214"/>
      </p:ext>
    </p:extLst>
  </p:cSld>
  <p:clrMapOvr>
    <a:masterClrMapping/>
  </p:clrMapOvr>
  <p:transition>
    <p:circl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able, building, sitting, room&#10;&#10;Description automatically generated">
            <a:extLst>
              <a:ext uri="{FF2B5EF4-FFF2-40B4-BE49-F238E27FC236}">
                <a16:creationId xmlns:a16="http://schemas.microsoft.com/office/drawing/2014/main" id="{C0C11B9A-C07A-4D4A-BCB5-104BF0B39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5828" y="0"/>
            <a:ext cx="4914095" cy="6858000"/>
          </a:xfrm>
          <a:prstGeom prst="rect">
            <a:avLst/>
          </a:prstGeom>
        </p:spPr>
      </p:pic>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2. </a:t>
            </a:r>
            <a:r>
              <a:rPr lang="en-US" u="sng" dirty="0">
                <a:effectLst>
                  <a:glow rad="127000">
                    <a:srgbClr val="C00000"/>
                  </a:glow>
                  <a:outerShdw blurRad="50800" dist="50800" dir="2700000" algn="ctr" rotWithShape="0">
                    <a:schemeClr val="tx1"/>
                  </a:outerShdw>
                </a:effectLst>
              </a:rPr>
              <a:t>Biblical</a:t>
            </a:r>
            <a:r>
              <a:rPr lang="en-US" dirty="0"/>
              <a:t> Theology 4:4-9 </a:t>
            </a:r>
          </a:p>
        </p:txBody>
      </p:sp>
      <p:sp>
        <p:nvSpPr>
          <p:cNvPr id="3" name="Content Placeholder 2">
            <a:extLst>
              <a:ext uri="{FF2B5EF4-FFF2-40B4-BE49-F238E27FC236}">
                <a16:creationId xmlns:a16="http://schemas.microsoft.com/office/drawing/2014/main" id="{8B86AFBF-653B-4D8F-8DE1-F820F82B4CD9}"/>
              </a:ext>
            </a:extLst>
          </p:cNvPr>
          <p:cNvSpPr>
            <a:spLocks noGrp="1"/>
          </p:cNvSpPr>
          <p:nvPr>
            <p:ph idx="1"/>
          </p:nvPr>
        </p:nvSpPr>
        <p:spPr>
          <a:xfrm>
            <a:off x="400833" y="1537854"/>
            <a:ext cx="7494659" cy="5050835"/>
          </a:xfrm>
        </p:spPr>
        <p:txBody>
          <a:bodyPr/>
          <a:lstStyle/>
          <a:p>
            <a:r>
              <a:rPr lang="en-US" dirty="0">
                <a:effectLst>
                  <a:glow rad="127000">
                    <a:srgbClr val="C00000"/>
                  </a:glow>
                </a:effectLst>
              </a:rPr>
              <a:t>The </a:t>
            </a:r>
            <a:r>
              <a:rPr lang="en-US" u="sng" dirty="0">
                <a:effectLst>
                  <a:glow rad="127000">
                    <a:srgbClr val="C00000"/>
                  </a:glow>
                </a:effectLst>
              </a:rPr>
              <a:t>Ark</a:t>
            </a:r>
            <a:r>
              <a:rPr lang="en-US" dirty="0">
                <a:effectLst>
                  <a:glow rad="127000">
                    <a:srgbClr val="C00000"/>
                  </a:glow>
                </a:effectLst>
              </a:rPr>
              <a:t> is a Throne </a:t>
            </a:r>
            <a:r>
              <a:rPr lang="en-US" dirty="0"/>
              <a:t>4</a:t>
            </a:r>
          </a:p>
          <a:p>
            <a:r>
              <a:rPr lang="en-US" baseline="30000" dirty="0"/>
              <a:t>4</a:t>
            </a:r>
            <a:r>
              <a:rPr lang="en-US" dirty="0"/>
              <a:t> So the people sent to Shiloh and brought from there the ark of the covenant of the LORD of hosts, who is </a:t>
            </a:r>
            <a:r>
              <a:rPr lang="en-US" dirty="0">
                <a:effectLst>
                  <a:glow rad="127000">
                    <a:srgbClr val="C00000"/>
                  </a:glow>
                </a:effectLst>
              </a:rPr>
              <a:t>enthroned</a:t>
            </a:r>
            <a:r>
              <a:rPr lang="en-US" dirty="0"/>
              <a:t> on the cherubim. And the two sons of Eli, Hophni and Phinehas, were there with the ark of the covenant of God.</a:t>
            </a:r>
          </a:p>
          <a:p>
            <a:endParaRPr lang="en-US" dirty="0"/>
          </a:p>
        </p:txBody>
      </p:sp>
      <p:sp>
        <p:nvSpPr>
          <p:cNvPr id="8" name="Oval 7">
            <a:extLst>
              <a:ext uri="{FF2B5EF4-FFF2-40B4-BE49-F238E27FC236}">
                <a16:creationId xmlns:a16="http://schemas.microsoft.com/office/drawing/2014/main" id="{D231036F-0AEF-43ED-9D25-63B01ECA13E1}"/>
              </a:ext>
            </a:extLst>
          </p:cNvPr>
          <p:cNvSpPr/>
          <p:nvPr/>
        </p:nvSpPr>
        <p:spPr>
          <a:xfrm>
            <a:off x="8257945" y="899160"/>
            <a:ext cx="3304902" cy="2991394"/>
          </a:xfrm>
          <a:prstGeom prst="ellipse">
            <a:avLst/>
          </a:prstGeom>
          <a:gradFill flip="none" rotWithShape="1">
            <a:gsLst>
              <a:gs pos="19000">
                <a:schemeClr val="accent1">
                  <a:lumMod val="5000"/>
                  <a:lumOff val="95000"/>
                </a:schemeClr>
              </a:gs>
              <a:gs pos="7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246776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able, building, sitting, room&#10;&#10;Description automatically generated">
            <a:extLst>
              <a:ext uri="{FF2B5EF4-FFF2-40B4-BE49-F238E27FC236}">
                <a16:creationId xmlns:a16="http://schemas.microsoft.com/office/drawing/2014/main" id="{CCCD3704-4588-47CB-A90D-7289B2D814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5828" y="0"/>
            <a:ext cx="4914095" cy="6858000"/>
          </a:xfrm>
          <a:prstGeom prst="rect">
            <a:avLst/>
          </a:prstGeom>
        </p:spPr>
      </p:pic>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2. </a:t>
            </a:r>
            <a:r>
              <a:rPr lang="en-US" u="sng" dirty="0"/>
              <a:t>Biblical</a:t>
            </a:r>
            <a:r>
              <a:rPr lang="en-US" dirty="0"/>
              <a:t> Theology 4:4-9 </a:t>
            </a:r>
          </a:p>
        </p:txBody>
      </p:sp>
      <p:sp>
        <p:nvSpPr>
          <p:cNvPr id="3" name="Content Placeholder 2">
            <a:extLst>
              <a:ext uri="{FF2B5EF4-FFF2-40B4-BE49-F238E27FC236}">
                <a16:creationId xmlns:a16="http://schemas.microsoft.com/office/drawing/2014/main" id="{8B86AFBF-653B-4D8F-8DE1-F820F82B4CD9}"/>
              </a:ext>
            </a:extLst>
          </p:cNvPr>
          <p:cNvSpPr>
            <a:spLocks noGrp="1"/>
          </p:cNvSpPr>
          <p:nvPr>
            <p:ph idx="1"/>
          </p:nvPr>
        </p:nvSpPr>
        <p:spPr>
          <a:xfrm>
            <a:off x="400833" y="1537854"/>
            <a:ext cx="7494659" cy="5050835"/>
          </a:xfrm>
        </p:spPr>
        <p:txBody>
          <a:bodyPr/>
          <a:lstStyle/>
          <a:p>
            <a:r>
              <a:rPr lang="en-US" dirty="0">
                <a:effectLst>
                  <a:glow rad="127000">
                    <a:srgbClr val="C00000"/>
                  </a:glow>
                </a:effectLst>
              </a:rPr>
              <a:t>The Lord of </a:t>
            </a:r>
            <a:r>
              <a:rPr lang="en-US" u="sng" dirty="0">
                <a:effectLst>
                  <a:glow rad="127000">
                    <a:srgbClr val="C00000"/>
                  </a:glow>
                </a:effectLst>
              </a:rPr>
              <a:t>Armies’</a:t>
            </a:r>
            <a:r>
              <a:rPr lang="en-US" dirty="0">
                <a:effectLst>
                  <a:glow rad="127000">
                    <a:srgbClr val="C00000"/>
                  </a:glow>
                </a:effectLst>
              </a:rPr>
              <a:t> Throne </a:t>
            </a:r>
            <a:r>
              <a:rPr lang="en-US" dirty="0"/>
              <a:t>4</a:t>
            </a:r>
          </a:p>
          <a:p>
            <a:r>
              <a:rPr lang="en-US" baseline="30000" dirty="0"/>
              <a:t>4</a:t>
            </a:r>
            <a:r>
              <a:rPr lang="en-US" dirty="0"/>
              <a:t> So the people sent to Shiloh and brought from there </a:t>
            </a:r>
            <a:r>
              <a:rPr lang="en-US" dirty="0">
                <a:effectLst>
                  <a:glow rad="127000">
                    <a:srgbClr val="C00000"/>
                  </a:glow>
                </a:effectLst>
              </a:rPr>
              <a:t>the ark of the covenant of the LORD of hosts</a:t>
            </a:r>
            <a:r>
              <a:rPr lang="en-US" dirty="0"/>
              <a:t>, who is </a:t>
            </a:r>
            <a:r>
              <a:rPr lang="en-US" dirty="0">
                <a:effectLst>
                  <a:glow rad="127000">
                    <a:srgbClr val="C00000"/>
                  </a:glow>
                </a:effectLst>
              </a:rPr>
              <a:t>enthroned</a:t>
            </a:r>
            <a:r>
              <a:rPr lang="en-US" dirty="0"/>
              <a:t> on the cherubim. And the two sons of Eli, Hophni and Phinehas, were there with the ark of the covenant of God.</a:t>
            </a:r>
          </a:p>
          <a:p>
            <a:endParaRPr lang="en-US" dirty="0"/>
          </a:p>
        </p:txBody>
      </p:sp>
      <p:sp>
        <p:nvSpPr>
          <p:cNvPr id="8" name="Oval 7">
            <a:extLst>
              <a:ext uri="{FF2B5EF4-FFF2-40B4-BE49-F238E27FC236}">
                <a16:creationId xmlns:a16="http://schemas.microsoft.com/office/drawing/2014/main" id="{D231036F-0AEF-43ED-9D25-63B01ECA13E1}"/>
              </a:ext>
            </a:extLst>
          </p:cNvPr>
          <p:cNvSpPr/>
          <p:nvPr/>
        </p:nvSpPr>
        <p:spPr>
          <a:xfrm>
            <a:off x="8257945" y="899160"/>
            <a:ext cx="3304902" cy="2991394"/>
          </a:xfrm>
          <a:prstGeom prst="ellipse">
            <a:avLst/>
          </a:prstGeom>
          <a:gradFill flip="none" rotWithShape="1">
            <a:gsLst>
              <a:gs pos="19000">
                <a:schemeClr val="accent1">
                  <a:lumMod val="5000"/>
                  <a:lumOff val="95000"/>
                </a:schemeClr>
              </a:gs>
              <a:gs pos="7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1168902"/>
      </p:ext>
    </p:extLst>
  </p:cSld>
  <p:clrMapOvr>
    <a:masterClrMapping/>
  </p:clrMapOvr>
  <p:transition>
    <p:circl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able, building, sitting, room&#10;&#10;Description automatically generated">
            <a:extLst>
              <a:ext uri="{FF2B5EF4-FFF2-40B4-BE49-F238E27FC236}">
                <a16:creationId xmlns:a16="http://schemas.microsoft.com/office/drawing/2014/main" id="{9CC3EDD2-587A-403F-942A-EEE364AE9D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5828" y="0"/>
            <a:ext cx="4914095" cy="6858000"/>
          </a:xfrm>
          <a:prstGeom prst="rect">
            <a:avLst/>
          </a:prstGeom>
        </p:spPr>
      </p:pic>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2. </a:t>
            </a:r>
            <a:r>
              <a:rPr lang="en-US" u="sng" dirty="0"/>
              <a:t>Biblical</a:t>
            </a:r>
            <a:r>
              <a:rPr lang="en-US" dirty="0"/>
              <a:t> Theology 4:4-9 </a:t>
            </a:r>
          </a:p>
        </p:txBody>
      </p:sp>
      <p:sp>
        <p:nvSpPr>
          <p:cNvPr id="3" name="Content Placeholder 2">
            <a:extLst>
              <a:ext uri="{FF2B5EF4-FFF2-40B4-BE49-F238E27FC236}">
                <a16:creationId xmlns:a16="http://schemas.microsoft.com/office/drawing/2014/main" id="{8B86AFBF-653B-4D8F-8DE1-F820F82B4CD9}"/>
              </a:ext>
            </a:extLst>
          </p:cNvPr>
          <p:cNvSpPr>
            <a:spLocks noGrp="1"/>
          </p:cNvSpPr>
          <p:nvPr>
            <p:ph idx="1"/>
          </p:nvPr>
        </p:nvSpPr>
        <p:spPr>
          <a:xfrm>
            <a:off x="400833" y="1537854"/>
            <a:ext cx="7494659" cy="5050835"/>
          </a:xfrm>
        </p:spPr>
        <p:txBody>
          <a:bodyPr/>
          <a:lstStyle/>
          <a:p>
            <a:r>
              <a:rPr lang="en-US" dirty="0">
                <a:effectLst>
                  <a:glow rad="127000">
                    <a:srgbClr val="C00000"/>
                  </a:glow>
                </a:effectLst>
              </a:rPr>
              <a:t>The God of </a:t>
            </a:r>
            <a:r>
              <a:rPr lang="en-US" u="sng" dirty="0">
                <a:effectLst>
                  <a:glow rad="127000">
                    <a:srgbClr val="C00000"/>
                  </a:glow>
                </a:effectLst>
              </a:rPr>
              <a:t>Creation’s</a:t>
            </a:r>
            <a:r>
              <a:rPr lang="en-US" dirty="0">
                <a:effectLst>
                  <a:glow rad="127000">
                    <a:srgbClr val="C00000"/>
                  </a:glow>
                </a:effectLst>
              </a:rPr>
              <a:t> Throne </a:t>
            </a:r>
            <a:r>
              <a:rPr lang="en-US" dirty="0"/>
              <a:t>4</a:t>
            </a:r>
          </a:p>
          <a:p>
            <a:r>
              <a:rPr lang="en-US" baseline="30000" dirty="0"/>
              <a:t>4</a:t>
            </a:r>
            <a:r>
              <a:rPr lang="en-US" dirty="0"/>
              <a:t> So the people sent to Shiloh and brought from there </a:t>
            </a:r>
            <a:r>
              <a:rPr lang="en-US" dirty="0">
                <a:effectLst>
                  <a:glow rad="127000">
                    <a:srgbClr val="C00000"/>
                  </a:glow>
                </a:effectLst>
              </a:rPr>
              <a:t>the ark of the covenant of the LORD of hosts</a:t>
            </a:r>
            <a:r>
              <a:rPr lang="en-US" dirty="0"/>
              <a:t>, who is </a:t>
            </a:r>
            <a:r>
              <a:rPr lang="en-US" dirty="0">
                <a:effectLst>
                  <a:glow rad="127000">
                    <a:srgbClr val="C00000"/>
                  </a:glow>
                </a:effectLst>
              </a:rPr>
              <a:t>enthroned</a:t>
            </a:r>
            <a:r>
              <a:rPr lang="en-US" dirty="0"/>
              <a:t> on the cherubim. And the two sons of Eli, Hophni and Phinehas, were there with </a:t>
            </a:r>
            <a:r>
              <a:rPr lang="en-US" dirty="0">
                <a:effectLst>
                  <a:glow rad="127000">
                    <a:srgbClr val="C00000"/>
                  </a:glow>
                </a:effectLst>
              </a:rPr>
              <a:t>the ark of the covenant of God</a:t>
            </a:r>
            <a:r>
              <a:rPr lang="en-US" dirty="0"/>
              <a:t>.</a:t>
            </a:r>
          </a:p>
          <a:p>
            <a:endParaRPr lang="en-US" dirty="0"/>
          </a:p>
        </p:txBody>
      </p:sp>
      <p:sp>
        <p:nvSpPr>
          <p:cNvPr id="8" name="Oval 7">
            <a:extLst>
              <a:ext uri="{FF2B5EF4-FFF2-40B4-BE49-F238E27FC236}">
                <a16:creationId xmlns:a16="http://schemas.microsoft.com/office/drawing/2014/main" id="{D231036F-0AEF-43ED-9D25-63B01ECA13E1}"/>
              </a:ext>
            </a:extLst>
          </p:cNvPr>
          <p:cNvSpPr/>
          <p:nvPr/>
        </p:nvSpPr>
        <p:spPr>
          <a:xfrm>
            <a:off x="8257945" y="899160"/>
            <a:ext cx="3304902" cy="2991394"/>
          </a:xfrm>
          <a:prstGeom prst="ellipse">
            <a:avLst/>
          </a:prstGeom>
          <a:gradFill flip="none" rotWithShape="1">
            <a:gsLst>
              <a:gs pos="19000">
                <a:schemeClr val="accent1">
                  <a:lumMod val="5000"/>
                  <a:lumOff val="95000"/>
                </a:schemeClr>
              </a:gs>
              <a:gs pos="7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7066992"/>
      </p:ext>
    </p:extLst>
  </p:cSld>
  <p:clrMapOvr>
    <a:masterClrMapping/>
  </p:clrMapOvr>
  <p:transition>
    <p:circl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able, building, sitting, room&#10;&#10;Description automatically generated">
            <a:extLst>
              <a:ext uri="{FF2B5EF4-FFF2-40B4-BE49-F238E27FC236}">
                <a16:creationId xmlns:a16="http://schemas.microsoft.com/office/drawing/2014/main" id="{B88702B7-B0B5-486E-8C44-94A69B8583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5828" y="0"/>
            <a:ext cx="4914095" cy="6858000"/>
          </a:xfrm>
          <a:prstGeom prst="rect">
            <a:avLst/>
          </a:prstGeom>
        </p:spPr>
      </p:pic>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2. </a:t>
            </a:r>
            <a:r>
              <a:rPr lang="en-US" u="sng" dirty="0"/>
              <a:t>Biblical</a:t>
            </a:r>
            <a:r>
              <a:rPr lang="en-US" dirty="0"/>
              <a:t> Theology 4:4-9 </a:t>
            </a:r>
          </a:p>
        </p:txBody>
      </p:sp>
      <p:sp>
        <p:nvSpPr>
          <p:cNvPr id="3" name="Content Placeholder 2">
            <a:extLst>
              <a:ext uri="{FF2B5EF4-FFF2-40B4-BE49-F238E27FC236}">
                <a16:creationId xmlns:a16="http://schemas.microsoft.com/office/drawing/2014/main" id="{8B86AFBF-653B-4D8F-8DE1-F820F82B4CD9}"/>
              </a:ext>
            </a:extLst>
          </p:cNvPr>
          <p:cNvSpPr>
            <a:spLocks noGrp="1"/>
          </p:cNvSpPr>
          <p:nvPr>
            <p:ph idx="1"/>
          </p:nvPr>
        </p:nvSpPr>
        <p:spPr>
          <a:xfrm>
            <a:off x="400834" y="1537854"/>
            <a:ext cx="7358504" cy="5050835"/>
          </a:xfrm>
        </p:spPr>
        <p:txBody>
          <a:bodyPr/>
          <a:lstStyle/>
          <a:p>
            <a:r>
              <a:rPr lang="en-US" dirty="0">
                <a:effectLst>
                  <a:glow rad="127000">
                    <a:srgbClr val="C00000"/>
                  </a:glow>
                </a:effectLst>
              </a:rPr>
              <a:t>The </a:t>
            </a:r>
            <a:r>
              <a:rPr lang="en-US" u="sng" dirty="0">
                <a:effectLst>
                  <a:glow rad="127000">
                    <a:srgbClr val="C00000"/>
                  </a:glow>
                </a:effectLst>
              </a:rPr>
              <a:t>Celebrated</a:t>
            </a:r>
            <a:r>
              <a:rPr lang="en-US" dirty="0">
                <a:effectLst>
                  <a:glow rad="127000">
                    <a:srgbClr val="C00000"/>
                  </a:glow>
                </a:effectLst>
              </a:rPr>
              <a:t> Throne </a:t>
            </a:r>
            <a:r>
              <a:rPr lang="en-US" dirty="0"/>
              <a:t>5-7</a:t>
            </a:r>
            <a:br>
              <a:rPr lang="en-US" dirty="0"/>
            </a:br>
            <a:r>
              <a:rPr lang="en-US" dirty="0"/>
              <a:t> </a:t>
            </a:r>
            <a:r>
              <a:rPr lang="en-US" baseline="30000" dirty="0"/>
              <a:t>5</a:t>
            </a:r>
            <a:r>
              <a:rPr lang="en-US" dirty="0"/>
              <a:t> As soon as the ark of the covenant of the LORD came into the camp, </a:t>
            </a:r>
            <a:r>
              <a:rPr lang="en-US" dirty="0">
                <a:effectLst>
                  <a:glow rad="127000">
                    <a:srgbClr val="C00000"/>
                  </a:glow>
                </a:effectLst>
              </a:rPr>
              <a:t>all Israel gave a mighty shout, so that the earth resounded</a:t>
            </a:r>
            <a:r>
              <a:rPr lang="en-US" dirty="0"/>
              <a:t>.  </a:t>
            </a:r>
          </a:p>
        </p:txBody>
      </p:sp>
      <p:sp>
        <p:nvSpPr>
          <p:cNvPr id="5" name="Oval 4">
            <a:extLst>
              <a:ext uri="{FF2B5EF4-FFF2-40B4-BE49-F238E27FC236}">
                <a16:creationId xmlns:a16="http://schemas.microsoft.com/office/drawing/2014/main" id="{DC59F60C-094C-4AF1-AB29-1D5373E630B9}"/>
              </a:ext>
            </a:extLst>
          </p:cNvPr>
          <p:cNvSpPr/>
          <p:nvPr/>
        </p:nvSpPr>
        <p:spPr>
          <a:xfrm>
            <a:off x="8257945" y="899160"/>
            <a:ext cx="3304902" cy="2991394"/>
          </a:xfrm>
          <a:prstGeom prst="ellipse">
            <a:avLst/>
          </a:prstGeom>
          <a:gradFill flip="none" rotWithShape="1">
            <a:gsLst>
              <a:gs pos="19000">
                <a:schemeClr val="accent1">
                  <a:lumMod val="5000"/>
                  <a:lumOff val="95000"/>
                </a:schemeClr>
              </a:gs>
              <a:gs pos="7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94BC200-D3ED-43DC-831A-8572EA784EA6}"/>
              </a:ext>
            </a:extLst>
          </p:cNvPr>
          <p:cNvSpPr txBox="1"/>
          <p:nvPr/>
        </p:nvSpPr>
        <p:spPr>
          <a:xfrm>
            <a:off x="3831221" y="4722471"/>
            <a:ext cx="3588152" cy="1569660"/>
          </a:xfrm>
          <a:prstGeom prst="rect">
            <a:avLst/>
          </a:prstGeom>
          <a:noFill/>
        </p:spPr>
        <p:txBody>
          <a:bodyPr wrap="square" rtlCol="0">
            <a:spAutoFit/>
          </a:bodyPr>
          <a:lstStyle/>
          <a:p>
            <a:r>
              <a:rPr lang="en-US" sz="9600" b="1" dirty="0">
                <a:solidFill>
                  <a:srgbClr val="C00000"/>
                </a:solidFill>
                <a:effectLst>
                  <a:glow rad="127000">
                    <a:schemeClr val="bg1"/>
                  </a:glow>
                </a:effectLst>
              </a:rPr>
              <a:t>WHY?</a:t>
            </a:r>
          </a:p>
        </p:txBody>
      </p:sp>
    </p:spTree>
    <p:extLst>
      <p:ext uri="{BB962C8B-B14F-4D97-AF65-F5344CB8AC3E}">
        <p14:creationId xmlns:p14="http://schemas.microsoft.com/office/powerpoint/2010/main" val="427191370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288147" y="0"/>
            <a:ext cx="5903853" cy="6904194"/>
          </a:xfrm>
          <a:prstGeom prst="rect">
            <a:avLst/>
          </a:prstGeom>
        </p:spPr>
      </p:pic>
      <p:sp>
        <p:nvSpPr>
          <p:cNvPr id="2" name="Title 1"/>
          <p:cNvSpPr>
            <a:spLocks noGrp="1"/>
          </p:cNvSpPr>
          <p:nvPr>
            <p:ph type="title"/>
          </p:nvPr>
        </p:nvSpPr>
        <p:spPr/>
        <p:txBody>
          <a:bodyPr/>
          <a:lstStyle/>
          <a:p>
            <a:r>
              <a:rPr lang="en-US" dirty="0"/>
              <a:t>Past Experience </a:t>
            </a:r>
          </a:p>
        </p:txBody>
      </p:sp>
      <p:sp>
        <p:nvSpPr>
          <p:cNvPr id="3" name="Content Placeholder 2"/>
          <p:cNvSpPr>
            <a:spLocks noGrp="1"/>
          </p:cNvSpPr>
          <p:nvPr>
            <p:ph idx="1"/>
          </p:nvPr>
        </p:nvSpPr>
        <p:spPr>
          <a:xfrm>
            <a:off x="387275" y="1825625"/>
            <a:ext cx="6882205" cy="4351338"/>
          </a:xfrm>
        </p:spPr>
        <p:txBody>
          <a:bodyPr/>
          <a:lstStyle/>
          <a:p>
            <a:r>
              <a:rPr lang="en-US" baseline="30000" dirty="0" err="1"/>
              <a:t>Joshya</a:t>
            </a:r>
            <a:r>
              <a:rPr lang="en-US" baseline="30000" dirty="0"/>
              <a:t> 6:1</a:t>
            </a:r>
            <a:r>
              <a:rPr lang="en-US" dirty="0"/>
              <a:t> Now </a:t>
            </a:r>
            <a:r>
              <a:rPr lang="en-US" dirty="0">
                <a:solidFill>
                  <a:srgbClr val="C00000"/>
                </a:solidFill>
                <a:effectLst>
                  <a:glow rad="127000">
                    <a:schemeClr val="bg1"/>
                  </a:glow>
                </a:effectLst>
              </a:rPr>
              <a:t>Jericho</a:t>
            </a:r>
            <a:r>
              <a:rPr lang="en-US" dirty="0"/>
              <a:t> was tightly shut up because of the Israelites. No one went out and no one came in.  </a:t>
            </a:r>
            <a:r>
              <a:rPr lang="en-US" baseline="30000" dirty="0"/>
              <a:t>2</a:t>
            </a:r>
            <a:r>
              <a:rPr lang="en-US" dirty="0"/>
              <a:t> Then the LORD said to Joshua, "See, I have delivered </a:t>
            </a:r>
            <a:r>
              <a:rPr lang="en-US" dirty="0">
                <a:solidFill>
                  <a:srgbClr val="C00000"/>
                </a:solidFill>
                <a:effectLst>
                  <a:glow rad="127000">
                    <a:schemeClr val="bg1"/>
                  </a:glow>
                </a:effectLst>
              </a:rPr>
              <a:t>Jericho</a:t>
            </a:r>
            <a:r>
              <a:rPr lang="en-US" dirty="0"/>
              <a:t> into your hands, along with its king and its fighting men.</a:t>
            </a:r>
          </a:p>
        </p:txBody>
      </p:sp>
    </p:spTree>
    <p:extLst>
      <p:ext uri="{BB962C8B-B14F-4D97-AF65-F5344CB8AC3E}">
        <p14:creationId xmlns:p14="http://schemas.microsoft.com/office/powerpoint/2010/main" val="149380501"/>
      </p:ext>
    </p:extLst>
  </p:cSld>
  <p:clrMapOvr>
    <a:masterClrMapping/>
  </p:clrMapOvr>
  <p:transition>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288147" y="0"/>
            <a:ext cx="5903853" cy="6904194"/>
          </a:xfrm>
          <a:prstGeom prst="rect">
            <a:avLst/>
          </a:prstGeom>
        </p:spPr>
      </p:pic>
      <p:sp>
        <p:nvSpPr>
          <p:cNvPr id="2" name="Title 1"/>
          <p:cNvSpPr>
            <a:spLocks noGrp="1"/>
          </p:cNvSpPr>
          <p:nvPr>
            <p:ph type="title"/>
          </p:nvPr>
        </p:nvSpPr>
        <p:spPr/>
        <p:txBody>
          <a:bodyPr/>
          <a:lstStyle/>
          <a:p>
            <a:r>
              <a:rPr lang="en-US" dirty="0"/>
              <a:t>Past Experience </a:t>
            </a:r>
          </a:p>
        </p:txBody>
      </p:sp>
      <p:sp>
        <p:nvSpPr>
          <p:cNvPr id="3" name="Content Placeholder 2"/>
          <p:cNvSpPr>
            <a:spLocks noGrp="1"/>
          </p:cNvSpPr>
          <p:nvPr>
            <p:ph idx="1"/>
          </p:nvPr>
        </p:nvSpPr>
        <p:spPr>
          <a:xfrm>
            <a:off x="387275" y="1825625"/>
            <a:ext cx="7476565" cy="4351338"/>
          </a:xfrm>
        </p:spPr>
        <p:txBody>
          <a:bodyPr/>
          <a:lstStyle/>
          <a:p>
            <a:r>
              <a:rPr lang="en-US" baseline="30000" dirty="0"/>
              <a:t>3</a:t>
            </a:r>
            <a:r>
              <a:rPr lang="en-US" dirty="0"/>
              <a:t> </a:t>
            </a:r>
            <a:r>
              <a:rPr lang="en-US" dirty="0">
                <a:solidFill>
                  <a:srgbClr val="C00000"/>
                </a:solidFill>
                <a:effectLst>
                  <a:glow rad="127000">
                    <a:schemeClr val="bg1"/>
                  </a:glow>
                </a:effectLst>
              </a:rPr>
              <a:t>March</a:t>
            </a:r>
            <a:r>
              <a:rPr lang="en-US" dirty="0"/>
              <a:t> around the city once with all the armed men. Do this for six days.  </a:t>
            </a:r>
            <a:r>
              <a:rPr lang="en-US" baseline="30000" dirty="0"/>
              <a:t>4</a:t>
            </a:r>
            <a:r>
              <a:rPr lang="en-US" dirty="0"/>
              <a:t> Have seven priests carry trumpets of rams' horns in front of the ark. On the seventh day, </a:t>
            </a:r>
            <a:r>
              <a:rPr lang="en-US" dirty="0">
                <a:solidFill>
                  <a:srgbClr val="C00000"/>
                </a:solidFill>
                <a:effectLst>
                  <a:glow rad="127000">
                    <a:schemeClr val="bg1"/>
                  </a:glow>
                </a:effectLst>
              </a:rPr>
              <a:t>march</a:t>
            </a:r>
            <a:r>
              <a:rPr lang="en-US" dirty="0"/>
              <a:t> around the city seven times, with the priests blowing the trumpets.</a:t>
            </a:r>
          </a:p>
        </p:txBody>
      </p:sp>
    </p:spTree>
    <p:extLst>
      <p:ext uri="{BB962C8B-B14F-4D97-AF65-F5344CB8AC3E}">
        <p14:creationId xmlns:p14="http://schemas.microsoft.com/office/powerpoint/2010/main" val="1096806718"/>
      </p:ext>
    </p:extLst>
  </p:cSld>
  <p:clrMapOvr>
    <a:masterClrMapping/>
  </p:clrMapOvr>
  <p:transition>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45943"/>
          <a:stretch/>
        </p:blipFill>
        <p:spPr>
          <a:xfrm>
            <a:off x="6485865" y="0"/>
            <a:ext cx="5706135" cy="6858000"/>
          </a:xfrm>
          <a:prstGeom prst="rect">
            <a:avLst/>
          </a:prstGeom>
        </p:spPr>
      </p:pic>
      <p:sp>
        <p:nvSpPr>
          <p:cNvPr id="2" name="Title 1"/>
          <p:cNvSpPr>
            <a:spLocks noGrp="1"/>
          </p:cNvSpPr>
          <p:nvPr>
            <p:ph type="title"/>
          </p:nvPr>
        </p:nvSpPr>
        <p:spPr/>
        <p:txBody>
          <a:bodyPr/>
          <a:lstStyle/>
          <a:p>
            <a:r>
              <a:rPr lang="en-US" dirty="0"/>
              <a:t>Past Experience </a:t>
            </a:r>
          </a:p>
        </p:txBody>
      </p:sp>
      <p:sp>
        <p:nvSpPr>
          <p:cNvPr id="3" name="Content Placeholder 2"/>
          <p:cNvSpPr>
            <a:spLocks noGrp="1"/>
          </p:cNvSpPr>
          <p:nvPr>
            <p:ph idx="1"/>
          </p:nvPr>
        </p:nvSpPr>
        <p:spPr>
          <a:xfrm>
            <a:off x="387275" y="1825625"/>
            <a:ext cx="7385125" cy="4351338"/>
          </a:xfrm>
        </p:spPr>
        <p:txBody>
          <a:bodyPr/>
          <a:lstStyle/>
          <a:p>
            <a:r>
              <a:rPr lang="en-US" baseline="30000" dirty="0"/>
              <a:t>5</a:t>
            </a:r>
            <a:r>
              <a:rPr lang="en-US" dirty="0"/>
              <a:t> When you hear them sound a long blast on the trumpets, have all the people give a loud shout; then </a:t>
            </a:r>
            <a:r>
              <a:rPr lang="en-US" dirty="0">
                <a:solidFill>
                  <a:srgbClr val="C00000"/>
                </a:solidFill>
                <a:effectLst>
                  <a:glow rad="127000">
                    <a:schemeClr val="bg1"/>
                  </a:glow>
                </a:effectLst>
              </a:rPr>
              <a:t>the wall of the city will collapse </a:t>
            </a:r>
            <a:r>
              <a:rPr lang="en-US" dirty="0"/>
              <a:t>and the people will go up, every man straight in."</a:t>
            </a:r>
          </a:p>
        </p:txBody>
      </p:sp>
      <p:pic>
        <p:nvPicPr>
          <p:cNvPr id="5" name="Picture 4"/>
          <p:cNvPicPr>
            <a:picLocks noChangeAspect="1"/>
          </p:cNvPicPr>
          <p:nvPr/>
        </p:nvPicPr>
        <p:blipFill rotWithShape="1">
          <a:blip r:embed="rId4"/>
          <a:srcRect t="81279"/>
          <a:stretch/>
        </p:blipFill>
        <p:spPr>
          <a:xfrm>
            <a:off x="6288147" y="5611660"/>
            <a:ext cx="5903853" cy="1292534"/>
          </a:xfrm>
          <a:prstGeom prst="rect">
            <a:avLst/>
          </a:prstGeom>
        </p:spPr>
      </p:pic>
    </p:spTree>
    <p:extLst>
      <p:ext uri="{BB962C8B-B14F-4D97-AF65-F5344CB8AC3E}">
        <p14:creationId xmlns:p14="http://schemas.microsoft.com/office/powerpoint/2010/main" val="997457763"/>
      </p:ext>
    </p:extLst>
  </p:cSld>
  <p:clrMapOvr>
    <a:masterClrMapping/>
  </p:clrMapOvr>
  <p:transition>
    <p:circl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562601" y="1926167"/>
            <a:ext cx="7048500" cy="4931833"/>
          </a:xfrm>
          <a:prstGeom prst="rect">
            <a:avLst/>
          </a:prstGeom>
        </p:spPr>
      </p:pic>
      <p:sp>
        <p:nvSpPr>
          <p:cNvPr id="2" name="Title 1"/>
          <p:cNvSpPr>
            <a:spLocks noGrp="1"/>
          </p:cNvSpPr>
          <p:nvPr>
            <p:ph type="title"/>
          </p:nvPr>
        </p:nvSpPr>
        <p:spPr/>
        <p:txBody>
          <a:bodyPr/>
          <a:lstStyle/>
          <a:p>
            <a:r>
              <a:rPr lang="en-US" dirty="0"/>
              <a:t>Past Experience </a:t>
            </a:r>
          </a:p>
        </p:txBody>
      </p:sp>
      <p:sp>
        <p:nvSpPr>
          <p:cNvPr id="3" name="Content Placeholder 2"/>
          <p:cNvSpPr>
            <a:spLocks noGrp="1"/>
          </p:cNvSpPr>
          <p:nvPr>
            <p:ph idx="1"/>
          </p:nvPr>
        </p:nvSpPr>
        <p:spPr>
          <a:xfrm>
            <a:off x="387275" y="1825625"/>
            <a:ext cx="6173545" cy="4351338"/>
          </a:xfrm>
        </p:spPr>
        <p:txBody>
          <a:bodyPr/>
          <a:lstStyle/>
          <a:p>
            <a:r>
              <a:rPr lang="en-US" baseline="30000" dirty="0"/>
              <a:t>6</a:t>
            </a:r>
            <a:r>
              <a:rPr lang="en-US" dirty="0"/>
              <a:t> So Joshua son of Nun called the priests and said to them, "</a:t>
            </a:r>
            <a:r>
              <a:rPr lang="en-US" dirty="0">
                <a:solidFill>
                  <a:srgbClr val="C00000"/>
                </a:solidFill>
                <a:effectLst>
                  <a:glow rad="127000">
                    <a:schemeClr val="bg1"/>
                  </a:glow>
                </a:effectLst>
              </a:rPr>
              <a:t>Take up the ark of the covenant of the LORD </a:t>
            </a:r>
            <a:r>
              <a:rPr lang="en-US" dirty="0"/>
              <a:t>and have seven priests carry trumpets in front of it."</a:t>
            </a:r>
          </a:p>
          <a:p>
            <a:r>
              <a:rPr lang="en-US" dirty="0"/>
              <a:t> </a:t>
            </a:r>
          </a:p>
        </p:txBody>
      </p:sp>
    </p:spTree>
    <p:extLst>
      <p:ext uri="{BB962C8B-B14F-4D97-AF65-F5344CB8AC3E}">
        <p14:creationId xmlns:p14="http://schemas.microsoft.com/office/powerpoint/2010/main" val="3654712052"/>
      </p:ext>
    </p:extLst>
  </p:cSld>
  <p:clrMapOvr>
    <a:masterClrMapping/>
  </p:clrMapOvr>
  <p:transition>
    <p:circl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able, building, sitting, room&#10;&#10;Description automatically generated">
            <a:extLst>
              <a:ext uri="{FF2B5EF4-FFF2-40B4-BE49-F238E27FC236}">
                <a16:creationId xmlns:a16="http://schemas.microsoft.com/office/drawing/2014/main" id="{B88702B7-B0B5-486E-8C44-94A69B8583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5828" y="0"/>
            <a:ext cx="4914095" cy="6858000"/>
          </a:xfrm>
          <a:prstGeom prst="rect">
            <a:avLst/>
          </a:prstGeom>
        </p:spPr>
      </p:pic>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2. </a:t>
            </a:r>
            <a:r>
              <a:rPr lang="en-US" u="sng" dirty="0"/>
              <a:t>Biblical</a:t>
            </a:r>
            <a:r>
              <a:rPr lang="en-US" dirty="0"/>
              <a:t> Theology 4:4-9 </a:t>
            </a:r>
          </a:p>
        </p:txBody>
      </p:sp>
      <p:sp>
        <p:nvSpPr>
          <p:cNvPr id="3" name="Content Placeholder 2">
            <a:extLst>
              <a:ext uri="{FF2B5EF4-FFF2-40B4-BE49-F238E27FC236}">
                <a16:creationId xmlns:a16="http://schemas.microsoft.com/office/drawing/2014/main" id="{8B86AFBF-653B-4D8F-8DE1-F820F82B4CD9}"/>
              </a:ext>
            </a:extLst>
          </p:cNvPr>
          <p:cNvSpPr>
            <a:spLocks noGrp="1"/>
          </p:cNvSpPr>
          <p:nvPr>
            <p:ph idx="1"/>
          </p:nvPr>
        </p:nvSpPr>
        <p:spPr>
          <a:xfrm>
            <a:off x="400834" y="1537854"/>
            <a:ext cx="7358504" cy="5050835"/>
          </a:xfrm>
        </p:spPr>
        <p:txBody>
          <a:bodyPr/>
          <a:lstStyle/>
          <a:p>
            <a:r>
              <a:rPr lang="en-US" dirty="0">
                <a:effectLst>
                  <a:glow rad="127000">
                    <a:srgbClr val="C00000"/>
                  </a:glow>
                </a:effectLst>
              </a:rPr>
              <a:t>The </a:t>
            </a:r>
            <a:r>
              <a:rPr lang="en-US" u="sng" dirty="0">
                <a:effectLst>
                  <a:glow rad="127000">
                    <a:srgbClr val="C00000"/>
                  </a:glow>
                </a:effectLst>
              </a:rPr>
              <a:t>Celebrated</a:t>
            </a:r>
            <a:r>
              <a:rPr lang="en-US" dirty="0">
                <a:effectLst>
                  <a:glow rad="127000">
                    <a:srgbClr val="C00000"/>
                  </a:glow>
                </a:effectLst>
              </a:rPr>
              <a:t> Throne </a:t>
            </a:r>
            <a:r>
              <a:rPr lang="en-US" dirty="0"/>
              <a:t>5-7</a:t>
            </a:r>
            <a:br>
              <a:rPr lang="en-US" dirty="0"/>
            </a:br>
            <a:r>
              <a:rPr lang="en-US" dirty="0"/>
              <a:t> </a:t>
            </a:r>
            <a:r>
              <a:rPr lang="en-US" baseline="30000" dirty="0"/>
              <a:t>5</a:t>
            </a:r>
            <a:r>
              <a:rPr lang="en-US" dirty="0"/>
              <a:t> As soon as the ark of the covenant of the LORD came into the camp, </a:t>
            </a:r>
            <a:r>
              <a:rPr lang="en-US" dirty="0">
                <a:effectLst>
                  <a:glow rad="127000">
                    <a:srgbClr val="C00000"/>
                  </a:glow>
                </a:effectLst>
              </a:rPr>
              <a:t>all Israel gave a mighty shout, so that the earth resounded</a:t>
            </a:r>
            <a:r>
              <a:rPr lang="en-US" dirty="0"/>
              <a:t>.  </a:t>
            </a:r>
          </a:p>
        </p:txBody>
      </p:sp>
      <p:sp>
        <p:nvSpPr>
          <p:cNvPr id="5" name="Oval 4">
            <a:extLst>
              <a:ext uri="{FF2B5EF4-FFF2-40B4-BE49-F238E27FC236}">
                <a16:creationId xmlns:a16="http://schemas.microsoft.com/office/drawing/2014/main" id="{DC59F60C-094C-4AF1-AB29-1D5373E630B9}"/>
              </a:ext>
            </a:extLst>
          </p:cNvPr>
          <p:cNvSpPr/>
          <p:nvPr/>
        </p:nvSpPr>
        <p:spPr>
          <a:xfrm>
            <a:off x="8257945" y="899160"/>
            <a:ext cx="3304902" cy="2991394"/>
          </a:xfrm>
          <a:prstGeom prst="ellipse">
            <a:avLst/>
          </a:prstGeom>
          <a:gradFill flip="none" rotWithShape="1">
            <a:gsLst>
              <a:gs pos="19000">
                <a:schemeClr val="accent1">
                  <a:lumMod val="5000"/>
                  <a:lumOff val="95000"/>
                </a:schemeClr>
              </a:gs>
              <a:gs pos="7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94BC200-D3ED-43DC-831A-8572EA784EA6}"/>
              </a:ext>
            </a:extLst>
          </p:cNvPr>
          <p:cNvSpPr txBox="1"/>
          <p:nvPr/>
        </p:nvSpPr>
        <p:spPr>
          <a:xfrm>
            <a:off x="400833" y="4722471"/>
            <a:ext cx="7018539" cy="1569660"/>
          </a:xfrm>
          <a:prstGeom prst="rect">
            <a:avLst/>
          </a:prstGeom>
          <a:noFill/>
        </p:spPr>
        <p:txBody>
          <a:bodyPr wrap="square" rtlCol="0">
            <a:spAutoFit/>
          </a:bodyPr>
          <a:lstStyle/>
          <a:p>
            <a:r>
              <a:rPr lang="en-US" sz="9600" b="1" dirty="0">
                <a:solidFill>
                  <a:srgbClr val="C00000"/>
                </a:solidFill>
                <a:effectLst>
                  <a:glow rad="127000">
                    <a:schemeClr val="bg1"/>
                  </a:glow>
                </a:effectLst>
              </a:rPr>
              <a:t>THAT’S WHY!</a:t>
            </a:r>
          </a:p>
        </p:txBody>
      </p:sp>
    </p:spTree>
    <p:extLst>
      <p:ext uri="{BB962C8B-B14F-4D97-AF65-F5344CB8AC3E}">
        <p14:creationId xmlns:p14="http://schemas.microsoft.com/office/powerpoint/2010/main" val="151758769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7DB3E1-09B9-4B6A-8601-582C983E982C}"/>
              </a:ext>
            </a:extLst>
          </p:cNvPr>
          <p:cNvPicPr>
            <a:picLocks noChangeAspect="1"/>
          </p:cNvPicPr>
          <p:nvPr/>
        </p:nvPicPr>
        <p:blipFill rotWithShape="1">
          <a:blip r:embed="rId3"/>
          <a:srcRect t="5719" b="9973"/>
          <a:stretch/>
        </p:blipFill>
        <p:spPr>
          <a:xfrm>
            <a:off x="0" y="0"/>
            <a:ext cx="12192000" cy="6858000"/>
          </a:xfrm>
          <a:prstGeom prst="rect">
            <a:avLst/>
          </a:prstGeom>
        </p:spPr>
      </p:pic>
      <p:pic>
        <p:nvPicPr>
          <p:cNvPr id="1026" name="Picture 2">
            <a:extLst>
              <a:ext uri="{FF2B5EF4-FFF2-40B4-BE49-F238E27FC236}">
                <a16:creationId xmlns:a16="http://schemas.microsoft.com/office/drawing/2014/main" id="{F886958B-ABD4-4B21-AA78-1DC1023F9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7F538D-1313-47BD-A6C8-7FE059AFDAB9}"/>
              </a:ext>
            </a:extLst>
          </p:cNvPr>
          <p:cNvSpPr>
            <a:spLocks noGrp="1"/>
          </p:cNvSpPr>
          <p:nvPr>
            <p:ph type="ctrTitle"/>
          </p:nvPr>
        </p:nvSpPr>
        <p:spPr>
          <a:xfrm>
            <a:off x="109182" y="1122363"/>
            <a:ext cx="8256896" cy="3749888"/>
          </a:xfrm>
        </p:spPr>
        <p:txBody>
          <a:bodyPr/>
          <a:lstStyle/>
          <a:p>
            <a:r>
              <a:rPr lang="en-US" dirty="0">
                <a:solidFill>
                  <a:schemeClr val="bg1"/>
                </a:solidFill>
                <a:effectLst>
                  <a:outerShdw blurRad="50800" dist="50800" dir="2700000" algn="ctr" rotWithShape="0">
                    <a:schemeClr val="tx1"/>
                  </a:outerShdw>
                </a:effectLst>
                <a:latin typeface="Hemi Head Rg" panose="020B0703040202080204" pitchFamily="34" charset="0"/>
              </a:rPr>
              <a:t>Finding Victory </a:t>
            </a:r>
            <a:br>
              <a:rPr lang="en-US" dirty="0">
                <a:solidFill>
                  <a:schemeClr val="bg1"/>
                </a:solidFill>
                <a:effectLst>
                  <a:outerShdw blurRad="50800" dist="50800" dir="2700000" algn="ctr" rotWithShape="0">
                    <a:schemeClr val="tx1"/>
                  </a:outerShdw>
                </a:effectLst>
                <a:latin typeface="Hemi Head Rg" panose="020B0703040202080204" pitchFamily="34" charset="0"/>
              </a:rPr>
            </a:br>
            <a:endParaRPr lang="en-US" dirty="0">
              <a:solidFill>
                <a:schemeClr val="bg1"/>
              </a:solidFill>
              <a:effectLst>
                <a:outerShdw blurRad="50800" dist="50800" dir="2700000" algn="ctr" rotWithShape="0">
                  <a:schemeClr val="tx1"/>
                </a:outerShdw>
              </a:effectLst>
              <a:latin typeface="Hemi Head Rg" panose="020B0703040202080204" pitchFamily="34" charset="0"/>
            </a:endParaRPr>
          </a:p>
        </p:txBody>
      </p:sp>
    </p:spTree>
    <p:extLst>
      <p:ext uri="{BB962C8B-B14F-4D97-AF65-F5344CB8AC3E}">
        <p14:creationId xmlns:p14="http://schemas.microsoft.com/office/powerpoint/2010/main" val="1290476072"/>
      </p:ext>
    </p:extLst>
  </p:cSld>
  <p:clrMapOvr>
    <a:masterClrMapping/>
  </p:clrMapOvr>
  <p:transition>
    <p:circl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3. </a:t>
            </a:r>
            <a:r>
              <a:rPr lang="en-US" u="sng" dirty="0">
                <a:effectLst>
                  <a:glow rad="127000">
                    <a:srgbClr val="C00000"/>
                  </a:glow>
                  <a:outerShdw blurRad="50800" dist="50800" dir="2700000" algn="ctr" rotWithShape="0">
                    <a:schemeClr val="tx1"/>
                  </a:outerShdw>
                </a:effectLst>
              </a:rPr>
              <a:t>Pa</a:t>
            </a:r>
            <a:r>
              <a:rPr lang="en-US" dirty="0">
                <a:effectLst>
                  <a:glow rad="127000">
                    <a:srgbClr val="C00000"/>
                  </a:glow>
                  <a:outerShdw blurRad="50800" dist="50800" dir="2700000" algn="ctr" rotWithShape="0">
                    <a:schemeClr val="tx1"/>
                  </a:outerShdw>
                </a:effectLst>
              </a:rPr>
              <a:t>g</a:t>
            </a:r>
            <a:r>
              <a:rPr lang="en-US" u="sng" dirty="0">
                <a:effectLst>
                  <a:glow rad="127000">
                    <a:srgbClr val="C00000"/>
                  </a:glow>
                  <a:outerShdw blurRad="50800" dist="50800" dir="2700000" algn="ctr" rotWithShape="0">
                    <a:schemeClr val="tx1"/>
                  </a:outerShdw>
                </a:effectLst>
              </a:rPr>
              <a:t>an</a:t>
            </a:r>
            <a:r>
              <a:rPr lang="en-US" dirty="0">
                <a:effectLst>
                  <a:glow rad="127000">
                    <a:srgbClr val="C00000"/>
                  </a:glow>
                  <a:outerShdw blurRad="50800" dist="50800" dir="2700000" algn="ctr" rotWithShape="0">
                    <a:schemeClr val="tx1"/>
                  </a:outerShdw>
                </a:effectLst>
              </a:rPr>
              <a:t>-</a:t>
            </a:r>
            <a:r>
              <a:rPr lang="en-US" u="sng" dirty="0">
                <a:effectLst>
                  <a:glow rad="127000">
                    <a:srgbClr val="C00000"/>
                  </a:glow>
                  <a:outerShdw blurRad="50800" dist="50800" dir="2700000" algn="ctr" rotWithShape="0">
                    <a:schemeClr val="tx1"/>
                  </a:outerShdw>
                </a:effectLst>
              </a:rPr>
              <a:t>S</a:t>
            </a:r>
            <a:r>
              <a:rPr lang="en-US" dirty="0">
                <a:effectLst>
                  <a:glow rad="127000">
                    <a:srgbClr val="C00000"/>
                  </a:glow>
                  <a:outerShdw blurRad="50800" dist="50800" dir="2700000" algn="ctr" rotWithShape="0">
                    <a:schemeClr val="tx1"/>
                  </a:outerShdw>
                </a:effectLst>
              </a:rPr>
              <a:t>p</a:t>
            </a:r>
            <a:r>
              <a:rPr lang="en-US" u="sng" dirty="0">
                <a:effectLst>
                  <a:glow rad="127000">
                    <a:srgbClr val="C00000"/>
                  </a:glow>
                  <a:outerShdw blurRad="50800" dist="50800" dir="2700000" algn="ctr" rotWithShape="0">
                    <a:schemeClr val="tx1"/>
                  </a:outerShdw>
                </a:effectLst>
              </a:rPr>
              <a:t>un</a:t>
            </a:r>
            <a:r>
              <a:rPr lang="en-US" dirty="0"/>
              <a:t> Theology 4:6-7</a:t>
            </a:r>
          </a:p>
        </p:txBody>
      </p:sp>
      <p:sp>
        <p:nvSpPr>
          <p:cNvPr id="7" name="Content Placeholder 6">
            <a:extLst>
              <a:ext uri="{FF2B5EF4-FFF2-40B4-BE49-F238E27FC236}">
                <a16:creationId xmlns:a16="http://schemas.microsoft.com/office/drawing/2014/main" id="{79FFA0FD-0081-42AE-98F6-BBAF07BF2BC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44316556"/>
      </p:ext>
    </p:extLst>
  </p:cSld>
  <p:clrMapOvr>
    <a:masterClrMapping/>
  </p:clrMapOvr>
  <p:transition>
    <p:circl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3. </a:t>
            </a:r>
            <a:r>
              <a:rPr lang="en-US" u="sng" dirty="0"/>
              <a:t>Pa</a:t>
            </a:r>
            <a:r>
              <a:rPr lang="en-US" dirty="0"/>
              <a:t>g</a:t>
            </a:r>
            <a:r>
              <a:rPr lang="en-US" u="sng" dirty="0"/>
              <a:t>an</a:t>
            </a:r>
            <a:r>
              <a:rPr lang="en-US" dirty="0"/>
              <a:t>-</a:t>
            </a:r>
            <a:r>
              <a:rPr lang="en-US" u="sng" dirty="0"/>
              <a:t>S</a:t>
            </a:r>
            <a:r>
              <a:rPr lang="en-US" dirty="0"/>
              <a:t>p</a:t>
            </a:r>
            <a:r>
              <a:rPr lang="en-US" u="sng" dirty="0"/>
              <a:t>un</a:t>
            </a:r>
            <a:r>
              <a:rPr lang="en-US" dirty="0"/>
              <a:t> Theology 4:5-7</a:t>
            </a:r>
          </a:p>
        </p:txBody>
      </p:sp>
      <p:sp>
        <p:nvSpPr>
          <p:cNvPr id="6" name="TextBox 5">
            <a:extLst>
              <a:ext uri="{FF2B5EF4-FFF2-40B4-BE49-F238E27FC236}">
                <a16:creationId xmlns:a16="http://schemas.microsoft.com/office/drawing/2014/main" id="{5221B7CF-A669-4304-97F6-45C21C6F2862}"/>
              </a:ext>
            </a:extLst>
          </p:cNvPr>
          <p:cNvSpPr txBox="1"/>
          <p:nvPr/>
        </p:nvSpPr>
        <p:spPr>
          <a:xfrm>
            <a:off x="8188262" y="-145577"/>
            <a:ext cx="1428017" cy="7725192"/>
          </a:xfrm>
          <a:prstGeom prst="rect">
            <a:avLst/>
          </a:prstGeom>
          <a:noFill/>
        </p:spPr>
        <p:txBody>
          <a:bodyPr wrap="square" rtlCol="0">
            <a:spAutoFit/>
          </a:bodyPr>
          <a:lstStyle/>
          <a:p>
            <a:r>
              <a:rPr lang="en-US" sz="49600" dirty="0">
                <a:solidFill>
                  <a:srgbClr val="C00000"/>
                </a:solidFill>
                <a:effectLst>
                  <a:glow rad="127000">
                    <a:schemeClr val="bg1"/>
                  </a:glow>
                </a:effectLst>
              </a:rPr>
              <a:t>?</a:t>
            </a:r>
            <a:endParaRPr lang="en-US" sz="2400" dirty="0">
              <a:solidFill>
                <a:srgbClr val="C00000"/>
              </a:solidFill>
              <a:effectLst>
                <a:glow rad="127000">
                  <a:schemeClr val="bg1"/>
                </a:glow>
              </a:effectLst>
            </a:endParaRPr>
          </a:p>
        </p:txBody>
      </p:sp>
      <p:sp>
        <p:nvSpPr>
          <p:cNvPr id="7" name="Speech Bubble: Rectangle with Corners Rounded 6">
            <a:extLst>
              <a:ext uri="{FF2B5EF4-FFF2-40B4-BE49-F238E27FC236}">
                <a16:creationId xmlns:a16="http://schemas.microsoft.com/office/drawing/2014/main" id="{DC164E32-4D32-44FD-84E9-ADF0C4C3C571}"/>
              </a:ext>
            </a:extLst>
          </p:cNvPr>
          <p:cNvSpPr/>
          <p:nvPr/>
        </p:nvSpPr>
        <p:spPr>
          <a:xfrm>
            <a:off x="184048" y="4121623"/>
            <a:ext cx="7820167" cy="1760561"/>
          </a:xfrm>
          <a:prstGeom prst="wedgeRoundRectCallout">
            <a:avLst>
              <a:gd name="adj1" fmla="val 66951"/>
              <a:gd name="adj2" fmla="val -109191"/>
              <a:gd name="adj3" fmla="val 16667"/>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B86AFBF-653B-4D8F-8DE1-F820F82B4CD9}"/>
              </a:ext>
            </a:extLst>
          </p:cNvPr>
          <p:cNvSpPr>
            <a:spLocks noGrp="1"/>
          </p:cNvSpPr>
          <p:nvPr>
            <p:ph idx="1"/>
          </p:nvPr>
        </p:nvSpPr>
        <p:spPr>
          <a:xfrm>
            <a:off x="400834" y="1537854"/>
            <a:ext cx="7358504" cy="5050835"/>
          </a:xfrm>
        </p:spPr>
        <p:txBody>
          <a:bodyPr/>
          <a:lstStyle/>
          <a:p>
            <a:r>
              <a:rPr lang="en-US" dirty="0">
                <a:effectLst>
                  <a:glow rad="127000">
                    <a:srgbClr val="C00000"/>
                  </a:glow>
                </a:effectLst>
              </a:rPr>
              <a:t>Questionable </a:t>
            </a:r>
            <a:r>
              <a:rPr lang="en-US" u="sng" dirty="0">
                <a:effectLst>
                  <a:glow rad="127000">
                    <a:srgbClr val="C00000"/>
                  </a:glow>
                </a:effectLst>
              </a:rPr>
              <a:t>Theolo</a:t>
            </a:r>
            <a:r>
              <a:rPr lang="en-US" dirty="0">
                <a:effectLst>
                  <a:glow rad="127000">
                    <a:srgbClr val="C00000"/>
                  </a:glow>
                </a:effectLst>
              </a:rPr>
              <a:t>gy </a:t>
            </a:r>
            <a:r>
              <a:rPr lang="en-US" dirty="0"/>
              <a:t>6-7</a:t>
            </a:r>
            <a:br>
              <a:rPr lang="en-US" dirty="0"/>
            </a:br>
            <a:r>
              <a:rPr lang="en-US" baseline="30000" dirty="0"/>
              <a:t>6</a:t>
            </a:r>
            <a:r>
              <a:rPr lang="en-US" dirty="0"/>
              <a:t> And when the Philistines heard the noise of the shouting, they said, </a:t>
            </a:r>
            <a:br>
              <a:rPr lang="en-US" dirty="0"/>
            </a:br>
            <a:endParaRPr lang="en-US" dirty="0"/>
          </a:p>
          <a:p>
            <a:r>
              <a:rPr lang="en-US" dirty="0"/>
              <a:t>"What does this great shouting in the camp of the Hebrews mean?"</a:t>
            </a:r>
          </a:p>
        </p:txBody>
      </p:sp>
    </p:spTree>
    <p:extLst>
      <p:ext uri="{BB962C8B-B14F-4D97-AF65-F5344CB8AC3E}">
        <p14:creationId xmlns:p14="http://schemas.microsoft.com/office/powerpoint/2010/main" val="2023967294"/>
      </p:ext>
    </p:extLst>
  </p:cSld>
  <p:clrMapOvr>
    <a:masterClrMapping/>
  </p:clrMapOvr>
  <p:transition>
    <p:circl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FC9465-45D0-4B01-B3A0-526BB4FB1954}"/>
              </a:ext>
            </a:extLst>
          </p:cNvPr>
          <p:cNvPicPr>
            <a:picLocks noChangeAspect="1"/>
          </p:cNvPicPr>
          <p:nvPr/>
        </p:nvPicPr>
        <p:blipFill rotWithShape="1">
          <a:blip r:embed="rId2"/>
          <a:srcRect l="84019"/>
          <a:stretch/>
        </p:blipFill>
        <p:spPr>
          <a:xfrm>
            <a:off x="11582400" y="0"/>
            <a:ext cx="785446" cy="6858000"/>
          </a:xfrm>
          <a:prstGeom prst="rect">
            <a:avLst/>
          </a:prstGeom>
        </p:spPr>
      </p:pic>
      <p:pic>
        <p:nvPicPr>
          <p:cNvPr id="10" name="Picture 9" descr="A picture containing table, building, sitting, room&#10;&#10;Description automatically generated">
            <a:extLst>
              <a:ext uri="{FF2B5EF4-FFF2-40B4-BE49-F238E27FC236}">
                <a16:creationId xmlns:a16="http://schemas.microsoft.com/office/drawing/2014/main" id="{3424CECE-8DE1-412C-B65D-9BEF18A48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5828" y="0"/>
            <a:ext cx="4914095" cy="6858000"/>
          </a:xfrm>
          <a:prstGeom prst="rect">
            <a:avLst/>
          </a:prstGeom>
        </p:spPr>
      </p:pic>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3. </a:t>
            </a:r>
            <a:r>
              <a:rPr lang="en-US" u="sng" dirty="0"/>
              <a:t>Pa</a:t>
            </a:r>
            <a:r>
              <a:rPr lang="en-US" dirty="0"/>
              <a:t>g</a:t>
            </a:r>
            <a:r>
              <a:rPr lang="en-US" u="sng" dirty="0"/>
              <a:t>an</a:t>
            </a:r>
            <a:r>
              <a:rPr lang="en-US" dirty="0"/>
              <a:t>-</a:t>
            </a:r>
            <a:r>
              <a:rPr lang="en-US" u="sng" dirty="0"/>
              <a:t>S</a:t>
            </a:r>
            <a:r>
              <a:rPr lang="en-US" dirty="0"/>
              <a:t>p</a:t>
            </a:r>
            <a:r>
              <a:rPr lang="en-US" u="sng" dirty="0"/>
              <a:t>un</a:t>
            </a:r>
            <a:r>
              <a:rPr lang="en-US" dirty="0"/>
              <a:t> Theology 4:5-9 </a:t>
            </a:r>
          </a:p>
        </p:txBody>
      </p:sp>
      <p:sp>
        <p:nvSpPr>
          <p:cNvPr id="3" name="Content Placeholder 2">
            <a:extLst>
              <a:ext uri="{FF2B5EF4-FFF2-40B4-BE49-F238E27FC236}">
                <a16:creationId xmlns:a16="http://schemas.microsoft.com/office/drawing/2014/main" id="{8B86AFBF-653B-4D8F-8DE1-F820F82B4CD9}"/>
              </a:ext>
            </a:extLst>
          </p:cNvPr>
          <p:cNvSpPr>
            <a:spLocks noGrp="1"/>
          </p:cNvSpPr>
          <p:nvPr>
            <p:ph idx="1"/>
          </p:nvPr>
        </p:nvSpPr>
        <p:spPr>
          <a:xfrm>
            <a:off x="400833" y="1537854"/>
            <a:ext cx="7747743" cy="5050835"/>
          </a:xfrm>
        </p:spPr>
        <p:txBody>
          <a:bodyPr/>
          <a:lstStyle/>
          <a:p>
            <a:r>
              <a:rPr lang="en-US" dirty="0">
                <a:effectLst>
                  <a:glow rad="127000">
                    <a:srgbClr val="C00000"/>
                  </a:glow>
                </a:effectLst>
              </a:rPr>
              <a:t>Just another “g</a:t>
            </a:r>
            <a:r>
              <a:rPr lang="en-US" u="sng" dirty="0">
                <a:effectLst>
                  <a:glow rad="127000">
                    <a:srgbClr val="C00000"/>
                  </a:glow>
                </a:effectLst>
              </a:rPr>
              <a:t>od</a:t>
            </a:r>
            <a:r>
              <a:rPr lang="en-US" dirty="0">
                <a:effectLst>
                  <a:glow rad="127000">
                    <a:srgbClr val="C00000"/>
                  </a:glow>
                </a:effectLst>
              </a:rPr>
              <a:t>” </a:t>
            </a:r>
            <a:r>
              <a:rPr lang="en-US" dirty="0"/>
              <a:t>6-7</a:t>
            </a:r>
            <a:br>
              <a:rPr lang="en-US" dirty="0"/>
            </a:br>
            <a:r>
              <a:rPr lang="en-US" dirty="0"/>
              <a:t>And when they learned that the ark of the LORD had come to the camp, </a:t>
            </a:r>
            <a:r>
              <a:rPr lang="en-US" baseline="30000" dirty="0"/>
              <a:t>7</a:t>
            </a:r>
            <a:r>
              <a:rPr lang="en-US" dirty="0"/>
              <a:t> the Philistines were afraid, for they said, </a:t>
            </a:r>
          </a:p>
          <a:p>
            <a:r>
              <a:rPr lang="en-US" dirty="0"/>
              <a:t>"</a:t>
            </a:r>
            <a:r>
              <a:rPr lang="en-US" dirty="0">
                <a:effectLst>
                  <a:glow rad="127000">
                    <a:srgbClr val="C00000"/>
                  </a:glow>
                </a:effectLst>
              </a:rPr>
              <a:t>A god has come into the camp</a:t>
            </a:r>
            <a:r>
              <a:rPr lang="en-US" dirty="0"/>
              <a:t>."</a:t>
            </a:r>
          </a:p>
        </p:txBody>
      </p:sp>
    </p:spTree>
    <p:extLst>
      <p:ext uri="{BB962C8B-B14F-4D97-AF65-F5344CB8AC3E}">
        <p14:creationId xmlns:p14="http://schemas.microsoft.com/office/powerpoint/2010/main" val="651132113"/>
      </p:ext>
    </p:extLst>
  </p:cSld>
  <p:clrMapOvr>
    <a:masterClrMapping/>
  </p:clrMapOvr>
  <p:transition>
    <p:circl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able, building, sitting, room&#10;&#10;Description automatically generated">
            <a:extLst>
              <a:ext uri="{FF2B5EF4-FFF2-40B4-BE49-F238E27FC236}">
                <a16:creationId xmlns:a16="http://schemas.microsoft.com/office/drawing/2014/main" id="{DFF40D5B-0C89-4803-A6ED-577474B36A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5828" y="0"/>
            <a:ext cx="4914095" cy="6858000"/>
          </a:xfrm>
          <a:prstGeom prst="rect">
            <a:avLst/>
          </a:prstGeom>
        </p:spPr>
      </p:pic>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3. Pagan-Spun Theology 4:5-9 </a:t>
            </a:r>
          </a:p>
        </p:txBody>
      </p:sp>
      <p:sp>
        <p:nvSpPr>
          <p:cNvPr id="3" name="Content Placeholder 2">
            <a:extLst>
              <a:ext uri="{FF2B5EF4-FFF2-40B4-BE49-F238E27FC236}">
                <a16:creationId xmlns:a16="http://schemas.microsoft.com/office/drawing/2014/main" id="{8B86AFBF-653B-4D8F-8DE1-F820F82B4CD9}"/>
              </a:ext>
            </a:extLst>
          </p:cNvPr>
          <p:cNvSpPr>
            <a:spLocks noGrp="1"/>
          </p:cNvSpPr>
          <p:nvPr>
            <p:ph idx="1"/>
          </p:nvPr>
        </p:nvSpPr>
        <p:spPr>
          <a:xfrm>
            <a:off x="400833" y="1537854"/>
            <a:ext cx="6858949" cy="5050835"/>
          </a:xfrm>
        </p:spPr>
        <p:txBody>
          <a:bodyPr/>
          <a:lstStyle/>
          <a:p>
            <a:r>
              <a:rPr lang="en-US" dirty="0">
                <a:effectLst>
                  <a:glow rad="127000">
                    <a:srgbClr val="C00000"/>
                  </a:glow>
                </a:effectLst>
              </a:rPr>
              <a:t>Among the </a:t>
            </a:r>
            <a:r>
              <a:rPr lang="en-US" u="sng" dirty="0">
                <a:effectLst>
                  <a:glow rad="127000">
                    <a:srgbClr val="C00000"/>
                  </a:glow>
                </a:effectLst>
              </a:rPr>
              <a:t>mi</a:t>
            </a:r>
            <a:r>
              <a:rPr lang="en-US" dirty="0">
                <a:effectLst>
                  <a:glow rad="127000">
                    <a:srgbClr val="C00000"/>
                  </a:glow>
                </a:effectLst>
              </a:rPr>
              <a:t>g</a:t>
            </a:r>
            <a:r>
              <a:rPr lang="en-US" u="sng" dirty="0">
                <a:effectLst>
                  <a:glow rad="127000">
                    <a:srgbClr val="C00000"/>
                  </a:glow>
                </a:effectLst>
              </a:rPr>
              <a:t>ht</a:t>
            </a:r>
            <a:r>
              <a:rPr lang="en-US" dirty="0">
                <a:effectLst>
                  <a:glow rad="127000">
                    <a:srgbClr val="C00000"/>
                  </a:glow>
                </a:effectLst>
              </a:rPr>
              <a:t>y “gods” </a:t>
            </a:r>
            <a:r>
              <a:rPr lang="en-US" dirty="0"/>
              <a:t>7-8</a:t>
            </a:r>
          </a:p>
          <a:p>
            <a:r>
              <a:rPr lang="en-US" dirty="0"/>
              <a:t>And they said, "Woe to us! For nothing like this has happened before. </a:t>
            </a:r>
            <a:r>
              <a:rPr lang="en-US" baseline="30000" dirty="0"/>
              <a:t>8</a:t>
            </a:r>
            <a:r>
              <a:rPr lang="en-US" dirty="0"/>
              <a:t> Woe to us! Who can deliver us from the power of </a:t>
            </a:r>
            <a:r>
              <a:rPr lang="en-US" dirty="0">
                <a:effectLst>
                  <a:glow rad="127000">
                    <a:srgbClr val="C00000"/>
                  </a:glow>
                </a:effectLst>
              </a:rPr>
              <a:t>these mighty gods</a:t>
            </a:r>
            <a:r>
              <a:rPr lang="en-US" dirty="0"/>
              <a:t>? </a:t>
            </a:r>
            <a:br>
              <a:rPr lang="en-US" dirty="0"/>
            </a:br>
            <a:endParaRPr lang="en-US" dirty="0"/>
          </a:p>
        </p:txBody>
      </p:sp>
    </p:spTree>
    <p:extLst>
      <p:ext uri="{BB962C8B-B14F-4D97-AF65-F5344CB8AC3E}">
        <p14:creationId xmlns:p14="http://schemas.microsoft.com/office/powerpoint/2010/main" val="3617247837"/>
      </p:ext>
    </p:extLst>
  </p:cSld>
  <p:clrMapOvr>
    <a:masterClrMapping/>
  </p:clrMapOvr>
  <p:transition>
    <p:circl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able, building, sitting, room&#10;&#10;Description automatically generated">
            <a:extLst>
              <a:ext uri="{FF2B5EF4-FFF2-40B4-BE49-F238E27FC236}">
                <a16:creationId xmlns:a16="http://schemas.microsoft.com/office/drawing/2014/main" id="{90325635-B794-4016-ABF9-B03F066043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5828" y="0"/>
            <a:ext cx="4914095" cy="6858000"/>
          </a:xfrm>
          <a:prstGeom prst="rect">
            <a:avLst/>
          </a:prstGeom>
        </p:spPr>
      </p:pic>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3. Pagan-Spun Theology 4:5-9 </a:t>
            </a:r>
          </a:p>
        </p:txBody>
      </p:sp>
      <p:sp>
        <p:nvSpPr>
          <p:cNvPr id="3" name="Content Placeholder 2">
            <a:extLst>
              <a:ext uri="{FF2B5EF4-FFF2-40B4-BE49-F238E27FC236}">
                <a16:creationId xmlns:a16="http://schemas.microsoft.com/office/drawing/2014/main" id="{8B86AFBF-653B-4D8F-8DE1-F820F82B4CD9}"/>
              </a:ext>
            </a:extLst>
          </p:cNvPr>
          <p:cNvSpPr>
            <a:spLocks noGrp="1"/>
          </p:cNvSpPr>
          <p:nvPr>
            <p:ph idx="1"/>
          </p:nvPr>
        </p:nvSpPr>
        <p:spPr>
          <a:xfrm>
            <a:off x="400833" y="1537854"/>
            <a:ext cx="6858949" cy="5050835"/>
          </a:xfrm>
        </p:spPr>
        <p:txBody>
          <a:bodyPr/>
          <a:lstStyle/>
          <a:p>
            <a:r>
              <a:rPr lang="en-US" u="sng" dirty="0">
                <a:effectLst>
                  <a:glow rad="127000">
                    <a:srgbClr val="C00000"/>
                  </a:glow>
                </a:effectLst>
              </a:rPr>
              <a:t>Distorted</a:t>
            </a:r>
            <a:r>
              <a:rPr lang="en-US" dirty="0">
                <a:effectLst>
                  <a:glow rad="127000">
                    <a:srgbClr val="C00000"/>
                  </a:glow>
                </a:effectLst>
              </a:rPr>
              <a:t> Theology </a:t>
            </a:r>
            <a:r>
              <a:rPr lang="en-US" dirty="0"/>
              <a:t>8-9</a:t>
            </a:r>
          </a:p>
          <a:p>
            <a:br>
              <a:rPr lang="en-US" dirty="0"/>
            </a:br>
            <a:r>
              <a:rPr lang="en-US" dirty="0"/>
              <a:t>These are the gods who struck the Egyptians with every sort of plague in the wilderness.</a:t>
            </a:r>
          </a:p>
        </p:txBody>
      </p:sp>
    </p:spTree>
    <p:extLst>
      <p:ext uri="{BB962C8B-B14F-4D97-AF65-F5344CB8AC3E}">
        <p14:creationId xmlns:p14="http://schemas.microsoft.com/office/powerpoint/2010/main" val="942233956"/>
      </p:ext>
    </p:extLst>
  </p:cSld>
  <p:clrMapOvr>
    <a:masterClrMapping/>
  </p:clrMapOvr>
  <p:transition>
    <p:circl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able, building, sitting, room&#10;&#10;Description automatically generated">
            <a:extLst>
              <a:ext uri="{FF2B5EF4-FFF2-40B4-BE49-F238E27FC236}">
                <a16:creationId xmlns:a16="http://schemas.microsoft.com/office/drawing/2014/main" id="{40617F39-0165-4A47-B883-3498E94EF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5828" y="0"/>
            <a:ext cx="4914095" cy="6858000"/>
          </a:xfrm>
          <a:prstGeom prst="rect">
            <a:avLst/>
          </a:prstGeom>
        </p:spPr>
      </p:pic>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3. Pagan-Spun Theology 4:5-9 </a:t>
            </a:r>
          </a:p>
        </p:txBody>
      </p:sp>
      <p:sp>
        <p:nvSpPr>
          <p:cNvPr id="3" name="Content Placeholder 2">
            <a:extLst>
              <a:ext uri="{FF2B5EF4-FFF2-40B4-BE49-F238E27FC236}">
                <a16:creationId xmlns:a16="http://schemas.microsoft.com/office/drawing/2014/main" id="{8B86AFBF-653B-4D8F-8DE1-F820F82B4CD9}"/>
              </a:ext>
            </a:extLst>
          </p:cNvPr>
          <p:cNvSpPr>
            <a:spLocks noGrp="1"/>
          </p:cNvSpPr>
          <p:nvPr>
            <p:ph idx="1"/>
          </p:nvPr>
        </p:nvSpPr>
        <p:spPr>
          <a:xfrm>
            <a:off x="400833" y="1537854"/>
            <a:ext cx="6858949" cy="5050835"/>
          </a:xfrm>
        </p:spPr>
        <p:txBody>
          <a:bodyPr/>
          <a:lstStyle/>
          <a:p>
            <a:r>
              <a:rPr lang="en-US" dirty="0">
                <a:effectLst>
                  <a:glow rad="127000">
                    <a:srgbClr val="C00000"/>
                  </a:glow>
                </a:effectLst>
              </a:rPr>
              <a:t>Fight these gods </a:t>
            </a:r>
            <a:r>
              <a:rPr lang="en-US" dirty="0"/>
              <a:t>8-9</a:t>
            </a:r>
          </a:p>
          <a:p>
            <a:r>
              <a:rPr lang="en-US" dirty="0"/>
              <a:t> </a:t>
            </a:r>
            <a:r>
              <a:rPr lang="en-US" baseline="30000" dirty="0"/>
              <a:t>9</a:t>
            </a:r>
            <a:r>
              <a:rPr lang="en-US" dirty="0"/>
              <a:t> Take courage, and be men, </a:t>
            </a:r>
            <a:br>
              <a:rPr lang="en-US" dirty="0"/>
            </a:br>
            <a:r>
              <a:rPr lang="en-US" dirty="0"/>
              <a:t>O Philistines, lest you become slaves to the Hebrews as they have been to you; be men and fight." </a:t>
            </a:r>
          </a:p>
        </p:txBody>
      </p:sp>
    </p:spTree>
    <p:extLst>
      <p:ext uri="{BB962C8B-B14F-4D97-AF65-F5344CB8AC3E}">
        <p14:creationId xmlns:p14="http://schemas.microsoft.com/office/powerpoint/2010/main" val="3544393658"/>
      </p:ext>
    </p:extLst>
  </p:cSld>
  <p:clrMapOvr>
    <a:masterClrMapping/>
  </p:clrMapOvr>
  <p:transition>
    <p:circl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4. </a:t>
            </a:r>
            <a:r>
              <a:rPr lang="en-US" u="sng" dirty="0">
                <a:effectLst>
                  <a:glow rad="127000">
                    <a:srgbClr val="C00000"/>
                  </a:glow>
                  <a:outerShdw blurRad="50800" dist="50800" dir="2700000" algn="ctr" rotWithShape="0">
                    <a:schemeClr val="tx1"/>
                  </a:outerShdw>
                </a:effectLst>
              </a:rPr>
              <a:t>Disastrous</a:t>
            </a:r>
            <a:r>
              <a:rPr lang="en-US" dirty="0"/>
              <a:t> Theology 10-11 </a:t>
            </a:r>
          </a:p>
        </p:txBody>
      </p:sp>
      <p:sp>
        <p:nvSpPr>
          <p:cNvPr id="6" name="Content Placeholder 5">
            <a:extLst>
              <a:ext uri="{FF2B5EF4-FFF2-40B4-BE49-F238E27FC236}">
                <a16:creationId xmlns:a16="http://schemas.microsoft.com/office/drawing/2014/main" id="{CEF32B72-F406-4EC9-A2A8-760E5ACFF52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88354917"/>
      </p:ext>
    </p:extLst>
  </p:cSld>
  <p:clrMapOvr>
    <a:masterClrMapping/>
  </p:clrMapOvr>
  <p:transition>
    <p:circl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 building, sitting, room&#10;&#10;Description automatically generated">
            <a:extLst>
              <a:ext uri="{FF2B5EF4-FFF2-40B4-BE49-F238E27FC236}">
                <a16:creationId xmlns:a16="http://schemas.microsoft.com/office/drawing/2014/main" id="{CC58228F-38FC-45D5-9ABD-DBC72D17AF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5828" y="0"/>
            <a:ext cx="4914095" cy="6858000"/>
          </a:xfrm>
          <a:prstGeom prst="rect">
            <a:avLst/>
          </a:prstGeom>
        </p:spPr>
      </p:pic>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4. </a:t>
            </a:r>
            <a:r>
              <a:rPr lang="en-US" u="sng" dirty="0"/>
              <a:t>Disastrous</a:t>
            </a:r>
            <a:r>
              <a:rPr lang="en-US" dirty="0"/>
              <a:t> Theology 10-11 </a:t>
            </a:r>
          </a:p>
        </p:txBody>
      </p:sp>
      <p:sp>
        <p:nvSpPr>
          <p:cNvPr id="3" name="Content Placeholder 2">
            <a:extLst>
              <a:ext uri="{FF2B5EF4-FFF2-40B4-BE49-F238E27FC236}">
                <a16:creationId xmlns:a16="http://schemas.microsoft.com/office/drawing/2014/main" id="{8B86AFBF-653B-4D8F-8DE1-F820F82B4CD9}"/>
              </a:ext>
            </a:extLst>
          </p:cNvPr>
          <p:cNvSpPr>
            <a:spLocks noGrp="1"/>
          </p:cNvSpPr>
          <p:nvPr>
            <p:ph idx="1"/>
          </p:nvPr>
        </p:nvSpPr>
        <p:spPr>
          <a:xfrm>
            <a:off x="400834" y="1537854"/>
            <a:ext cx="7759494" cy="5050835"/>
          </a:xfrm>
        </p:spPr>
        <p:txBody>
          <a:bodyPr/>
          <a:lstStyle/>
          <a:p>
            <a:r>
              <a:rPr lang="en-US" dirty="0"/>
              <a:t>  </a:t>
            </a:r>
            <a:r>
              <a:rPr lang="en-US" baseline="30000" dirty="0"/>
              <a:t>10</a:t>
            </a:r>
            <a:r>
              <a:rPr lang="en-US" dirty="0"/>
              <a:t> So the Philistines fought, and Israel was defeated, and they fled, every man to his home. And there was a very great slaughter, for there fell of Israel thirty thousand foot soldiers.  </a:t>
            </a:r>
            <a:r>
              <a:rPr lang="en-US" baseline="30000" dirty="0"/>
              <a:t>11</a:t>
            </a:r>
            <a:r>
              <a:rPr lang="en-US" dirty="0"/>
              <a:t> And </a:t>
            </a:r>
            <a:r>
              <a:rPr lang="en-US" dirty="0">
                <a:effectLst>
                  <a:glow rad="127000">
                    <a:srgbClr val="C00000"/>
                  </a:glow>
                </a:effectLst>
              </a:rPr>
              <a:t>the ark of God was captured</a:t>
            </a:r>
            <a:r>
              <a:rPr lang="en-US" dirty="0"/>
              <a:t>, and the two sons of Eli, Hophni and Phinehas, died.</a:t>
            </a:r>
          </a:p>
          <a:p>
            <a:r>
              <a:rPr lang="en-US" b="0" dirty="0"/>
              <a:t> </a:t>
            </a:r>
            <a:endParaRPr lang="en-US" dirty="0"/>
          </a:p>
        </p:txBody>
      </p:sp>
    </p:spTree>
    <p:extLst>
      <p:ext uri="{BB962C8B-B14F-4D97-AF65-F5344CB8AC3E}">
        <p14:creationId xmlns:p14="http://schemas.microsoft.com/office/powerpoint/2010/main" val="4268386805"/>
      </p:ext>
    </p:extLst>
  </p:cSld>
  <p:clrMapOvr>
    <a:masterClrMapping/>
  </p:clrMapOvr>
  <p:transition>
    <p:circl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able, building, sitting, room&#10;&#10;Description automatically generated">
            <a:extLst>
              <a:ext uri="{FF2B5EF4-FFF2-40B4-BE49-F238E27FC236}">
                <a16:creationId xmlns:a16="http://schemas.microsoft.com/office/drawing/2014/main" id="{7BC7AFF3-0C77-4F4C-854A-5120894AF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5828" y="0"/>
            <a:ext cx="4914095" cy="6858000"/>
          </a:xfrm>
          <a:prstGeom prst="rect">
            <a:avLst/>
          </a:prstGeom>
        </p:spPr>
      </p:pic>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4. </a:t>
            </a:r>
            <a:r>
              <a:rPr lang="en-US" u="sng" dirty="0"/>
              <a:t>Disastrous</a:t>
            </a:r>
            <a:r>
              <a:rPr lang="en-US" dirty="0"/>
              <a:t> Theology 10-11 </a:t>
            </a:r>
          </a:p>
        </p:txBody>
      </p:sp>
      <p:sp>
        <p:nvSpPr>
          <p:cNvPr id="3" name="Content Placeholder 2">
            <a:extLst>
              <a:ext uri="{FF2B5EF4-FFF2-40B4-BE49-F238E27FC236}">
                <a16:creationId xmlns:a16="http://schemas.microsoft.com/office/drawing/2014/main" id="{8B86AFBF-653B-4D8F-8DE1-F820F82B4CD9}"/>
              </a:ext>
            </a:extLst>
          </p:cNvPr>
          <p:cNvSpPr>
            <a:spLocks noGrp="1"/>
          </p:cNvSpPr>
          <p:nvPr>
            <p:ph idx="1"/>
          </p:nvPr>
        </p:nvSpPr>
        <p:spPr>
          <a:xfrm>
            <a:off x="400834" y="1537854"/>
            <a:ext cx="7759494" cy="5050835"/>
          </a:xfrm>
        </p:spPr>
        <p:txBody>
          <a:bodyPr/>
          <a:lstStyle/>
          <a:p>
            <a:r>
              <a:rPr lang="en-US" dirty="0"/>
              <a:t>  </a:t>
            </a:r>
            <a:r>
              <a:rPr lang="en-US" baseline="30000" dirty="0"/>
              <a:t>10</a:t>
            </a:r>
            <a:r>
              <a:rPr lang="en-US" dirty="0"/>
              <a:t> So the Philistines fought, and Israel was defeated, and they fled, every man to his home. And there was a very great slaughter, for there fell of Israel thirty thousand foot soldiers.  </a:t>
            </a:r>
            <a:r>
              <a:rPr lang="en-US" baseline="30000" dirty="0"/>
              <a:t>11</a:t>
            </a:r>
            <a:r>
              <a:rPr lang="en-US" dirty="0"/>
              <a:t> And </a:t>
            </a:r>
            <a:r>
              <a:rPr lang="en-US" dirty="0">
                <a:effectLst>
                  <a:glow rad="127000">
                    <a:srgbClr val="C00000"/>
                  </a:glow>
                </a:effectLst>
              </a:rPr>
              <a:t>the ark of God was captured</a:t>
            </a:r>
            <a:r>
              <a:rPr lang="en-US" dirty="0"/>
              <a:t>, and the two sons of Eli, </a:t>
            </a:r>
            <a:r>
              <a:rPr lang="en-US" dirty="0">
                <a:effectLst>
                  <a:glow rad="127000">
                    <a:srgbClr val="C00000"/>
                  </a:glow>
                </a:effectLst>
              </a:rPr>
              <a:t>Hophni and Phinehas, died</a:t>
            </a:r>
            <a:r>
              <a:rPr lang="en-US" dirty="0"/>
              <a:t>.</a:t>
            </a:r>
          </a:p>
          <a:p>
            <a:r>
              <a:rPr lang="en-US" b="0" dirty="0"/>
              <a:t> </a:t>
            </a:r>
            <a:endParaRPr lang="en-US" dirty="0"/>
          </a:p>
        </p:txBody>
      </p:sp>
      <p:sp>
        <p:nvSpPr>
          <p:cNvPr id="6" name="TextBox 5">
            <a:extLst>
              <a:ext uri="{FF2B5EF4-FFF2-40B4-BE49-F238E27FC236}">
                <a16:creationId xmlns:a16="http://schemas.microsoft.com/office/drawing/2014/main" id="{A10CFE58-1551-4C4E-AAF2-15F1EEAC8FB3}"/>
              </a:ext>
            </a:extLst>
          </p:cNvPr>
          <p:cNvSpPr txBox="1"/>
          <p:nvPr/>
        </p:nvSpPr>
        <p:spPr>
          <a:xfrm>
            <a:off x="8470011" y="4609656"/>
            <a:ext cx="3588152" cy="1569660"/>
          </a:xfrm>
          <a:prstGeom prst="rect">
            <a:avLst/>
          </a:prstGeom>
          <a:noFill/>
        </p:spPr>
        <p:txBody>
          <a:bodyPr wrap="square" rtlCol="0">
            <a:spAutoFit/>
          </a:bodyPr>
          <a:lstStyle/>
          <a:p>
            <a:r>
              <a:rPr lang="en-US" sz="9600" b="1" dirty="0">
                <a:solidFill>
                  <a:srgbClr val="C00000"/>
                </a:solidFill>
                <a:effectLst>
                  <a:glow rad="127000">
                    <a:schemeClr val="bg1"/>
                  </a:glow>
                </a:effectLst>
              </a:rPr>
              <a:t>WHY?</a:t>
            </a:r>
          </a:p>
        </p:txBody>
      </p:sp>
      <p:pic>
        <p:nvPicPr>
          <p:cNvPr id="7" name="Picture 6">
            <a:extLst>
              <a:ext uri="{FF2B5EF4-FFF2-40B4-BE49-F238E27FC236}">
                <a16:creationId xmlns:a16="http://schemas.microsoft.com/office/drawing/2014/main" id="{7390B6AE-9975-4493-8332-DA4D3B454C0E}"/>
              </a:ext>
            </a:extLst>
          </p:cNvPr>
          <p:cNvPicPr>
            <a:picLocks noChangeAspect="1"/>
          </p:cNvPicPr>
          <p:nvPr/>
        </p:nvPicPr>
        <p:blipFill>
          <a:blip r:embed="rId4"/>
          <a:stretch>
            <a:fillRect/>
          </a:stretch>
        </p:blipFill>
        <p:spPr>
          <a:xfrm rot="21294799">
            <a:off x="8033049" y="1380016"/>
            <a:ext cx="4140878" cy="4558240"/>
          </a:xfrm>
          <a:prstGeom prst="rect">
            <a:avLst/>
          </a:prstGeom>
        </p:spPr>
      </p:pic>
      <p:pic>
        <p:nvPicPr>
          <p:cNvPr id="9" name="Picture 8" descr="A picture containing outdoor, car, road, man&#10;&#10;Description automatically generated">
            <a:extLst>
              <a:ext uri="{FF2B5EF4-FFF2-40B4-BE49-F238E27FC236}">
                <a16:creationId xmlns:a16="http://schemas.microsoft.com/office/drawing/2014/main" id="{01DB7A2B-704D-4373-A6C6-B8816214C7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14375"/>
            <a:ext cx="8300033" cy="7072375"/>
          </a:xfrm>
          <a:prstGeom prst="rect">
            <a:avLst/>
          </a:prstGeom>
        </p:spPr>
      </p:pic>
    </p:spTree>
    <p:extLst>
      <p:ext uri="{BB962C8B-B14F-4D97-AF65-F5344CB8AC3E}">
        <p14:creationId xmlns:p14="http://schemas.microsoft.com/office/powerpoint/2010/main" val="309130567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5. </a:t>
            </a:r>
            <a:r>
              <a:rPr lang="en-US" u="sng" dirty="0">
                <a:effectLst>
                  <a:glow rad="127000">
                    <a:srgbClr val="C00000"/>
                  </a:glow>
                  <a:outerShdw blurRad="50800" dist="50800" dir="2700000" algn="ctr" rotWithShape="0">
                    <a:schemeClr val="tx1"/>
                  </a:outerShdw>
                </a:effectLst>
              </a:rPr>
              <a:t>Conse</a:t>
            </a:r>
            <a:r>
              <a:rPr lang="en-US" dirty="0">
                <a:effectLst>
                  <a:glow rad="127000">
                    <a:srgbClr val="C00000"/>
                  </a:glow>
                  <a:outerShdw blurRad="50800" dist="50800" dir="2700000" algn="ctr" rotWithShape="0">
                    <a:schemeClr val="tx1"/>
                  </a:outerShdw>
                </a:effectLst>
              </a:rPr>
              <a:t>q</a:t>
            </a:r>
            <a:r>
              <a:rPr lang="en-US" u="sng" dirty="0">
                <a:effectLst>
                  <a:glow rad="127000">
                    <a:srgbClr val="C00000"/>
                  </a:glow>
                  <a:outerShdw blurRad="50800" dist="50800" dir="2700000" algn="ctr" rotWithShape="0">
                    <a:schemeClr val="tx1"/>
                  </a:outerShdw>
                </a:effectLst>
              </a:rPr>
              <a:t>uential</a:t>
            </a:r>
            <a:r>
              <a:rPr lang="en-US" dirty="0"/>
              <a:t> Theology 12-21</a:t>
            </a:r>
          </a:p>
        </p:txBody>
      </p:sp>
      <p:sp>
        <p:nvSpPr>
          <p:cNvPr id="5" name="Content Placeholder 4">
            <a:extLst>
              <a:ext uri="{FF2B5EF4-FFF2-40B4-BE49-F238E27FC236}">
                <a16:creationId xmlns:a16="http://schemas.microsoft.com/office/drawing/2014/main" id="{53DBE3C6-57C1-464D-B762-996BD70072F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49235049"/>
      </p:ext>
    </p:extLst>
  </p:cSld>
  <p:clrMapOvr>
    <a:masterClrMapping/>
  </p:clrMapOvr>
  <p:transition>
    <p:circl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a:xfrm>
            <a:off x="0" y="0"/>
            <a:ext cx="12192000" cy="2092569"/>
          </a:xfrm>
        </p:spPr>
        <p:txBody>
          <a:bodyPr/>
          <a:lstStyle/>
          <a:p>
            <a:r>
              <a:rPr lang="en-US" dirty="0"/>
              <a:t>Victory is found in Correct Theology</a:t>
            </a:r>
          </a:p>
        </p:txBody>
      </p:sp>
      <p:sp>
        <p:nvSpPr>
          <p:cNvPr id="3" name="Content Placeholder 2">
            <a:extLst>
              <a:ext uri="{FF2B5EF4-FFF2-40B4-BE49-F238E27FC236}">
                <a16:creationId xmlns:a16="http://schemas.microsoft.com/office/drawing/2014/main" id="{8B86AFBF-653B-4D8F-8DE1-F820F82B4CD9}"/>
              </a:ext>
            </a:extLst>
          </p:cNvPr>
          <p:cNvSpPr>
            <a:spLocks noGrp="1"/>
          </p:cNvSpPr>
          <p:nvPr>
            <p:ph idx="1"/>
          </p:nvPr>
        </p:nvSpPr>
        <p:spPr>
          <a:xfrm>
            <a:off x="400834" y="1932709"/>
            <a:ext cx="8369094" cy="4655980"/>
          </a:xfrm>
        </p:spPr>
        <p:txBody>
          <a:bodyPr>
            <a:normAutofit/>
          </a:bodyPr>
          <a:lstStyle/>
          <a:p>
            <a:pPr algn="ctr"/>
            <a:r>
              <a:rPr lang="en-US" sz="5400" dirty="0"/>
              <a:t>Theology = “Study of God” </a:t>
            </a:r>
          </a:p>
          <a:p>
            <a:pPr algn="ctr"/>
            <a:r>
              <a:rPr lang="en-US" sz="5400" dirty="0"/>
              <a:t>What you believe about </a:t>
            </a:r>
            <a:br>
              <a:rPr lang="en-US" sz="5400" dirty="0"/>
            </a:br>
            <a:r>
              <a:rPr lang="en-US" sz="5400" dirty="0"/>
              <a:t>God matters!</a:t>
            </a:r>
          </a:p>
          <a:p>
            <a:pPr algn="ctr"/>
            <a:r>
              <a:rPr lang="en-US" sz="5400" dirty="0"/>
              <a:t>Five kinds of theology emerge…</a:t>
            </a:r>
          </a:p>
        </p:txBody>
      </p:sp>
    </p:spTree>
    <p:extLst>
      <p:ext uri="{BB962C8B-B14F-4D97-AF65-F5344CB8AC3E}">
        <p14:creationId xmlns:p14="http://schemas.microsoft.com/office/powerpoint/2010/main" val="385230498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5. </a:t>
            </a:r>
            <a:r>
              <a:rPr lang="en-US" u="sng" dirty="0">
                <a:effectLst>
                  <a:glow rad="127000">
                    <a:srgbClr val="C00000"/>
                  </a:glow>
                  <a:outerShdw blurRad="50800" dist="50800" dir="2700000" algn="ctr" rotWithShape="0">
                    <a:schemeClr val="tx1"/>
                  </a:outerShdw>
                </a:effectLst>
              </a:rPr>
              <a:t>Conse</a:t>
            </a:r>
            <a:r>
              <a:rPr lang="en-US" dirty="0">
                <a:effectLst>
                  <a:glow rad="127000">
                    <a:srgbClr val="C00000"/>
                  </a:glow>
                  <a:outerShdw blurRad="50800" dist="50800" dir="2700000" algn="ctr" rotWithShape="0">
                    <a:schemeClr val="tx1"/>
                  </a:outerShdw>
                </a:effectLst>
              </a:rPr>
              <a:t>q</a:t>
            </a:r>
            <a:r>
              <a:rPr lang="en-US" u="sng" dirty="0">
                <a:effectLst>
                  <a:glow rad="127000">
                    <a:srgbClr val="C00000"/>
                  </a:glow>
                  <a:outerShdw blurRad="50800" dist="50800" dir="2700000" algn="ctr" rotWithShape="0">
                    <a:schemeClr val="tx1"/>
                  </a:outerShdw>
                </a:effectLst>
              </a:rPr>
              <a:t>uential</a:t>
            </a:r>
            <a:r>
              <a:rPr lang="en-US" dirty="0"/>
              <a:t> Theology 12-21</a:t>
            </a:r>
          </a:p>
        </p:txBody>
      </p:sp>
      <p:sp>
        <p:nvSpPr>
          <p:cNvPr id="3" name="Content Placeholder 2">
            <a:extLst>
              <a:ext uri="{FF2B5EF4-FFF2-40B4-BE49-F238E27FC236}">
                <a16:creationId xmlns:a16="http://schemas.microsoft.com/office/drawing/2014/main" id="{8B86AFBF-653B-4D8F-8DE1-F820F82B4CD9}"/>
              </a:ext>
            </a:extLst>
          </p:cNvPr>
          <p:cNvSpPr>
            <a:spLocks noGrp="1"/>
          </p:cNvSpPr>
          <p:nvPr>
            <p:ph idx="1"/>
          </p:nvPr>
        </p:nvSpPr>
        <p:spPr>
          <a:xfrm>
            <a:off x="4917416" y="1510145"/>
            <a:ext cx="6595712" cy="5050835"/>
          </a:xfrm>
        </p:spPr>
        <p:txBody>
          <a:bodyPr/>
          <a:lstStyle/>
          <a:p>
            <a:r>
              <a:rPr lang="en-US" dirty="0">
                <a:effectLst>
                  <a:glow rad="127000">
                    <a:srgbClr val="C00000"/>
                  </a:glow>
                </a:effectLst>
              </a:rPr>
              <a:t>To </a:t>
            </a:r>
            <a:r>
              <a:rPr lang="en-US" u="sng" dirty="0">
                <a:effectLst>
                  <a:glow rad="127000">
                    <a:srgbClr val="C00000"/>
                  </a:glow>
                </a:effectLst>
              </a:rPr>
              <a:t>Eli</a:t>
            </a:r>
            <a:r>
              <a:rPr lang="en-US" dirty="0">
                <a:effectLst>
                  <a:glow rad="127000">
                    <a:srgbClr val="C00000"/>
                  </a:glow>
                </a:effectLst>
              </a:rPr>
              <a:t> 12-18</a:t>
            </a:r>
          </a:p>
          <a:p>
            <a:r>
              <a:rPr lang="en-US" dirty="0"/>
              <a:t> </a:t>
            </a:r>
            <a:r>
              <a:rPr lang="en-US" baseline="30000" dirty="0"/>
              <a:t>12</a:t>
            </a:r>
            <a:r>
              <a:rPr lang="en-US" dirty="0"/>
              <a:t> A man of Benjamin ran from the battle line and came to Shiloh the same day, with his clothes torn and with dirt on his head.</a:t>
            </a:r>
          </a:p>
        </p:txBody>
      </p:sp>
      <p:pic>
        <p:nvPicPr>
          <p:cNvPr id="7" name="Picture 6" descr="Two people looking at the camera&#10;&#10;Description automatically generated">
            <a:extLst>
              <a:ext uri="{FF2B5EF4-FFF2-40B4-BE49-F238E27FC236}">
                <a16:creationId xmlns:a16="http://schemas.microsoft.com/office/drawing/2014/main" id="{A5685697-906A-4EC2-A48D-5874F06F4F7C}"/>
              </a:ext>
            </a:extLst>
          </p:cNvPr>
          <p:cNvPicPr>
            <a:picLocks noChangeAspect="1"/>
          </p:cNvPicPr>
          <p:nvPr/>
        </p:nvPicPr>
        <p:blipFill rotWithShape="1">
          <a:blip r:embed="rId2">
            <a:extLst>
              <a:ext uri="{28A0092B-C50C-407E-A947-70E740481C1C}">
                <a14:useLocalDpi xmlns:a14="http://schemas.microsoft.com/office/drawing/2010/main" val="0"/>
              </a:ext>
            </a:extLst>
          </a:blip>
          <a:srcRect r="18362" b="5348"/>
          <a:stretch/>
        </p:blipFill>
        <p:spPr>
          <a:xfrm flipH="1">
            <a:off x="-1" y="1077686"/>
            <a:ext cx="5178640" cy="5780314"/>
          </a:xfrm>
          <a:prstGeom prst="rect">
            <a:avLst/>
          </a:prstGeom>
        </p:spPr>
      </p:pic>
    </p:spTree>
    <p:extLst>
      <p:ext uri="{BB962C8B-B14F-4D97-AF65-F5344CB8AC3E}">
        <p14:creationId xmlns:p14="http://schemas.microsoft.com/office/powerpoint/2010/main" val="1771793100"/>
      </p:ext>
    </p:extLst>
  </p:cSld>
  <p:clrMapOvr>
    <a:masterClrMapping/>
  </p:clrMapOvr>
  <p:transition>
    <p:circl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C4FB18-7C37-4278-B950-6CF91CF72A99}"/>
              </a:ext>
            </a:extLst>
          </p:cNvPr>
          <p:cNvPicPr>
            <a:picLocks noChangeAspect="1"/>
          </p:cNvPicPr>
          <p:nvPr/>
        </p:nvPicPr>
        <p:blipFill>
          <a:blip r:embed="rId2"/>
          <a:stretch>
            <a:fillRect/>
          </a:stretch>
        </p:blipFill>
        <p:spPr>
          <a:xfrm>
            <a:off x="6019800" y="0"/>
            <a:ext cx="6172200" cy="6858000"/>
          </a:xfrm>
          <a:prstGeom prst="rect">
            <a:avLst/>
          </a:prstGeom>
        </p:spPr>
      </p:pic>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5. </a:t>
            </a:r>
            <a:r>
              <a:rPr lang="en-US" u="sng" dirty="0"/>
              <a:t>Conse</a:t>
            </a:r>
            <a:r>
              <a:rPr lang="en-US" dirty="0"/>
              <a:t>q</a:t>
            </a:r>
            <a:r>
              <a:rPr lang="en-US" u="sng" dirty="0"/>
              <a:t>uential</a:t>
            </a:r>
            <a:r>
              <a:rPr lang="en-US" dirty="0"/>
              <a:t> Theology 12-21</a:t>
            </a:r>
          </a:p>
        </p:txBody>
      </p:sp>
      <p:sp>
        <p:nvSpPr>
          <p:cNvPr id="3" name="Content Placeholder 2">
            <a:extLst>
              <a:ext uri="{FF2B5EF4-FFF2-40B4-BE49-F238E27FC236}">
                <a16:creationId xmlns:a16="http://schemas.microsoft.com/office/drawing/2014/main" id="{8B86AFBF-653B-4D8F-8DE1-F820F82B4CD9}"/>
              </a:ext>
            </a:extLst>
          </p:cNvPr>
          <p:cNvSpPr>
            <a:spLocks noGrp="1"/>
          </p:cNvSpPr>
          <p:nvPr>
            <p:ph idx="1"/>
          </p:nvPr>
        </p:nvSpPr>
        <p:spPr>
          <a:xfrm>
            <a:off x="400833" y="1537854"/>
            <a:ext cx="6872803" cy="5050835"/>
          </a:xfrm>
        </p:spPr>
        <p:txBody>
          <a:bodyPr/>
          <a:lstStyle/>
          <a:p>
            <a:r>
              <a:rPr lang="en-US" baseline="30000" dirty="0"/>
              <a:t>13</a:t>
            </a:r>
            <a:r>
              <a:rPr lang="en-US" dirty="0"/>
              <a:t> When he arrived, Eli was sitting on his seat by the road watching, for his heart trembled for the ark of God. And when the man came into the city and told the news, all the city cried out.</a:t>
            </a:r>
          </a:p>
          <a:p>
            <a:endParaRPr lang="en-US" dirty="0"/>
          </a:p>
        </p:txBody>
      </p:sp>
    </p:spTree>
    <p:extLst>
      <p:ext uri="{BB962C8B-B14F-4D97-AF65-F5344CB8AC3E}">
        <p14:creationId xmlns:p14="http://schemas.microsoft.com/office/powerpoint/2010/main" val="1606439836"/>
      </p:ext>
    </p:extLst>
  </p:cSld>
  <p:clrMapOvr>
    <a:masterClrMapping/>
  </p:clrMapOvr>
  <p:transition>
    <p:circl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C4FB18-7C37-4278-B950-6CF91CF72A99}"/>
              </a:ext>
            </a:extLst>
          </p:cNvPr>
          <p:cNvPicPr>
            <a:picLocks noChangeAspect="1"/>
          </p:cNvPicPr>
          <p:nvPr/>
        </p:nvPicPr>
        <p:blipFill>
          <a:blip r:embed="rId2"/>
          <a:stretch>
            <a:fillRect/>
          </a:stretch>
        </p:blipFill>
        <p:spPr>
          <a:xfrm>
            <a:off x="6019800" y="0"/>
            <a:ext cx="6172200" cy="6858000"/>
          </a:xfrm>
          <a:prstGeom prst="rect">
            <a:avLst/>
          </a:prstGeom>
        </p:spPr>
      </p:pic>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5. </a:t>
            </a:r>
            <a:r>
              <a:rPr lang="en-US" u="sng" dirty="0"/>
              <a:t>Conse</a:t>
            </a:r>
            <a:r>
              <a:rPr lang="en-US" dirty="0"/>
              <a:t>q</a:t>
            </a:r>
            <a:r>
              <a:rPr lang="en-US" u="sng" dirty="0"/>
              <a:t>uential</a:t>
            </a:r>
            <a:r>
              <a:rPr lang="en-US" dirty="0"/>
              <a:t> Theology 12-21</a:t>
            </a:r>
          </a:p>
        </p:txBody>
      </p:sp>
      <p:sp>
        <p:nvSpPr>
          <p:cNvPr id="6" name="Speech Bubble: Rectangle with Corners Rounded 5">
            <a:extLst>
              <a:ext uri="{FF2B5EF4-FFF2-40B4-BE49-F238E27FC236}">
                <a16:creationId xmlns:a16="http://schemas.microsoft.com/office/drawing/2014/main" id="{D93A526F-0F43-493A-AAF5-A305275EED1F}"/>
              </a:ext>
            </a:extLst>
          </p:cNvPr>
          <p:cNvSpPr/>
          <p:nvPr/>
        </p:nvSpPr>
        <p:spPr>
          <a:xfrm>
            <a:off x="304801" y="2709639"/>
            <a:ext cx="6872803" cy="1782848"/>
          </a:xfrm>
          <a:prstGeom prst="wedgeRoundRectCallout">
            <a:avLst>
              <a:gd name="adj1" fmla="val 72797"/>
              <a:gd name="adj2" fmla="val -27043"/>
              <a:gd name="adj3" fmla="val 16667"/>
            </a:avLst>
          </a:prstGeom>
          <a:solidFill>
            <a:srgbClr val="F9E8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B86AFBF-653B-4D8F-8DE1-F820F82B4CD9}"/>
              </a:ext>
            </a:extLst>
          </p:cNvPr>
          <p:cNvSpPr>
            <a:spLocks noGrp="1"/>
          </p:cNvSpPr>
          <p:nvPr>
            <p:ph idx="1"/>
          </p:nvPr>
        </p:nvSpPr>
        <p:spPr>
          <a:xfrm>
            <a:off x="400833" y="1537854"/>
            <a:ext cx="6872803" cy="5050835"/>
          </a:xfrm>
        </p:spPr>
        <p:txBody>
          <a:bodyPr/>
          <a:lstStyle/>
          <a:p>
            <a:r>
              <a:rPr lang="en-US" baseline="30000" dirty="0"/>
              <a:t>14</a:t>
            </a:r>
            <a:r>
              <a:rPr lang="en-US" dirty="0"/>
              <a:t> When Eli heard the sound of the outcry, he said, </a:t>
            </a:r>
          </a:p>
          <a:p>
            <a:r>
              <a:rPr lang="en-US" dirty="0"/>
              <a:t>"What is this uproar?" Then the man hurried and came and told Eli.</a:t>
            </a:r>
          </a:p>
          <a:p>
            <a:r>
              <a:rPr lang="en-US" dirty="0"/>
              <a:t> </a:t>
            </a:r>
            <a:r>
              <a:rPr lang="en-US" baseline="30000" dirty="0"/>
              <a:t>15</a:t>
            </a:r>
            <a:r>
              <a:rPr lang="en-US" dirty="0"/>
              <a:t> Now Eli was ninety-eight years old and his eyes were set so that he could not see.</a:t>
            </a:r>
          </a:p>
          <a:p>
            <a:r>
              <a:rPr lang="en-US" dirty="0"/>
              <a:t> </a:t>
            </a:r>
          </a:p>
        </p:txBody>
      </p:sp>
    </p:spTree>
    <p:extLst>
      <p:ext uri="{BB962C8B-B14F-4D97-AF65-F5344CB8AC3E}">
        <p14:creationId xmlns:p14="http://schemas.microsoft.com/office/powerpoint/2010/main" val="2837058519"/>
      </p:ext>
    </p:extLst>
  </p:cSld>
  <p:clrMapOvr>
    <a:masterClrMapping/>
  </p:clrMapOvr>
  <p:transition>
    <p:circl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wo people looking at the camera&#10;&#10;Description automatically generated">
            <a:extLst>
              <a:ext uri="{FF2B5EF4-FFF2-40B4-BE49-F238E27FC236}">
                <a16:creationId xmlns:a16="http://schemas.microsoft.com/office/drawing/2014/main" id="{844731F3-D441-44A6-B244-998BB2F13B86}"/>
              </a:ext>
            </a:extLst>
          </p:cNvPr>
          <p:cNvPicPr>
            <a:picLocks noChangeAspect="1"/>
          </p:cNvPicPr>
          <p:nvPr/>
        </p:nvPicPr>
        <p:blipFill rotWithShape="1">
          <a:blip r:embed="rId2">
            <a:extLst>
              <a:ext uri="{28A0092B-C50C-407E-A947-70E740481C1C}">
                <a14:useLocalDpi xmlns:a14="http://schemas.microsoft.com/office/drawing/2010/main" val="0"/>
              </a:ext>
            </a:extLst>
          </a:blip>
          <a:srcRect l="219" t="-4703" r="32558" b="4703"/>
          <a:stretch/>
        </p:blipFill>
        <p:spPr>
          <a:xfrm flipH="1">
            <a:off x="-13856" y="751114"/>
            <a:ext cx="4264241" cy="6106886"/>
          </a:xfrm>
          <a:prstGeom prst="rect">
            <a:avLst/>
          </a:prstGeom>
        </p:spPr>
      </p:pic>
      <p:pic>
        <p:nvPicPr>
          <p:cNvPr id="5" name="Picture 4">
            <a:extLst>
              <a:ext uri="{FF2B5EF4-FFF2-40B4-BE49-F238E27FC236}">
                <a16:creationId xmlns:a16="http://schemas.microsoft.com/office/drawing/2014/main" id="{DAC4FB18-7C37-4278-B950-6CF91CF72A99}"/>
              </a:ext>
            </a:extLst>
          </p:cNvPr>
          <p:cNvPicPr>
            <a:picLocks noChangeAspect="1"/>
          </p:cNvPicPr>
          <p:nvPr/>
        </p:nvPicPr>
        <p:blipFill>
          <a:blip r:embed="rId3"/>
          <a:stretch>
            <a:fillRect/>
          </a:stretch>
        </p:blipFill>
        <p:spPr>
          <a:xfrm>
            <a:off x="6019800" y="0"/>
            <a:ext cx="6172200" cy="6858000"/>
          </a:xfrm>
          <a:prstGeom prst="rect">
            <a:avLst/>
          </a:prstGeom>
        </p:spPr>
      </p:pic>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5. </a:t>
            </a:r>
            <a:r>
              <a:rPr lang="en-US" u="sng" dirty="0"/>
              <a:t>Conse</a:t>
            </a:r>
            <a:r>
              <a:rPr lang="en-US" dirty="0"/>
              <a:t>q</a:t>
            </a:r>
            <a:r>
              <a:rPr lang="en-US" u="sng" dirty="0"/>
              <a:t>uential</a:t>
            </a:r>
            <a:r>
              <a:rPr lang="en-US" dirty="0"/>
              <a:t> Theology 12-21</a:t>
            </a:r>
          </a:p>
        </p:txBody>
      </p:sp>
      <p:sp>
        <p:nvSpPr>
          <p:cNvPr id="4" name="Speech Bubble: Rectangle 3">
            <a:extLst>
              <a:ext uri="{FF2B5EF4-FFF2-40B4-BE49-F238E27FC236}">
                <a16:creationId xmlns:a16="http://schemas.microsoft.com/office/drawing/2014/main" id="{A5FB8A3A-BDF6-4C81-99E0-58F118B66439}"/>
              </a:ext>
            </a:extLst>
          </p:cNvPr>
          <p:cNvSpPr/>
          <p:nvPr/>
        </p:nvSpPr>
        <p:spPr>
          <a:xfrm>
            <a:off x="4022252" y="1898626"/>
            <a:ext cx="4308763" cy="2435629"/>
          </a:xfrm>
          <a:prstGeom prst="wedgeRectCallout">
            <a:avLst>
              <a:gd name="adj1" fmla="val -74556"/>
              <a:gd name="adj2" fmla="val 45996"/>
            </a:avLst>
          </a:prstGeom>
          <a:solidFill>
            <a:srgbClr val="F9E8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peech Bubble: Rectangle with Corners Rounded 6">
            <a:extLst>
              <a:ext uri="{FF2B5EF4-FFF2-40B4-BE49-F238E27FC236}">
                <a16:creationId xmlns:a16="http://schemas.microsoft.com/office/drawing/2014/main" id="{9EBA6088-9B62-4179-812A-A7AE34AE547D}"/>
              </a:ext>
            </a:extLst>
          </p:cNvPr>
          <p:cNvSpPr/>
          <p:nvPr/>
        </p:nvSpPr>
        <p:spPr>
          <a:xfrm>
            <a:off x="3294888" y="5185458"/>
            <a:ext cx="5714999" cy="921428"/>
          </a:xfrm>
          <a:prstGeom prst="wedgeRoundRectCallout">
            <a:avLst>
              <a:gd name="adj1" fmla="val 55443"/>
              <a:gd name="adj2" fmla="val -198005"/>
              <a:gd name="adj3" fmla="val 16667"/>
            </a:avLst>
          </a:prstGeom>
          <a:solidFill>
            <a:srgbClr val="F9E8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B86AFBF-653B-4D8F-8DE1-F820F82B4CD9}"/>
              </a:ext>
            </a:extLst>
          </p:cNvPr>
          <p:cNvSpPr>
            <a:spLocks noGrp="1"/>
          </p:cNvSpPr>
          <p:nvPr>
            <p:ph idx="1"/>
          </p:nvPr>
        </p:nvSpPr>
        <p:spPr>
          <a:xfrm>
            <a:off x="3172691" y="1288474"/>
            <a:ext cx="5832763" cy="5230944"/>
          </a:xfrm>
        </p:spPr>
        <p:txBody>
          <a:bodyPr/>
          <a:lstStyle/>
          <a:p>
            <a:pPr algn="ctr"/>
            <a:r>
              <a:rPr lang="en-US" baseline="30000" dirty="0"/>
              <a:t>16</a:t>
            </a:r>
            <a:r>
              <a:rPr lang="en-US" dirty="0"/>
              <a:t> And the man said to Eli,</a:t>
            </a:r>
            <a:br>
              <a:rPr lang="en-US" sz="1000" dirty="0"/>
            </a:br>
            <a:r>
              <a:rPr lang="en-US" sz="1000" dirty="0"/>
              <a:t> </a:t>
            </a:r>
            <a:br>
              <a:rPr lang="en-US" dirty="0"/>
            </a:br>
            <a:r>
              <a:rPr lang="en-US" dirty="0"/>
              <a:t>"I am he who has </a:t>
            </a:r>
            <a:br>
              <a:rPr lang="en-US" dirty="0"/>
            </a:br>
            <a:r>
              <a:rPr lang="en-US" dirty="0"/>
              <a:t>come from the </a:t>
            </a:r>
            <a:br>
              <a:rPr lang="en-US" dirty="0"/>
            </a:br>
            <a:r>
              <a:rPr lang="en-US" dirty="0"/>
              <a:t>battle; I fled from </a:t>
            </a:r>
            <a:br>
              <a:rPr lang="en-US" dirty="0"/>
            </a:br>
            <a:r>
              <a:rPr lang="en-US" dirty="0"/>
              <a:t>the battle today." </a:t>
            </a:r>
          </a:p>
          <a:p>
            <a:pPr algn="ctr"/>
            <a:br>
              <a:rPr lang="en-US" sz="1000" dirty="0"/>
            </a:br>
            <a:br>
              <a:rPr lang="en-US" sz="1000" dirty="0"/>
            </a:br>
            <a:r>
              <a:rPr lang="en-US" dirty="0"/>
              <a:t>And he said, </a:t>
            </a:r>
            <a:br>
              <a:rPr lang="en-US" sz="1000" dirty="0"/>
            </a:br>
            <a:br>
              <a:rPr lang="en-US" sz="1000" dirty="0"/>
            </a:br>
            <a:r>
              <a:rPr lang="en-US" dirty="0"/>
              <a:t>"How did it go, my son?"</a:t>
            </a:r>
          </a:p>
        </p:txBody>
      </p:sp>
    </p:spTree>
    <p:extLst>
      <p:ext uri="{BB962C8B-B14F-4D97-AF65-F5344CB8AC3E}">
        <p14:creationId xmlns:p14="http://schemas.microsoft.com/office/powerpoint/2010/main" val="357428983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wo people looking at the camera&#10;&#10;Description automatically generated">
            <a:extLst>
              <a:ext uri="{FF2B5EF4-FFF2-40B4-BE49-F238E27FC236}">
                <a16:creationId xmlns:a16="http://schemas.microsoft.com/office/drawing/2014/main" id="{FC57998E-AB10-4521-A5EE-18A0B3CF717B}"/>
              </a:ext>
            </a:extLst>
          </p:cNvPr>
          <p:cNvPicPr>
            <a:picLocks noChangeAspect="1"/>
          </p:cNvPicPr>
          <p:nvPr/>
        </p:nvPicPr>
        <p:blipFill rotWithShape="1">
          <a:blip r:embed="rId2">
            <a:extLst>
              <a:ext uri="{28A0092B-C50C-407E-A947-70E740481C1C}">
                <a14:useLocalDpi xmlns:a14="http://schemas.microsoft.com/office/drawing/2010/main" val="0"/>
              </a:ext>
            </a:extLst>
          </a:blip>
          <a:srcRect l="219" t="-4703" r="32558" b="4703"/>
          <a:stretch/>
        </p:blipFill>
        <p:spPr>
          <a:xfrm flipH="1">
            <a:off x="-13856" y="751114"/>
            <a:ext cx="4264241" cy="6106886"/>
          </a:xfrm>
          <a:prstGeom prst="rect">
            <a:avLst/>
          </a:prstGeom>
        </p:spPr>
      </p:pic>
      <p:sp>
        <p:nvSpPr>
          <p:cNvPr id="7" name="Speech Bubble: Rectangle 6">
            <a:extLst>
              <a:ext uri="{FF2B5EF4-FFF2-40B4-BE49-F238E27FC236}">
                <a16:creationId xmlns:a16="http://schemas.microsoft.com/office/drawing/2014/main" id="{5ED76F42-F75F-43E6-A3BE-5C876D223ECE}"/>
              </a:ext>
            </a:extLst>
          </p:cNvPr>
          <p:cNvSpPr/>
          <p:nvPr/>
        </p:nvSpPr>
        <p:spPr>
          <a:xfrm>
            <a:off x="4168556" y="2447266"/>
            <a:ext cx="7151716" cy="4063262"/>
          </a:xfrm>
          <a:prstGeom prst="wedgeRectCallout">
            <a:avLst>
              <a:gd name="adj1" fmla="val -68109"/>
              <a:gd name="adj2" fmla="val 2038"/>
            </a:avLst>
          </a:prstGeom>
          <a:solidFill>
            <a:srgbClr val="F9E8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5. </a:t>
            </a:r>
            <a:r>
              <a:rPr lang="en-US" u="sng" dirty="0"/>
              <a:t>Conse</a:t>
            </a:r>
            <a:r>
              <a:rPr lang="en-US" dirty="0"/>
              <a:t>q</a:t>
            </a:r>
            <a:r>
              <a:rPr lang="en-US" u="sng" dirty="0"/>
              <a:t>uential</a:t>
            </a:r>
            <a:r>
              <a:rPr lang="en-US" dirty="0"/>
              <a:t> Theology 12-21</a:t>
            </a:r>
          </a:p>
        </p:txBody>
      </p:sp>
      <p:sp>
        <p:nvSpPr>
          <p:cNvPr id="3" name="Content Placeholder 2">
            <a:extLst>
              <a:ext uri="{FF2B5EF4-FFF2-40B4-BE49-F238E27FC236}">
                <a16:creationId xmlns:a16="http://schemas.microsoft.com/office/drawing/2014/main" id="{8B86AFBF-653B-4D8F-8DE1-F820F82B4CD9}"/>
              </a:ext>
            </a:extLst>
          </p:cNvPr>
          <p:cNvSpPr>
            <a:spLocks noGrp="1"/>
          </p:cNvSpPr>
          <p:nvPr>
            <p:ph idx="1"/>
          </p:nvPr>
        </p:nvSpPr>
        <p:spPr>
          <a:xfrm>
            <a:off x="4296177" y="1208670"/>
            <a:ext cx="7261839" cy="5050835"/>
          </a:xfrm>
        </p:spPr>
        <p:txBody>
          <a:bodyPr/>
          <a:lstStyle/>
          <a:p>
            <a:r>
              <a:rPr lang="en-US" baseline="30000" dirty="0"/>
              <a:t>17</a:t>
            </a:r>
            <a:r>
              <a:rPr lang="en-US" dirty="0"/>
              <a:t> He who brought the news answered and said, </a:t>
            </a:r>
            <a:endParaRPr lang="en-US" sz="1000" dirty="0"/>
          </a:p>
          <a:p>
            <a:br>
              <a:rPr lang="en-US" sz="1000" dirty="0"/>
            </a:br>
            <a:r>
              <a:rPr lang="en-US" dirty="0"/>
              <a:t>"</a:t>
            </a:r>
            <a:r>
              <a:rPr lang="en-US" dirty="0">
                <a:effectLst>
                  <a:glow rad="127000">
                    <a:srgbClr val="C00000"/>
                  </a:glow>
                </a:effectLst>
              </a:rPr>
              <a:t>Israel has fled before the Philistines, and there has also been a great defeat among the people</a:t>
            </a:r>
            <a:r>
              <a:rPr lang="en-US" dirty="0"/>
              <a:t>. Your two sons also, Hophni and Phinehas, are dead, and the ark of God has been captured."</a:t>
            </a:r>
          </a:p>
        </p:txBody>
      </p:sp>
    </p:spTree>
    <p:extLst>
      <p:ext uri="{BB962C8B-B14F-4D97-AF65-F5344CB8AC3E}">
        <p14:creationId xmlns:p14="http://schemas.microsoft.com/office/powerpoint/2010/main" val="2170275209"/>
      </p:ext>
    </p:extLst>
  </p:cSld>
  <p:clrMapOvr>
    <a:masterClrMapping/>
  </p:clrMapOvr>
  <p:transition>
    <p:circl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wo people looking at the camera&#10;&#10;Description automatically generated">
            <a:extLst>
              <a:ext uri="{FF2B5EF4-FFF2-40B4-BE49-F238E27FC236}">
                <a16:creationId xmlns:a16="http://schemas.microsoft.com/office/drawing/2014/main" id="{FC57998E-AB10-4521-A5EE-18A0B3CF717B}"/>
              </a:ext>
            </a:extLst>
          </p:cNvPr>
          <p:cNvPicPr>
            <a:picLocks noChangeAspect="1"/>
          </p:cNvPicPr>
          <p:nvPr/>
        </p:nvPicPr>
        <p:blipFill rotWithShape="1">
          <a:blip r:embed="rId2">
            <a:extLst>
              <a:ext uri="{28A0092B-C50C-407E-A947-70E740481C1C}">
                <a14:useLocalDpi xmlns:a14="http://schemas.microsoft.com/office/drawing/2010/main" val="0"/>
              </a:ext>
            </a:extLst>
          </a:blip>
          <a:srcRect l="219" t="-4703" r="32558" b="4703"/>
          <a:stretch/>
        </p:blipFill>
        <p:spPr>
          <a:xfrm flipH="1">
            <a:off x="-13856" y="751114"/>
            <a:ext cx="4264241" cy="6106886"/>
          </a:xfrm>
          <a:prstGeom prst="rect">
            <a:avLst/>
          </a:prstGeom>
        </p:spPr>
      </p:pic>
      <p:sp>
        <p:nvSpPr>
          <p:cNvPr id="7" name="Speech Bubble: Rectangle 6">
            <a:extLst>
              <a:ext uri="{FF2B5EF4-FFF2-40B4-BE49-F238E27FC236}">
                <a16:creationId xmlns:a16="http://schemas.microsoft.com/office/drawing/2014/main" id="{5ED76F42-F75F-43E6-A3BE-5C876D223ECE}"/>
              </a:ext>
            </a:extLst>
          </p:cNvPr>
          <p:cNvSpPr/>
          <p:nvPr/>
        </p:nvSpPr>
        <p:spPr>
          <a:xfrm>
            <a:off x="4168556" y="2447266"/>
            <a:ext cx="7151716" cy="4063262"/>
          </a:xfrm>
          <a:prstGeom prst="wedgeRectCallout">
            <a:avLst>
              <a:gd name="adj1" fmla="val -68109"/>
              <a:gd name="adj2" fmla="val 2038"/>
            </a:avLst>
          </a:prstGeom>
          <a:solidFill>
            <a:srgbClr val="F9E8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5. </a:t>
            </a:r>
            <a:r>
              <a:rPr lang="en-US" u="sng" dirty="0"/>
              <a:t>Conse</a:t>
            </a:r>
            <a:r>
              <a:rPr lang="en-US" dirty="0"/>
              <a:t>q</a:t>
            </a:r>
            <a:r>
              <a:rPr lang="en-US" u="sng" dirty="0"/>
              <a:t>uential</a:t>
            </a:r>
            <a:r>
              <a:rPr lang="en-US" dirty="0"/>
              <a:t> Theology 12-21</a:t>
            </a:r>
          </a:p>
        </p:txBody>
      </p:sp>
      <p:sp>
        <p:nvSpPr>
          <p:cNvPr id="3" name="Content Placeholder 2">
            <a:extLst>
              <a:ext uri="{FF2B5EF4-FFF2-40B4-BE49-F238E27FC236}">
                <a16:creationId xmlns:a16="http://schemas.microsoft.com/office/drawing/2014/main" id="{8B86AFBF-653B-4D8F-8DE1-F820F82B4CD9}"/>
              </a:ext>
            </a:extLst>
          </p:cNvPr>
          <p:cNvSpPr>
            <a:spLocks noGrp="1"/>
          </p:cNvSpPr>
          <p:nvPr>
            <p:ph idx="1"/>
          </p:nvPr>
        </p:nvSpPr>
        <p:spPr>
          <a:xfrm>
            <a:off x="4296177" y="1208670"/>
            <a:ext cx="7261839" cy="5050835"/>
          </a:xfrm>
        </p:spPr>
        <p:txBody>
          <a:bodyPr/>
          <a:lstStyle/>
          <a:p>
            <a:r>
              <a:rPr lang="en-US" baseline="30000" dirty="0"/>
              <a:t>17</a:t>
            </a:r>
            <a:r>
              <a:rPr lang="en-US" dirty="0"/>
              <a:t> He who brought the news answered and said, </a:t>
            </a:r>
            <a:endParaRPr lang="en-US" sz="1000" dirty="0"/>
          </a:p>
          <a:p>
            <a:br>
              <a:rPr lang="en-US" sz="1000" dirty="0"/>
            </a:br>
            <a:r>
              <a:rPr lang="en-US" dirty="0"/>
              <a:t>"Israel has fled before the Philistines, and there has also been a great defeat among the people. </a:t>
            </a:r>
            <a:r>
              <a:rPr lang="en-US" dirty="0">
                <a:effectLst>
                  <a:glow rad="127000">
                    <a:srgbClr val="C00000"/>
                  </a:glow>
                </a:effectLst>
              </a:rPr>
              <a:t>Your two sons also, Hophni and Phinehas, are dead, </a:t>
            </a:r>
            <a:r>
              <a:rPr lang="en-US" dirty="0"/>
              <a:t>and the ark of God has been captured."</a:t>
            </a:r>
          </a:p>
        </p:txBody>
      </p:sp>
    </p:spTree>
    <p:extLst>
      <p:ext uri="{BB962C8B-B14F-4D97-AF65-F5344CB8AC3E}">
        <p14:creationId xmlns:p14="http://schemas.microsoft.com/office/powerpoint/2010/main" val="1403866154"/>
      </p:ext>
    </p:extLst>
  </p:cSld>
  <p:clrMapOvr>
    <a:masterClrMapping/>
  </p:clrMapOvr>
  <p:transition>
    <p:circl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wo people looking at the camera&#10;&#10;Description automatically generated">
            <a:extLst>
              <a:ext uri="{FF2B5EF4-FFF2-40B4-BE49-F238E27FC236}">
                <a16:creationId xmlns:a16="http://schemas.microsoft.com/office/drawing/2014/main" id="{FC57998E-AB10-4521-A5EE-18A0B3CF717B}"/>
              </a:ext>
            </a:extLst>
          </p:cNvPr>
          <p:cNvPicPr>
            <a:picLocks noChangeAspect="1"/>
          </p:cNvPicPr>
          <p:nvPr/>
        </p:nvPicPr>
        <p:blipFill rotWithShape="1">
          <a:blip r:embed="rId2">
            <a:extLst>
              <a:ext uri="{28A0092B-C50C-407E-A947-70E740481C1C}">
                <a14:useLocalDpi xmlns:a14="http://schemas.microsoft.com/office/drawing/2010/main" val="0"/>
              </a:ext>
            </a:extLst>
          </a:blip>
          <a:srcRect l="219" t="-4703" r="32558" b="4703"/>
          <a:stretch/>
        </p:blipFill>
        <p:spPr>
          <a:xfrm flipH="1">
            <a:off x="-13856" y="751114"/>
            <a:ext cx="4264241" cy="6106886"/>
          </a:xfrm>
          <a:prstGeom prst="rect">
            <a:avLst/>
          </a:prstGeom>
        </p:spPr>
      </p:pic>
      <p:sp>
        <p:nvSpPr>
          <p:cNvPr id="7" name="Speech Bubble: Rectangle 6">
            <a:extLst>
              <a:ext uri="{FF2B5EF4-FFF2-40B4-BE49-F238E27FC236}">
                <a16:creationId xmlns:a16="http://schemas.microsoft.com/office/drawing/2014/main" id="{5ED76F42-F75F-43E6-A3BE-5C876D223ECE}"/>
              </a:ext>
            </a:extLst>
          </p:cNvPr>
          <p:cNvSpPr/>
          <p:nvPr/>
        </p:nvSpPr>
        <p:spPr>
          <a:xfrm>
            <a:off x="4168556" y="2447266"/>
            <a:ext cx="7151716" cy="4063262"/>
          </a:xfrm>
          <a:prstGeom prst="wedgeRectCallout">
            <a:avLst>
              <a:gd name="adj1" fmla="val -68109"/>
              <a:gd name="adj2" fmla="val 2038"/>
            </a:avLst>
          </a:prstGeom>
          <a:solidFill>
            <a:srgbClr val="F9E8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5. </a:t>
            </a:r>
            <a:r>
              <a:rPr lang="en-US" u="sng" dirty="0"/>
              <a:t>Conse</a:t>
            </a:r>
            <a:r>
              <a:rPr lang="en-US" dirty="0"/>
              <a:t>q</a:t>
            </a:r>
            <a:r>
              <a:rPr lang="en-US" u="sng" dirty="0"/>
              <a:t>uential</a:t>
            </a:r>
            <a:r>
              <a:rPr lang="en-US" dirty="0"/>
              <a:t> Theology 12-21</a:t>
            </a:r>
          </a:p>
        </p:txBody>
      </p:sp>
      <p:sp>
        <p:nvSpPr>
          <p:cNvPr id="3" name="Content Placeholder 2">
            <a:extLst>
              <a:ext uri="{FF2B5EF4-FFF2-40B4-BE49-F238E27FC236}">
                <a16:creationId xmlns:a16="http://schemas.microsoft.com/office/drawing/2014/main" id="{8B86AFBF-653B-4D8F-8DE1-F820F82B4CD9}"/>
              </a:ext>
            </a:extLst>
          </p:cNvPr>
          <p:cNvSpPr>
            <a:spLocks noGrp="1"/>
          </p:cNvSpPr>
          <p:nvPr>
            <p:ph idx="1"/>
          </p:nvPr>
        </p:nvSpPr>
        <p:spPr>
          <a:xfrm>
            <a:off x="4296177" y="1208670"/>
            <a:ext cx="7261839" cy="5050835"/>
          </a:xfrm>
        </p:spPr>
        <p:txBody>
          <a:bodyPr/>
          <a:lstStyle/>
          <a:p>
            <a:r>
              <a:rPr lang="en-US" baseline="30000" dirty="0"/>
              <a:t>17</a:t>
            </a:r>
            <a:r>
              <a:rPr lang="en-US" dirty="0"/>
              <a:t> He who brought the news answered and said, </a:t>
            </a:r>
            <a:endParaRPr lang="en-US" sz="1000" dirty="0"/>
          </a:p>
          <a:p>
            <a:br>
              <a:rPr lang="en-US" sz="1000" dirty="0"/>
            </a:br>
            <a:r>
              <a:rPr lang="en-US" dirty="0"/>
              <a:t>"Israel has fled before the Philistines, and there has also been a great defeat among the people. Your two sons also, Hophni and Phinehas, are dead, and </a:t>
            </a:r>
            <a:r>
              <a:rPr lang="en-US" dirty="0">
                <a:effectLst>
                  <a:glow rad="127000">
                    <a:srgbClr val="C00000"/>
                  </a:glow>
                </a:effectLst>
              </a:rPr>
              <a:t>the ark of God has been captured</a:t>
            </a:r>
            <a:r>
              <a:rPr lang="en-US" dirty="0"/>
              <a:t>."</a:t>
            </a:r>
          </a:p>
        </p:txBody>
      </p:sp>
    </p:spTree>
    <p:extLst>
      <p:ext uri="{BB962C8B-B14F-4D97-AF65-F5344CB8AC3E}">
        <p14:creationId xmlns:p14="http://schemas.microsoft.com/office/powerpoint/2010/main" val="4158849768"/>
      </p:ext>
    </p:extLst>
  </p:cSld>
  <p:clrMapOvr>
    <a:masterClrMapping/>
  </p:clrMapOvr>
  <p:transition>
    <p:circl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6CC44F-A89F-48DD-9839-0314A3050496}"/>
              </a:ext>
            </a:extLst>
          </p:cNvPr>
          <p:cNvPicPr>
            <a:picLocks noChangeAspect="1"/>
          </p:cNvPicPr>
          <p:nvPr/>
        </p:nvPicPr>
        <p:blipFill>
          <a:blip r:embed="rId2"/>
          <a:stretch>
            <a:fillRect/>
          </a:stretch>
        </p:blipFill>
        <p:spPr>
          <a:xfrm>
            <a:off x="6019800" y="0"/>
            <a:ext cx="6172200" cy="6858000"/>
          </a:xfrm>
          <a:prstGeom prst="rect">
            <a:avLst/>
          </a:prstGeom>
        </p:spPr>
      </p:pic>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5. </a:t>
            </a:r>
            <a:r>
              <a:rPr lang="en-US" u="sng" dirty="0"/>
              <a:t>Conse</a:t>
            </a:r>
            <a:r>
              <a:rPr lang="en-US" dirty="0"/>
              <a:t>q</a:t>
            </a:r>
            <a:r>
              <a:rPr lang="en-US" u="sng" dirty="0"/>
              <a:t>uential</a:t>
            </a:r>
            <a:r>
              <a:rPr lang="en-US" dirty="0"/>
              <a:t> Theology 12-21</a:t>
            </a:r>
          </a:p>
        </p:txBody>
      </p:sp>
      <p:sp>
        <p:nvSpPr>
          <p:cNvPr id="3" name="Content Placeholder 2">
            <a:extLst>
              <a:ext uri="{FF2B5EF4-FFF2-40B4-BE49-F238E27FC236}">
                <a16:creationId xmlns:a16="http://schemas.microsoft.com/office/drawing/2014/main" id="{8B86AFBF-653B-4D8F-8DE1-F820F82B4CD9}"/>
              </a:ext>
            </a:extLst>
          </p:cNvPr>
          <p:cNvSpPr>
            <a:spLocks noGrp="1"/>
          </p:cNvSpPr>
          <p:nvPr>
            <p:ph idx="1"/>
          </p:nvPr>
        </p:nvSpPr>
        <p:spPr>
          <a:xfrm>
            <a:off x="400833" y="1537854"/>
            <a:ext cx="7097247" cy="5050835"/>
          </a:xfrm>
        </p:spPr>
        <p:txBody>
          <a:bodyPr/>
          <a:lstStyle/>
          <a:p>
            <a:r>
              <a:rPr lang="en-US" dirty="0"/>
              <a:t> </a:t>
            </a:r>
            <a:r>
              <a:rPr lang="en-US" baseline="30000" dirty="0"/>
              <a:t>18</a:t>
            </a:r>
            <a:r>
              <a:rPr lang="en-US" dirty="0"/>
              <a:t> </a:t>
            </a:r>
            <a:r>
              <a:rPr lang="en-US" dirty="0">
                <a:effectLst>
                  <a:glow rad="127000">
                    <a:srgbClr val="C00000"/>
                  </a:glow>
                </a:effectLst>
              </a:rPr>
              <a:t>As soon as he mentioned the ark of God</a:t>
            </a:r>
            <a:r>
              <a:rPr lang="en-US" dirty="0"/>
              <a:t>, Eli fell over backward from his seat by the side of the gate, and his neck was broken and he died, for the man was old and heavy. He had judged Israel forty years. </a:t>
            </a:r>
          </a:p>
          <a:p>
            <a:endParaRPr lang="en-US" dirty="0"/>
          </a:p>
        </p:txBody>
      </p:sp>
    </p:spTree>
    <p:extLst>
      <p:ext uri="{BB962C8B-B14F-4D97-AF65-F5344CB8AC3E}">
        <p14:creationId xmlns:p14="http://schemas.microsoft.com/office/powerpoint/2010/main" val="1967914213"/>
      </p:ext>
    </p:extLst>
  </p:cSld>
  <p:clrMapOvr>
    <a:masterClrMapping/>
  </p:clrMapOvr>
  <p:transition>
    <p:circl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6CC44F-A89F-48DD-9839-0314A3050496}"/>
              </a:ext>
            </a:extLst>
          </p:cNvPr>
          <p:cNvPicPr>
            <a:picLocks noChangeAspect="1"/>
          </p:cNvPicPr>
          <p:nvPr/>
        </p:nvPicPr>
        <p:blipFill>
          <a:blip r:embed="rId2"/>
          <a:stretch>
            <a:fillRect/>
          </a:stretch>
        </p:blipFill>
        <p:spPr>
          <a:xfrm>
            <a:off x="6019800" y="0"/>
            <a:ext cx="6172200" cy="6858000"/>
          </a:xfrm>
          <a:prstGeom prst="rect">
            <a:avLst/>
          </a:prstGeom>
        </p:spPr>
      </p:pic>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5. </a:t>
            </a:r>
            <a:r>
              <a:rPr lang="en-US" u="sng" dirty="0"/>
              <a:t>Conse</a:t>
            </a:r>
            <a:r>
              <a:rPr lang="en-US" dirty="0"/>
              <a:t>q</a:t>
            </a:r>
            <a:r>
              <a:rPr lang="en-US" u="sng" dirty="0"/>
              <a:t>uential</a:t>
            </a:r>
            <a:r>
              <a:rPr lang="en-US" dirty="0"/>
              <a:t> Theology 12-21</a:t>
            </a:r>
          </a:p>
        </p:txBody>
      </p:sp>
      <p:sp>
        <p:nvSpPr>
          <p:cNvPr id="3" name="Content Placeholder 2">
            <a:extLst>
              <a:ext uri="{FF2B5EF4-FFF2-40B4-BE49-F238E27FC236}">
                <a16:creationId xmlns:a16="http://schemas.microsoft.com/office/drawing/2014/main" id="{8B86AFBF-653B-4D8F-8DE1-F820F82B4CD9}"/>
              </a:ext>
            </a:extLst>
          </p:cNvPr>
          <p:cNvSpPr>
            <a:spLocks noGrp="1"/>
          </p:cNvSpPr>
          <p:nvPr>
            <p:ph idx="1"/>
          </p:nvPr>
        </p:nvSpPr>
        <p:spPr>
          <a:xfrm>
            <a:off x="400833" y="1537854"/>
            <a:ext cx="7097247" cy="5050835"/>
          </a:xfrm>
        </p:spPr>
        <p:txBody>
          <a:bodyPr/>
          <a:lstStyle/>
          <a:p>
            <a:r>
              <a:rPr lang="en-US" dirty="0"/>
              <a:t> </a:t>
            </a:r>
            <a:r>
              <a:rPr lang="en-US" baseline="30000" dirty="0"/>
              <a:t>18</a:t>
            </a:r>
            <a:r>
              <a:rPr lang="en-US" dirty="0"/>
              <a:t> As soon as he mentioned the ark of God, </a:t>
            </a:r>
            <a:r>
              <a:rPr lang="en-US" dirty="0">
                <a:effectLst>
                  <a:glow rad="127000">
                    <a:srgbClr val="C00000"/>
                  </a:glow>
                </a:effectLst>
              </a:rPr>
              <a:t>Eli fell over backward from his seat by the side of the gate, and his neck was broken and he died</a:t>
            </a:r>
            <a:r>
              <a:rPr lang="en-US" dirty="0"/>
              <a:t>, for the man was old and heavy. He had judged Israel forty years. </a:t>
            </a:r>
          </a:p>
          <a:p>
            <a:endParaRPr lang="en-US" dirty="0"/>
          </a:p>
        </p:txBody>
      </p:sp>
    </p:spTree>
    <p:extLst>
      <p:ext uri="{BB962C8B-B14F-4D97-AF65-F5344CB8AC3E}">
        <p14:creationId xmlns:p14="http://schemas.microsoft.com/office/powerpoint/2010/main" val="147352026"/>
      </p:ext>
    </p:extLst>
  </p:cSld>
  <p:clrMapOvr>
    <a:masterClrMapping/>
  </p:clrMapOvr>
  <p:transition>
    <p:circl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4A2C7E-CC5F-4FD6-9593-3041BFE0E3E0}"/>
              </a:ext>
            </a:extLst>
          </p:cNvPr>
          <p:cNvPicPr>
            <a:picLocks noChangeAspect="1"/>
          </p:cNvPicPr>
          <p:nvPr/>
        </p:nvPicPr>
        <p:blipFill>
          <a:blip r:embed="rId3"/>
          <a:stretch>
            <a:fillRect/>
          </a:stretch>
        </p:blipFill>
        <p:spPr>
          <a:xfrm>
            <a:off x="4818445" y="0"/>
            <a:ext cx="10287000" cy="6858000"/>
          </a:xfrm>
          <a:prstGeom prst="rect">
            <a:avLst/>
          </a:prstGeom>
        </p:spPr>
      </p:pic>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5. </a:t>
            </a:r>
            <a:r>
              <a:rPr lang="en-US" u="sng" dirty="0"/>
              <a:t>Conse</a:t>
            </a:r>
            <a:r>
              <a:rPr lang="en-US" dirty="0"/>
              <a:t>q</a:t>
            </a:r>
            <a:r>
              <a:rPr lang="en-US" u="sng" dirty="0"/>
              <a:t>uential</a:t>
            </a:r>
            <a:r>
              <a:rPr lang="en-US" dirty="0"/>
              <a:t> Theology 12-21</a:t>
            </a:r>
          </a:p>
        </p:txBody>
      </p:sp>
      <p:sp>
        <p:nvSpPr>
          <p:cNvPr id="3" name="Content Placeholder 2">
            <a:extLst>
              <a:ext uri="{FF2B5EF4-FFF2-40B4-BE49-F238E27FC236}">
                <a16:creationId xmlns:a16="http://schemas.microsoft.com/office/drawing/2014/main" id="{8B86AFBF-653B-4D8F-8DE1-F820F82B4CD9}"/>
              </a:ext>
            </a:extLst>
          </p:cNvPr>
          <p:cNvSpPr>
            <a:spLocks noGrp="1"/>
          </p:cNvSpPr>
          <p:nvPr>
            <p:ph idx="1"/>
          </p:nvPr>
        </p:nvSpPr>
        <p:spPr>
          <a:xfrm>
            <a:off x="400833" y="1537854"/>
            <a:ext cx="9426073" cy="5050835"/>
          </a:xfrm>
        </p:spPr>
        <p:txBody>
          <a:bodyPr/>
          <a:lstStyle/>
          <a:p>
            <a:r>
              <a:rPr lang="en-US" dirty="0">
                <a:effectLst>
                  <a:glow rad="127000">
                    <a:srgbClr val="C00000"/>
                  </a:glow>
                </a:effectLst>
              </a:rPr>
              <a:t>To </a:t>
            </a:r>
            <a:r>
              <a:rPr lang="en-US" u="sng" dirty="0">
                <a:effectLst>
                  <a:glow rad="127000">
                    <a:srgbClr val="C00000"/>
                  </a:glow>
                </a:effectLst>
              </a:rPr>
              <a:t>pre</a:t>
            </a:r>
            <a:r>
              <a:rPr lang="en-US" dirty="0">
                <a:effectLst>
                  <a:glow rad="127000">
                    <a:srgbClr val="C00000"/>
                  </a:glow>
                </a:effectLst>
              </a:rPr>
              <a:t>g</a:t>
            </a:r>
            <a:r>
              <a:rPr lang="en-US" u="sng" dirty="0">
                <a:effectLst>
                  <a:glow rad="127000">
                    <a:srgbClr val="C00000"/>
                  </a:glow>
                </a:effectLst>
              </a:rPr>
              <a:t>nant</a:t>
            </a:r>
            <a:r>
              <a:rPr lang="en-US" dirty="0">
                <a:effectLst>
                  <a:glow rad="127000">
                    <a:srgbClr val="C00000"/>
                  </a:glow>
                </a:effectLst>
              </a:rPr>
              <a:t> daughter-in-law </a:t>
            </a:r>
            <a:r>
              <a:rPr lang="en-US" dirty="0"/>
              <a:t>19-21</a:t>
            </a:r>
          </a:p>
          <a:p>
            <a:r>
              <a:rPr lang="en-US" baseline="30000" dirty="0"/>
              <a:t>19</a:t>
            </a:r>
            <a:r>
              <a:rPr lang="en-US" dirty="0"/>
              <a:t> Now his daughter-in-law, the wife of Phinehas, was pregnant, about to give birth. And </a:t>
            </a:r>
            <a:r>
              <a:rPr lang="en-US" dirty="0">
                <a:effectLst>
                  <a:glow rad="127000">
                    <a:srgbClr val="C00000"/>
                  </a:glow>
                </a:effectLst>
              </a:rPr>
              <a:t>when she heard</a:t>
            </a:r>
            <a:r>
              <a:rPr lang="en-US" dirty="0"/>
              <a:t> the news </a:t>
            </a:r>
            <a:br>
              <a:rPr lang="en-US" dirty="0"/>
            </a:br>
            <a:r>
              <a:rPr lang="en-US" dirty="0"/>
              <a:t>that the ark of God was captured, </a:t>
            </a:r>
            <a:br>
              <a:rPr lang="en-US" dirty="0"/>
            </a:br>
            <a:r>
              <a:rPr lang="en-US" dirty="0"/>
              <a:t>and that her father-in-law and </a:t>
            </a:r>
            <a:br>
              <a:rPr lang="en-US" dirty="0"/>
            </a:br>
            <a:r>
              <a:rPr lang="en-US" dirty="0"/>
              <a:t>her husband were dead, </a:t>
            </a:r>
            <a:r>
              <a:rPr lang="en-US" dirty="0">
                <a:effectLst>
                  <a:glow rad="127000">
                    <a:srgbClr val="C00000"/>
                  </a:glow>
                </a:effectLst>
              </a:rPr>
              <a:t>she </a:t>
            </a:r>
            <a:br>
              <a:rPr lang="en-US" dirty="0">
                <a:effectLst>
                  <a:glow rad="127000">
                    <a:srgbClr val="C00000"/>
                  </a:glow>
                </a:effectLst>
              </a:rPr>
            </a:br>
            <a:r>
              <a:rPr lang="en-US" dirty="0">
                <a:effectLst>
                  <a:glow rad="127000">
                    <a:srgbClr val="C00000"/>
                  </a:glow>
                </a:effectLst>
              </a:rPr>
              <a:t>bowed and gave birth</a:t>
            </a:r>
            <a:r>
              <a:rPr lang="en-US" dirty="0"/>
              <a:t>, for </a:t>
            </a:r>
            <a:br>
              <a:rPr lang="en-US" dirty="0"/>
            </a:br>
            <a:r>
              <a:rPr lang="en-US" dirty="0"/>
              <a:t>her pains came upon her.</a:t>
            </a:r>
          </a:p>
        </p:txBody>
      </p:sp>
    </p:spTree>
    <p:extLst>
      <p:ext uri="{BB962C8B-B14F-4D97-AF65-F5344CB8AC3E}">
        <p14:creationId xmlns:p14="http://schemas.microsoft.com/office/powerpoint/2010/main" val="732540164"/>
      </p:ext>
    </p:extLst>
  </p:cSld>
  <p:clrMapOvr>
    <a:masterClrMapping/>
  </p:clrMapOvr>
  <p:transition>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0C0938-B69B-4EC3-96E9-294049D69645}"/>
              </a:ext>
            </a:extLst>
          </p:cNvPr>
          <p:cNvPicPr>
            <a:picLocks noChangeAspect="1"/>
          </p:cNvPicPr>
          <p:nvPr/>
        </p:nvPicPr>
        <p:blipFill rotWithShape="1">
          <a:blip r:embed="rId2"/>
          <a:srcRect r="11189"/>
          <a:stretch/>
        </p:blipFill>
        <p:spPr>
          <a:xfrm>
            <a:off x="7084525" y="0"/>
            <a:ext cx="5107476" cy="6858000"/>
          </a:xfrm>
          <a:prstGeom prst="rect">
            <a:avLst/>
          </a:prstGeom>
        </p:spPr>
      </p:pic>
      <p:sp>
        <p:nvSpPr>
          <p:cNvPr id="7" name="Oval 6">
            <a:extLst>
              <a:ext uri="{FF2B5EF4-FFF2-40B4-BE49-F238E27FC236}">
                <a16:creationId xmlns:a16="http://schemas.microsoft.com/office/drawing/2014/main" id="{5F6D3CBB-9D5D-46E6-B581-43580AEBFA07}"/>
              </a:ext>
            </a:extLst>
          </p:cNvPr>
          <p:cNvSpPr/>
          <p:nvPr/>
        </p:nvSpPr>
        <p:spPr>
          <a:xfrm>
            <a:off x="9531726" y="4195422"/>
            <a:ext cx="148590" cy="15675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3A19733-6E84-437E-91D1-CB1437EDD4AD}"/>
              </a:ext>
            </a:extLst>
          </p:cNvPr>
          <p:cNvSpPr txBox="1"/>
          <p:nvPr/>
        </p:nvSpPr>
        <p:spPr>
          <a:xfrm rot="18823448">
            <a:off x="6548691" y="4776536"/>
            <a:ext cx="1989038"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Philistines</a:t>
            </a:r>
          </a:p>
        </p:txBody>
      </p:sp>
      <p:sp>
        <p:nvSpPr>
          <p:cNvPr id="9" name="TextBox 8">
            <a:extLst>
              <a:ext uri="{FF2B5EF4-FFF2-40B4-BE49-F238E27FC236}">
                <a16:creationId xmlns:a16="http://schemas.microsoft.com/office/drawing/2014/main" id="{B21FEA2B-1E0B-4547-8E24-ABBD4A2F866A}"/>
              </a:ext>
            </a:extLst>
          </p:cNvPr>
          <p:cNvSpPr txBox="1"/>
          <p:nvPr/>
        </p:nvSpPr>
        <p:spPr>
          <a:xfrm>
            <a:off x="9662465" y="3748356"/>
            <a:ext cx="2589087" cy="707886"/>
          </a:xfrm>
          <a:prstGeom prst="rect">
            <a:avLst/>
          </a:prstGeom>
          <a:noFill/>
        </p:spPr>
        <p:txBody>
          <a:bodyPr wrap="square" rtlCol="0">
            <a:spAutoFit/>
          </a:bodyPr>
          <a:lstStyle/>
          <a:p>
            <a:r>
              <a:rPr lang="en-US" sz="4000" b="1" dirty="0">
                <a:solidFill>
                  <a:srgbClr val="C00000"/>
                </a:solidFill>
              </a:rPr>
              <a:t>Shiloh</a:t>
            </a:r>
          </a:p>
        </p:txBody>
      </p:sp>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1. </a:t>
            </a:r>
            <a:r>
              <a:rPr lang="en-US" u="sng" dirty="0">
                <a:effectLst>
                  <a:glow rad="127000">
                    <a:srgbClr val="C00000"/>
                  </a:glow>
                  <a:outerShdw blurRad="50800" dist="50800" dir="2700000" algn="ctr" rotWithShape="0">
                    <a:schemeClr val="tx1"/>
                  </a:outerShdw>
                </a:effectLst>
              </a:rPr>
              <a:t>Rabbit</a:t>
            </a:r>
            <a:r>
              <a:rPr lang="en-US" dirty="0"/>
              <a:t> Foot Theology 4:2-3</a:t>
            </a:r>
          </a:p>
        </p:txBody>
      </p:sp>
      <p:sp>
        <p:nvSpPr>
          <p:cNvPr id="3" name="Content Placeholder 2">
            <a:extLst>
              <a:ext uri="{FF2B5EF4-FFF2-40B4-BE49-F238E27FC236}">
                <a16:creationId xmlns:a16="http://schemas.microsoft.com/office/drawing/2014/main" id="{8B86AFBF-653B-4D8F-8DE1-F820F82B4CD9}"/>
              </a:ext>
            </a:extLst>
          </p:cNvPr>
          <p:cNvSpPr>
            <a:spLocks noGrp="1"/>
          </p:cNvSpPr>
          <p:nvPr>
            <p:ph idx="1"/>
          </p:nvPr>
        </p:nvSpPr>
        <p:spPr>
          <a:xfrm>
            <a:off x="400834" y="1537854"/>
            <a:ext cx="6511595" cy="5050835"/>
          </a:xfrm>
        </p:spPr>
        <p:txBody>
          <a:bodyPr/>
          <a:lstStyle/>
          <a:p>
            <a:r>
              <a:rPr lang="en-US" dirty="0"/>
              <a:t> </a:t>
            </a:r>
            <a:r>
              <a:rPr lang="en-US" baseline="30000" dirty="0"/>
              <a:t>1</a:t>
            </a:r>
            <a:r>
              <a:rPr lang="en-US" dirty="0"/>
              <a:t> And the word of Samuel came to all Israel. Now Israel went out to battle against the </a:t>
            </a:r>
            <a:r>
              <a:rPr lang="en-US" dirty="0">
                <a:effectLst>
                  <a:glow rad="127000">
                    <a:srgbClr val="C00000"/>
                  </a:glow>
                </a:effectLst>
              </a:rPr>
              <a:t>Philistines</a:t>
            </a:r>
            <a:r>
              <a:rPr lang="en-US" dirty="0"/>
              <a:t>. They encamped at Ebenezer, and the Philistines encamped at </a:t>
            </a:r>
            <a:r>
              <a:rPr lang="en-US" dirty="0" err="1"/>
              <a:t>Aphek</a:t>
            </a:r>
            <a:r>
              <a:rPr lang="en-US" dirty="0"/>
              <a:t>. </a:t>
            </a:r>
          </a:p>
        </p:txBody>
      </p:sp>
    </p:spTree>
    <p:extLst>
      <p:ext uri="{BB962C8B-B14F-4D97-AF65-F5344CB8AC3E}">
        <p14:creationId xmlns:p14="http://schemas.microsoft.com/office/powerpoint/2010/main" val="310969746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4A2C7E-CC5F-4FD6-9593-3041BFE0E3E0}"/>
              </a:ext>
            </a:extLst>
          </p:cNvPr>
          <p:cNvPicPr>
            <a:picLocks noChangeAspect="1"/>
          </p:cNvPicPr>
          <p:nvPr/>
        </p:nvPicPr>
        <p:blipFill>
          <a:blip r:embed="rId3"/>
          <a:stretch>
            <a:fillRect/>
          </a:stretch>
        </p:blipFill>
        <p:spPr>
          <a:xfrm>
            <a:off x="4818445" y="0"/>
            <a:ext cx="10287000" cy="6858000"/>
          </a:xfrm>
          <a:prstGeom prst="rect">
            <a:avLst/>
          </a:prstGeom>
        </p:spPr>
      </p:pic>
      <p:sp>
        <p:nvSpPr>
          <p:cNvPr id="4" name="Rectangle: Rounded Corners 3">
            <a:extLst>
              <a:ext uri="{FF2B5EF4-FFF2-40B4-BE49-F238E27FC236}">
                <a16:creationId xmlns:a16="http://schemas.microsoft.com/office/drawing/2014/main" id="{4EE4713A-7DAA-45D7-9E88-39F00E48707C}"/>
              </a:ext>
            </a:extLst>
          </p:cNvPr>
          <p:cNvSpPr/>
          <p:nvPr/>
        </p:nvSpPr>
        <p:spPr>
          <a:xfrm>
            <a:off x="232012" y="3429000"/>
            <a:ext cx="7169685" cy="1593376"/>
          </a:xfrm>
          <a:prstGeom prst="roundRect">
            <a:avLst/>
          </a:prstGeom>
          <a:solidFill>
            <a:srgbClr val="F9E8C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5. </a:t>
            </a:r>
            <a:r>
              <a:rPr lang="en-US" u="sng" dirty="0"/>
              <a:t>Conse</a:t>
            </a:r>
            <a:r>
              <a:rPr lang="en-US" dirty="0"/>
              <a:t>q</a:t>
            </a:r>
            <a:r>
              <a:rPr lang="en-US" u="sng" dirty="0"/>
              <a:t>uential</a:t>
            </a:r>
            <a:r>
              <a:rPr lang="en-US" dirty="0"/>
              <a:t> Theology 12-21</a:t>
            </a:r>
          </a:p>
        </p:txBody>
      </p:sp>
      <p:sp>
        <p:nvSpPr>
          <p:cNvPr id="3" name="Content Placeholder 2">
            <a:extLst>
              <a:ext uri="{FF2B5EF4-FFF2-40B4-BE49-F238E27FC236}">
                <a16:creationId xmlns:a16="http://schemas.microsoft.com/office/drawing/2014/main" id="{8B86AFBF-653B-4D8F-8DE1-F820F82B4CD9}"/>
              </a:ext>
            </a:extLst>
          </p:cNvPr>
          <p:cNvSpPr>
            <a:spLocks noGrp="1"/>
          </p:cNvSpPr>
          <p:nvPr>
            <p:ph idx="1"/>
          </p:nvPr>
        </p:nvSpPr>
        <p:spPr>
          <a:xfrm>
            <a:off x="400833" y="1537854"/>
            <a:ext cx="9426073" cy="5050835"/>
          </a:xfrm>
        </p:spPr>
        <p:txBody>
          <a:bodyPr/>
          <a:lstStyle/>
          <a:p>
            <a:r>
              <a:rPr lang="en-US" dirty="0">
                <a:effectLst>
                  <a:glow rad="127000">
                    <a:srgbClr val="C00000"/>
                  </a:glow>
                </a:effectLst>
              </a:rPr>
              <a:t>To </a:t>
            </a:r>
            <a:r>
              <a:rPr lang="en-US" u="sng" dirty="0">
                <a:effectLst>
                  <a:glow rad="127000">
                    <a:srgbClr val="C00000"/>
                  </a:glow>
                </a:effectLst>
              </a:rPr>
              <a:t>pre</a:t>
            </a:r>
            <a:r>
              <a:rPr lang="en-US" dirty="0">
                <a:effectLst>
                  <a:glow rad="127000">
                    <a:srgbClr val="C00000"/>
                  </a:glow>
                </a:effectLst>
              </a:rPr>
              <a:t>g</a:t>
            </a:r>
            <a:r>
              <a:rPr lang="en-US" u="sng" dirty="0">
                <a:effectLst>
                  <a:glow rad="127000">
                    <a:srgbClr val="C00000"/>
                  </a:glow>
                </a:effectLst>
              </a:rPr>
              <a:t>nant</a:t>
            </a:r>
            <a:r>
              <a:rPr lang="en-US" dirty="0">
                <a:effectLst>
                  <a:glow rad="127000">
                    <a:srgbClr val="C00000"/>
                  </a:glow>
                </a:effectLst>
              </a:rPr>
              <a:t> daughter-in-law </a:t>
            </a:r>
            <a:r>
              <a:rPr lang="en-US" dirty="0"/>
              <a:t>19-21</a:t>
            </a:r>
          </a:p>
          <a:p>
            <a:r>
              <a:rPr lang="en-US" baseline="30000" dirty="0"/>
              <a:t>20</a:t>
            </a:r>
            <a:r>
              <a:rPr lang="en-US" dirty="0"/>
              <a:t> And about the time of her death the women attending her said to her, </a:t>
            </a:r>
            <a:br>
              <a:rPr lang="en-US" sz="2000" dirty="0"/>
            </a:br>
            <a:br>
              <a:rPr lang="en-US" sz="2000" dirty="0"/>
            </a:br>
            <a:r>
              <a:rPr lang="en-US" dirty="0"/>
              <a:t>"Do not be afraid, for you have </a:t>
            </a:r>
            <a:br>
              <a:rPr lang="en-US" dirty="0"/>
            </a:br>
            <a:r>
              <a:rPr lang="en-US" dirty="0"/>
              <a:t>borne a son." </a:t>
            </a:r>
            <a:br>
              <a:rPr lang="en-US" dirty="0"/>
            </a:br>
            <a:br>
              <a:rPr lang="en-US" dirty="0"/>
            </a:br>
            <a:r>
              <a:rPr lang="en-US" dirty="0"/>
              <a:t>But she did not answer or pay attention.</a:t>
            </a:r>
          </a:p>
          <a:p>
            <a:r>
              <a:rPr lang="en-US" dirty="0"/>
              <a:t> </a:t>
            </a:r>
          </a:p>
        </p:txBody>
      </p:sp>
    </p:spTree>
    <p:extLst>
      <p:ext uri="{BB962C8B-B14F-4D97-AF65-F5344CB8AC3E}">
        <p14:creationId xmlns:p14="http://schemas.microsoft.com/office/powerpoint/2010/main" val="909924865"/>
      </p:ext>
    </p:extLst>
  </p:cSld>
  <p:clrMapOvr>
    <a:masterClrMapping/>
  </p:clrMapOvr>
  <p:transition>
    <p:circl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5EAEFD1-783F-4F45-A7DD-FAEDBB6AB402}"/>
              </a:ext>
            </a:extLst>
          </p:cNvPr>
          <p:cNvSpPr/>
          <p:nvPr/>
        </p:nvSpPr>
        <p:spPr>
          <a:xfrm>
            <a:off x="750996" y="2965621"/>
            <a:ext cx="5835155" cy="1444961"/>
          </a:xfrm>
          <a:prstGeom prst="roundRect">
            <a:avLst/>
          </a:prstGeom>
          <a:solidFill>
            <a:srgbClr val="F9E8C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5. </a:t>
            </a:r>
            <a:r>
              <a:rPr lang="en-US" u="sng" dirty="0"/>
              <a:t>Conse</a:t>
            </a:r>
            <a:r>
              <a:rPr lang="en-US" dirty="0"/>
              <a:t>q</a:t>
            </a:r>
            <a:r>
              <a:rPr lang="en-US" u="sng" dirty="0"/>
              <a:t>uential</a:t>
            </a:r>
            <a:r>
              <a:rPr lang="en-US" dirty="0"/>
              <a:t> Theology 12-21</a:t>
            </a:r>
          </a:p>
        </p:txBody>
      </p:sp>
      <p:sp>
        <p:nvSpPr>
          <p:cNvPr id="3" name="Content Placeholder 2">
            <a:extLst>
              <a:ext uri="{FF2B5EF4-FFF2-40B4-BE49-F238E27FC236}">
                <a16:creationId xmlns:a16="http://schemas.microsoft.com/office/drawing/2014/main" id="{8B86AFBF-653B-4D8F-8DE1-F820F82B4CD9}"/>
              </a:ext>
            </a:extLst>
          </p:cNvPr>
          <p:cNvSpPr>
            <a:spLocks noGrp="1"/>
          </p:cNvSpPr>
          <p:nvPr>
            <p:ph idx="1"/>
          </p:nvPr>
        </p:nvSpPr>
        <p:spPr>
          <a:xfrm>
            <a:off x="400833" y="1537854"/>
            <a:ext cx="9819613" cy="5050835"/>
          </a:xfrm>
        </p:spPr>
        <p:txBody>
          <a:bodyPr/>
          <a:lstStyle/>
          <a:p>
            <a:r>
              <a:rPr lang="en-US" dirty="0">
                <a:effectLst>
                  <a:glow rad="127000">
                    <a:srgbClr val="C00000"/>
                  </a:glow>
                </a:effectLst>
              </a:rPr>
              <a:t>To the grandchild, </a:t>
            </a:r>
            <a:r>
              <a:rPr lang="en-US" u="sng" dirty="0">
                <a:effectLst>
                  <a:glow rad="127000">
                    <a:srgbClr val="C00000"/>
                  </a:glow>
                </a:effectLst>
              </a:rPr>
              <a:t>Ichabod</a:t>
            </a:r>
            <a:r>
              <a:rPr lang="en-US" dirty="0">
                <a:effectLst>
                  <a:glow rad="127000">
                    <a:srgbClr val="C00000"/>
                  </a:glow>
                </a:effectLst>
              </a:rPr>
              <a:t>, “no glory” </a:t>
            </a:r>
            <a:r>
              <a:rPr lang="en-US" dirty="0"/>
              <a:t>19-22</a:t>
            </a:r>
          </a:p>
          <a:p>
            <a:r>
              <a:rPr lang="en-US" baseline="30000" dirty="0"/>
              <a:t>21</a:t>
            </a:r>
            <a:r>
              <a:rPr lang="en-US" dirty="0"/>
              <a:t> And she named the child </a:t>
            </a:r>
            <a:r>
              <a:rPr lang="en-US" dirty="0">
                <a:effectLst>
                  <a:glow rad="127000">
                    <a:srgbClr val="C00000"/>
                  </a:glow>
                </a:effectLst>
              </a:rPr>
              <a:t>Ichabod</a:t>
            </a:r>
            <a:r>
              <a:rPr lang="en-US" dirty="0"/>
              <a:t>, saying, </a:t>
            </a:r>
          </a:p>
          <a:p>
            <a:pPr marL="509588"/>
            <a:br>
              <a:rPr lang="en-US" sz="1600" dirty="0"/>
            </a:br>
            <a:r>
              <a:rPr lang="en-US" dirty="0"/>
              <a:t>"</a:t>
            </a:r>
            <a:r>
              <a:rPr lang="en-US" dirty="0">
                <a:effectLst>
                  <a:glow rad="127000">
                    <a:srgbClr val="C00000"/>
                  </a:glow>
                </a:effectLst>
              </a:rPr>
              <a:t>The glory has departed </a:t>
            </a:r>
            <a:br>
              <a:rPr lang="en-US" dirty="0"/>
            </a:br>
            <a:r>
              <a:rPr lang="en-US" dirty="0"/>
              <a:t>from Israel!“</a:t>
            </a:r>
          </a:p>
          <a:p>
            <a:br>
              <a:rPr lang="en-US" sz="1600" dirty="0"/>
            </a:br>
            <a:r>
              <a:rPr lang="en-US" dirty="0"/>
              <a:t>because the ark of God had been </a:t>
            </a:r>
            <a:br>
              <a:rPr lang="en-US" dirty="0"/>
            </a:br>
            <a:r>
              <a:rPr lang="en-US" dirty="0"/>
              <a:t>captured and because of her </a:t>
            </a:r>
            <a:br>
              <a:rPr lang="en-US" dirty="0"/>
            </a:br>
            <a:r>
              <a:rPr lang="en-US" dirty="0"/>
              <a:t>father-in-law and her husband. </a:t>
            </a:r>
          </a:p>
        </p:txBody>
      </p:sp>
      <p:pic>
        <p:nvPicPr>
          <p:cNvPr id="6" name="Picture 5">
            <a:extLst>
              <a:ext uri="{FF2B5EF4-FFF2-40B4-BE49-F238E27FC236}">
                <a16:creationId xmlns:a16="http://schemas.microsoft.com/office/drawing/2014/main" id="{2EAF9FAE-C2F2-42A9-AAE6-C5E1183039F2}"/>
              </a:ext>
            </a:extLst>
          </p:cNvPr>
          <p:cNvPicPr>
            <a:picLocks noChangeAspect="1"/>
          </p:cNvPicPr>
          <p:nvPr/>
        </p:nvPicPr>
        <p:blipFill>
          <a:blip r:embed="rId3"/>
          <a:stretch>
            <a:fillRect/>
          </a:stretch>
        </p:blipFill>
        <p:spPr>
          <a:xfrm>
            <a:off x="7743463" y="2817207"/>
            <a:ext cx="4577816" cy="4199592"/>
          </a:xfrm>
          <a:prstGeom prst="rect">
            <a:avLst/>
          </a:prstGeom>
        </p:spPr>
      </p:pic>
    </p:spTree>
    <p:extLst>
      <p:ext uri="{BB962C8B-B14F-4D97-AF65-F5344CB8AC3E}">
        <p14:creationId xmlns:p14="http://schemas.microsoft.com/office/powerpoint/2010/main" val="2456945744"/>
      </p:ext>
    </p:extLst>
  </p:cSld>
  <p:clrMapOvr>
    <a:masterClrMapping/>
  </p:clrMapOvr>
  <p:transition>
    <p:circl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822B589-5628-401A-B5DD-820F8DF95C9A}"/>
              </a:ext>
            </a:extLst>
          </p:cNvPr>
          <p:cNvSpPr/>
          <p:nvPr/>
        </p:nvSpPr>
        <p:spPr>
          <a:xfrm>
            <a:off x="580769" y="3286897"/>
            <a:ext cx="6437870" cy="2033249"/>
          </a:xfrm>
          <a:prstGeom prst="roundRect">
            <a:avLst/>
          </a:prstGeom>
          <a:solidFill>
            <a:srgbClr val="F9E8C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8138700-CC55-4991-9D12-023791A2652C}"/>
              </a:ext>
            </a:extLst>
          </p:cNvPr>
          <p:cNvPicPr>
            <a:picLocks noChangeAspect="1"/>
          </p:cNvPicPr>
          <p:nvPr/>
        </p:nvPicPr>
        <p:blipFill>
          <a:blip r:embed="rId3"/>
          <a:stretch>
            <a:fillRect/>
          </a:stretch>
        </p:blipFill>
        <p:spPr>
          <a:xfrm>
            <a:off x="7743463" y="2817207"/>
            <a:ext cx="4577816" cy="4199592"/>
          </a:xfrm>
          <a:prstGeom prst="rect">
            <a:avLst/>
          </a:prstGeom>
        </p:spPr>
      </p:pic>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5. </a:t>
            </a:r>
            <a:r>
              <a:rPr lang="en-US" u="sng" dirty="0"/>
              <a:t>Conse</a:t>
            </a:r>
            <a:r>
              <a:rPr lang="en-US" dirty="0"/>
              <a:t>q</a:t>
            </a:r>
            <a:r>
              <a:rPr lang="en-US" u="sng" dirty="0"/>
              <a:t>uential</a:t>
            </a:r>
            <a:r>
              <a:rPr lang="en-US" dirty="0"/>
              <a:t> Theology 12-21</a:t>
            </a:r>
          </a:p>
        </p:txBody>
      </p:sp>
      <p:sp>
        <p:nvSpPr>
          <p:cNvPr id="3" name="Content Placeholder 2">
            <a:extLst>
              <a:ext uri="{FF2B5EF4-FFF2-40B4-BE49-F238E27FC236}">
                <a16:creationId xmlns:a16="http://schemas.microsoft.com/office/drawing/2014/main" id="{8B86AFBF-653B-4D8F-8DE1-F820F82B4CD9}"/>
              </a:ext>
            </a:extLst>
          </p:cNvPr>
          <p:cNvSpPr>
            <a:spLocks noGrp="1"/>
          </p:cNvSpPr>
          <p:nvPr>
            <p:ph idx="1"/>
          </p:nvPr>
        </p:nvSpPr>
        <p:spPr>
          <a:xfrm>
            <a:off x="400833" y="1537854"/>
            <a:ext cx="10051106" cy="5050835"/>
          </a:xfrm>
        </p:spPr>
        <p:txBody>
          <a:bodyPr/>
          <a:lstStyle/>
          <a:p>
            <a:r>
              <a:rPr lang="en-US" dirty="0">
                <a:effectLst>
                  <a:glow rad="127000">
                    <a:srgbClr val="C00000"/>
                  </a:glow>
                </a:effectLst>
              </a:rPr>
              <a:t>To the grandchild, </a:t>
            </a:r>
            <a:r>
              <a:rPr lang="en-US" u="sng" dirty="0">
                <a:effectLst>
                  <a:glow rad="127000">
                    <a:srgbClr val="C00000"/>
                  </a:glow>
                </a:effectLst>
              </a:rPr>
              <a:t>Ichabod</a:t>
            </a:r>
            <a:r>
              <a:rPr lang="en-US" dirty="0">
                <a:effectLst>
                  <a:glow rad="127000">
                    <a:srgbClr val="C00000"/>
                  </a:glow>
                </a:effectLst>
              </a:rPr>
              <a:t>, “no glory” </a:t>
            </a:r>
            <a:r>
              <a:rPr lang="en-US" dirty="0"/>
              <a:t>19-22</a:t>
            </a:r>
          </a:p>
          <a:p>
            <a:r>
              <a:rPr lang="en-US" dirty="0"/>
              <a:t> </a:t>
            </a:r>
            <a:r>
              <a:rPr lang="en-US" baseline="30000" dirty="0"/>
              <a:t>22</a:t>
            </a:r>
            <a:r>
              <a:rPr lang="en-US" dirty="0"/>
              <a:t> And she said, </a:t>
            </a:r>
            <a:br>
              <a:rPr lang="en-US" dirty="0"/>
            </a:br>
            <a:endParaRPr lang="en-US" dirty="0"/>
          </a:p>
          <a:p>
            <a:pPr marL="463550"/>
            <a:r>
              <a:rPr lang="en-US" dirty="0"/>
              <a:t>"</a:t>
            </a:r>
            <a:r>
              <a:rPr lang="en-US" dirty="0">
                <a:effectLst>
                  <a:glow rad="127000">
                    <a:srgbClr val="C00000"/>
                  </a:glow>
                </a:effectLst>
              </a:rPr>
              <a:t>The glory has departed</a:t>
            </a:r>
            <a:r>
              <a:rPr lang="en-US" dirty="0"/>
              <a:t> </a:t>
            </a:r>
            <a:br>
              <a:rPr lang="en-US" dirty="0"/>
            </a:br>
            <a:r>
              <a:rPr lang="en-US" dirty="0"/>
              <a:t>from Israel, for the ark </a:t>
            </a:r>
            <a:br>
              <a:rPr lang="en-US" dirty="0"/>
            </a:br>
            <a:r>
              <a:rPr lang="en-US" dirty="0"/>
              <a:t>of God has been captured."</a:t>
            </a:r>
          </a:p>
        </p:txBody>
      </p:sp>
    </p:spTree>
    <p:extLst>
      <p:ext uri="{BB962C8B-B14F-4D97-AF65-F5344CB8AC3E}">
        <p14:creationId xmlns:p14="http://schemas.microsoft.com/office/powerpoint/2010/main" val="2177445016"/>
      </p:ext>
    </p:extLst>
  </p:cSld>
  <p:clrMapOvr>
    <a:masterClrMapping/>
  </p:clrMapOvr>
  <p:transition>
    <p:circl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B1A18-F891-481A-BC9A-58EAC0C7BE30}"/>
              </a:ext>
            </a:extLst>
          </p:cNvPr>
          <p:cNvSpPr>
            <a:spLocks noGrp="1"/>
          </p:cNvSpPr>
          <p:nvPr>
            <p:ph type="title"/>
          </p:nvPr>
        </p:nvSpPr>
        <p:spPr/>
        <p:txBody>
          <a:bodyPr/>
          <a:lstStyle/>
          <a:p>
            <a:r>
              <a:rPr lang="en-US" dirty="0"/>
              <a:t>A Simple Summary …</a:t>
            </a:r>
          </a:p>
        </p:txBody>
      </p:sp>
      <p:sp>
        <p:nvSpPr>
          <p:cNvPr id="12" name="Content Placeholder 11">
            <a:extLst>
              <a:ext uri="{FF2B5EF4-FFF2-40B4-BE49-F238E27FC236}">
                <a16:creationId xmlns:a16="http://schemas.microsoft.com/office/drawing/2014/main" id="{51EE5B41-A5A9-4BC5-B303-06C32693C35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22413982"/>
      </p:ext>
    </p:extLst>
  </p:cSld>
  <p:clrMapOvr>
    <a:masterClrMapping/>
  </p:clrMapOvr>
  <p:transition>
    <p:circl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67DDEF-47D9-46F9-9862-A07D73707B4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67B1A18-F891-481A-BC9A-58EAC0C7BE30}"/>
              </a:ext>
            </a:extLst>
          </p:cNvPr>
          <p:cNvSpPr>
            <a:spLocks noGrp="1"/>
          </p:cNvSpPr>
          <p:nvPr>
            <p:ph type="title"/>
          </p:nvPr>
        </p:nvSpPr>
        <p:spPr/>
        <p:txBody>
          <a:bodyPr/>
          <a:lstStyle/>
          <a:p>
            <a:r>
              <a:rPr lang="en-US" dirty="0"/>
              <a:t>A Simple Summary …</a:t>
            </a:r>
          </a:p>
        </p:txBody>
      </p:sp>
      <p:sp>
        <p:nvSpPr>
          <p:cNvPr id="3" name="Content Placeholder 2">
            <a:extLst>
              <a:ext uri="{FF2B5EF4-FFF2-40B4-BE49-F238E27FC236}">
                <a16:creationId xmlns:a16="http://schemas.microsoft.com/office/drawing/2014/main" id="{14CF1486-06D7-4FD2-81DA-D3727940EC68}"/>
              </a:ext>
            </a:extLst>
          </p:cNvPr>
          <p:cNvSpPr>
            <a:spLocks noGrp="1"/>
          </p:cNvSpPr>
          <p:nvPr>
            <p:ph idx="1"/>
          </p:nvPr>
        </p:nvSpPr>
        <p:spPr>
          <a:xfrm>
            <a:off x="2410691" y="1325563"/>
            <a:ext cx="7356763" cy="5050835"/>
          </a:xfrm>
        </p:spPr>
        <p:txBody>
          <a:bodyPr>
            <a:normAutofit/>
          </a:bodyPr>
          <a:lstStyle/>
          <a:p>
            <a:r>
              <a:rPr lang="en-US" sz="4200" dirty="0"/>
              <a:t>There is a way that seems right to a man, but in the end it leads to death. (Proverbs 16:25)</a:t>
            </a:r>
          </a:p>
        </p:txBody>
      </p:sp>
      <p:sp>
        <p:nvSpPr>
          <p:cNvPr id="7" name="TextBox 6">
            <a:extLst>
              <a:ext uri="{FF2B5EF4-FFF2-40B4-BE49-F238E27FC236}">
                <a16:creationId xmlns:a16="http://schemas.microsoft.com/office/drawing/2014/main" id="{E6FAB111-EC0B-4896-9DE1-3283785B5DE0}"/>
              </a:ext>
            </a:extLst>
          </p:cNvPr>
          <p:cNvSpPr txBox="1"/>
          <p:nvPr/>
        </p:nvSpPr>
        <p:spPr>
          <a:xfrm>
            <a:off x="292219" y="298902"/>
            <a:ext cx="1072148" cy="5041380"/>
          </a:xfrm>
          <a:prstGeom prst="rect">
            <a:avLst/>
          </a:prstGeom>
          <a:noFill/>
        </p:spPr>
        <p:txBody>
          <a:bodyPr wrap="square" rtlCol="0">
            <a:spAutoFit/>
          </a:bodyPr>
          <a:lstStyle/>
          <a:p>
            <a:pPr algn="ctr">
              <a:lnSpc>
                <a:spcPct val="80000"/>
              </a:lnSpc>
            </a:pPr>
            <a:r>
              <a:rPr lang="en-US" sz="8000" b="1" dirty="0">
                <a:solidFill>
                  <a:schemeClr val="bg1"/>
                </a:solidFill>
                <a:effectLst>
                  <a:outerShdw blurRad="101600" dist="152400" dir="2700000" algn="ctr" rotWithShape="0">
                    <a:schemeClr val="tx1"/>
                  </a:outerShdw>
                </a:effectLst>
              </a:rPr>
              <a:t>DEATH</a:t>
            </a:r>
          </a:p>
        </p:txBody>
      </p:sp>
      <p:pic>
        <p:nvPicPr>
          <p:cNvPr id="9" name="Picture 8">
            <a:extLst>
              <a:ext uri="{FF2B5EF4-FFF2-40B4-BE49-F238E27FC236}">
                <a16:creationId xmlns:a16="http://schemas.microsoft.com/office/drawing/2014/main" id="{312CCF6B-B237-4494-950A-9FCEEC9446CD}"/>
              </a:ext>
            </a:extLst>
          </p:cNvPr>
          <p:cNvPicPr>
            <a:picLocks noChangeAspect="1"/>
          </p:cNvPicPr>
          <p:nvPr/>
        </p:nvPicPr>
        <p:blipFill>
          <a:blip r:embed="rId3"/>
          <a:stretch>
            <a:fillRect/>
          </a:stretch>
        </p:blipFill>
        <p:spPr>
          <a:xfrm rot="21294799">
            <a:off x="1766522" y="3527981"/>
            <a:ext cx="2347540" cy="2584150"/>
          </a:xfrm>
          <a:prstGeom prst="rect">
            <a:avLst/>
          </a:prstGeom>
          <a:effectLst>
            <a:outerShdw blurRad="101600" dist="152400" dir="2700000" algn="tl" rotWithShape="0">
              <a:prstClr val="black">
                <a:alpha val="30000"/>
              </a:prstClr>
            </a:outerShdw>
          </a:effectLst>
        </p:spPr>
      </p:pic>
    </p:spTree>
    <p:extLst>
      <p:ext uri="{BB962C8B-B14F-4D97-AF65-F5344CB8AC3E}">
        <p14:creationId xmlns:p14="http://schemas.microsoft.com/office/powerpoint/2010/main" val="88995598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67DDEF-47D9-46F9-9862-A07D73707B4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67B1A18-F891-481A-BC9A-58EAC0C7BE30}"/>
              </a:ext>
            </a:extLst>
          </p:cNvPr>
          <p:cNvSpPr>
            <a:spLocks noGrp="1"/>
          </p:cNvSpPr>
          <p:nvPr>
            <p:ph type="title"/>
          </p:nvPr>
        </p:nvSpPr>
        <p:spPr/>
        <p:txBody>
          <a:bodyPr/>
          <a:lstStyle/>
          <a:p>
            <a:r>
              <a:rPr lang="en-US" dirty="0"/>
              <a:t>A Simple Summary …</a:t>
            </a:r>
          </a:p>
        </p:txBody>
      </p:sp>
      <p:sp>
        <p:nvSpPr>
          <p:cNvPr id="11" name="TextBox 10">
            <a:extLst>
              <a:ext uri="{FF2B5EF4-FFF2-40B4-BE49-F238E27FC236}">
                <a16:creationId xmlns:a16="http://schemas.microsoft.com/office/drawing/2014/main" id="{C23C5EAA-7051-4603-9D5B-4F661EF9528B}"/>
              </a:ext>
            </a:extLst>
          </p:cNvPr>
          <p:cNvSpPr txBox="1"/>
          <p:nvPr/>
        </p:nvSpPr>
        <p:spPr>
          <a:xfrm>
            <a:off x="10827633" y="589850"/>
            <a:ext cx="1072148" cy="4056495"/>
          </a:xfrm>
          <a:prstGeom prst="rect">
            <a:avLst/>
          </a:prstGeom>
          <a:noFill/>
        </p:spPr>
        <p:txBody>
          <a:bodyPr wrap="square" rtlCol="0">
            <a:spAutoFit/>
          </a:bodyPr>
          <a:lstStyle/>
          <a:p>
            <a:pPr algn="ctr">
              <a:lnSpc>
                <a:spcPct val="80000"/>
              </a:lnSpc>
            </a:pPr>
            <a:r>
              <a:rPr lang="en-US" sz="8000" b="1" dirty="0">
                <a:solidFill>
                  <a:schemeClr val="bg1"/>
                </a:solidFill>
                <a:effectLst>
                  <a:outerShdw blurRad="101600" dist="152400" dir="2700000" algn="ctr" rotWithShape="0">
                    <a:schemeClr val="tx1"/>
                  </a:outerShdw>
                </a:effectLst>
              </a:rPr>
              <a:t>L </a:t>
            </a:r>
          </a:p>
          <a:p>
            <a:pPr algn="ctr">
              <a:lnSpc>
                <a:spcPct val="80000"/>
              </a:lnSpc>
            </a:pPr>
            <a:r>
              <a:rPr lang="en-US" sz="8000" b="1" dirty="0">
                <a:solidFill>
                  <a:schemeClr val="bg1"/>
                </a:solidFill>
                <a:effectLst>
                  <a:outerShdw blurRad="101600" dist="152400" dir="2700000" algn="ctr" rotWithShape="0">
                    <a:schemeClr val="tx1"/>
                  </a:outerShdw>
                </a:effectLst>
              </a:rPr>
              <a:t>I              </a:t>
            </a:r>
          </a:p>
          <a:p>
            <a:pPr algn="ctr">
              <a:lnSpc>
                <a:spcPct val="80000"/>
              </a:lnSpc>
            </a:pPr>
            <a:r>
              <a:rPr lang="en-US" sz="8000" b="1" dirty="0">
                <a:solidFill>
                  <a:schemeClr val="bg1"/>
                </a:solidFill>
                <a:effectLst>
                  <a:outerShdw blurRad="101600" dist="152400" dir="2700000" algn="ctr" rotWithShape="0">
                    <a:schemeClr val="tx1"/>
                  </a:outerShdw>
                </a:effectLst>
              </a:rPr>
              <a:t>F </a:t>
            </a:r>
          </a:p>
          <a:p>
            <a:pPr algn="ctr">
              <a:lnSpc>
                <a:spcPct val="80000"/>
              </a:lnSpc>
            </a:pPr>
            <a:r>
              <a:rPr lang="en-US" sz="8000" b="1" dirty="0">
                <a:solidFill>
                  <a:schemeClr val="bg1"/>
                </a:solidFill>
                <a:effectLst>
                  <a:outerShdw blurRad="101600" dist="152400" dir="2700000" algn="ctr" rotWithShape="0">
                    <a:schemeClr val="tx1"/>
                  </a:outerShdw>
                </a:effectLst>
              </a:rPr>
              <a:t>E</a:t>
            </a:r>
          </a:p>
        </p:txBody>
      </p:sp>
      <p:pic>
        <p:nvPicPr>
          <p:cNvPr id="13" name="Picture 12" descr="A person in a red shirt&#10;&#10;Description automatically generated">
            <a:extLst>
              <a:ext uri="{FF2B5EF4-FFF2-40B4-BE49-F238E27FC236}">
                <a16:creationId xmlns:a16="http://schemas.microsoft.com/office/drawing/2014/main" id="{245B2FB8-EFBD-4DBC-916C-689886F61B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0607" y="2477311"/>
            <a:ext cx="4041225" cy="4380689"/>
          </a:xfrm>
          <a:prstGeom prst="rect">
            <a:avLst/>
          </a:prstGeom>
        </p:spPr>
      </p:pic>
      <p:pic>
        <p:nvPicPr>
          <p:cNvPr id="14" name="Picture 13">
            <a:extLst>
              <a:ext uri="{FF2B5EF4-FFF2-40B4-BE49-F238E27FC236}">
                <a16:creationId xmlns:a16="http://schemas.microsoft.com/office/drawing/2014/main" id="{2F9F1023-4FAC-4071-8CF0-11EEF219B2E2}"/>
              </a:ext>
            </a:extLst>
          </p:cNvPr>
          <p:cNvPicPr>
            <a:picLocks noChangeAspect="1"/>
          </p:cNvPicPr>
          <p:nvPr/>
        </p:nvPicPr>
        <p:blipFill>
          <a:blip r:embed="rId4"/>
          <a:stretch>
            <a:fillRect/>
          </a:stretch>
        </p:blipFill>
        <p:spPr>
          <a:xfrm rot="21294799">
            <a:off x="1766522" y="3527981"/>
            <a:ext cx="2347540" cy="2584150"/>
          </a:xfrm>
          <a:prstGeom prst="rect">
            <a:avLst/>
          </a:prstGeom>
          <a:effectLst>
            <a:outerShdw blurRad="101600" dist="152400" dir="2700000" algn="tl" rotWithShape="0">
              <a:prstClr val="black">
                <a:alpha val="30000"/>
              </a:prstClr>
            </a:outerShdw>
          </a:effectLst>
        </p:spPr>
      </p:pic>
      <p:sp>
        <p:nvSpPr>
          <p:cNvPr id="15" name="TextBox 14">
            <a:extLst>
              <a:ext uri="{FF2B5EF4-FFF2-40B4-BE49-F238E27FC236}">
                <a16:creationId xmlns:a16="http://schemas.microsoft.com/office/drawing/2014/main" id="{E7B2BB95-57C2-426A-B50C-FFD160E65F79}"/>
              </a:ext>
            </a:extLst>
          </p:cNvPr>
          <p:cNvSpPr txBox="1"/>
          <p:nvPr/>
        </p:nvSpPr>
        <p:spPr>
          <a:xfrm>
            <a:off x="292219" y="298902"/>
            <a:ext cx="1072148" cy="5041380"/>
          </a:xfrm>
          <a:prstGeom prst="rect">
            <a:avLst/>
          </a:prstGeom>
          <a:noFill/>
        </p:spPr>
        <p:txBody>
          <a:bodyPr wrap="square" rtlCol="0">
            <a:spAutoFit/>
          </a:bodyPr>
          <a:lstStyle/>
          <a:p>
            <a:pPr algn="ctr">
              <a:lnSpc>
                <a:spcPct val="80000"/>
              </a:lnSpc>
            </a:pPr>
            <a:r>
              <a:rPr lang="en-US" sz="8000" b="1" dirty="0">
                <a:solidFill>
                  <a:schemeClr val="bg1"/>
                </a:solidFill>
                <a:effectLst>
                  <a:outerShdw blurRad="101600" dist="152400" dir="2700000" algn="ctr" rotWithShape="0">
                    <a:schemeClr val="tx1"/>
                  </a:outerShdw>
                </a:effectLst>
              </a:rPr>
              <a:t>DEATH</a:t>
            </a:r>
          </a:p>
        </p:txBody>
      </p:sp>
      <p:pic>
        <p:nvPicPr>
          <p:cNvPr id="9" name="Picture 8" descr="A picture containing outdoor, car, road, man&#10;&#10;Description automatically generated">
            <a:extLst>
              <a:ext uri="{FF2B5EF4-FFF2-40B4-BE49-F238E27FC236}">
                <a16:creationId xmlns:a16="http://schemas.microsoft.com/office/drawing/2014/main" id="{0B8AB6EF-023F-4A4E-AC35-175586B361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726" y="1797754"/>
            <a:ext cx="5938629" cy="5060246"/>
          </a:xfrm>
          <a:prstGeom prst="rect">
            <a:avLst/>
          </a:prstGeom>
        </p:spPr>
      </p:pic>
      <p:sp>
        <p:nvSpPr>
          <p:cNvPr id="3" name="Content Placeholder 2">
            <a:extLst>
              <a:ext uri="{FF2B5EF4-FFF2-40B4-BE49-F238E27FC236}">
                <a16:creationId xmlns:a16="http://schemas.microsoft.com/office/drawing/2014/main" id="{14CF1486-06D7-4FD2-81DA-D3727940EC68}"/>
              </a:ext>
            </a:extLst>
          </p:cNvPr>
          <p:cNvSpPr>
            <a:spLocks noGrp="1"/>
          </p:cNvSpPr>
          <p:nvPr>
            <p:ph idx="1"/>
          </p:nvPr>
        </p:nvSpPr>
        <p:spPr>
          <a:xfrm>
            <a:off x="2078183" y="1325563"/>
            <a:ext cx="7818852" cy="5050835"/>
          </a:xfrm>
        </p:spPr>
        <p:txBody>
          <a:bodyPr/>
          <a:lstStyle/>
          <a:p>
            <a:pPr algn="ctr"/>
            <a:r>
              <a:rPr lang="en-US" sz="4200" dirty="0"/>
              <a:t>Jesus said to him, </a:t>
            </a:r>
            <a:br>
              <a:rPr lang="en-US" sz="4200" dirty="0"/>
            </a:br>
            <a:r>
              <a:rPr lang="en-US" sz="4200" dirty="0"/>
              <a:t>"I am the way, and the truth, and the life. No one comes to the Father excep</a:t>
            </a:r>
            <a:r>
              <a:rPr lang="en-US" dirty="0"/>
              <a:t>t through me. (John 14:6)</a:t>
            </a:r>
          </a:p>
        </p:txBody>
      </p:sp>
    </p:spTree>
    <p:extLst>
      <p:ext uri="{BB962C8B-B14F-4D97-AF65-F5344CB8AC3E}">
        <p14:creationId xmlns:p14="http://schemas.microsoft.com/office/powerpoint/2010/main" val="69015522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2B594-4996-44F1-97A7-F5B6CFB35343}"/>
              </a:ext>
            </a:extLst>
          </p:cNvPr>
          <p:cNvSpPr>
            <a:spLocks noGrp="1"/>
          </p:cNvSpPr>
          <p:nvPr>
            <p:ph type="title"/>
          </p:nvPr>
        </p:nvSpPr>
        <p:spPr/>
        <p:txBody>
          <a:bodyPr/>
          <a:lstStyle/>
          <a:p>
            <a:r>
              <a:rPr lang="en-US" dirty="0"/>
              <a:t>You see what you believe matters!</a:t>
            </a:r>
          </a:p>
        </p:txBody>
      </p:sp>
      <p:sp>
        <p:nvSpPr>
          <p:cNvPr id="3" name="Content Placeholder 2">
            <a:extLst>
              <a:ext uri="{FF2B5EF4-FFF2-40B4-BE49-F238E27FC236}">
                <a16:creationId xmlns:a16="http://schemas.microsoft.com/office/drawing/2014/main" id="{1430416A-C188-4A64-8033-72B378A9EDA7}"/>
              </a:ext>
            </a:extLst>
          </p:cNvPr>
          <p:cNvSpPr>
            <a:spLocks noGrp="1"/>
          </p:cNvSpPr>
          <p:nvPr>
            <p:ph idx="1"/>
          </p:nvPr>
        </p:nvSpPr>
        <p:spPr/>
        <p:txBody>
          <a:bodyPr>
            <a:normAutofit/>
          </a:bodyPr>
          <a:lstStyle/>
          <a:p>
            <a:r>
              <a:rPr lang="en-US" sz="6600" dirty="0"/>
              <a:t>It did then …</a:t>
            </a:r>
          </a:p>
          <a:p>
            <a:r>
              <a:rPr lang="en-US" sz="6600" dirty="0"/>
              <a:t>It does now …</a:t>
            </a:r>
          </a:p>
          <a:p>
            <a:r>
              <a:rPr lang="en-US" sz="6600" dirty="0"/>
              <a:t>Accept Christ …</a:t>
            </a:r>
          </a:p>
        </p:txBody>
      </p:sp>
    </p:spTree>
    <p:extLst>
      <p:ext uri="{BB962C8B-B14F-4D97-AF65-F5344CB8AC3E}">
        <p14:creationId xmlns:p14="http://schemas.microsoft.com/office/powerpoint/2010/main" val="109279260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7DB3E1-09B9-4B6A-8601-582C983E982C}"/>
              </a:ext>
            </a:extLst>
          </p:cNvPr>
          <p:cNvPicPr>
            <a:picLocks noChangeAspect="1"/>
          </p:cNvPicPr>
          <p:nvPr/>
        </p:nvPicPr>
        <p:blipFill rotWithShape="1">
          <a:blip r:embed="rId3"/>
          <a:srcRect t="5719" b="9973"/>
          <a:stretch/>
        </p:blipFill>
        <p:spPr>
          <a:xfrm>
            <a:off x="0" y="0"/>
            <a:ext cx="12192000" cy="6858000"/>
          </a:xfrm>
          <a:prstGeom prst="rect">
            <a:avLst/>
          </a:prstGeom>
        </p:spPr>
      </p:pic>
      <p:pic>
        <p:nvPicPr>
          <p:cNvPr id="1026" name="Picture 2">
            <a:extLst>
              <a:ext uri="{FF2B5EF4-FFF2-40B4-BE49-F238E27FC236}">
                <a16:creationId xmlns:a16="http://schemas.microsoft.com/office/drawing/2014/main" id="{F886958B-ABD4-4B21-AA78-1DC1023F9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7F538D-1313-47BD-A6C8-7FE059AFDAB9}"/>
              </a:ext>
            </a:extLst>
          </p:cNvPr>
          <p:cNvSpPr>
            <a:spLocks noGrp="1"/>
          </p:cNvSpPr>
          <p:nvPr>
            <p:ph type="ctrTitle"/>
          </p:nvPr>
        </p:nvSpPr>
        <p:spPr>
          <a:xfrm>
            <a:off x="109182" y="1122363"/>
            <a:ext cx="8256896" cy="2870517"/>
          </a:xfrm>
        </p:spPr>
        <p:txBody>
          <a:bodyPr/>
          <a:lstStyle/>
          <a:p>
            <a:r>
              <a:rPr lang="en-US" dirty="0">
                <a:solidFill>
                  <a:schemeClr val="bg1"/>
                </a:solidFill>
                <a:effectLst>
                  <a:outerShdw blurRad="50800" dist="50800" dir="2700000" algn="ctr" rotWithShape="0">
                    <a:schemeClr val="tx1"/>
                  </a:outerShdw>
                </a:effectLst>
                <a:latin typeface="Hemi Head Rg" panose="020B0703040202080204" pitchFamily="34" charset="0"/>
              </a:rPr>
              <a:t>Let’s Pray</a:t>
            </a:r>
          </a:p>
        </p:txBody>
      </p:sp>
    </p:spTree>
    <p:extLst>
      <p:ext uri="{BB962C8B-B14F-4D97-AF65-F5344CB8AC3E}">
        <p14:creationId xmlns:p14="http://schemas.microsoft.com/office/powerpoint/2010/main" val="2857782277"/>
      </p:ext>
    </p:extLst>
  </p:cSld>
  <p:clrMapOvr>
    <a:masterClrMapping/>
  </p:clrMapOvr>
  <p:transition>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0C0938-B69B-4EC3-96E9-294049D69645}"/>
              </a:ext>
            </a:extLst>
          </p:cNvPr>
          <p:cNvPicPr>
            <a:picLocks noChangeAspect="1"/>
          </p:cNvPicPr>
          <p:nvPr/>
        </p:nvPicPr>
        <p:blipFill rotWithShape="1">
          <a:blip r:embed="rId2"/>
          <a:srcRect r="11189"/>
          <a:stretch/>
        </p:blipFill>
        <p:spPr>
          <a:xfrm>
            <a:off x="7084525" y="0"/>
            <a:ext cx="5107476" cy="6858000"/>
          </a:xfrm>
          <a:prstGeom prst="rect">
            <a:avLst/>
          </a:prstGeom>
        </p:spPr>
      </p:pic>
      <p:sp>
        <p:nvSpPr>
          <p:cNvPr id="6" name="Oval 5">
            <a:extLst>
              <a:ext uri="{FF2B5EF4-FFF2-40B4-BE49-F238E27FC236}">
                <a16:creationId xmlns:a16="http://schemas.microsoft.com/office/drawing/2014/main" id="{C67752EF-EC75-4AD8-9C4B-7C107FA0164F}"/>
              </a:ext>
            </a:extLst>
          </p:cNvPr>
          <p:cNvSpPr/>
          <p:nvPr/>
        </p:nvSpPr>
        <p:spPr>
          <a:xfrm>
            <a:off x="8667327" y="4312376"/>
            <a:ext cx="148590" cy="15675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F6D3CBB-9D5D-46E6-B581-43580AEBFA07}"/>
              </a:ext>
            </a:extLst>
          </p:cNvPr>
          <p:cNvSpPr/>
          <p:nvPr/>
        </p:nvSpPr>
        <p:spPr>
          <a:xfrm>
            <a:off x="9531726" y="4195422"/>
            <a:ext cx="148590" cy="15675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3A19733-6E84-437E-91D1-CB1437EDD4AD}"/>
              </a:ext>
            </a:extLst>
          </p:cNvPr>
          <p:cNvSpPr txBox="1"/>
          <p:nvPr/>
        </p:nvSpPr>
        <p:spPr>
          <a:xfrm rot="18823448">
            <a:off x="6548691" y="4776536"/>
            <a:ext cx="1989038"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Philistines</a:t>
            </a:r>
          </a:p>
        </p:txBody>
      </p:sp>
      <p:sp>
        <p:nvSpPr>
          <p:cNvPr id="9" name="TextBox 8">
            <a:extLst>
              <a:ext uri="{FF2B5EF4-FFF2-40B4-BE49-F238E27FC236}">
                <a16:creationId xmlns:a16="http://schemas.microsoft.com/office/drawing/2014/main" id="{B21FEA2B-1E0B-4547-8E24-ABBD4A2F866A}"/>
              </a:ext>
            </a:extLst>
          </p:cNvPr>
          <p:cNvSpPr txBox="1"/>
          <p:nvPr/>
        </p:nvSpPr>
        <p:spPr>
          <a:xfrm>
            <a:off x="9662465" y="3748356"/>
            <a:ext cx="2589087" cy="707886"/>
          </a:xfrm>
          <a:prstGeom prst="rect">
            <a:avLst/>
          </a:prstGeom>
          <a:noFill/>
        </p:spPr>
        <p:txBody>
          <a:bodyPr wrap="square" rtlCol="0">
            <a:spAutoFit/>
          </a:bodyPr>
          <a:lstStyle/>
          <a:p>
            <a:r>
              <a:rPr lang="en-US" sz="4000" b="1" dirty="0">
                <a:solidFill>
                  <a:srgbClr val="C00000"/>
                </a:solidFill>
              </a:rPr>
              <a:t>Shiloh</a:t>
            </a:r>
          </a:p>
        </p:txBody>
      </p:sp>
      <p:sp>
        <p:nvSpPr>
          <p:cNvPr id="10" name="TextBox 9">
            <a:extLst>
              <a:ext uri="{FF2B5EF4-FFF2-40B4-BE49-F238E27FC236}">
                <a16:creationId xmlns:a16="http://schemas.microsoft.com/office/drawing/2014/main" id="{4D620683-3B85-4A1D-A23F-E2B1C1C1D5B2}"/>
              </a:ext>
            </a:extLst>
          </p:cNvPr>
          <p:cNvSpPr txBox="1"/>
          <p:nvPr/>
        </p:nvSpPr>
        <p:spPr>
          <a:xfrm>
            <a:off x="8804770" y="4231873"/>
            <a:ext cx="2589087" cy="707886"/>
          </a:xfrm>
          <a:prstGeom prst="rect">
            <a:avLst/>
          </a:prstGeom>
          <a:noFill/>
        </p:spPr>
        <p:txBody>
          <a:bodyPr wrap="square" rtlCol="0">
            <a:spAutoFit/>
          </a:bodyPr>
          <a:lstStyle/>
          <a:p>
            <a:r>
              <a:rPr lang="en-US" sz="4000" b="1" dirty="0">
                <a:solidFill>
                  <a:srgbClr val="C00000"/>
                </a:solidFill>
              </a:rPr>
              <a:t>Ebenezer</a:t>
            </a:r>
          </a:p>
        </p:txBody>
      </p:sp>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1. </a:t>
            </a:r>
            <a:r>
              <a:rPr lang="en-US" u="sng" dirty="0">
                <a:effectLst>
                  <a:glow rad="127000">
                    <a:srgbClr val="C00000"/>
                  </a:glow>
                  <a:outerShdw blurRad="50800" dist="50800" dir="2700000" algn="ctr" rotWithShape="0">
                    <a:schemeClr val="tx1"/>
                  </a:outerShdw>
                </a:effectLst>
              </a:rPr>
              <a:t>Rabbit</a:t>
            </a:r>
            <a:r>
              <a:rPr lang="en-US" dirty="0"/>
              <a:t> Foot Theology 4:2-3</a:t>
            </a:r>
          </a:p>
        </p:txBody>
      </p:sp>
      <p:sp>
        <p:nvSpPr>
          <p:cNvPr id="3" name="Content Placeholder 2">
            <a:extLst>
              <a:ext uri="{FF2B5EF4-FFF2-40B4-BE49-F238E27FC236}">
                <a16:creationId xmlns:a16="http://schemas.microsoft.com/office/drawing/2014/main" id="{8B86AFBF-653B-4D8F-8DE1-F820F82B4CD9}"/>
              </a:ext>
            </a:extLst>
          </p:cNvPr>
          <p:cNvSpPr>
            <a:spLocks noGrp="1"/>
          </p:cNvSpPr>
          <p:nvPr>
            <p:ph idx="1"/>
          </p:nvPr>
        </p:nvSpPr>
        <p:spPr>
          <a:xfrm>
            <a:off x="400834" y="1537854"/>
            <a:ext cx="6511595" cy="5050835"/>
          </a:xfrm>
        </p:spPr>
        <p:txBody>
          <a:bodyPr/>
          <a:lstStyle/>
          <a:p>
            <a:r>
              <a:rPr lang="en-US" dirty="0"/>
              <a:t> </a:t>
            </a:r>
            <a:r>
              <a:rPr lang="en-US" baseline="30000" dirty="0"/>
              <a:t>1</a:t>
            </a:r>
            <a:r>
              <a:rPr lang="en-US" dirty="0"/>
              <a:t> And the word of Samuel came to all Israel. Now Israel went out to battle against the </a:t>
            </a:r>
            <a:r>
              <a:rPr lang="en-US" dirty="0">
                <a:effectLst>
                  <a:glow rad="127000">
                    <a:srgbClr val="C00000"/>
                  </a:glow>
                </a:effectLst>
              </a:rPr>
              <a:t>Philistines</a:t>
            </a:r>
            <a:r>
              <a:rPr lang="en-US" dirty="0"/>
              <a:t>. They encamped at </a:t>
            </a:r>
            <a:r>
              <a:rPr lang="en-US" dirty="0">
                <a:effectLst>
                  <a:glow rad="127000">
                    <a:srgbClr val="C00000"/>
                  </a:glow>
                </a:effectLst>
              </a:rPr>
              <a:t>Ebenezer</a:t>
            </a:r>
            <a:r>
              <a:rPr lang="en-US" dirty="0"/>
              <a:t>, and the Philistines encamped at </a:t>
            </a:r>
            <a:r>
              <a:rPr lang="en-US" dirty="0" err="1"/>
              <a:t>Aphek</a:t>
            </a:r>
            <a:r>
              <a:rPr lang="en-US" dirty="0"/>
              <a:t>. </a:t>
            </a:r>
          </a:p>
        </p:txBody>
      </p:sp>
    </p:spTree>
    <p:extLst>
      <p:ext uri="{BB962C8B-B14F-4D97-AF65-F5344CB8AC3E}">
        <p14:creationId xmlns:p14="http://schemas.microsoft.com/office/powerpoint/2010/main" val="4176384666"/>
      </p:ext>
    </p:extLst>
  </p:cSld>
  <p:clrMapOvr>
    <a:masterClrMapping/>
  </p:clrMapOvr>
  <p:transition>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0C0938-B69B-4EC3-96E9-294049D69645}"/>
              </a:ext>
            </a:extLst>
          </p:cNvPr>
          <p:cNvPicPr>
            <a:picLocks noChangeAspect="1"/>
          </p:cNvPicPr>
          <p:nvPr/>
        </p:nvPicPr>
        <p:blipFill rotWithShape="1">
          <a:blip r:embed="rId2"/>
          <a:srcRect r="11189"/>
          <a:stretch/>
        </p:blipFill>
        <p:spPr>
          <a:xfrm>
            <a:off x="7084525" y="0"/>
            <a:ext cx="5107476" cy="6858000"/>
          </a:xfrm>
          <a:prstGeom prst="rect">
            <a:avLst/>
          </a:prstGeom>
        </p:spPr>
      </p:pic>
      <p:sp>
        <p:nvSpPr>
          <p:cNvPr id="6" name="Oval 5">
            <a:extLst>
              <a:ext uri="{FF2B5EF4-FFF2-40B4-BE49-F238E27FC236}">
                <a16:creationId xmlns:a16="http://schemas.microsoft.com/office/drawing/2014/main" id="{C67752EF-EC75-4AD8-9C4B-7C107FA0164F}"/>
              </a:ext>
            </a:extLst>
          </p:cNvPr>
          <p:cNvSpPr/>
          <p:nvPr/>
        </p:nvSpPr>
        <p:spPr>
          <a:xfrm>
            <a:off x="8667327" y="4312376"/>
            <a:ext cx="148590" cy="15675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F6D3CBB-9D5D-46E6-B581-43580AEBFA07}"/>
              </a:ext>
            </a:extLst>
          </p:cNvPr>
          <p:cNvSpPr/>
          <p:nvPr/>
        </p:nvSpPr>
        <p:spPr>
          <a:xfrm>
            <a:off x="9531726" y="4195422"/>
            <a:ext cx="148590" cy="15675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3A19733-6E84-437E-91D1-CB1437EDD4AD}"/>
              </a:ext>
            </a:extLst>
          </p:cNvPr>
          <p:cNvSpPr txBox="1"/>
          <p:nvPr/>
        </p:nvSpPr>
        <p:spPr>
          <a:xfrm rot="18823448">
            <a:off x="6548691" y="4776536"/>
            <a:ext cx="1989038"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Philistines</a:t>
            </a:r>
          </a:p>
        </p:txBody>
      </p:sp>
      <p:sp>
        <p:nvSpPr>
          <p:cNvPr id="9" name="TextBox 8">
            <a:extLst>
              <a:ext uri="{FF2B5EF4-FFF2-40B4-BE49-F238E27FC236}">
                <a16:creationId xmlns:a16="http://schemas.microsoft.com/office/drawing/2014/main" id="{B21FEA2B-1E0B-4547-8E24-ABBD4A2F866A}"/>
              </a:ext>
            </a:extLst>
          </p:cNvPr>
          <p:cNvSpPr txBox="1"/>
          <p:nvPr/>
        </p:nvSpPr>
        <p:spPr>
          <a:xfrm>
            <a:off x="9662465" y="3748356"/>
            <a:ext cx="2589087" cy="707886"/>
          </a:xfrm>
          <a:prstGeom prst="rect">
            <a:avLst/>
          </a:prstGeom>
          <a:noFill/>
        </p:spPr>
        <p:txBody>
          <a:bodyPr wrap="square" rtlCol="0">
            <a:spAutoFit/>
          </a:bodyPr>
          <a:lstStyle/>
          <a:p>
            <a:r>
              <a:rPr lang="en-US" sz="4000" b="1" dirty="0">
                <a:solidFill>
                  <a:srgbClr val="C00000"/>
                </a:solidFill>
              </a:rPr>
              <a:t>Shiloh</a:t>
            </a:r>
          </a:p>
        </p:txBody>
      </p:sp>
      <p:sp>
        <p:nvSpPr>
          <p:cNvPr id="10" name="TextBox 9">
            <a:extLst>
              <a:ext uri="{FF2B5EF4-FFF2-40B4-BE49-F238E27FC236}">
                <a16:creationId xmlns:a16="http://schemas.microsoft.com/office/drawing/2014/main" id="{4D620683-3B85-4A1D-A23F-E2B1C1C1D5B2}"/>
              </a:ext>
            </a:extLst>
          </p:cNvPr>
          <p:cNvSpPr txBox="1"/>
          <p:nvPr/>
        </p:nvSpPr>
        <p:spPr>
          <a:xfrm>
            <a:off x="8804770" y="4231873"/>
            <a:ext cx="2589087" cy="707886"/>
          </a:xfrm>
          <a:prstGeom prst="rect">
            <a:avLst/>
          </a:prstGeom>
          <a:noFill/>
        </p:spPr>
        <p:txBody>
          <a:bodyPr wrap="square" rtlCol="0">
            <a:spAutoFit/>
          </a:bodyPr>
          <a:lstStyle/>
          <a:p>
            <a:r>
              <a:rPr lang="en-US" sz="4000" b="1" dirty="0">
                <a:solidFill>
                  <a:srgbClr val="C00000"/>
                </a:solidFill>
              </a:rPr>
              <a:t>Ebenezer</a:t>
            </a:r>
          </a:p>
        </p:txBody>
      </p:sp>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1. </a:t>
            </a:r>
            <a:r>
              <a:rPr lang="en-US" u="sng" dirty="0">
                <a:effectLst>
                  <a:glow rad="127000">
                    <a:srgbClr val="C00000"/>
                  </a:glow>
                  <a:outerShdw blurRad="50800" dist="50800" dir="2700000" algn="ctr" rotWithShape="0">
                    <a:schemeClr val="tx1"/>
                  </a:outerShdw>
                </a:effectLst>
              </a:rPr>
              <a:t>Rabbit</a:t>
            </a:r>
            <a:r>
              <a:rPr lang="en-US" dirty="0"/>
              <a:t> Foot Theology 4:2-3</a:t>
            </a:r>
          </a:p>
        </p:txBody>
      </p:sp>
      <p:sp>
        <p:nvSpPr>
          <p:cNvPr id="3" name="Content Placeholder 2">
            <a:extLst>
              <a:ext uri="{FF2B5EF4-FFF2-40B4-BE49-F238E27FC236}">
                <a16:creationId xmlns:a16="http://schemas.microsoft.com/office/drawing/2014/main" id="{8B86AFBF-653B-4D8F-8DE1-F820F82B4CD9}"/>
              </a:ext>
            </a:extLst>
          </p:cNvPr>
          <p:cNvSpPr>
            <a:spLocks noGrp="1"/>
          </p:cNvSpPr>
          <p:nvPr>
            <p:ph idx="1"/>
          </p:nvPr>
        </p:nvSpPr>
        <p:spPr>
          <a:xfrm>
            <a:off x="400834" y="1537854"/>
            <a:ext cx="6511595" cy="5050835"/>
          </a:xfrm>
        </p:spPr>
        <p:txBody>
          <a:bodyPr/>
          <a:lstStyle/>
          <a:p>
            <a:r>
              <a:rPr lang="en-US" dirty="0"/>
              <a:t> </a:t>
            </a:r>
            <a:r>
              <a:rPr lang="en-US" baseline="30000" dirty="0"/>
              <a:t>1</a:t>
            </a:r>
            <a:r>
              <a:rPr lang="en-US" dirty="0"/>
              <a:t> And the word of Samuel came to all Israel. Now Israel went out to battle against the </a:t>
            </a:r>
            <a:r>
              <a:rPr lang="en-US" dirty="0">
                <a:effectLst>
                  <a:glow rad="127000">
                    <a:srgbClr val="C00000"/>
                  </a:glow>
                </a:effectLst>
              </a:rPr>
              <a:t>Philistines</a:t>
            </a:r>
            <a:r>
              <a:rPr lang="en-US" dirty="0"/>
              <a:t>. They encamped at </a:t>
            </a:r>
            <a:r>
              <a:rPr lang="en-US" dirty="0">
                <a:effectLst>
                  <a:glow rad="127000">
                    <a:srgbClr val="C00000"/>
                  </a:glow>
                </a:effectLst>
              </a:rPr>
              <a:t>Ebenezer</a:t>
            </a:r>
            <a:r>
              <a:rPr lang="en-US" dirty="0"/>
              <a:t>, and the Philistines encamped at </a:t>
            </a:r>
            <a:r>
              <a:rPr lang="en-US" dirty="0" err="1">
                <a:effectLst>
                  <a:glow rad="127000">
                    <a:srgbClr val="C00000"/>
                  </a:glow>
                </a:effectLst>
              </a:rPr>
              <a:t>Aphek</a:t>
            </a:r>
            <a:r>
              <a:rPr lang="en-US" dirty="0"/>
              <a:t>. </a:t>
            </a:r>
          </a:p>
        </p:txBody>
      </p:sp>
      <p:sp>
        <p:nvSpPr>
          <p:cNvPr id="13" name="Oval 12">
            <a:extLst>
              <a:ext uri="{FF2B5EF4-FFF2-40B4-BE49-F238E27FC236}">
                <a16:creationId xmlns:a16="http://schemas.microsoft.com/office/drawing/2014/main" id="{D3D371BD-D4D7-49FF-B397-F6B9A4732430}"/>
              </a:ext>
            </a:extLst>
          </p:cNvPr>
          <p:cNvSpPr/>
          <p:nvPr/>
        </p:nvSpPr>
        <p:spPr>
          <a:xfrm>
            <a:off x="8536695" y="4153990"/>
            <a:ext cx="148591" cy="1567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A970A1E-0E6E-416F-8C8B-EEB227D6B9DA}"/>
              </a:ext>
            </a:extLst>
          </p:cNvPr>
          <p:cNvSpPr txBox="1"/>
          <p:nvPr/>
        </p:nvSpPr>
        <p:spPr>
          <a:xfrm>
            <a:off x="7315859" y="3517213"/>
            <a:ext cx="2589087" cy="707886"/>
          </a:xfrm>
          <a:prstGeom prst="rect">
            <a:avLst/>
          </a:prstGeom>
          <a:noFill/>
        </p:spPr>
        <p:txBody>
          <a:bodyPr wrap="square" rtlCol="0">
            <a:spAutoFit/>
          </a:bodyPr>
          <a:lstStyle/>
          <a:p>
            <a:r>
              <a:rPr lang="en-US" sz="4000" b="1" dirty="0" err="1">
                <a:solidFill>
                  <a:schemeClr val="bg1"/>
                </a:solidFill>
                <a:effectLst>
                  <a:outerShdw blurRad="38100" dist="38100" dir="2700000" algn="tl">
                    <a:srgbClr val="000000">
                      <a:alpha val="43137"/>
                    </a:srgbClr>
                  </a:outerShdw>
                </a:effectLst>
              </a:rPr>
              <a:t>Aphek</a:t>
            </a:r>
            <a:endParaRPr lang="en-US" sz="4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48650168"/>
      </p:ext>
    </p:extLst>
  </p:cSld>
  <p:clrMapOvr>
    <a:masterClrMapping/>
  </p:clrMapOvr>
  <p:transition>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0C0938-B69B-4EC3-96E9-294049D69645}"/>
              </a:ext>
            </a:extLst>
          </p:cNvPr>
          <p:cNvPicPr>
            <a:picLocks noChangeAspect="1"/>
          </p:cNvPicPr>
          <p:nvPr/>
        </p:nvPicPr>
        <p:blipFill rotWithShape="1">
          <a:blip r:embed="rId2"/>
          <a:srcRect r="11189"/>
          <a:stretch/>
        </p:blipFill>
        <p:spPr>
          <a:xfrm>
            <a:off x="7084525" y="0"/>
            <a:ext cx="5107476" cy="6858000"/>
          </a:xfrm>
          <a:prstGeom prst="rect">
            <a:avLst/>
          </a:prstGeom>
        </p:spPr>
      </p:pic>
      <p:sp>
        <p:nvSpPr>
          <p:cNvPr id="6" name="Oval 5">
            <a:extLst>
              <a:ext uri="{FF2B5EF4-FFF2-40B4-BE49-F238E27FC236}">
                <a16:creationId xmlns:a16="http://schemas.microsoft.com/office/drawing/2014/main" id="{C67752EF-EC75-4AD8-9C4B-7C107FA0164F}"/>
              </a:ext>
            </a:extLst>
          </p:cNvPr>
          <p:cNvSpPr/>
          <p:nvPr/>
        </p:nvSpPr>
        <p:spPr>
          <a:xfrm>
            <a:off x="8667327" y="4312376"/>
            <a:ext cx="148590" cy="15675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F6D3CBB-9D5D-46E6-B581-43580AEBFA07}"/>
              </a:ext>
            </a:extLst>
          </p:cNvPr>
          <p:cNvSpPr/>
          <p:nvPr/>
        </p:nvSpPr>
        <p:spPr>
          <a:xfrm>
            <a:off x="9531726" y="4195422"/>
            <a:ext cx="148590" cy="15675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3A19733-6E84-437E-91D1-CB1437EDD4AD}"/>
              </a:ext>
            </a:extLst>
          </p:cNvPr>
          <p:cNvSpPr txBox="1"/>
          <p:nvPr/>
        </p:nvSpPr>
        <p:spPr>
          <a:xfrm rot="18823448">
            <a:off x="6548691" y="4776536"/>
            <a:ext cx="1989038"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Philistines</a:t>
            </a:r>
          </a:p>
        </p:txBody>
      </p:sp>
      <p:sp>
        <p:nvSpPr>
          <p:cNvPr id="9" name="TextBox 8">
            <a:extLst>
              <a:ext uri="{FF2B5EF4-FFF2-40B4-BE49-F238E27FC236}">
                <a16:creationId xmlns:a16="http://schemas.microsoft.com/office/drawing/2014/main" id="{B21FEA2B-1E0B-4547-8E24-ABBD4A2F866A}"/>
              </a:ext>
            </a:extLst>
          </p:cNvPr>
          <p:cNvSpPr txBox="1"/>
          <p:nvPr/>
        </p:nvSpPr>
        <p:spPr>
          <a:xfrm>
            <a:off x="9662465" y="3748356"/>
            <a:ext cx="2589087" cy="707886"/>
          </a:xfrm>
          <a:prstGeom prst="rect">
            <a:avLst/>
          </a:prstGeom>
          <a:noFill/>
        </p:spPr>
        <p:txBody>
          <a:bodyPr wrap="square" rtlCol="0">
            <a:spAutoFit/>
          </a:bodyPr>
          <a:lstStyle/>
          <a:p>
            <a:r>
              <a:rPr lang="en-US" sz="4000" b="1" dirty="0">
                <a:solidFill>
                  <a:srgbClr val="C00000"/>
                </a:solidFill>
              </a:rPr>
              <a:t>Shiloh</a:t>
            </a:r>
          </a:p>
        </p:txBody>
      </p:sp>
      <p:sp>
        <p:nvSpPr>
          <p:cNvPr id="10" name="TextBox 9">
            <a:extLst>
              <a:ext uri="{FF2B5EF4-FFF2-40B4-BE49-F238E27FC236}">
                <a16:creationId xmlns:a16="http://schemas.microsoft.com/office/drawing/2014/main" id="{4D620683-3B85-4A1D-A23F-E2B1C1C1D5B2}"/>
              </a:ext>
            </a:extLst>
          </p:cNvPr>
          <p:cNvSpPr txBox="1"/>
          <p:nvPr/>
        </p:nvSpPr>
        <p:spPr>
          <a:xfrm>
            <a:off x="8804770" y="4231873"/>
            <a:ext cx="2589087" cy="707886"/>
          </a:xfrm>
          <a:prstGeom prst="rect">
            <a:avLst/>
          </a:prstGeom>
          <a:noFill/>
        </p:spPr>
        <p:txBody>
          <a:bodyPr wrap="square" rtlCol="0">
            <a:spAutoFit/>
          </a:bodyPr>
          <a:lstStyle/>
          <a:p>
            <a:r>
              <a:rPr lang="en-US" sz="4000" b="1" dirty="0">
                <a:solidFill>
                  <a:srgbClr val="C00000"/>
                </a:solidFill>
              </a:rPr>
              <a:t>Ebenezer</a:t>
            </a:r>
          </a:p>
        </p:txBody>
      </p:sp>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1. </a:t>
            </a:r>
            <a:r>
              <a:rPr lang="en-US" u="sng" dirty="0"/>
              <a:t>Rabbit</a:t>
            </a:r>
            <a:r>
              <a:rPr lang="en-US" dirty="0"/>
              <a:t> Foot Theology 4:2-3</a:t>
            </a:r>
          </a:p>
        </p:txBody>
      </p:sp>
      <p:sp>
        <p:nvSpPr>
          <p:cNvPr id="3" name="Content Placeholder 2">
            <a:extLst>
              <a:ext uri="{FF2B5EF4-FFF2-40B4-BE49-F238E27FC236}">
                <a16:creationId xmlns:a16="http://schemas.microsoft.com/office/drawing/2014/main" id="{8B86AFBF-653B-4D8F-8DE1-F820F82B4CD9}"/>
              </a:ext>
            </a:extLst>
          </p:cNvPr>
          <p:cNvSpPr>
            <a:spLocks noGrp="1"/>
          </p:cNvSpPr>
          <p:nvPr>
            <p:ph idx="1"/>
          </p:nvPr>
        </p:nvSpPr>
        <p:spPr>
          <a:xfrm>
            <a:off x="400834" y="1537854"/>
            <a:ext cx="6511595" cy="5050835"/>
          </a:xfrm>
        </p:spPr>
        <p:txBody>
          <a:bodyPr/>
          <a:lstStyle/>
          <a:p>
            <a:r>
              <a:rPr lang="en-US" baseline="30000" dirty="0"/>
              <a:t>2</a:t>
            </a:r>
            <a:r>
              <a:rPr lang="en-US" dirty="0"/>
              <a:t> The Philistines drew up in line against Israel, and when the battle spread, </a:t>
            </a:r>
            <a:r>
              <a:rPr lang="en-US" dirty="0">
                <a:effectLst>
                  <a:glow rad="127000">
                    <a:srgbClr val="C00000"/>
                  </a:glow>
                </a:effectLst>
              </a:rPr>
              <a:t>Israel was defeated by the Philistines</a:t>
            </a:r>
            <a:r>
              <a:rPr lang="en-US" dirty="0"/>
              <a:t>, who killed about four thousand men on the field of battle.  </a:t>
            </a:r>
          </a:p>
        </p:txBody>
      </p:sp>
      <p:sp>
        <p:nvSpPr>
          <p:cNvPr id="13" name="Oval 12">
            <a:extLst>
              <a:ext uri="{FF2B5EF4-FFF2-40B4-BE49-F238E27FC236}">
                <a16:creationId xmlns:a16="http://schemas.microsoft.com/office/drawing/2014/main" id="{D3D371BD-D4D7-49FF-B397-F6B9A4732430}"/>
              </a:ext>
            </a:extLst>
          </p:cNvPr>
          <p:cNvSpPr/>
          <p:nvPr/>
        </p:nvSpPr>
        <p:spPr>
          <a:xfrm>
            <a:off x="8536695" y="4153990"/>
            <a:ext cx="148591" cy="1567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A970A1E-0E6E-416F-8C8B-EEB227D6B9DA}"/>
              </a:ext>
            </a:extLst>
          </p:cNvPr>
          <p:cNvSpPr txBox="1"/>
          <p:nvPr/>
        </p:nvSpPr>
        <p:spPr>
          <a:xfrm>
            <a:off x="7315859" y="3517213"/>
            <a:ext cx="2589087" cy="707886"/>
          </a:xfrm>
          <a:prstGeom prst="rect">
            <a:avLst/>
          </a:prstGeom>
          <a:noFill/>
        </p:spPr>
        <p:txBody>
          <a:bodyPr wrap="square" rtlCol="0">
            <a:spAutoFit/>
          </a:bodyPr>
          <a:lstStyle/>
          <a:p>
            <a:r>
              <a:rPr lang="en-US" sz="4000" b="1" dirty="0" err="1">
                <a:solidFill>
                  <a:schemeClr val="bg1"/>
                </a:solidFill>
                <a:effectLst>
                  <a:outerShdw blurRad="38100" dist="38100" dir="2700000" algn="tl">
                    <a:srgbClr val="000000">
                      <a:alpha val="43137"/>
                    </a:srgbClr>
                  </a:outerShdw>
                </a:effectLst>
              </a:rPr>
              <a:t>Aphek</a:t>
            </a:r>
            <a:endParaRPr lang="en-US" sz="4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97335089"/>
      </p:ext>
    </p:extLst>
  </p:cSld>
  <p:clrMapOvr>
    <a:masterClrMapping/>
  </p:clrMapOvr>
  <p:transition>
    <p:circl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50E4AD-D766-4674-9B4B-1A7EA71A78F5}"/>
              </a:ext>
            </a:extLst>
          </p:cNvPr>
          <p:cNvPicPr>
            <a:picLocks noChangeAspect="1"/>
          </p:cNvPicPr>
          <p:nvPr/>
        </p:nvPicPr>
        <p:blipFill rotWithShape="1">
          <a:blip r:embed="rId3"/>
          <a:srcRect r="11189"/>
          <a:stretch/>
        </p:blipFill>
        <p:spPr>
          <a:xfrm>
            <a:off x="7084525" y="0"/>
            <a:ext cx="5107476" cy="6858000"/>
          </a:xfrm>
          <a:prstGeom prst="rect">
            <a:avLst/>
          </a:prstGeom>
        </p:spPr>
      </p:pic>
      <p:sp>
        <p:nvSpPr>
          <p:cNvPr id="5" name="Oval 4">
            <a:extLst>
              <a:ext uri="{FF2B5EF4-FFF2-40B4-BE49-F238E27FC236}">
                <a16:creationId xmlns:a16="http://schemas.microsoft.com/office/drawing/2014/main" id="{7C73E833-297E-4622-9785-8644AD8ECC3A}"/>
              </a:ext>
            </a:extLst>
          </p:cNvPr>
          <p:cNvSpPr/>
          <p:nvPr/>
        </p:nvSpPr>
        <p:spPr>
          <a:xfrm>
            <a:off x="8667327" y="4312376"/>
            <a:ext cx="148590" cy="15675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9546B6F-9789-47F4-BD8F-C51FAB69D24A}"/>
              </a:ext>
            </a:extLst>
          </p:cNvPr>
          <p:cNvSpPr/>
          <p:nvPr/>
        </p:nvSpPr>
        <p:spPr>
          <a:xfrm>
            <a:off x="9531726" y="4195422"/>
            <a:ext cx="148590" cy="15675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14DA7B-662E-4AAB-B6B2-EFD2F30E7CD1}"/>
              </a:ext>
            </a:extLst>
          </p:cNvPr>
          <p:cNvSpPr txBox="1"/>
          <p:nvPr/>
        </p:nvSpPr>
        <p:spPr>
          <a:xfrm rot="18823448">
            <a:off x="6548691" y="4776536"/>
            <a:ext cx="1989038"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Philistines</a:t>
            </a:r>
          </a:p>
        </p:txBody>
      </p:sp>
      <p:sp>
        <p:nvSpPr>
          <p:cNvPr id="8" name="TextBox 7">
            <a:extLst>
              <a:ext uri="{FF2B5EF4-FFF2-40B4-BE49-F238E27FC236}">
                <a16:creationId xmlns:a16="http://schemas.microsoft.com/office/drawing/2014/main" id="{3A0522CC-47D1-4958-9145-3D58B290C3D2}"/>
              </a:ext>
            </a:extLst>
          </p:cNvPr>
          <p:cNvSpPr txBox="1"/>
          <p:nvPr/>
        </p:nvSpPr>
        <p:spPr>
          <a:xfrm>
            <a:off x="9662465" y="3748356"/>
            <a:ext cx="2589087" cy="707886"/>
          </a:xfrm>
          <a:prstGeom prst="rect">
            <a:avLst/>
          </a:prstGeom>
          <a:noFill/>
        </p:spPr>
        <p:txBody>
          <a:bodyPr wrap="square" rtlCol="0">
            <a:spAutoFit/>
          </a:bodyPr>
          <a:lstStyle/>
          <a:p>
            <a:r>
              <a:rPr lang="en-US" sz="4000" b="1" dirty="0">
                <a:solidFill>
                  <a:srgbClr val="C00000"/>
                </a:solidFill>
              </a:rPr>
              <a:t>Shiloh</a:t>
            </a:r>
          </a:p>
        </p:txBody>
      </p:sp>
      <p:sp>
        <p:nvSpPr>
          <p:cNvPr id="9" name="TextBox 8">
            <a:extLst>
              <a:ext uri="{FF2B5EF4-FFF2-40B4-BE49-F238E27FC236}">
                <a16:creationId xmlns:a16="http://schemas.microsoft.com/office/drawing/2014/main" id="{FDD3C4BA-3B8B-4C1E-9E5D-D622D56E19B9}"/>
              </a:ext>
            </a:extLst>
          </p:cNvPr>
          <p:cNvSpPr txBox="1"/>
          <p:nvPr/>
        </p:nvSpPr>
        <p:spPr>
          <a:xfrm>
            <a:off x="8804770" y="4231873"/>
            <a:ext cx="2589087" cy="707886"/>
          </a:xfrm>
          <a:prstGeom prst="rect">
            <a:avLst/>
          </a:prstGeom>
          <a:noFill/>
        </p:spPr>
        <p:txBody>
          <a:bodyPr wrap="square" rtlCol="0">
            <a:spAutoFit/>
          </a:bodyPr>
          <a:lstStyle/>
          <a:p>
            <a:r>
              <a:rPr lang="en-US" sz="4000" b="1" dirty="0">
                <a:solidFill>
                  <a:srgbClr val="C00000"/>
                </a:solidFill>
              </a:rPr>
              <a:t>Ebenezer</a:t>
            </a:r>
          </a:p>
        </p:txBody>
      </p:sp>
      <p:sp>
        <p:nvSpPr>
          <p:cNvPr id="10" name="Oval 9">
            <a:extLst>
              <a:ext uri="{FF2B5EF4-FFF2-40B4-BE49-F238E27FC236}">
                <a16:creationId xmlns:a16="http://schemas.microsoft.com/office/drawing/2014/main" id="{FEBFD8B0-6E1C-4CDF-927E-06F1F16B4B4C}"/>
              </a:ext>
            </a:extLst>
          </p:cNvPr>
          <p:cNvSpPr/>
          <p:nvPr/>
        </p:nvSpPr>
        <p:spPr>
          <a:xfrm>
            <a:off x="8536695" y="4153990"/>
            <a:ext cx="148591" cy="1567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DCEC645-863C-49A5-87DA-09FC6BDC26AB}"/>
              </a:ext>
            </a:extLst>
          </p:cNvPr>
          <p:cNvSpPr txBox="1"/>
          <p:nvPr/>
        </p:nvSpPr>
        <p:spPr>
          <a:xfrm>
            <a:off x="7315859" y="3517213"/>
            <a:ext cx="2589087" cy="707886"/>
          </a:xfrm>
          <a:prstGeom prst="rect">
            <a:avLst/>
          </a:prstGeom>
          <a:noFill/>
        </p:spPr>
        <p:txBody>
          <a:bodyPr wrap="square" rtlCol="0">
            <a:spAutoFit/>
          </a:bodyPr>
          <a:lstStyle/>
          <a:p>
            <a:r>
              <a:rPr lang="en-US" sz="4000" b="1" dirty="0" err="1">
                <a:solidFill>
                  <a:schemeClr val="bg1"/>
                </a:solidFill>
                <a:effectLst>
                  <a:outerShdw blurRad="38100" dist="38100" dir="2700000" algn="tl">
                    <a:srgbClr val="000000">
                      <a:alpha val="43137"/>
                    </a:srgbClr>
                  </a:outerShdw>
                </a:effectLst>
              </a:rPr>
              <a:t>Aphek</a:t>
            </a:r>
            <a:endParaRPr lang="en-US" sz="4000" b="1" dirty="0">
              <a:solidFill>
                <a:schemeClr val="bg1"/>
              </a:solidFill>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1. </a:t>
            </a:r>
            <a:r>
              <a:rPr lang="en-US" u="sng" dirty="0"/>
              <a:t>Rabbit</a:t>
            </a:r>
            <a:r>
              <a:rPr lang="en-US" dirty="0"/>
              <a:t> Foot Theology 4:2-3</a:t>
            </a:r>
          </a:p>
        </p:txBody>
      </p:sp>
      <p:sp>
        <p:nvSpPr>
          <p:cNvPr id="3" name="Content Placeholder 2">
            <a:extLst>
              <a:ext uri="{FF2B5EF4-FFF2-40B4-BE49-F238E27FC236}">
                <a16:creationId xmlns:a16="http://schemas.microsoft.com/office/drawing/2014/main" id="{8B86AFBF-653B-4D8F-8DE1-F820F82B4CD9}"/>
              </a:ext>
            </a:extLst>
          </p:cNvPr>
          <p:cNvSpPr>
            <a:spLocks noGrp="1"/>
          </p:cNvSpPr>
          <p:nvPr>
            <p:ph idx="1"/>
          </p:nvPr>
        </p:nvSpPr>
        <p:spPr>
          <a:xfrm>
            <a:off x="400834" y="1537854"/>
            <a:ext cx="6690395" cy="5050835"/>
          </a:xfrm>
        </p:spPr>
        <p:txBody>
          <a:bodyPr/>
          <a:lstStyle/>
          <a:p>
            <a:r>
              <a:rPr lang="en-US" baseline="30000" dirty="0"/>
              <a:t> 3</a:t>
            </a:r>
            <a:r>
              <a:rPr lang="en-US" dirty="0"/>
              <a:t> And when the troops came to the camp, the elders of Israel said, </a:t>
            </a:r>
            <a:r>
              <a:rPr lang="en-US" dirty="0">
                <a:effectLst>
                  <a:glow rad="127000">
                    <a:srgbClr val="C00000"/>
                  </a:glow>
                </a:effectLst>
              </a:rPr>
              <a:t>"Why has the LORD defeated us today before the Philistines? </a:t>
            </a:r>
            <a:endParaRPr lang="en-US" dirty="0"/>
          </a:p>
        </p:txBody>
      </p:sp>
    </p:spTree>
    <p:extLst>
      <p:ext uri="{BB962C8B-B14F-4D97-AF65-F5344CB8AC3E}">
        <p14:creationId xmlns:p14="http://schemas.microsoft.com/office/powerpoint/2010/main" val="706720154"/>
      </p:ext>
    </p:extLst>
  </p:cSld>
  <p:clrMapOvr>
    <a:masterClrMapping/>
  </p:clrMapOvr>
  <p:transition>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B08812-2461-4AF6-BE65-739A52D886A8}"/>
              </a:ext>
            </a:extLst>
          </p:cNvPr>
          <p:cNvPicPr>
            <a:picLocks noChangeAspect="1"/>
          </p:cNvPicPr>
          <p:nvPr/>
        </p:nvPicPr>
        <p:blipFill>
          <a:blip r:embed="rId3"/>
          <a:stretch>
            <a:fillRect/>
          </a:stretch>
        </p:blipFill>
        <p:spPr>
          <a:xfrm>
            <a:off x="7452946" y="0"/>
            <a:ext cx="4914900" cy="6858000"/>
          </a:xfrm>
          <a:prstGeom prst="rect">
            <a:avLst/>
          </a:prstGeom>
        </p:spPr>
      </p:pic>
      <p:sp>
        <p:nvSpPr>
          <p:cNvPr id="5" name="Rectangle 4">
            <a:extLst>
              <a:ext uri="{FF2B5EF4-FFF2-40B4-BE49-F238E27FC236}">
                <a16:creationId xmlns:a16="http://schemas.microsoft.com/office/drawing/2014/main" id="{32164721-57ED-4F9B-AFB3-7B956ECB64B0}"/>
              </a:ext>
            </a:extLst>
          </p:cNvPr>
          <p:cNvSpPr/>
          <p:nvPr/>
        </p:nvSpPr>
        <p:spPr>
          <a:xfrm>
            <a:off x="199439" y="2461846"/>
            <a:ext cx="791308" cy="967154"/>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CF2E0BF-8342-415F-8A4E-BD29631A06E6}"/>
              </a:ext>
            </a:extLst>
          </p:cNvPr>
          <p:cNvPicPr>
            <a:picLocks noChangeAspect="1"/>
          </p:cNvPicPr>
          <p:nvPr/>
        </p:nvPicPr>
        <p:blipFill>
          <a:blip r:embed="rId4"/>
          <a:stretch>
            <a:fillRect/>
          </a:stretch>
        </p:blipFill>
        <p:spPr>
          <a:xfrm rot="21294799">
            <a:off x="8033049" y="1380016"/>
            <a:ext cx="4140878" cy="4558240"/>
          </a:xfrm>
          <a:prstGeom prst="rect">
            <a:avLst/>
          </a:prstGeom>
        </p:spPr>
      </p:pic>
      <p:sp>
        <p:nvSpPr>
          <p:cNvPr id="2" name="Title 1">
            <a:extLst>
              <a:ext uri="{FF2B5EF4-FFF2-40B4-BE49-F238E27FC236}">
                <a16:creationId xmlns:a16="http://schemas.microsoft.com/office/drawing/2014/main" id="{A2E1CA70-4B29-4BA5-BE8E-DB7F74C4BA2C}"/>
              </a:ext>
            </a:extLst>
          </p:cNvPr>
          <p:cNvSpPr>
            <a:spLocks noGrp="1"/>
          </p:cNvSpPr>
          <p:nvPr>
            <p:ph type="title"/>
          </p:nvPr>
        </p:nvSpPr>
        <p:spPr/>
        <p:txBody>
          <a:bodyPr/>
          <a:lstStyle/>
          <a:p>
            <a:r>
              <a:rPr lang="en-US" dirty="0"/>
              <a:t>1. </a:t>
            </a:r>
            <a:r>
              <a:rPr lang="en-US" u="sng" dirty="0"/>
              <a:t>Rabbit</a:t>
            </a:r>
            <a:r>
              <a:rPr lang="en-US" dirty="0"/>
              <a:t> Foot Theology 4:2-3</a:t>
            </a:r>
          </a:p>
        </p:txBody>
      </p:sp>
      <p:pic>
        <p:nvPicPr>
          <p:cNvPr id="12" name="Picture 11" descr="A picture containing outdoor, car, road, man&#10;&#10;Description automatically generated">
            <a:extLst>
              <a:ext uri="{FF2B5EF4-FFF2-40B4-BE49-F238E27FC236}">
                <a16:creationId xmlns:a16="http://schemas.microsoft.com/office/drawing/2014/main" id="{18087A6F-CF49-4BF3-9B60-1BB1580DA1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14375"/>
            <a:ext cx="8300033" cy="7072375"/>
          </a:xfrm>
          <a:prstGeom prst="rect">
            <a:avLst/>
          </a:prstGeom>
        </p:spPr>
      </p:pic>
      <p:sp>
        <p:nvSpPr>
          <p:cNvPr id="3" name="Content Placeholder 2">
            <a:extLst>
              <a:ext uri="{FF2B5EF4-FFF2-40B4-BE49-F238E27FC236}">
                <a16:creationId xmlns:a16="http://schemas.microsoft.com/office/drawing/2014/main" id="{8B86AFBF-653B-4D8F-8DE1-F820F82B4CD9}"/>
              </a:ext>
            </a:extLst>
          </p:cNvPr>
          <p:cNvSpPr>
            <a:spLocks noGrp="1"/>
          </p:cNvSpPr>
          <p:nvPr>
            <p:ph idx="1"/>
          </p:nvPr>
        </p:nvSpPr>
        <p:spPr>
          <a:xfrm>
            <a:off x="400834" y="1537854"/>
            <a:ext cx="7783046" cy="5050835"/>
          </a:xfrm>
        </p:spPr>
        <p:txBody>
          <a:bodyPr/>
          <a:lstStyle/>
          <a:p>
            <a:r>
              <a:rPr lang="en-US" dirty="0"/>
              <a:t>Let us bring the ark of the covenant of the LORD here from Shiloh, </a:t>
            </a:r>
            <a:r>
              <a:rPr lang="en-US" dirty="0">
                <a:effectLst>
                  <a:glow rad="127000">
                    <a:srgbClr val="C00000"/>
                  </a:glow>
                </a:effectLst>
              </a:rPr>
              <a:t>that </a:t>
            </a:r>
            <a:r>
              <a:rPr lang="en-US" dirty="0"/>
              <a:t>it</a:t>
            </a:r>
            <a:r>
              <a:rPr lang="en-US" dirty="0">
                <a:effectLst>
                  <a:glow rad="127000">
                    <a:srgbClr val="C00000"/>
                  </a:glow>
                </a:effectLst>
              </a:rPr>
              <a:t> may come among us and save us </a:t>
            </a:r>
            <a:r>
              <a:rPr lang="en-US" dirty="0"/>
              <a:t>from the power of our enemies."</a:t>
            </a:r>
          </a:p>
        </p:txBody>
      </p:sp>
    </p:spTree>
    <p:extLst>
      <p:ext uri="{BB962C8B-B14F-4D97-AF65-F5344CB8AC3E}">
        <p14:creationId xmlns:p14="http://schemas.microsoft.com/office/powerpoint/2010/main" val="265739983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0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3972</TotalTime>
  <Words>3163</Words>
  <Application>Microsoft Office PowerPoint</Application>
  <PresentationFormat>Widescreen</PresentationFormat>
  <Paragraphs>215</Paragraphs>
  <Slides>47</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Hemi Head Rg</vt:lpstr>
      <vt:lpstr>Symbol</vt:lpstr>
      <vt:lpstr>Office Theme</vt:lpstr>
      <vt:lpstr>Lesson 5</vt:lpstr>
      <vt:lpstr>Finding Victory  </vt:lpstr>
      <vt:lpstr>Victory is found in Correct Theology</vt:lpstr>
      <vt:lpstr>1. Rabbit Foot Theology 4:2-3</vt:lpstr>
      <vt:lpstr>1. Rabbit Foot Theology 4:2-3</vt:lpstr>
      <vt:lpstr>1. Rabbit Foot Theology 4:2-3</vt:lpstr>
      <vt:lpstr>1. Rabbit Foot Theology 4:2-3</vt:lpstr>
      <vt:lpstr>1. Rabbit Foot Theology 4:2-3</vt:lpstr>
      <vt:lpstr>1. Rabbit Foot Theology 4:2-3</vt:lpstr>
      <vt:lpstr>2. Biblical Theology 4:4-9 </vt:lpstr>
      <vt:lpstr>2. Biblical Theology 4:4-9 </vt:lpstr>
      <vt:lpstr>2. Biblical Theology 4:4-9 </vt:lpstr>
      <vt:lpstr>2. Biblical Theology 4:4-9 </vt:lpstr>
      <vt:lpstr>2. Biblical Theology 4:4-9 </vt:lpstr>
      <vt:lpstr>Past Experience </vt:lpstr>
      <vt:lpstr>Past Experience </vt:lpstr>
      <vt:lpstr>Past Experience </vt:lpstr>
      <vt:lpstr>Past Experience </vt:lpstr>
      <vt:lpstr>2. Biblical Theology 4:4-9 </vt:lpstr>
      <vt:lpstr>3. Pagan-Spun Theology 4:6-7</vt:lpstr>
      <vt:lpstr>3. Pagan-Spun Theology 4:5-7</vt:lpstr>
      <vt:lpstr>3. Pagan-Spun Theology 4:5-9 </vt:lpstr>
      <vt:lpstr>3. Pagan-Spun Theology 4:5-9 </vt:lpstr>
      <vt:lpstr>3. Pagan-Spun Theology 4:5-9 </vt:lpstr>
      <vt:lpstr>3. Pagan-Spun Theology 4:5-9 </vt:lpstr>
      <vt:lpstr>4. Disastrous Theology 10-11 </vt:lpstr>
      <vt:lpstr>4. Disastrous Theology 10-11 </vt:lpstr>
      <vt:lpstr>4. Disastrous Theology 10-11 </vt:lpstr>
      <vt:lpstr>5. Consequential Theology 12-21</vt:lpstr>
      <vt:lpstr>5. Consequential Theology 12-21</vt:lpstr>
      <vt:lpstr>5. Consequential Theology 12-21</vt:lpstr>
      <vt:lpstr>5. Consequential Theology 12-21</vt:lpstr>
      <vt:lpstr>5. Consequential Theology 12-21</vt:lpstr>
      <vt:lpstr>5. Consequential Theology 12-21</vt:lpstr>
      <vt:lpstr>5. Consequential Theology 12-21</vt:lpstr>
      <vt:lpstr>5. Consequential Theology 12-21</vt:lpstr>
      <vt:lpstr>5. Consequential Theology 12-21</vt:lpstr>
      <vt:lpstr>5. Consequential Theology 12-21</vt:lpstr>
      <vt:lpstr>5. Consequential Theology 12-21</vt:lpstr>
      <vt:lpstr>5. Consequential Theology 12-21</vt:lpstr>
      <vt:lpstr>5. Consequential Theology 12-21</vt:lpstr>
      <vt:lpstr>5. Consequential Theology 12-21</vt:lpstr>
      <vt:lpstr>A Simple Summary …</vt:lpstr>
      <vt:lpstr>A Simple Summary …</vt:lpstr>
      <vt:lpstr>A Simple Summary …</vt:lpstr>
      <vt:lpstr>You see what you believe matters!</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Allen</dc:creator>
  <cp:lastModifiedBy>Dennis Henderson</cp:lastModifiedBy>
  <cp:revision>247</cp:revision>
  <dcterms:created xsi:type="dcterms:W3CDTF">2019-11-06T03:40:31Z</dcterms:created>
  <dcterms:modified xsi:type="dcterms:W3CDTF">2021-05-21T15:56:32Z</dcterms:modified>
</cp:coreProperties>
</file>