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72" r:id="rId2"/>
    <p:sldId id="324" r:id="rId3"/>
    <p:sldId id="338" r:id="rId4"/>
    <p:sldId id="381" r:id="rId5"/>
    <p:sldId id="376" r:id="rId6"/>
    <p:sldId id="322" r:id="rId7"/>
    <p:sldId id="377" r:id="rId8"/>
    <p:sldId id="375" r:id="rId9"/>
    <p:sldId id="378" r:id="rId10"/>
    <p:sldId id="398" r:id="rId11"/>
    <p:sldId id="379" r:id="rId12"/>
    <p:sldId id="380" r:id="rId13"/>
    <p:sldId id="340" r:id="rId14"/>
    <p:sldId id="382" r:id="rId15"/>
    <p:sldId id="383" r:id="rId16"/>
    <p:sldId id="385" r:id="rId17"/>
    <p:sldId id="341" r:id="rId18"/>
    <p:sldId id="386" r:id="rId19"/>
    <p:sldId id="342" r:id="rId20"/>
    <p:sldId id="387" r:id="rId21"/>
    <p:sldId id="388" r:id="rId22"/>
    <p:sldId id="389" r:id="rId23"/>
    <p:sldId id="399" r:id="rId24"/>
    <p:sldId id="400" r:id="rId25"/>
    <p:sldId id="390" r:id="rId26"/>
    <p:sldId id="391" r:id="rId27"/>
    <p:sldId id="392" r:id="rId28"/>
    <p:sldId id="393" r:id="rId29"/>
    <p:sldId id="394" r:id="rId30"/>
    <p:sldId id="343" r:id="rId31"/>
    <p:sldId id="395" r:id="rId32"/>
    <p:sldId id="396" r:id="rId33"/>
    <p:sldId id="344" r:id="rId34"/>
    <p:sldId id="397" r:id="rId35"/>
    <p:sldId id="3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7A6"/>
    <a:srgbClr val="CFA152"/>
    <a:srgbClr val="F9E8CE"/>
    <a:srgbClr val="C7934A"/>
    <a:srgbClr val="C00000"/>
    <a:srgbClr val="AA7930"/>
    <a:srgbClr val="89692B"/>
    <a:srgbClr val="785B2F"/>
    <a:srgbClr val="89601F"/>
    <a:srgbClr val="4A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85991" autoAdjust="0"/>
  </p:normalViewPr>
  <p:slideViewPr>
    <p:cSldViewPr snapToGrid="0">
      <p:cViewPr varScale="1">
        <p:scale>
          <a:sx n="70" d="100"/>
          <a:sy n="70" d="100"/>
        </p:scale>
        <p:origin x="528" y="72"/>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xhere.com/en/photo/73274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biblia.com/bible/esv/Micah%206.8"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xhere.com/en/photo/73274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biblia.com/bible/esv/Micah%206.8"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xhere.com/en/photo/7327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biblia.com/bible/esv/Micah%206.8"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xhere.com/en/photo/732741"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biblia.com/bible/esv/Micah%206.8"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blia.com/bible/esv/Micah%206.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fr/photos/art-sombre-d%C3%A9mon-la-sorci%C3%A8re-283896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biblia.com/bible/esv/Micah%206.8"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fr/photos/art-sombre-d%C3%A9mon-la-sorci%C3%A8re-283896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iblia.com/bible/esv/Micah%206.8"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fr/photos/art-sombre-d%C3%A9mon-la-sorci%C3%A8re-283896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edpix.com/photo/download/1753305/historical-cooking-historical-pot-historical-fire-fire-swirl-dark-ages-vikings-viking-camp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fold charge of wickedness: </a:t>
            </a:r>
          </a:p>
          <a:p>
            <a:r>
              <a:rPr lang="en-US" dirty="0"/>
              <a:t>1- indiscriminately taking the sacrifice.  13-14</a:t>
            </a:r>
          </a:p>
          <a:p>
            <a:r>
              <a:rPr lang="en-US" dirty="0"/>
              <a:t>	The priest were to be assigned the breast and right thigh.  </a:t>
            </a:r>
          </a:p>
          <a:p>
            <a:r>
              <a:rPr lang="en-US" dirty="0"/>
              <a:t>	But they were indiscriminately taking whatever came up from the pot. </a:t>
            </a:r>
          </a:p>
          <a:p>
            <a:r>
              <a:rPr lang="en-US" dirty="0"/>
              <a:t>2-  Next slide (verse 15)  – They also would demand the meat before offered to the Lord or boiled for the sacrifice.  </a:t>
            </a:r>
          </a:p>
          <a:p>
            <a:endParaRPr lang="en-US" dirty="0"/>
          </a:p>
          <a:p>
            <a:r>
              <a:rPr lang="en-US" dirty="0"/>
              <a:t>This was blasphemous to the Lord.</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10</a:t>
            </a:fld>
            <a:endParaRPr lang="en-US"/>
          </a:p>
        </p:txBody>
      </p:sp>
    </p:spTree>
    <p:extLst>
      <p:ext uri="{BB962C8B-B14F-4D97-AF65-F5344CB8AC3E}">
        <p14:creationId xmlns:p14="http://schemas.microsoft.com/office/powerpoint/2010/main" val="81187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fold charge of wickedness: </a:t>
            </a:r>
          </a:p>
          <a:p>
            <a:r>
              <a:rPr lang="en-US" dirty="0"/>
              <a:t>1- indiscriminately taking the sacrifice.  13-14</a:t>
            </a:r>
          </a:p>
          <a:p>
            <a:r>
              <a:rPr lang="en-US" dirty="0"/>
              <a:t>	The priest were to be assigned the breast and right thigh.  </a:t>
            </a:r>
          </a:p>
          <a:p>
            <a:r>
              <a:rPr lang="en-US" dirty="0"/>
              <a:t>	But they were indiscriminately taking whatever came up from the pot. </a:t>
            </a:r>
          </a:p>
          <a:p>
            <a:r>
              <a:rPr lang="en-US" dirty="0"/>
              <a:t>2-  Next slide (verse 15)  – They also would demand the meat before offered to the Lord or boiled for the sacrifice.  </a:t>
            </a:r>
          </a:p>
          <a:p>
            <a:endParaRPr lang="en-US" dirty="0"/>
          </a:p>
          <a:p>
            <a:r>
              <a:rPr lang="en-US" dirty="0"/>
              <a:t>This was blasphemous to the Lord.</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11</a:t>
            </a:fld>
            <a:endParaRPr lang="en-US"/>
          </a:p>
        </p:txBody>
      </p:sp>
    </p:spTree>
    <p:extLst>
      <p:ext uri="{BB962C8B-B14F-4D97-AF65-F5344CB8AC3E}">
        <p14:creationId xmlns:p14="http://schemas.microsoft.com/office/powerpoint/2010/main" val="417968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Jump down to verse 22 the also were disrespectful to the women who served the Lord.  See Exodus 38:8 </a:t>
            </a:r>
          </a:p>
          <a:p>
            <a:r>
              <a:rPr lang="en-US" dirty="0"/>
              <a:t>NET Bible note 38:8 says the word “served” is as in war = conscripted/drafted.  They were organized to serve at the entrance of the tent.  </a:t>
            </a:r>
          </a:p>
          <a:p>
            <a:r>
              <a:rPr lang="en-US" dirty="0"/>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110546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https://pxhere.com/en/photo/732741</a:t>
            </a:r>
            <a:endParaRPr lang="en-US" dirty="0"/>
          </a:p>
          <a:p>
            <a:r>
              <a:rPr lang="en-US" u="none" dirty="0">
                <a:effectLst/>
              </a:rPr>
              <a:t>Tolerates wickedness // TV program “God Friended Me” has a clergyman living with a woman and is portrayed not as sinful but a progressive.  Our PC Hollywood degenerate culture may find that progressive---God calls it adultery, wickedness, disobedience, unfaithfulness, immorality—an eternal offense against God that needs the saving grace of God for forgiveness to a repented sinner. </a:t>
            </a:r>
          </a:p>
          <a:p>
            <a:r>
              <a:rPr lang="en-US" u="none" dirty="0">
                <a:effectLst/>
              </a:rPr>
              <a:t>The fictional TV character is a microcosm of the problem of the church today—compromising on eternal principles of gender identity, sexuality, marriage, family, truth and morality.  </a:t>
            </a:r>
          </a:p>
          <a:p>
            <a:endParaRPr lang="en-US" u="none" dirty="0">
              <a:effectLst/>
            </a:endParaRPr>
          </a:p>
          <a:p>
            <a:endParaRPr lang="en-US" u="sng" dirty="0">
              <a:effectLst/>
            </a:endParaRPr>
          </a:p>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4"/>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13</a:t>
            </a:fld>
            <a:endParaRPr lang="en-US"/>
          </a:p>
        </p:txBody>
      </p:sp>
    </p:spTree>
    <p:extLst>
      <p:ext uri="{BB962C8B-B14F-4D97-AF65-F5344CB8AC3E}">
        <p14:creationId xmlns:p14="http://schemas.microsoft.com/office/powerpoint/2010/main" val="154313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https://pxhere.com/en/photo/732741</a:t>
            </a:r>
            <a:endParaRPr lang="en-US" dirty="0"/>
          </a:p>
          <a:p>
            <a:r>
              <a:rPr lang="en-US" u="none" dirty="0">
                <a:effectLst/>
              </a:rPr>
              <a:t>Tolerates wickedness // TV program “God Friended Me” has a clergyman living with a woman and is portrayed not as sinful but a progressive.  Our PC Hollywood degenerate culture may find that progressive---God calls it adultery, wickedness, disobedience, unfaithfulness, immorality—an eternal offense against God that needs the saving grace of God for forgiveness to a repented sinner. </a:t>
            </a:r>
          </a:p>
          <a:p>
            <a:r>
              <a:rPr lang="en-US" u="none" dirty="0">
                <a:effectLst/>
              </a:rPr>
              <a:t>The fictional TV character is a microcosm of the problem of the church today—compromising on eternal principles of gender identity, sexuality, marriage, family, truth and morality.  </a:t>
            </a:r>
          </a:p>
          <a:p>
            <a:endParaRPr lang="en-US" u="none" dirty="0">
              <a:effectLst/>
            </a:endParaRPr>
          </a:p>
          <a:p>
            <a:endParaRPr lang="en-US" u="sng" dirty="0">
              <a:effectLst/>
            </a:endParaRPr>
          </a:p>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4"/>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168423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https://pxhere.com/en/photo/732741</a:t>
            </a:r>
            <a:endParaRPr lang="en-US" dirty="0"/>
          </a:p>
          <a:p>
            <a:r>
              <a:rPr lang="en-US" u="none" dirty="0">
                <a:effectLst/>
              </a:rPr>
              <a:t>Tolerates wickedness // TV program “God Friended Me” has a clergyman living with a woman and is portrayed not as sinful but a progressive.  Our PC Hollywood degenerate culture may find that progressive---God calls it adultery, wickedness, disobedience, unfaithfulness, immorality—an eternal offense against God that needs the saving grace of God for forgiveness to a repented sinner. </a:t>
            </a:r>
          </a:p>
          <a:p>
            <a:r>
              <a:rPr lang="en-US" u="none" dirty="0">
                <a:effectLst/>
              </a:rPr>
              <a:t>The fictional TV character is a microcosm of the problem of the church today—compromising on eternal principles of gender identity, sexuality, marriage, family, truth and morality.  </a:t>
            </a:r>
          </a:p>
          <a:p>
            <a:endParaRPr lang="en-US" u="none" dirty="0">
              <a:effectLst/>
            </a:endParaRPr>
          </a:p>
          <a:p>
            <a:endParaRPr lang="en-US" u="sng" dirty="0">
              <a:effectLst/>
            </a:endParaRPr>
          </a:p>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4"/>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65938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https://pxhere.com/en/photo/732741</a:t>
            </a:r>
            <a:endParaRPr lang="en-US" dirty="0"/>
          </a:p>
          <a:p>
            <a:r>
              <a:rPr lang="en-US" u="none" dirty="0">
                <a:effectLst/>
              </a:rPr>
              <a:t>Tolerates wickedness // TV program “God Friended Me” has a clergyman living with a woman and is portrayed not as sinful but a progressive.  Our PC Hollywood degenerate culture may find that progressive---God calls it adultery, wickedness, disobedience, unfaithfulness, immorality—an eternal offense against God that needs the saving grace of God for forgiveness to a repented sinner. </a:t>
            </a:r>
          </a:p>
          <a:p>
            <a:r>
              <a:rPr lang="en-US" u="none" dirty="0">
                <a:effectLst/>
              </a:rPr>
              <a:t>The fictional TV character is a microcosm of the problem of the church today—compromising on eternal principles of gender identity, sexuality, marriage, family, truth and morality.  </a:t>
            </a:r>
          </a:p>
          <a:p>
            <a:endParaRPr lang="en-US" u="none" dirty="0">
              <a:effectLst/>
            </a:endParaRPr>
          </a:p>
          <a:p>
            <a:endParaRPr lang="en-US" u="sng" dirty="0">
              <a:effectLst/>
            </a:endParaRPr>
          </a:p>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4"/>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189300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612014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2651527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114485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617103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202284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364109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2036022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350131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86129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effectLst/>
              </a:rPr>
              <a:t>Every preacher loves this part—Telling of the love and blessings of God to all who follow Him.</a:t>
            </a:r>
          </a:p>
          <a:p>
            <a:r>
              <a:rPr lang="en-US" u="none" dirty="0">
                <a:effectLst/>
              </a:rPr>
              <a:t>A Future with God.   His presence.  Etc. </a:t>
            </a:r>
          </a:p>
          <a:p>
            <a:endParaRPr lang="en-US" u="sng" dirty="0">
              <a:effectLst/>
            </a:endParaRP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184365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effectLst/>
              </a:rPr>
              <a:t>Every preacher dreads this part.  The curses that come from rejecting Him.  </a:t>
            </a:r>
          </a:p>
          <a:p>
            <a:endParaRPr lang="en-US" u="none" dirty="0">
              <a:effectLst/>
            </a:endParaRPr>
          </a:p>
          <a:p>
            <a:r>
              <a:rPr lang="en-US" u="none" dirty="0">
                <a:effectLst/>
              </a:rPr>
              <a:t>But this too is part of the gospel.  See 2 Corinthians 2</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3627767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642835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2675625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29</a:t>
            </a:fld>
            <a:endParaRPr lang="en-US"/>
          </a:p>
        </p:txBody>
      </p:sp>
    </p:spTree>
    <p:extLst>
      <p:ext uri="{BB962C8B-B14F-4D97-AF65-F5344CB8AC3E}">
        <p14:creationId xmlns:p14="http://schemas.microsoft.com/office/powerpoint/2010/main" val="135742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2466574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30</a:t>
            </a:fld>
            <a:endParaRPr lang="en-US"/>
          </a:p>
        </p:txBody>
      </p:sp>
    </p:spTree>
    <p:extLst>
      <p:ext uri="{BB962C8B-B14F-4D97-AF65-F5344CB8AC3E}">
        <p14:creationId xmlns:p14="http://schemas.microsoft.com/office/powerpoint/2010/main" val="3833175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31</a:t>
            </a:fld>
            <a:endParaRPr lang="en-US"/>
          </a:p>
        </p:txBody>
      </p:sp>
    </p:spTree>
    <p:extLst>
      <p:ext uri="{BB962C8B-B14F-4D97-AF65-F5344CB8AC3E}">
        <p14:creationId xmlns:p14="http://schemas.microsoft.com/office/powerpoint/2010/main" val="1403974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32</a:t>
            </a:fld>
            <a:endParaRPr lang="en-US"/>
          </a:p>
        </p:txBody>
      </p:sp>
    </p:spTree>
    <p:extLst>
      <p:ext uri="{BB962C8B-B14F-4D97-AF65-F5344CB8AC3E}">
        <p14:creationId xmlns:p14="http://schemas.microsoft.com/office/powerpoint/2010/main" val="1164579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33</a:t>
            </a:fld>
            <a:endParaRPr lang="en-US"/>
          </a:p>
        </p:txBody>
      </p:sp>
    </p:spTree>
    <p:extLst>
      <p:ext uri="{BB962C8B-B14F-4D97-AF65-F5344CB8AC3E}">
        <p14:creationId xmlns:p14="http://schemas.microsoft.com/office/powerpoint/2010/main" val="381035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34</a:t>
            </a:fld>
            <a:endParaRPr lang="en-US"/>
          </a:p>
        </p:txBody>
      </p:sp>
    </p:spTree>
    <p:extLst>
      <p:ext uri="{BB962C8B-B14F-4D97-AF65-F5344CB8AC3E}">
        <p14:creationId xmlns:p14="http://schemas.microsoft.com/office/powerpoint/2010/main" val="3880129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35</a:t>
            </a:fld>
            <a:endParaRPr lang="en-US"/>
          </a:p>
        </p:txBody>
      </p:sp>
    </p:spTree>
    <p:extLst>
      <p:ext uri="{BB962C8B-B14F-4D97-AF65-F5344CB8AC3E}">
        <p14:creationId xmlns:p14="http://schemas.microsoft.com/office/powerpoint/2010/main" val="229319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3"/>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14966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https://pixabay.com/fr/photos/art-sombre-d%C3%A9mon-la-sorci%C3%A8re-2838965/</a:t>
            </a:r>
            <a:endParaRPr lang="en-US" dirty="0"/>
          </a:p>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4"/>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5</a:t>
            </a:fld>
            <a:endParaRPr lang="en-US"/>
          </a:p>
        </p:txBody>
      </p:sp>
    </p:spTree>
    <p:extLst>
      <p:ext uri="{BB962C8B-B14F-4D97-AF65-F5344CB8AC3E}">
        <p14:creationId xmlns:p14="http://schemas.microsoft.com/office/powerpoint/2010/main" val="210779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https://pixabay.com/fr/photos/art-sombre-d%C3%A9mon-la-sorci%C3%A8re-2838965/</a:t>
            </a:r>
            <a:endParaRPr lang="en-US" dirty="0"/>
          </a:p>
          <a:p>
            <a:r>
              <a:rPr lang="en-US" u="sng" dirty="0">
                <a:effectLst/>
              </a:rPr>
              <a:t>Worship was a farce in Shiloh. The ministers were wicked.  </a:t>
            </a:r>
            <a:endParaRPr lang="en-US" dirty="0">
              <a:effectLst/>
            </a:endParaRPr>
          </a:p>
          <a:p>
            <a:r>
              <a:rPr lang="en-US" dirty="0">
                <a:effectLst/>
              </a:rPr>
              <a:t>There are five kinds of ministers mentioned in our passage today …</a:t>
            </a:r>
          </a:p>
          <a:p>
            <a:pPr lvl="0"/>
            <a:r>
              <a:rPr lang="en-US" dirty="0">
                <a:effectLst/>
              </a:rPr>
              <a:t>The </a:t>
            </a:r>
            <a:r>
              <a:rPr lang="en-US" u="sng" dirty="0">
                <a:effectLst/>
              </a:rPr>
              <a:t>wicked</a:t>
            </a:r>
            <a:r>
              <a:rPr lang="en-US" dirty="0">
                <a:effectLst/>
              </a:rPr>
              <a:t> minister 1Sam 2:12-17 + 22 who had a godly father</a:t>
            </a:r>
          </a:p>
          <a:p>
            <a:pPr lvl="1"/>
            <a:r>
              <a:rPr lang="en-US" dirty="0">
                <a:effectLst/>
              </a:rPr>
              <a:t>Wicked Men 12</a:t>
            </a:r>
            <a:br>
              <a:rPr lang="en-US" dirty="0">
                <a:effectLst/>
              </a:rPr>
            </a:br>
            <a:r>
              <a:rPr lang="en-US" dirty="0">
                <a:effectLst/>
              </a:rPr>
              <a:t>-Sons of Belial</a:t>
            </a:r>
            <a:br>
              <a:rPr lang="en-US" dirty="0">
                <a:effectLst/>
              </a:rPr>
            </a:br>
            <a:r>
              <a:rPr lang="en-US" dirty="0">
                <a:effectLst/>
              </a:rPr>
              <a:t>-Did not know the Lord</a:t>
            </a:r>
          </a:p>
          <a:p>
            <a:pPr lvl="1"/>
            <a:r>
              <a:rPr lang="en-US" dirty="0">
                <a:effectLst/>
              </a:rPr>
              <a:t>Wicked Action</a:t>
            </a:r>
            <a:br>
              <a:rPr lang="en-US" dirty="0">
                <a:effectLst/>
              </a:rPr>
            </a:br>
            <a:r>
              <a:rPr lang="en-US" dirty="0">
                <a:effectLst/>
              </a:rPr>
              <a:t>- Disregarded Sacrifices 13-17</a:t>
            </a:r>
          </a:p>
          <a:p>
            <a:pPr lvl="0"/>
            <a:r>
              <a:rPr lang="en-US" dirty="0">
                <a:effectLst/>
              </a:rPr>
              <a:t>Disregard Women 22</a:t>
            </a:r>
          </a:p>
          <a:p>
            <a:pPr lvl="0"/>
            <a:r>
              <a:rPr lang="en-US" dirty="0">
                <a:effectLst/>
              </a:rPr>
              <a:t>The </a:t>
            </a:r>
            <a:r>
              <a:rPr lang="en-US" u="sng" dirty="0">
                <a:effectLst/>
              </a:rPr>
              <a:t>compromisin</a:t>
            </a:r>
            <a:r>
              <a:rPr lang="en-US" dirty="0">
                <a:effectLst/>
              </a:rPr>
              <a:t>g minister 1 Sam 2:18-21 + 26</a:t>
            </a:r>
          </a:p>
          <a:p>
            <a:pPr lvl="1"/>
            <a:r>
              <a:rPr lang="en-US" dirty="0">
                <a:effectLst/>
              </a:rPr>
              <a:t>Blesses the Righteous 19-21a</a:t>
            </a:r>
          </a:p>
          <a:p>
            <a:pPr lvl="1"/>
            <a:r>
              <a:rPr lang="en-US" dirty="0">
                <a:effectLst/>
              </a:rPr>
              <a:t>Tolerated the Wicked 22-25a</a:t>
            </a:r>
          </a:p>
          <a:p>
            <a:pPr lvl="0"/>
            <a:r>
              <a:rPr lang="en-US" dirty="0">
                <a:effectLst/>
              </a:rPr>
              <a:t>The </a:t>
            </a:r>
            <a:r>
              <a:rPr lang="en-US" u="sng" dirty="0">
                <a:effectLst/>
              </a:rPr>
              <a:t>growing</a:t>
            </a:r>
            <a:r>
              <a:rPr lang="en-US" dirty="0">
                <a:effectLst/>
              </a:rPr>
              <a:t> minister 18 + 25b</a:t>
            </a:r>
          </a:p>
          <a:p>
            <a:pPr lvl="1"/>
            <a:r>
              <a:rPr lang="en-US" dirty="0">
                <a:effectLst/>
              </a:rPr>
              <a:t>But Samuel ministered before the Lord 18 [after discussing wicked ministers, “but…”]</a:t>
            </a:r>
            <a:br>
              <a:rPr lang="en-US" dirty="0">
                <a:effectLst/>
              </a:rPr>
            </a:br>
            <a:r>
              <a:rPr lang="en-US" dirty="0">
                <a:effectLst/>
              </a:rPr>
              <a:t>- In the presence of the Lord = this is the key = spending time with the Lord</a:t>
            </a:r>
          </a:p>
          <a:p>
            <a:pPr lvl="1"/>
            <a:r>
              <a:rPr lang="en-US" dirty="0">
                <a:effectLst/>
              </a:rPr>
              <a:t>But Samuel was Christ-like 25b cf. Luke 2:52 [after discussing compromiser, “but …”]</a:t>
            </a:r>
            <a:br>
              <a:rPr lang="en-US" dirty="0">
                <a:effectLst/>
              </a:rPr>
            </a:br>
            <a:r>
              <a:rPr lang="en-US" dirty="0">
                <a:effectLst/>
              </a:rPr>
              <a:t>- growing in stature</a:t>
            </a:r>
            <a:br>
              <a:rPr lang="en-US" dirty="0">
                <a:effectLst/>
              </a:rPr>
            </a:br>
            <a:r>
              <a:rPr lang="en-US" dirty="0">
                <a:effectLst/>
              </a:rPr>
              <a:t>-growing in favor of God and man</a:t>
            </a:r>
          </a:p>
          <a:p>
            <a:pPr lvl="0"/>
            <a:r>
              <a:rPr lang="en-US" sz="5400" dirty="0">
                <a:effectLst/>
              </a:rPr>
              <a:t>The </a:t>
            </a:r>
            <a:r>
              <a:rPr lang="en-US" sz="5400" u="sng" dirty="0">
                <a:effectLst/>
              </a:rPr>
              <a:t>godly</a:t>
            </a:r>
            <a:r>
              <a:rPr lang="en-US" sz="5400" dirty="0">
                <a:effectLst/>
              </a:rPr>
              <a:t> minister</a:t>
            </a:r>
            <a:r>
              <a:rPr lang="en-US" dirty="0">
                <a:effectLst/>
              </a:rPr>
              <a:t>  [=</a:t>
            </a:r>
            <a:r>
              <a:rPr lang="en-US" u="sng" dirty="0">
                <a:effectLst/>
                <a:hlinkClick r:id="rId4"/>
              </a:rPr>
              <a:t>Micah 6:8</a:t>
            </a:r>
            <a:r>
              <a:rPr lang="en-US" dirty="0">
                <a:effectLst/>
              </a:rPr>
              <a:t> sums up the man of God in one neat verse: “He has showed you, O man, what is good. And what does the Lord require of you? To act justly and to love mercy and to walk humbly with your God.”]</a:t>
            </a:r>
            <a:r>
              <a:rPr lang="en-US" sz="5400" dirty="0">
                <a:effectLst/>
              </a:rPr>
              <a:t>	This guy is not a priest, he appears to be a prophet, sent to confront the priest. </a:t>
            </a:r>
          </a:p>
          <a:p>
            <a:pPr lvl="1"/>
            <a:r>
              <a:rPr lang="en-US" dirty="0">
                <a:effectLst/>
              </a:rPr>
              <a:t>Godly ministers confront sin 27-29</a:t>
            </a:r>
            <a:br>
              <a:rPr lang="en-US" dirty="0">
                <a:effectLst/>
              </a:rPr>
            </a:br>
            <a:r>
              <a:rPr lang="en-US" dirty="0">
                <a:effectLst/>
              </a:rPr>
              <a:t>God Chose you</a:t>
            </a:r>
            <a:br>
              <a:rPr lang="en-US" dirty="0">
                <a:effectLst/>
              </a:rPr>
            </a:br>
            <a:r>
              <a:rPr lang="en-US" dirty="0" err="1">
                <a:effectLst/>
              </a:rPr>
              <a:t>You</a:t>
            </a:r>
            <a:r>
              <a:rPr lang="en-US" dirty="0">
                <a:effectLst/>
              </a:rPr>
              <a:t> Scorned God</a:t>
            </a:r>
          </a:p>
          <a:p>
            <a:pPr lvl="1"/>
            <a:r>
              <a:rPr lang="en-US" dirty="0">
                <a:effectLst/>
              </a:rPr>
              <a:t>Godly ministers proclaim God’s Word 30</a:t>
            </a:r>
            <a:br>
              <a:rPr lang="en-US" dirty="0">
                <a:effectLst/>
              </a:rPr>
            </a:br>
            <a:r>
              <a:rPr lang="en-US" dirty="0">
                <a:effectLst/>
              </a:rPr>
              <a:t>Blessings 30a</a:t>
            </a:r>
            <a:br>
              <a:rPr lang="en-US" dirty="0">
                <a:effectLst/>
              </a:rPr>
            </a:br>
            <a:r>
              <a:rPr lang="en-US" dirty="0">
                <a:effectLst/>
              </a:rPr>
              <a:t>and Curses 30b-34</a:t>
            </a:r>
            <a:br>
              <a:rPr lang="en-US" dirty="0">
                <a:effectLst/>
              </a:rPr>
            </a:br>
            <a:r>
              <a:rPr lang="en-US" dirty="0">
                <a:effectLst/>
              </a:rPr>
              <a:t>Back to Samuel the growing minister … he will be …</a:t>
            </a:r>
          </a:p>
          <a:p>
            <a:pPr lvl="0"/>
            <a:r>
              <a:rPr lang="en-US" dirty="0">
                <a:effectLst/>
              </a:rPr>
              <a:t>The </a:t>
            </a:r>
            <a:r>
              <a:rPr lang="en-US" u="sng" dirty="0">
                <a:effectLst/>
              </a:rPr>
              <a:t>Faithful</a:t>
            </a:r>
            <a:r>
              <a:rPr lang="en-US" dirty="0">
                <a:effectLst/>
              </a:rPr>
              <a:t> minister 35-36</a:t>
            </a:r>
          </a:p>
          <a:p>
            <a:pPr lvl="1"/>
            <a:r>
              <a:rPr lang="en-US" dirty="0">
                <a:effectLst/>
              </a:rPr>
              <a:t>Faithful 35</a:t>
            </a:r>
          </a:p>
          <a:p>
            <a:pPr lvl="1"/>
            <a:r>
              <a:rPr lang="en-US" dirty="0">
                <a:effectLst/>
              </a:rPr>
              <a:t>Obedient 35</a:t>
            </a:r>
          </a:p>
          <a:p>
            <a:pPr lvl="1"/>
            <a:r>
              <a:rPr lang="en-US" dirty="0">
                <a:effectLst/>
              </a:rPr>
              <a:t>Exalted 36</a:t>
            </a:r>
          </a:p>
          <a:p>
            <a:r>
              <a:rPr lang="en-US" dirty="0">
                <a:effectLst/>
              </a:rPr>
              <a:t> </a:t>
            </a:r>
          </a:p>
          <a:p>
            <a:r>
              <a:rPr lang="en-US" dirty="0">
                <a:effectLst/>
              </a:rPr>
              <a:t>Conclusion: In the NT were told that we are all ministers and priest to God.  So, we must examine our hearts and sincerely ask, “What kind of minister am I?”  </a:t>
            </a:r>
          </a:p>
          <a:p>
            <a:r>
              <a:rPr lang="en-US" dirty="0">
                <a:effectLst/>
              </a:rPr>
              <a:t>Wicked? Compromising? Growing? Godly? Faithful?  </a:t>
            </a:r>
          </a:p>
          <a:p>
            <a:r>
              <a:rPr lang="en-US" dirty="0">
                <a:effectLst/>
              </a:rPr>
              <a:t>More importantly, what kind of minister do you want to be?  Answer: all of the last three, Growing, Godly, and Faithful.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6</a:t>
            </a:fld>
            <a:endParaRPr lang="en-US"/>
          </a:p>
        </p:txBody>
      </p:sp>
    </p:spTree>
    <p:extLst>
      <p:ext uri="{BB962C8B-B14F-4D97-AF65-F5344CB8AC3E}">
        <p14:creationId xmlns:p14="http://schemas.microsoft.com/office/powerpoint/2010/main" val="3053996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https://pixabay.com/fr/photos/art-sombre-d%C3%A9mon-la-sorci%C3%A8re-2838965/</a:t>
            </a:r>
            <a:endParaRPr lang="en-US" dirty="0"/>
          </a:p>
          <a:p>
            <a:endParaRPr lang="en-US" dirty="0"/>
          </a:p>
          <a:p>
            <a:r>
              <a:rPr lang="en-US" dirty="0"/>
              <a:t>They did not know the Lord ... They knew about Him ... But did not know Him. </a:t>
            </a:r>
          </a:p>
          <a:p>
            <a:r>
              <a:rPr lang="en-US" dirty="0"/>
              <a:t>Did the priestly service ... Did not know Him. </a:t>
            </a:r>
          </a:p>
          <a:p>
            <a:endParaRPr lang="en-US" dirty="0"/>
          </a:p>
          <a:p>
            <a:pPr rtl="0"/>
            <a:r>
              <a:rPr lang="en-US" sz="1200" b="0" i="0" u="none" strike="noStrike" kern="1200" baseline="30000" dirty="0">
                <a:solidFill>
                  <a:schemeClr val="tx1"/>
                </a:solidFill>
                <a:latin typeface="+mn-lt"/>
                <a:ea typeface="+mn-ea"/>
                <a:cs typeface="+mn-cs"/>
              </a:rPr>
              <a:t>21</a:t>
            </a:r>
            <a:r>
              <a:rPr lang="en-US" sz="1200" b="0" i="0" u="none" strike="noStrike" kern="1200" baseline="0" dirty="0">
                <a:solidFill>
                  <a:schemeClr val="tx1"/>
                </a:solidFill>
                <a:latin typeface="+mn-lt"/>
                <a:ea typeface="+mn-ea"/>
                <a:cs typeface="+mn-cs"/>
              </a:rPr>
              <a:t> "Not everyone who says to me, 'Lord, Lord,' will enter the kingdom of heaven, but the one who does the will of my Father who is in heaven.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22</a:t>
            </a:r>
            <a:r>
              <a:rPr lang="en-US" sz="1200" b="0" i="0" u="none" strike="noStrike" kern="1200" baseline="0" dirty="0">
                <a:solidFill>
                  <a:schemeClr val="tx1"/>
                </a:solidFill>
                <a:latin typeface="+mn-lt"/>
                <a:ea typeface="+mn-ea"/>
                <a:cs typeface="+mn-cs"/>
              </a:rPr>
              <a:t> On that day many will say to me, 'Lord, Lord, did we not prophesy in your name, and cast out demons in your name, and do many mighty works in your name?'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And then will I declare to them, 'I never knew you; depart from me, you workers of lawlessness.' (Mat 7:21-23 ESV)</a:t>
            </a:r>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2951185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https://www.needpix.com/photo/download/1753305/historical-cooking-historical-pot-historical-fire-fire-swirl-dark-ages-vikings-viking-camping</a:t>
            </a:r>
            <a:endParaRPr lang="en-US" dirty="0"/>
          </a:p>
          <a:p>
            <a:endParaRPr lang="en-US" dirty="0"/>
          </a:p>
          <a:p>
            <a:r>
              <a:rPr lang="en-US" dirty="0"/>
              <a:t>Two fold charge of wickedness: </a:t>
            </a:r>
          </a:p>
          <a:p>
            <a:r>
              <a:rPr lang="en-US" dirty="0"/>
              <a:t>1- indiscriminately taking the sacrifice.  13-14</a:t>
            </a:r>
          </a:p>
          <a:p>
            <a:r>
              <a:rPr lang="en-US" dirty="0"/>
              <a:t>	The priest were to be assigned the breast and right thigh.  </a:t>
            </a:r>
          </a:p>
          <a:p>
            <a:r>
              <a:rPr lang="en-US" dirty="0"/>
              <a:t>	But they were indiscriminately taking whatever came up from the pot. </a:t>
            </a:r>
          </a:p>
          <a:p>
            <a:r>
              <a:rPr lang="en-US" dirty="0"/>
              <a:t>2-  Next slide (verse 15)  – They also would demand the meat before offered to the Lord or boiled for the sacrifice.  </a:t>
            </a:r>
          </a:p>
          <a:p>
            <a:endParaRPr lang="en-US" dirty="0"/>
          </a:p>
          <a:p>
            <a:r>
              <a:rPr lang="en-US" dirty="0"/>
              <a:t>This was blasphemous to the Lord.</a:t>
            </a:r>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150379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fold charge of wickedness: </a:t>
            </a:r>
          </a:p>
          <a:p>
            <a:r>
              <a:rPr lang="en-US" dirty="0"/>
              <a:t>1- indiscriminately taking the sacrifice.  13-14</a:t>
            </a:r>
          </a:p>
          <a:p>
            <a:r>
              <a:rPr lang="en-US" dirty="0"/>
              <a:t>	The priest were to be assigned the breast and right thigh.  </a:t>
            </a:r>
          </a:p>
          <a:p>
            <a:r>
              <a:rPr lang="en-US" dirty="0"/>
              <a:t>	But they were indiscriminately taking whatever came up from the pot. </a:t>
            </a:r>
          </a:p>
          <a:p>
            <a:r>
              <a:rPr lang="en-US" dirty="0"/>
              <a:t>2-  Next slide (verse 15)  – They also would demand the meat before offered to the Lord or boiled for the sacrifice.  </a:t>
            </a:r>
          </a:p>
          <a:p>
            <a:endParaRPr lang="en-US" dirty="0"/>
          </a:p>
          <a:p>
            <a:r>
              <a:rPr lang="en-US" dirty="0"/>
              <a:t>This was blasphemous to the Lord.</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29109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E53387-457B-4A79-9143-9FCEFAA2F296}"/>
              </a:ext>
            </a:extLst>
          </p:cNvPr>
          <p:cNvSpPr/>
          <p:nvPr userDrawn="1"/>
        </p:nvSpPr>
        <p:spPr>
          <a:xfrm>
            <a:off x="0" y="0"/>
            <a:ext cx="12191999" cy="6857999"/>
          </a:xfrm>
          <a:prstGeom prst="rect">
            <a:avLst/>
          </a:prstGeom>
          <a:gradFill flip="none" rotWithShape="1">
            <a:gsLst>
              <a:gs pos="0">
                <a:schemeClr val="tx1">
                  <a:alpha val="3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3</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CD606-23AB-48A5-A67B-3BB956AF9A44}"/>
              </a:ext>
            </a:extLst>
          </p:cNvPr>
          <p:cNvPicPr>
            <a:picLocks noChangeAspect="1"/>
          </p:cNvPicPr>
          <p:nvPr/>
        </p:nvPicPr>
        <p:blipFill>
          <a:blip r:embed="rId3"/>
          <a:stretch>
            <a:fillRect/>
          </a:stretch>
        </p:blipFill>
        <p:spPr>
          <a:xfrm>
            <a:off x="5718724" y="-834989"/>
            <a:ext cx="7152713" cy="8842168"/>
          </a:xfrm>
          <a:prstGeom prst="rect">
            <a:avLst/>
          </a:prstGeom>
        </p:spPr>
      </p:pic>
      <p:pic>
        <p:nvPicPr>
          <p:cNvPr id="6" name="Picture 5">
            <a:extLst>
              <a:ext uri="{FF2B5EF4-FFF2-40B4-BE49-F238E27FC236}">
                <a16:creationId xmlns:a16="http://schemas.microsoft.com/office/drawing/2014/main" id="{23B2ACD7-4CFC-4B71-AD83-3C86FE2F0634}"/>
              </a:ext>
            </a:extLst>
          </p:cNvPr>
          <p:cNvPicPr>
            <a:picLocks noChangeAspect="1"/>
          </p:cNvPicPr>
          <p:nvPr/>
        </p:nvPicPr>
        <p:blipFill>
          <a:blip r:embed="rId4"/>
          <a:stretch>
            <a:fillRect/>
          </a:stretch>
        </p:blipFill>
        <p:spPr>
          <a:xfrm>
            <a:off x="5869761" y="1480457"/>
            <a:ext cx="8497846" cy="5377543"/>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Actions 2:12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2" y="1298721"/>
            <a:ext cx="7939603" cy="5248404"/>
          </a:xfrm>
        </p:spPr>
        <p:txBody>
          <a:bodyPr/>
          <a:lstStyle/>
          <a:p>
            <a:r>
              <a:rPr lang="en-US" baseline="30000" dirty="0"/>
              <a:t>15</a:t>
            </a:r>
            <a:r>
              <a:rPr lang="en-US" dirty="0"/>
              <a:t> Moreover, before the fat was burned, the priest's servant would come and say to the man who was sacrificing, "Give meat for the priest to roast, for he will not accept boiled meat from you but only raw."</a:t>
            </a:r>
          </a:p>
        </p:txBody>
      </p:sp>
      <p:sp>
        <p:nvSpPr>
          <p:cNvPr id="4" name="&quot;Not Allowed&quot; Symbol 3">
            <a:extLst>
              <a:ext uri="{FF2B5EF4-FFF2-40B4-BE49-F238E27FC236}">
                <a16:creationId xmlns:a16="http://schemas.microsoft.com/office/drawing/2014/main" id="{5B5FD531-979C-4016-A2E4-F52D9E6567C0}"/>
              </a:ext>
            </a:extLst>
          </p:cNvPr>
          <p:cNvSpPr/>
          <p:nvPr/>
        </p:nvSpPr>
        <p:spPr>
          <a:xfrm>
            <a:off x="7968343" y="1930400"/>
            <a:ext cx="3585028" cy="3526971"/>
          </a:xfrm>
          <a:prstGeom prst="noSmoking">
            <a:avLst>
              <a:gd name="adj" fmla="val 10912"/>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1625386"/>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C43AA-5B96-41FE-9A12-7D7AF1A1476F}"/>
              </a:ext>
            </a:extLst>
          </p:cNvPr>
          <p:cNvPicPr>
            <a:picLocks noChangeAspect="1"/>
          </p:cNvPicPr>
          <p:nvPr/>
        </p:nvPicPr>
        <p:blipFill>
          <a:blip r:embed="rId3"/>
          <a:stretch>
            <a:fillRect/>
          </a:stretch>
        </p:blipFill>
        <p:spPr>
          <a:xfrm>
            <a:off x="5718724" y="-834989"/>
            <a:ext cx="7152713" cy="8842168"/>
          </a:xfrm>
          <a:prstGeom prst="rect">
            <a:avLst/>
          </a:prstGeom>
        </p:spPr>
      </p:pic>
      <p:pic>
        <p:nvPicPr>
          <p:cNvPr id="5" name="Picture 4">
            <a:extLst>
              <a:ext uri="{FF2B5EF4-FFF2-40B4-BE49-F238E27FC236}">
                <a16:creationId xmlns:a16="http://schemas.microsoft.com/office/drawing/2014/main" id="{9E0C556D-3092-4206-9A54-855C4924BC6F}"/>
              </a:ext>
            </a:extLst>
          </p:cNvPr>
          <p:cNvPicPr>
            <a:picLocks noChangeAspect="1"/>
          </p:cNvPicPr>
          <p:nvPr/>
        </p:nvPicPr>
        <p:blipFill>
          <a:blip r:embed="rId4"/>
          <a:stretch>
            <a:fillRect/>
          </a:stretch>
        </p:blipFill>
        <p:spPr>
          <a:xfrm>
            <a:off x="5869761" y="1480457"/>
            <a:ext cx="8497846" cy="5377543"/>
          </a:xfrm>
          <a:prstGeom prst="rect">
            <a:avLst/>
          </a:prstGeom>
        </p:spPr>
      </p:pic>
      <p:sp>
        <p:nvSpPr>
          <p:cNvPr id="6" name="&quot;Not Allowed&quot; Symbol 5">
            <a:extLst>
              <a:ext uri="{FF2B5EF4-FFF2-40B4-BE49-F238E27FC236}">
                <a16:creationId xmlns:a16="http://schemas.microsoft.com/office/drawing/2014/main" id="{C98F0482-84EB-4D26-8D43-E4DBA210E004}"/>
              </a:ext>
            </a:extLst>
          </p:cNvPr>
          <p:cNvSpPr/>
          <p:nvPr/>
        </p:nvSpPr>
        <p:spPr>
          <a:xfrm>
            <a:off x="7968343" y="1930400"/>
            <a:ext cx="3585028" cy="3526971"/>
          </a:xfrm>
          <a:prstGeom prst="noSmoking">
            <a:avLst>
              <a:gd name="adj" fmla="val 10912"/>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Actions 2:12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2" y="1298721"/>
            <a:ext cx="7939603" cy="5248404"/>
          </a:xfrm>
        </p:spPr>
        <p:txBody>
          <a:bodyPr/>
          <a:lstStyle/>
          <a:p>
            <a:r>
              <a:rPr lang="en-US" baseline="30000" dirty="0"/>
              <a:t>16</a:t>
            </a:r>
            <a:r>
              <a:rPr lang="en-US" dirty="0"/>
              <a:t> And if the man said to him, "Let them burn the fat first, and then take as much as you wish," he would say, "No, you must give it now, and if not, I will take it by force."</a:t>
            </a:r>
          </a:p>
          <a:p>
            <a:r>
              <a:rPr lang="en-US" dirty="0"/>
              <a:t> </a:t>
            </a:r>
            <a:r>
              <a:rPr lang="en-US" baseline="30000" dirty="0"/>
              <a:t>17</a:t>
            </a:r>
            <a:r>
              <a:rPr lang="en-US" dirty="0"/>
              <a:t> Thus the sin of the young men was very great in the sight of the LORD, for the men treated the offering of the LORD with contempt. </a:t>
            </a:r>
          </a:p>
          <a:p>
            <a:br>
              <a:rPr lang="en-US" dirty="0"/>
            </a:br>
            <a:endParaRPr lang="en-US" dirty="0"/>
          </a:p>
        </p:txBody>
      </p:sp>
    </p:spTree>
    <p:extLst>
      <p:ext uri="{BB962C8B-B14F-4D97-AF65-F5344CB8AC3E}">
        <p14:creationId xmlns:p14="http://schemas.microsoft.com/office/powerpoint/2010/main" val="3815780287"/>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C43AA-5B96-41FE-9A12-7D7AF1A1476F}"/>
              </a:ext>
            </a:extLst>
          </p:cNvPr>
          <p:cNvPicPr>
            <a:picLocks noChangeAspect="1"/>
          </p:cNvPicPr>
          <p:nvPr/>
        </p:nvPicPr>
        <p:blipFill>
          <a:blip r:embed="rId3"/>
          <a:stretch>
            <a:fillRect/>
          </a:stretch>
        </p:blipFill>
        <p:spPr>
          <a:xfrm>
            <a:off x="5718724" y="-834989"/>
            <a:ext cx="7152713" cy="8842168"/>
          </a:xfrm>
          <a:prstGeom prst="rect">
            <a:avLst/>
          </a:prstGeom>
        </p:spPr>
      </p:pic>
      <p:pic>
        <p:nvPicPr>
          <p:cNvPr id="5" name="Picture 4">
            <a:extLst>
              <a:ext uri="{FF2B5EF4-FFF2-40B4-BE49-F238E27FC236}">
                <a16:creationId xmlns:a16="http://schemas.microsoft.com/office/drawing/2014/main" id="{40B0DCBB-DF86-446C-8A84-A210F472549E}"/>
              </a:ext>
            </a:extLst>
          </p:cNvPr>
          <p:cNvPicPr>
            <a:picLocks noChangeAspect="1"/>
          </p:cNvPicPr>
          <p:nvPr/>
        </p:nvPicPr>
        <p:blipFill>
          <a:blip r:embed="rId4">
            <a:alphaModFix amt="53000"/>
          </a:blip>
          <a:stretch>
            <a:fillRect/>
          </a:stretch>
        </p:blipFill>
        <p:spPr>
          <a:xfrm>
            <a:off x="5574357" y="0"/>
            <a:ext cx="7136606" cy="6858000"/>
          </a:xfrm>
          <a:prstGeom prst="rect">
            <a:avLst/>
          </a:prstGeom>
        </p:spPr>
      </p:pic>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2" y="1298721"/>
            <a:ext cx="7939603" cy="5248404"/>
          </a:xfrm>
        </p:spPr>
        <p:txBody>
          <a:bodyPr/>
          <a:lstStyle/>
          <a:p>
            <a:r>
              <a:rPr lang="en-US" dirty="0">
                <a:effectLst>
                  <a:glow rad="127000">
                    <a:srgbClr val="C00000"/>
                  </a:glow>
                </a:effectLst>
              </a:rPr>
              <a:t>DISRESPECTFUL TO WOMEN</a:t>
            </a:r>
            <a:r>
              <a:rPr lang="en-US" dirty="0"/>
              <a:t> 22</a:t>
            </a:r>
          </a:p>
          <a:p>
            <a:r>
              <a:rPr lang="en-US" dirty="0"/>
              <a:t> </a:t>
            </a:r>
            <a:r>
              <a:rPr lang="en-US" baseline="30000" dirty="0"/>
              <a:t>22</a:t>
            </a:r>
            <a:r>
              <a:rPr lang="en-US" dirty="0"/>
              <a:t> Now Eli was very old, and he kept hearing all that his sons were doing to all Israel, and how they lay with the women who were serving at the entrance to the tent of meeting. </a:t>
            </a:r>
          </a:p>
        </p:txBody>
      </p:sp>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Actions 2:22</a:t>
            </a:r>
          </a:p>
        </p:txBody>
      </p:sp>
    </p:spTree>
    <p:extLst>
      <p:ext uri="{BB962C8B-B14F-4D97-AF65-F5344CB8AC3E}">
        <p14:creationId xmlns:p14="http://schemas.microsoft.com/office/powerpoint/2010/main" val="1413690345"/>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B6CB3-ABBB-4030-B073-23B684EED72D}"/>
              </a:ext>
            </a:extLst>
          </p:cNvPr>
          <p:cNvPicPr>
            <a:picLocks noChangeAspect="1"/>
          </p:cNvPicPr>
          <p:nvPr/>
        </p:nvPicPr>
        <p:blipFill rotWithShape="1">
          <a:blip r:embed="rId3"/>
          <a:srcRect b="17298"/>
          <a:stretch/>
        </p:blipFill>
        <p:spPr>
          <a:xfrm flipH="1">
            <a:off x="0" y="1186249"/>
            <a:ext cx="12192000" cy="5671751"/>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effectLst>
                  <a:glow rad="127000">
                    <a:srgbClr val="C00000"/>
                  </a:glow>
                  <a:outerShdw blurRad="50800" dist="50800" dir="2700000" algn="ctr" rotWithShape="0">
                    <a:schemeClr val="tx1"/>
                  </a:outerShdw>
                </a:effectLst>
              </a:rPr>
              <a:t>Com</a:t>
            </a:r>
            <a:r>
              <a:rPr lang="en-US" dirty="0">
                <a:effectLst>
                  <a:glow rad="127000">
                    <a:srgbClr val="C00000"/>
                  </a:glow>
                  <a:outerShdw blurRad="50800" dist="50800" dir="2700000" algn="ctr" rotWithShape="0">
                    <a:schemeClr val="tx1"/>
                  </a:outerShdw>
                </a:effectLst>
              </a:rPr>
              <a:t>p</a:t>
            </a:r>
            <a:r>
              <a:rPr lang="en-US" u="sng" dirty="0">
                <a:effectLst>
                  <a:glow rad="127000">
                    <a:srgbClr val="C00000"/>
                  </a:glow>
                  <a:outerShdw blurRad="50800" dist="50800" dir="2700000" algn="ctr" rotWithShape="0">
                    <a:schemeClr val="tx1"/>
                  </a:outerShdw>
                </a:effectLst>
              </a:rPr>
              <a:t>romisin</a:t>
            </a:r>
            <a:r>
              <a:rPr lang="en-US" dirty="0">
                <a:effectLst>
                  <a:glow rad="127000">
                    <a:srgbClr val="C00000"/>
                  </a:glow>
                  <a:outerShdw blurRad="50800" dist="50800" dir="2700000" algn="ctr" rotWithShape="0">
                    <a:schemeClr val="tx1"/>
                  </a:outerShdw>
                </a:effectLst>
              </a:rPr>
              <a:t>g</a:t>
            </a:r>
            <a:r>
              <a:rPr lang="en-US" dirty="0"/>
              <a:t>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p:txBody>
          <a:bodyPr/>
          <a:lstStyle/>
          <a:p>
            <a:r>
              <a:rPr lang="en-US" dirty="0"/>
              <a:t>Both Hot and Cold</a:t>
            </a:r>
          </a:p>
        </p:txBody>
      </p:sp>
    </p:spTree>
    <p:extLst>
      <p:ext uri="{BB962C8B-B14F-4D97-AF65-F5344CB8AC3E}">
        <p14:creationId xmlns:p14="http://schemas.microsoft.com/office/powerpoint/2010/main" val="1965488664"/>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CDD45C-A5EB-4322-8F73-328638DD18A8}"/>
              </a:ext>
            </a:extLst>
          </p:cNvPr>
          <p:cNvPicPr>
            <a:picLocks noChangeAspect="1"/>
          </p:cNvPicPr>
          <p:nvPr/>
        </p:nvPicPr>
        <p:blipFill rotWithShape="1">
          <a:blip r:embed="rId3"/>
          <a:srcRect b="17298"/>
          <a:stretch/>
        </p:blipFill>
        <p:spPr>
          <a:xfrm flipH="1">
            <a:off x="0" y="1186249"/>
            <a:ext cx="12192000" cy="5671751"/>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Com</a:t>
            </a:r>
            <a:r>
              <a:rPr lang="en-US" dirty="0"/>
              <a:t>p</a:t>
            </a:r>
            <a:r>
              <a:rPr lang="en-US" u="sng" dirty="0"/>
              <a:t>romisin</a:t>
            </a:r>
            <a:r>
              <a:rPr lang="en-US" dirty="0"/>
              <a:t>g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p:txBody>
          <a:bodyPr/>
          <a:lstStyle/>
          <a:p>
            <a:pPr marL="571500" indent="-571500">
              <a:buFont typeface="Arial" panose="020B0604020202020204" pitchFamily="34" charset="0"/>
              <a:buChar char="•"/>
            </a:pPr>
            <a:r>
              <a:rPr lang="en-US" dirty="0">
                <a:effectLst>
                  <a:glow rad="127000">
                    <a:srgbClr val="C00000"/>
                  </a:glow>
                </a:effectLst>
              </a:rPr>
              <a:t>He Blesses the Righteous </a:t>
            </a:r>
            <a:r>
              <a:rPr lang="en-US" dirty="0"/>
              <a:t>19-21a</a:t>
            </a:r>
          </a:p>
        </p:txBody>
      </p:sp>
      <p:sp>
        <p:nvSpPr>
          <p:cNvPr id="5" name="TextBox 4">
            <a:extLst>
              <a:ext uri="{FF2B5EF4-FFF2-40B4-BE49-F238E27FC236}">
                <a16:creationId xmlns:a16="http://schemas.microsoft.com/office/drawing/2014/main" id="{BA3903E5-74FD-4474-BD4F-068634912E1B}"/>
              </a:ext>
            </a:extLst>
          </p:cNvPr>
          <p:cNvSpPr txBox="1"/>
          <p:nvPr/>
        </p:nvSpPr>
        <p:spPr>
          <a:xfrm>
            <a:off x="4054019" y="2171700"/>
            <a:ext cx="8229600" cy="4524315"/>
          </a:xfrm>
          <a:prstGeom prst="rect">
            <a:avLst/>
          </a:prstGeom>
          <a:noFill/>
        </p:spPr>
        <p:txBody>
          <a:bodyPr wrap="square" rtlCol="0">
            <a:spAutoFit/>
          </a:bodyPr>
          <a:lstStyle/>
          <a:p>
            <a:pPr>
              <a:lnSpc>
                <a:spcPct val="80000"/>
              </a:lnSpc>
            </a:pPr>
            <a:r>
              <a:rPr lang="en-US" sz="4000" b="1" baseline="30000" dirty="0">
                <a:solidFill>
                  <a:schemeClr val="bg1"/>
                </a:solidFill>
                <a:effectLst>
                  <a:glow rad="127000">
                    <a:schemeClr val="tx1"/>
                  </a:glow>
                </a:effectLst>
                <a:latin typeface="Arial Narrow" panose="020B0606020202030204" pitchFamily="34" charset="0"/>
                <a:cs typeface="Arial" panose="020B0604020202020204" pitchFamily="34" charset="0"/>
              </a:rPr>
              <a:t>20</a:t>
            </a:r>
            <a:r>
              <a:rPr lang="en-US" sz="4000" b="1" dirty="0">
                <a:solidFill>
                  <a:schemeClr val="bg1"/>
                </a:solidFill>
                <a:effectLst>
                  <a:glow rad="127000">
                    <a:schemeClr val="tx1"/>
                  </a:glow>
                </a:effectLst>
                <a:latin typeface="Arial Narrow" panose="020B0606020202030204" pitchFamily="34" charset="0"/>
                <a:cs typeface="Arial" panose="020B0604020202020204" pitchFamily="34" charset="0"/>
              </a:rPr>
              <a:t> Then Eli would bless Elkanah and his wife, and say, "May the LORD give you children by this woman for the petition she asked of the LORD." So then they would return to their home.   </a:t>
            </a:r>
            <a:r>
              <a:rPr lang="en-US" sz="4000" b="1" baseline="30000" dirty="0">
                <a:solidFill>
                  <a:schemeClr val="bg1"/>
                </a:solidFill>
                <a:effectLst>
                  <a:glow rad="127000">
                    <a:schemeClr val="tx1"/>
                  </a:glow>
                </a:effectLst>
                <a:latin typeface="Arial Narrow" panose="020B0606020202030204" pitchFamily="34" charset="0"/>
                <a:cs typeface="Arial" panose="020B0604020202020204" pitchFamily="34" charset="0"/>
              </a:rPr>
              <a:t>21</a:t>
            </a:r>
            <a:r>
              <a:rPr lang="en-US" sz="4000" b="1" dirty="0">
                <a:solidFill>
                  <a:schemeClr val="bg1"/>
                </a:solidFill>
                <a:effectLst>
                  <a:glow rad="127000">
                    <a:schemeClr val="tx1"/>
                  </a:glow>
                </a:effectLst>
                <a:latin typeface="Arial Narrow" panose="020B0606020202030204" pitchFamily="34" charset="0"/>
                <a:cs typeface="Arial" panose="020B0604020202020204" pitchFamily="34" charset="0"/>
              </a:rPr>
              <a:t> Indeed the LORD visited Hannah, and she conceived and bore three sons and two daughters. And the young man Samuel grew in the presence of the LORD.</a:t>
            </a:r>
          </a:p>
        </p:txBody>
      </p:sp>
    </p:spTree>
    <p:extLst>
      <p:ext uri="{BB962C8B-B14F-4D97-AF65-F5344CB8AC3E}">
        <p14:creationId xmlns:p14="http://schemas.microsoft.com/office/powerpoint/2010/main" val="1684159636"/>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701FDF-881D-4463-8B48-98F65110FE12}"/>
              </a:ext>
            </a:extLst>
          </p:cNvPr>
          <p:cNvPicPr>
            <a:picLocks noChangeAspect="1"/>
          </p:cNvPicPr>
          <p:nvPr/>
        </p:nvPicPr>
        <p:blipFill rotWithShape="1">
          <a:blip r:embed="rId3"/>
          <a:srcRect b="17298"/>
          <a:stretch/>
        </p:blipFill>
        <p:spPr>
          <a:xfrm flipH="1">
            <a:off x="0" y="1186249"/>
            <a:ext cx="12192000" cy="5671751"/>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b="1" dirty="0"/>
              <a:t>The </a:t>
            </a:r>
            <a:r>
              <a:rPr lang="en-US" b="1" u="sng" dirty="0"/>
              <a:t>Com</a:t>
            </a:r>
            <a:r>
              <a:rPr lang="en-US" b="1" dirty="0"/>
              <a:t>p</a:t>
            </a:r>
            <a:r>
              <a:rPr lang="en-US" b="1" u="sng" dirty="0"/>
              <a:t>romisin</a:t>
            </a:r>
            <a:r>
              <a:rPr lang="en-US" b="1" dirty="0"/>
              <a:t>g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7543017" cy="5248404"/>
          </a:xfrm>
        </p:spPr>
        <p:txBody>
          <a:bodyPr/>
          <a:lstStyle/>
          <a:p>
            <a:pPr marL="571500" indent="-571500">
              <a:buFont typeface="Arial" panose="020B0604020202020204" pitchFamily="34" charset="0"/>
              <a:buChar char="•"/>
            </a:pPr>
            <a:r>
              <a:rPr lang="en-US" dirty="0">
                <a:effectLst>
                  <a:glow rad="127000">
                    <a:srgbClr val="C00000"/>
                  </a:glow>
                </a:effectLst>
              </a:rPr>
              <a:t>He Tolerated the Wicked </a:t>
            </a:r>
            <a:r>
              <a:rPr lang="en-US" dirty="0"/>
              <a:t>22-25a</a:t>
            </a:r>
          </a:p>
        </p:txBody>
      </p:sp>
      <p:sp>
        <p:nvSpPr>
          <p:cNvPr id="6" name="TextBox 5">
            <a:extLst>
              <a:ext uri="{FF2B5EF4-FFF2-40B4-BE49-F238E27FC236}">
                <a16:creationId xmlns:a16="http://schemas.microsoft.com/office/drawing/2014/main" id="{A4A8C24C-3D5C-4C2D-8EBD-DEE7F86837D0}"/>
              </a:ext>
            </a:extLst>
          </p:cNvPr>
          <p:cNvSpPr txBox="1"/>
          <p:nvPr/>
        </p:nvSpPr>
        <p:spPr>
          <a:xfrm>
            <a:off x="456294" y="2095500"/>
            <a:ext cx="7410450" cy="4524315"/>
          </a:xfrm>
          <a:prstGeom prst="rect">
            <a:avLst/>
          </a:prstGeom>
          <a:noFill/>
        </p:spPr>
        <p:txBody>
          <a:bodyPr wrap="square" rtlCol="0">
            <a:spAutoFit/>
          </a:bodyPr>
          <a:lstStyle/>
          <a:p>
            <a:pPr>
              <a:lnSpc>
                <a:spcPct val="80000"/>
              </a:lnSpc>
            </a:pPr>
            <a:r>
              <a:rPr lang="en-US" sz="4000" b="1" baseline="30000" dirty="0">
                <a:solidFill>
                  <a:schemeClr val="bg1"/>
                </a:solidFill>
                <a:effectLst>
                  <a:glow rad="127000">
                    <a:schemeClr val="tx1"/>
                  </a:glow>
                </a:effectLst>
                <a:latin typeface="Arial Narrow" panose="020B0606020202030204" pitchFamily="34" charset="0"/>
              </a:rPr>
              <a:t>22</a:t>
            </a:r>
            <a:r>
              <a:rPr lang="en-US" sz="4000" b="1" dirty="0">
                <a:solidFill>
                  <a:schemeClr val="bg1"/>
                </a:solidFill>
                <a:effectLst>
                  <a:glow rad="127000">
                    <a:schemeClr val="tx1"/>
                  </a:glow>
                </a:effectLst>
                <a:latin typeface="Arial Narrow" panose="020B0606020202030204" pitchFamily="34" charset="0"/>
              </a:rPr>
              <a:t> Now Eli was very old, and he kept hearing all that his sons were doing to all Israel, and how they lay with the women who were serving at the entrance to the tent of meeting.  </a:t>
            </a:r>
            <a:r>
              <a:rPr lang="en-US" sz="4000" b="1" baseline="30000" dirty="0">
                <a:solidFill>
                  <a:schemeClr val="bg1"/>
                </a:solidFill>
                <a:effectLst>
                  <a:glow rad="127000">
                    <a:schemeClr val="tx1"/>
                  </a:glow>
                </a:effectLst>
                <a:latin typeface="Arial Narrow" panose="020B0606020202030204" pitchFamily="34" charset="0"/>
              </a:rPr>
              <a:t>23</a:t>
            </a:r>
            <a:r>
              <a:rPr lang="en-US" sz="4000" b="1" dirty="0">
                <a:solidFill>
                  <a:schemeClr val="bg1"/>
                </a:solidFill>
                <a:effectLst>
                  <a:glow rad="127000">
                    <a:schemeClr val="tx1"/>
                  </a:glow>
                </a:effectLst>
                <a:latin typeface="Arial Narrow" panose="020B0606020202030204" pitchFamily="34" charset="0"/>
              </a:rPr>
              <a:t> And he said to them, "Why do you do such things? For I hear of your evil dealings from all the people.</a:t>
            </a:r>
          </a:p>
          <a:p>
            <a:pPr>
              <a:lnSpc>
                <a:spcPct val="80000"/>
              </a:lnSpc>
            </a:pPr>
            <a:endParaRPr lang="en-US" sz="4000" b="1" dirty="0">
              <a:solidFill>
                <a:schemeClr val="bg1"/>
              </a:solidFill>
              <a:effectLst>
                <a:glow rad="127000">
                  <a:schemeClr val="tx1"/>
                </a:glow>
              </a:effectLst>
              <a:latin typeface="Arial Narrow" panose="020B0606020202030204" pitchFamily="34" charset="0"/>
            </a:endParaRPr>
          </a:p>
        </p:txBody>
      </p:sp>
    </p:spTree>
    <p:extLst>
      <p:ext uri="{BB962C8B-B14F-4D97-AF65-F5344CB8AC3E}">
        <p14:creationId xmlns:p14="http://schemas.microsoft.com/office/powerpoint/2010/main" val="2105308451"/>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CD9A8B-636F-4E92-B731-F1F8B9C26BD2}"/>
              </a:ext>
            </a:extLst>
          </p:cNvPr>
          <p:cNvPicPr>
            <a:picLocks noChangeAspect="1"/>
          </p:cNvPicPr>
          <p:nvPr/>
        </p:nvPicPr>
        <p:blipFill rotWithShape="1">
          <a:blip r:embed="rId3"/>
          <a:srcRect b="17298"/>
          <a:stretch/>
        </p:blipFill>
        <p:spPr>
          <a:xfrm flipH="1">
            <a:off x="0" y="1186249"/>
            <a:ext cx="12192000" cy="5671751"/>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b="1" dirty="0"/>
              <a:t>The </a:t>
            </a:r>
            <a:r>
              <a:rPr lang="en-US" b="1" u="sng" dirty="0"/>
              <a:t>Com</a:t>
            </a:r>
            <a:r>
              <a:rPr lang="en-US" b="1" dirty="0"/>
              <a:t>p</a:t>
            </a:r>
            <a:r>
              <a:rPr lang="en-US" b="1" u="sng" dirty="0"/>
              <a:t>romisin</a:t>
            </a:r>
            <a:r>
              <a:rPr lang="en-US" b="1" dirty="0"/>
              <a:t>g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7543017" cy="5248404"/>
          </a:xfrm>
        </p:spPr>
        <p:txBody>
          <a:bodyPr/>
          <a:lstStyle/>
          <a:p>
            <a:pPr marL="571500" indent="-571500">
              <a:buFont typeface="Arial" panose="020B0604020202020204" pitchFamily="34" charset="0"/>
              <a:buChar char="•"/>
            </a:pPr>
            <a:r>
              <a:rPr lang="en-US" dirty="0"/>
              <a:t>He Tolerated the Wicked 22-25a</a:t>
            </a:r>
          </a:p>
        </p:txBody>
      </p:sp>
      <p:sp>
        <p:nvSpPr>
          <p:cNvPr id="6" name="TextBox 5">
            <a:extLst>
              <a:ext uri="{FF2B5EF4-FFF2-40B4-BE49-F238E27FC236}">
                <a16:creationId xmlns:a16="http://schemas.microsoft.com/office/drawing/2014/main" id="{A4A8C24C-3D5C-4C2D-8EBD-DEE7F86837D0}"/>
              </a:ext>
            </a:extLst>
          </p:cNvPr>
          <p:cNvSpPr txBox="1"/>
          <p:nvPr/>
        </p:nvSpPr>
        <p:spPr>
          <a:xfrm>
            <a:off x="467178" y="2218507"/>
            <a:ext cx="7791450" cy="4524315"/>
          </a:xfrm>
          <a:prstGeom prst="rect">
            <a:avLst/>
          </a:prstGeom>
          <a:noFill/>
        </p:spPr>
        <p:txBody>
          <a:bodyPr wrap="square" rtlCol="0">
            <a:spAutoFit/>
          </a:bodyPr>
          <a:lstStyle/>
          <a:p>
            <a:pPr>
              <a:lnSpc>
                <a:spcPct val="80000"/>
              </a:lnSpc>
            </a:pPr>
            <a:r>
              <a:rPr lang="en-US" sz="4000" b="1" dirty="0">
                <a:solidFill>
                  <a:schemeClr val="bg1"/>
                </a:solidFill>
                <a:effectLst>
                  <a:glow rad="127000">
                    <a:schemeClr val="tx1"/>
                  </a:glow>
                </a:effectLst>
                <a:latin typeface="Arial Narrow" panose="020B0606020202030204" pitchFamily="34" charset="0"/>
              </a:rPr>
              <a:t> </a:t>
            </a:r>
            <a:r>
              <a:rPr lang="en-US" sz="4000" b="1" baseline="30000" dirty="0">
                <a:solidFill>
                  <a:schemeClr val="bg1"/>
                </a:solidFill>
                <a:effectLst>
                  <a:glow rad="127000">
                    <a:schemeClr val="tx1"/>
                  </a:glow>
                </a:effectLst>
                <a:latin typeface="Arial Narrow" panose="020B0606020202030204" pitchFamily="34" charset="0"/>
              </a:rPr>
              <a:t>24</a:t>
            </a:r>
            <a:r>
              <a:rPr lang="en-US" sz="4000" b="1" dirty="0">
                <a:solidFill>
                  <a:schemeClr val="bg1"/>
                </a:solidFill>
                <a:effectLst>
                  <a:glow rad="127000">
                    <a:schemeClr val="tx1"/>
                  </a:glow>
                </a:effectLst>
                <a:latin typeface="Arial Narrow" panose="020B0606020202030204" pitchFamily="34" charset="0"/>
              </a:rPr>
              <a:t> No, my sons; it is no good report that I hear the people of the LORD spreading abroad.   </a:t>
            </a:r>
            <a:r>
              <a:rPr lang="en-US" sz="4000" b="1" baseline="30000" dirty="0">
                <a:solidFill>
                  <a:schemeClr val="bg1"/>
                </a:solidFill>
                <a:effectLst>
                  <a:glow rad="127000">
                    <a:schemeClr val="tx1"/>
                  </a:glow>
                </a:effectLst>
                <a:latin typeface="Arial Narrow" panose="020B0606020202030204" pitchFamily="34" charset="0"/>
              </a:rPr>
              <a:t>25</a:t>
            </a:r>
            <a:r>
              <a:rPr lang="en-US" sz="4000" b="1" dirty="0">
                <a:solidFill>
                  <a:schemeClr val="bg1"/>
                </a:solidFill>
                <a:effectLst>
                  <a:glow rad="127000">
                    <a:schemeClr val="tx1"/>
                  </a:glow>
                </a:effectLst>
                <a:latin typeface="Arial Narrow" panose="020B0606020202030204" pitchFamily="34" charset="0"/>
              </a:rPr>
              <a:t> If someone sins against a man, God will mediate for him, but if someone sins against the LORD, who can intercede for him?" But they would not listen to the voice of their father, for it was the will of the LORD to put them to death.</a:t>
            </a:r>
          </a:p>
        </p:txBody>
      </p:sp>
    </p:spTree>
    <p:extLst>
      <p:ext uri="{BB962C8B-B14F-4D97-AF65-F5344CB8AC3E}">
        <p14:creationId xmlns:p14="http://schemas.microsoft.com/office/powerpoint/2010/main" val="1667181756"/>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DE0A01-89B0-4C5B-B9F0-39942F768578}"/>
              </a:ext>
            </a:extLst>
          </p:cNvPr>
          <p:cNvPicPr>
            <a:picLocks noChangeAspect="1"/>
          </p:cNvPicPr>
          <p:nvPr/>
        </p:nvPicPr>
        <p:blipFill>
          <a:blip r:embed="rId3"/>
          <a:stretch>
            <a:fillRect/>
          </a:stretch>
        </p:blipFill>
        <p:spPr>
          <a:xfrm>
            <a:off x="5803326" y="-296563"/>
            <a:ext cx="7539392" cy="8056605"/>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effectLst>
                  <a:glow rad="127000">
                    <a:srgbClr val="C00000"/>
                  </a:glow>
                  <a:outerShdw blurRad="50800" dist="50800" dir="2700000" algn="ctr" rotWithShape="0">
                    <a:schemeClr val="tx1"/>
                  </a:outerShdw>
                </a:effectLst>
              </a:rPr>
              <a:t>Growin</a:t>
            </a:r>
            <a:r>
              <a:rPr lang="en-US" dirty="0">
                <a:effectLst>
                  <a:glow rad="127000">
                    <a:srgbClr val="C00000"/>
                  </a:glow>
                  <a:outerShdw blurRad="50800" dist="50800" dir="2700000" algn="ctr" rotWithShape="0">
                    <a:schemeClr val="tx1"/>
                  </a:outerShdw>
                </a:effectLst>
              </a:rPr>
              <a:t>g</a:t>
            </a:r>
            <a:r>
              <a:rPr lang="en-US" dirty="0"/>
              <a:t> Servant 2:18-19 + 26</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9943317" cy="5248404"/>
          </a:xfrm>
        </p:spPr>
        <p:txBody>
          <a:bodyPr/>
          <a:lstStyle/>
          <a:p>
            <a:r>
              <a:rPr lang="en-US" sz="4400" dirty="0">
                <a:effectLst>
                  <a:glow rad="127000">
                    <a:srgbClr val="C00000"/>
                  </a:glow>
                </a:effectLst>
              </a:rPr>
              <a:t>But Samuel ministered before the Lord 18 </a:t>
            </a:r>
          </a:p>
          <a:p>
            <a:r>
              <a:rPr lang="en-US" baseline="30000" dirty="0"/>
              <a:t>18</a:t>
            </a:r>
            <a:r>
              <a:rPr lang="en-US" dirty="0"/>
              <a:t> Samuel was </a:t>
            </a:r>
            <a:r>
              <a:rPr lang="en-US" dirty="0">
                <a:effectLst>
                  <a:glow rad="127000">
                    <a:srgbClr val="C00000"/>
                  </a:glow>
                </a:effectLst>
              </a:rPr>
              <a:t>ministering</a:t>
            </a:r>
            <a:r>
              <a:rPr lang="en-US" dirty="0"/>
              <a:t> before </a:t>
            </a:r>
            <a:br>
              <a:rPr lang="en-US" dirty="0"/>
            </a:br>
            <a:r>
              <a:rPr lang="en-US" dirty="0"/>
              <a:t>the LORD, a boy clothed with a linen </a:t>
            </a:r>
            <a:br>
              <a:rPr lang="en-US" dirty="0"/>
            </a:br>
            <a:r>
              <a:rPr lang="en-US" dirty="0"/>
              <a:t>ephod. </a:t>
            </a:r>
            <a:r>
              <a:rPr lang="en-US" baseline="30000" dirty="0"/>
              <a:t>19</a:t>
            </a:r>
            <a:r>
              <a:rPr lang="en-US" dirty="0"/>
              <a:t> And his mother used to </a:t>
            </a:r>
            <a:br>
              <a:rPr lang="en-US" dirty="0"/>
            </a:br>
            <a:r>
              <a:rPr lang="en-US" dirty="0"/>
              <a:t>make for him a little robe and take </a:t>
            </a:r>
            <a:br>
              <a:rPr lang="en-US" dirty="0"/>
            </a:br>
            <a:r>
              <a:rPr lang="en-US" dirty="0"/>
              <a:t>it to him each year when she went </a:t>
            </a:r>
            <a:br>
              <a:rPr lang="en-US" dirty="0"/>
            </a:br>
            <a:r>
              <a:rPr lang="en-US" dirty="0"/>
              <a:t>up with her husband to offer </a:t>
            </a:r>
            <a:br>
              <a:rPr lang="en-US" dirty="0"/>
            </a:br>
            <a:r>
              <a:rPr lang="en-US" dirty="0"/>
              <a:t>the yearly sacrifice. </a:t>
            </a:r>
          </a:p>
          <a:p>
            <a:endParaRPr lang="en-US" dirty="0"/>
          </a:p>
          <a:p>
            <a:endParaRPr lang="en-US" dirty="0"/>
          </a:p>
          <a:p>
            <a:endParaRPr lang="en-US" dirty="0"/>
          </a:p>
        </p:txBody>
      </p:sp>
    </p:spTree>
    <p:extLst>
      <p:ext uri="{BB962C8B-B14F-4D97-AF65-F5344CB8AC3E}">
        <p14:creationId xmlns:p14="http://schemas.microsoft.com/office/powerpoint/2010/main" val="1814880922"/>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DE0A01-89B0-4C5B-B9F0-39942F768578}"/>
              </a:ext>
            </a:extLst>
          </p:cNvPr>
          <p:cNvPicPr>
            <a:picLocks noChangeAspect="1"/>
          </p:cNvPicPr>
          <p:nvPr/>
        </p:nvPicPr>
        <p:blipFill>
          <a:blip r:embed="rId3"/>
          <a:stretch>
            <a:fillRect/>
          </a:stretch>
        </p:blipFill>
        <p:spPr>
          <a:xfrm>
            <a:off x="5803326" y="-296563"/>
            <a:ext cx="7539392" cy="8056605"/>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Growin</a:t>
            </a:r>
            <a:r>
              <a:rPr lang="en-US" dirty="0"/>
              <a:t>g Servant 2:18-19 + 26</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7790667" cy="5248404"/>
          </a:xfrm>
        </p:spPr>
        <p:txBody>
          <a:bodyPr/>
          <a:lstStyle/>
          <a:p>
            <a:r>
              <a:rPr lang="en-US" dirty="0"/>
              <a:t> </a:t>
            </a:r>
            <a:r>
              <a:rPr lang="en-US" sz="4400" dirty="0">
                <a:effectLst>
                  <a:glow rad="127000">
                    <a:srgbClr val="C00000"/>
                  </a:glow>
                </a:effectLst>
              </a:rPr>
              <a:t>Samuel was growing 2:26</a:t>
            </a:r>
            <a:endParaRPr lang="en-US" dirty="0">
              <a:effectLst>
                <a:glow rad="127000">
                  <a:srgbClr val="C00000"/>
                </a:glow>
              </a:effectLst>
            </a:endParaRPr>
          </a:p>
          <a:p>
            <a:endParaRPr lang="en-US" dirty="0"/>
          </a:p>
          <a:p>
            <a:r>
              <a:rPr lang="en-US" baseline="30000" dirty="0"/>
              <a:t>26</a:t>
            </a:r>
            <a:r>
              <a:rPr lang="en-US" dirty="0"/>
              <a:t> Now the young man Samuel continued to </a:t>
            </a:r>
            <a:r>
              <a:rPr lang="en-US" dirty="0">
                <a:effectLst>
                  <a:glow rad="127000">
                    <a:srgbClr val="C00000"/>
                  </a:glow>
                </a:effectLst>
              </a:rPr>
              <a:t>grow</a:t>
            </a:r>
            <a:r>
              <a:rPr lang="en-US" dirty="0"/>
              <a:t> both in stature and in favor with the LORD and also with man. </a:t>
            </a:r>
          </a:p>
          <a:p>
            <a:endParaRPr lang="en-US" dirty="0"/>
          </a:p>
        </p:txBody>
      </p:sp>
    </p:spTree>
    <p:extLst>
      <p:ext uri="{BB962C8B-B14F-4D97-AF65-F5344CB8AC3E}">
        <p14:creationId xmlns:p14="http://schemas.microsoft.com/office/powerpoint/2010/main" val="1832205484"/>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effectLst>
                  <a:glow rad="127000">
                    <a:srgbClr val="C00000"/>
                  </a:glow>
                  <a:outerShdw blurRad="50800" dist="50800" dir="2700000" algn="ctr" rotWithShape="0">
                    <a:schemeClr val="tx1"/>
                  </a:outerShdw>
                </a:effectLst>
              </a:rPr>
              <a:t>Godl</a:t>
            </a:r>
            <a:r>
              <a:rPr lang="en-US" dirty="0">
                <a:effectLst>
                  <a:glow rad="127000">
                    <a:srgbClr val="C00000"/>
                  </a:glow>
                  <a:outerShdw blurRad="50800" dist="50800" dir="2700000" algn="ctr" rotWithShape="0">
                    <a:schemeClr val="tx1"/>
                  </a:outerShdw>
                </a:effectLst>
              </a:rPr>
              <a:t>y</a:t>
            </a:r>
            <a:r>
              <a:rPr lang="en-US" dirty="0"/>
              <a:t>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8090024" cy="5248404"/>
          </a:xfrm>
        </p:spPr>
        <p:txBody>
          <a:bodyPr/>
          <a:lstStyle/>
          <a:p>
            <a:pPr marL="571500" indent="-571500">
              <a:buFont typeface="Arial" panose="020B0604020202020204" pitchFamily="34" charset="0"/>
              <a:buChar char="•"/>
            </a:pPr>
            <a:r>
              <a:rPr lang="en-US" dirty="0"/>
              <a:t>This guy is not a priest, </a:t>
            </a:r>
          </a:p>
          <a:p>
            <a:pPr marL="571500" indent="-571500">
              <a:buFont typeface="Arial" panose="020B0604020202020204" pitchFamily="34" charset="0"/>
              <a:buChar char="•"/>
            </a:pPr>
            <a:r>
              <a:rPr lang="en-US" dirty="0"/>
              <a:t>He appears to be a prophet, </a:t>
            </a:r>
          </a:p>
          <a:p>
            <a:pPr marL="571500" indent="-571500">
              <a:buFont typeface="Arial" panose="020B0604020202020204" pitchFamily="34" charset="0"/>
              <a:buChar char="•"/>
            </a:pPr>
            <a:r>
              <a:rPr lang="en-US" dirty="0"/>
              <a:t>He was sent to confront the priest. </a:t>
            </a:r>
          </a:p>
          <a:p>
            <a:r>
              <a:rPr lang="en-US" dirty="0"/>
              <a:t>Micah 6:8 sums up the man of God </a:t>
            </a:r>
            <a:br>
              <a:rPr lang="en-US" dirty="0"/>
            </a:br>
            <a:r>
              <a:rPr lang="en-US" dirty="0"/>
              <a:t>in one neat verse: “He has showed you, O man, what is good. And what does the Lord require of you? To act justly and to love mercy and to walk humbly with your God.”</a:t>
            </a:r>
          </a:p>
        </p:txBody>
      </p:sp>
    </p:spTree>
    <p:extLst>
      <p:ext uri="{BB962C8B-B14F-4D97-AF65-F5344CB8AC3E}">
        <p14:creationId xmlns:p14="http://schemas.microsoft.com/office/powerpoint/2010/main" val="177218751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endParaRPr lang="en-US" dirty="0">
              <a:solidFill>
                <a:schemeClr val="bg1"/>
              </a:solidFill>
              <a:effectLst>
                <a:outerShdw blurRad="50800" dist="50800" dir="2700000" algn="ctr" rotWithShape="0">
                  <a:schemeClr val="tx1"/>
                </a:outerShdw>
              </a:effectLst>
              <a:latin typeface="Hemi Head Rg" panose="020B0703040202080204" pitchFamily="34" charset="0"/>
            </a:endParaRPr>
          </a:p>
        </p:txBody>
      </p:sp>
      <p:grpSp>
        <p:nvGrpSpPr>
          <p:cNvPr id="7" name="Group 6">
            <a:extLst>
              <a:ext uri="{FF2B5EF4-FFF2-40B4-BE49-F238E27FC236}">
                <a16:creationId xmlns:a16="http://schemas.microsoft.com/office/drawing/2014/main" id="{E3103E49-A80D-4D50-A488-88CAE3E9ADD4}"/>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8" name="Oval 7">
              <a:extLst>
                <a:ext uri="{FF2B5EF4-FFF2-40B4-BE49-F238E27FC236}">
                  <a16:creationId xmlns:a16="http://schemas.microsoft.com/office/drawing/2014/main" id="{6AC0A687-D9D0-4E96-8893-46FB632CEF62}"/>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56AD3A80-4C43-433B-8B29-A88F44365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4072004640"/>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43B8481B-D52E-41BD-BA74-830A279CC993}"/>
              </a:ext>
            </a:extLst>
          </p:cNvPr>
          <p:cNvSpPr/>
          <p:nvPr/>
        </p:nvSpPr>
        <p:spPr>
          <a:xfrm>
            <a:off x="261257" y="3207657"/>
            <a:ext cx="7082972" cy="3077029"/>
          </a:xfrm>
          <a:prstGeom prst="wedgeRectCallout">
            <a:avLst>
              <a:gd name="adj1" fmla="val 71790"/>
              <a:gd name="adj2" fmla="val -59670"/>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6399" y="1349828"/>
            <a:ext cx="7213601" cy="5238861"/>
          </a:xfrm>
        </p:spPr>
        <p:txBody>
          <a:bodyPr/>
          <a:lstStyle/>
          <a:p>
            <a:r>
              <a:rPr lang="en-US" dirty="0">
                <a:effectLst>
                  <a:glow rad="127000">
                    <a:srgbClr val="C00000"/>
                  </a:glow>
                </a:effectLst>
              </a:rPr>
              <a:t>Reviews Past Slavery 27</a:t>
            </a:r>
            <a:br>
              <a:rPr lang="en-US" dirty="0">
                <a:effectLst>
                  <a:glow rad="127000">
                    <a:srgbClr val="C00000"/>
                  </a:glow>
                </a:effectLst>
              </a:rPr>
            </a:br>
            <a:r>
              <a:rPr lang="en-US" dirty="0"/>
              <a:t> </a:t>
            </a:r>
            <a:r>
              <a:rPr lang="en-US" baseline="30000" dirty="0"/>
              <a:t>27</a:t>
            </a:r>
            <a:r>
              <a:rPr lang="en-US" dirty="0"/>
              <a:t> And there came a man of God to Eli and said to him, </a:t>
            </a:r>
            <a:endParaRPr lang="en-US" sz="1600" dirty="0"/>
          </a:p>
          <a:p>
            <a:br>
              <a:rPr lang="en-US" sz="1600" dirty="0"/>
            </a:br>
            <a:r>
              <a:rPr lang="en-US" dirty="0"/>
              <a:t>"Thus the LORD has said, 'Did </a:t>
            </a:r>
            <a:br>
              <a:rPr lang="en-US" dirty="0"/>
            </a:br>
            <a:r>
              <a:rPr lang="en-US" dirty="0"/>
              <a:t>I indeed reveal myself to the house of your father </a:t>
            </a:r>
            <a:r>
              <a:rPr lang="en-US" dirty="0">
                <a:effectLst>
                  <a:glow rad="127000">
                    <a:srgbClr val="C00000"/>
                  </a:glow>
                </a:effectLst>
              </a:rPr>
              <a:t>when they were in Egypt subject to the house of Pharaoh</a:t>
            </a:r>
            <a:r>
              <a:rPr lang="en-US" dirty="0"/>
              <a:t>?. </a:t>
            </a:r>
          </a:p>
        </p:txBody>
      </p:sp>
    </p:spTree>
    <p:extLst>
      <p:ext uri="{BB962C8B-B14F-4D97-AF65-F5344CB8AC3E}">
        <p14:creationId xmlns:p14="http://schemas.microsoft.com/office/powerpoint/2010/main" val="673844768"/>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0A1BCB11-1D6E-4C2D-9B3D-2D6DC1B7508A}"/>
              </a:ext>
            </a:extLst>
          </p:cNvPr>
          <p:cNvSpPr/>
          <p:nvPr/>
        </p:nvSpPr>
        <p:spPr>
          <a:xfrm>
            <a:off x="261257" y="2104571"/>
            <a:ext cx="7082972" cy="4339772"/>
          </a:xfrm>
          <a:prstGeom prst="wedgeRectCallout">
            <a:avLst>
              <a:gd name="adj1" fmla="val 70970"/>
              <a:gd name="adj2" fmla="val -37262"/>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7219167" cy="5248404"/>
          </a:xfrm>
        </p:spPr>
        <p:txBody>
          <a:bodyPr/>
          <a:lstStyle/>
          <a:p>
            <a:r>
              <a:rPr lang="en-US" dirty="0">
                <a:effectLst>
                  <a:glow rad="127000">
                    <a:srgbClr val="C00000"/>
                  </a:glow>
                </a:effectLst>
              </a:rPr>
              <a:t>Reviews God’s Calling 28</a:t>
            </a:r>
            <a:endParaRPr lang="en-US" sz="1600" dirty="0">
              <a:effectLst>
                <a:glow rad="127000">
                  <a:srgbClr val="C00000"/>
                </a:glow>
              </a:effectLst>
            </a:endParaRPr>
          </a:p>
          <a:p>
            <a:endParaRPr lang="en-US" sz="1600" dirty="0">
              <a:effectLst>
                <a:glow rad="127000">
                  <a:srgbClr val="C00000"/>
                </a:glow>
              </a:effectLst>
            </a:endParaRPr>
          </a:p>
          <a:p>
            <a:r>
              <a:rPr lang="en-US" baseline="30000" dirty="0"/>
              <a:t>28</a:t>
            </a:r>
            <a:r>
              <a:rPr lang="en-US" dirty="0"/>
              <a:t> </a:t>
            </a:r>
            <a:r>
              <a:rPr lang="en-US" dirty="0">
                <a:effectLst>
                  <a:glow rad="127000">
                    <a:srgbClr val="C00000"/>
                  </a:glow>
                </a:effectLst>
              </a:rPr>
              <a:t>Did I choose him </a:t>
            </a:r>
            <a:r>
              <a:rPr lang="en-US" dirty="0"/>
              <a:t>out of all the tribes of Israel to be my priest, </a:t>
            </a:r>
            <a:br>
              <a:rPr lang="en-US" dirty="0"/>
            </a:br>
            <a:r>
              <a:rPr lang="en-US" dirty="0"/>
              <a:t>to go up to my altar, to burn incense, to wear an ephod before me? I gave to the house of your father all my offerings </a:t>
            </a:r>
            <a:br>
              <a:rPr lang="en-US" dirty="0"/>
            </a:br>
            <a:r>
              <a:rPr lang="en-US" dirty="0"/>
              <a:t>by fire from the people of Israel.</a:t>
            </a:r>
          </a:p>
          <a:p>
            <a:r>
              <a:rPr lang="en-US" dirty="0"/>
              <a:t> </a:t>
            </a:r>
          </a:p>
        </p:txBody>
      </p:sp>
    </p:spTree>
    <p:extLst>
      <p:ext uri="{BB962C8B-B14F-4D97-AF65-F5344CB8AC3E}">
        <p14:creationId xmlns:p14="http://schemas.microsoft.com/office/powerpoint/2010/main" val="1474497923"/>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0AA93DBC-7A09-4910-B51A-78B0041BD417}"/>
              </a:ext>
            </a:extLst>
          </p:cNvPr>
          <p:cNvSpPr/>
          <p:nvPr/>
        </p:nvSpPr>
        <p:spPr>
          <a:xfrm>
            <a:off x="261257" y="2104572"/>
            <a:ext cx="7082972" cy="4383314"/>
          </a:xfrm>
          <a:prstGeom prst="wedgeRectCallout">
            <a:avLst>
              <a:gd name="adj1" fmla="val 70560"/>
              <a:gd name="adj2" fmla="val -37816"/>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362857" y="1320800"/>
            <a:ext cx="7257143" cy="5267890"/>
          </a:xfrm>
        </p:spPr>
        <p:txBody>
          <a:bodyPr/>
          <a:lstStyle/>
          <a:p>
            <a:r>
              <a:rPr lang="en-US" dirty="0">
                <a:effectLst>
                  <a:glow rad="127000">
                    <a:srgbClr val="C00000"/>
                  </a:glow>
                </a:effectLst>
              </a:rPr>
              <a:t>Confronts Their Sins 28</a:t>
            </a:r>
            <a:endParaRPr lang="en-US" sz="1400" dirty="0">
              <a:effectLst>
                <a:glow rad="127000">
                  <a:srgbClr val="C00000"/>
                </a:glow>
              </a:effectLst>
            </a:endParaRPr>
          </a:p>
          <a:p>
            <a:endParaRPr lang="en-US" sz="1400" dirty="0">
              <a:effectLst>
                <a:glow rad="127000">
                  <a:srgbClr val="C00000"/>
                </a:glow>
              </a:effectLst>
            </a:endParaRPr>
          </a:p>
          <a:p>
            <a:r>
              <a:rPr lang="en-US" baseline="30000" dirty="0"/>
              <a:t>29</a:t>
            </a:r>
            <a:r>
              <a:rPr lang="en-US" dirty="0"/>
              <a:t> Why then do you </a:t>
            </a:r>
            <a:r>
              <a:rPr lang="en-US" dirty="0">
                <a:effectLst>
                  <a:glow rad="127000">
                    <a:srgbClr val="C00000"/>
                  </a:glow>
                </a:effectLst>
              </a:rPr>
              <a:t>scorn my sacrifices and my offerings </a:t>
            </a:r>
            <a:r>
              <a:rPr lang="en-US" dirty="0"/>
              <a:t>that I commanded, and honor your sons above me by fattening yourselves on the choicest parts of every offering of my people Israel?’ </a:t>
            </a:r>
          </a:p>
          <a:p>
            <a:endParaRPr lang="en-US" dirty="0"/>
          </a:p>
        </p:txBody>
      </p:sp>
    </p:spTree>
    <p:extLst>
      <p:ext uri="{BB962C8B-B14F-4D97-AF65-F5344CB8AC3E}">
        <p14:creationId xmlns:p14="http://schemas.microsoft.com/office/powerpoint/2010/main" val="1848957931"/>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0AA93DBC-7A09-4910-B51A-78B0041BD417}"/>
              </a:ext>
            </a:extLst>
          </p:cNvPr>
          <p:cNvSpPr/>
          <p:nvPr/>
        </p:nvSpPr>
        <p:spPr>
          <a:xfrm>
            <a:off x="261257" y="2104572"/>
            <a:ext cx="7082972" cy="4383314"/>
          </a:xfrm>
          <a:prstGeom prst="wedgeRectCallout">
            <a:avLst>
              <a:gd name="adj1" fmla="val 70560"/>
              <a:gd name="adj2" fmla="val -37816"/>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362857" y="1320800"/>
            <a:ext cx="7257143" cy="5267890"/>
          </a:xfrm>
        </p:spPr>
        <p:txBody>
          <a:bodyPr/>
          <a:lstStyle/>
          <a:p>
            <a:r>
              <a:rPr lang="en-US" dirty="0">
                <a:effectLst>
                  <a:glow rad="127000">
                    <a:srgbClr val="C00000"/>
                  </a:glow>
                </a:effectLst>
              </a:rPr>
              <a:t>Confronts Their Sins 28</a:t>
            </a:r>
            <a:endParaRPr lang="en-US" sz="1400" dirty="0">
              <a:effectLst>
                <a:glow rad="127000">
                  <a:srgbClr val="C00000"/>
                </a:glow>
              </a:effectLst>
            </a:endParaRPr>
          </a:p>
          <a:p>
            <a:endParaRPr lang="en-US" sz="1400" dirty="0">
              <a:effectLst>
                <a:glow rad="127000">
                  <a:srgbClr val="C00000"/>
                </a:glow>
              </a:effectLst>
            </a:endParaRPr>
          </a:p>
          <a:p>
            <a:r>
              <a:rPr lang="en-US" baseline="30000" dirty="0"/>
              <a:t>29</a:t>
            </a:r>
            <a:r>
              <a:rPr lang="en-US" dirty="0"/>
              <a:t> Why then do you </a:t>
            </a:r>
            <a:r>
              <a:rPr lang="en-US" dirty="0">
                <a:effectLst>
                  <a:glow rad="127000">
                    <a:srgbClr val="C00000"/>
                  </a:glow>
                </a:effectLst>
              </a:rPr>
              <a:t>scorn my sacrifices and my offerings </a:t>
            </a:r>
            <a:r>
              <a:rPr lang="en-US" dirty="0"/>
              <a:t>that I commanded, and </a:t>
            </a:r>
            <a:r>
              <a:rPr lang="en-US" dirty="0">
                <a:effectLst>
                  <a:glow rad="127000">
                    <a:srgbClr val="C00000"/>
                  </a:glow>
                </a:effectLst>
              </a:rPr>
              <a:t>honor your sons above me </a:t>
            </a:r>
            <a:r>
              <a:rPr lang="en-US" dirty="0"/>
              <a:t>by fattening yourselves on the choicest parts of every offering of my people Israel?’ </a:t>
            </a:r>
          </a:p>
          <a:p>
            <a:endParaRPr lang="en-US" dirty="0"/>
          </a:p>
        </p:txBody>
      </p:sp>
    </p:spTree>
    <p:extLst>
      <p:ext uri="{BB962C8B-B14F-4D97-AF65-F5344CB8AC3E}">
        <p14:creationId xmlns:p14="http://schemas.microsoft.com/office/powerpoint/2010/main" val="1303101530"/>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0AA93DBC-7A09-4910-B51A-78B0041BD417}"/>
              </a:ext>
            </a:extLst>
          </p:cNvPr>
          <p:cNvSpPr/>
          <p:nvPr/>
        </p:nvSpPr>
        <p:spPr>
          <a:xfrm>
            <a:off x="261257" y="2104572"/>
            <a:ext cx="7082972" cy="4383314"/>
          </a:xfrm>
          <a:prstGeom prst="wedgeRectCallout">
            <a:avLst>
              <a:gd name="adj1" fmla="val 70560"/>
              <a:gd name="adj2" fmla="val -37816"/>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362857" y="1320800"/>
            <a:ext cx="7257143" cy="5267890"/>
          </a:xfrm>
        </p:spPr>
        <p:txBody>
          <a:bodyPr/>
          <a:lstStyle/>
          <a:p>
            <a:r>
              <a:rPr lang="en-US" dirty="0">
                <a:effectLst>
                  <a:glow rad="127000">
                    <a:srgbClr val="C00000"/>
                  </a:glow>
                </a:effectLst>
              </a:rPr>
              <a:t>Confronts Their Sins 28</a:t>
            </a:r>
            <a:endParaRPr lang="en-US" sz="1400" dirty="0">
              <a:effectLst>
                <a:glow rad="127000">
                  <a:srgbClr val="C00000"/>
                </a:glow>
              </a:effectLst>
            </a:endParaRPr>
          </a:p>
          <a:p>
            <a:endParaRPr lang="en-US" sz="1400" dirty="0">
              <a:effectLst>
                <a:glow rad="127000">
                  <a:srgbClr val="C00000"/>
                </a:glow>
              </a:effectLst>
            </a:endParaRPr>
          </a:p>
          <a:p>
            <a:r>
              <a:rPr lang="en-US" baseline="30000" dirty="0"/>
              <a:t>29</a:t>
            </a:r>
            <a:r>
              <a:rPr lang="en-US" dirty="0"/>
              <a:t> Why then do you </a:t>
            </a:r>
            <a:r>
              <a:rPr lang="en-US" dirty="0">
                <a:effectLst>
                  <a:glow rad="127000">
                    <a:srgbClr val="C00000"/>
                  </a:glow>
                </a:effectLst>
              </a:rPr>
              <a:t>scorn my sacrifices and my offerings </a:t>
            </a:r>
            <a:r>
              <a:rPr lang="en-US" dirty="0"/>
              <a:t>that I commanded, and </a:t>
            </a:r>
            <a:r>
              <a:rPr lang="en-US" dirty="0">
                <a:effectLst>
                  <a:glow rad="127000">
                    <a:srgbClr val="C00000"/>
                  </a:glow>
                </a:effectLst>
              </a:rPr>
              <a:t>honor your sons above me </a:t>
            </a:r>
            <a:r>
              <a:rPr lang="en-US" dirty="0"/>
              <a:t>by </a:t>
            </a:r>
            <a:r>
              <a:rPr lang="en-US" dirty="0">
                <a:effectLst>
                  <a:glow rad="127000">
                    <a:srgbClr val="C00000"/>
                  </a:glow>
                </a:effectLst>
              </a:rPr>
              <a:t>fattening yourselves on the choicest parts </a:t>
            </a:r>
            <a:r>
              <a:rPr lang="en-US" dirty="0"/>
              <a:t>of every offering of my people Israel?’ </a:t>
            </a:r>
          </a:p>
          <a:p>
            <a:endParaRPr lang="en-US" dirty="0"/>
          </a:p>
        </p:txBody>
      </p:sp>
    </p:spTree>
    <p:extLst>
      <p:ext uri="{BB962C8B-B14F-4D97-AF65-F5344CB8AC3E}">
        <p14:creationId xmlns:p14="http://schemas.microsoft.com/office/powerpoint/2010/main" val="3932035970"/>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6D03B981-99C1-494D-AE9E-69B677DC55C9}"/>
              </a:ext>
            </a:extLst>
          </p:cNvPr>
          <p:cNvSpPr/>
          <p:nvPr/>
        </p:nvSpPr>
        <p:spPr>
          <a:xfrm>
            <a:off x="319314" y="2743198"/>
            <a:ext cx="7082972" cy="3077029"/>
          </a:xfrm>
          <a:prstGeom prst="wedgeRectCallout">
            <a:avLst>
              <a:gd name="adj1" fmla="val 68511"/>
              <a:gd name="adj2" fmla="val -48349"/>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9352767" cy="5248404"/>
          </a:xfrm>
        </p:spPr>
        <p:txBody>
          <a:bodyPr/>
          <a:lstStyle/>
          <a:p>
            <a:r>
              <a:rPr lang="en-US" dirty="0"/>
              <a:t>Godly ministers proclaim God’s Word 30</a:t>
            </a:r>
            <a:br>
              <a:rPr lang="en-US" dirty="0"/>
            </a:br>
            <a:r>
              <a:rPr lang="en-US" dirty="0">
                <a:effectLst>
                  <a:glow rad="127000">
                    <a:srgbClr val="C00000"/>
                  </a:glow>
                </a:effectLst>
              </a:rPr>
              <a:t>The Blessings </a:t>
            </a:r>
            <a:r>
              <a:rPr lang="en-US" dirty="0"/>
              <a:t>30a</a:t>
            </a:r>
            <a:endParaRPr lang="en-US" sz="1400" dirty="0"/>
          </a:p>
          <a:p>
            <a:endParaRPr lang="en-US" sz="1400" dirty="0"/>
          </a:p>
          <a:p>
            <a:r>
              <a:rPr lang="en-US" dirty="0"/>
              <a:t> </a:t>
            </a:r>
            <a:r>
              <a:rPr lang="en-US" baseline="30000" dirty="0"/>
              <a:t>30</a:t>
            </a:r>
            <a:r>
              <a:rPr lang="en-US" dirty="0"/>
              <a:t> Therefore the LORD, the God </a:t>
            </a:r>
            <a:br>
              <a:rPr lang="en-US" dirty="0"/>
            </a:br>
            <a:r>
              <a:rPr lang="en-US" dirty="0"/>
              <a:t>of Israel, declares: 'I promised </a:t>
            </a:r>
            <a:br>
              <a:rPr lang="en-US" dirty="0"/>
            </a:br>
            <a:r>
              <a:rPr lang="en-US" dirty="0"/>
              <a:t>that your house and the house </a:t>
            </a:r>
            <a:br>
              <a:rPr lang="en-US" dirty="0"/>
            </a:br>
            <a:r>
              <a:rPr lang="en-US" dirty="0"/>
              <a:t>of your father should go in and </a:t>
            </a:r>
            <a:br>
              <a:rPr lang="en-US" dirty="0"/>
            </a:br>
            <a:r>
              <a:rPr lang="en-US" dirty="0"/>
              <a:t>out before me forever,’</a:t>
            </a:r>
          </a:p>
        </p:txBody>
      </p:sp>
    </p:spTree>
    <p:extLst>
      <p:ext uri="{BB962C8B-B14F-4D97-AF65-F5344CB8AC3E}">
        <p14:creationId xmlns:p14="http://schemas.microsoft.com/office/powerpoint/2010/main" val="2847545459"/>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5" name="Speech Bubble: Rectangle 4">
            <a:extLst>
              <a:ext uri="{FF2B5EF4-FFF2-40B4-BE49-F238E27FC236}">
                <a16:creationId xmlns:a16="http://schemas.microsoft.com/office/drawing/2014/main" id="{18846F72-E509-47B2-BB07-1EFD816C94C6}"/>
              </a:ext>
            </a:extLst>
          </p:cNvPr>
          <p:cNvSpPr/>
          <p:nvPr/>
        </p:nvSpPr>
        <p:spPr>
          <a:xfrm>
            <a:off x="319314" y="2743198"/>
            <a:ext cx="7082972" cy="3077029"/>
          </a:xfrm>
          <a:prstGeom prst="wedgeRectCallout">
            <a:avLst>
              <a:gd name="adj1" fmla="val 68511"/>
              <a:gd name="adj2" fmla="val -48349"/>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9352767" cy="5248404"/>
          </a:xfrm>
        </p:spPr>
        <p:txBody>
          <a:bodyPr/>
          <a:lstStyle/>
          <a:p>
            <a:r>
              <a:rPr lang="en-US" dirty="0"/>
              <a:t>Godly ministers proclaim God’s Word 30</a:t>
            </a:r>
            <a:br>
              <a:rPr lang="en-US" dirty="0"/>
            </a:br>
            <a:r>
              <a:rPr lang="en-US" dirty="0">
                <a:effectLst>
                  <a:glow rad="127000">
                    <a:srgbClr val="C00000"/>
                  </a:glow>
                </a:effectLst>
              </a:rPr>
              <a:t>and Curses </a:t>
            </a:r>
            <a:r>
              <a:rPr lang="en-US" dirty="0"/>
              <a:t>30b-34</a:t>
            </a:r>
            <a:endParaRPr lang="en-US" sz="1600" dirty="0"/>
          </a:p>
          <a:p>
            <a:endParaRPr lang="en-US" sz="1600" dirty="0"/>
          </a:p>
          <a:p>
            <a:r>
              <a:rPr lang="en-US" dirty="0"/>
              <a:t> </a:t>
            </a:r>
            <a:r>
              <a:rPr lang="en-US" baseline="30000" dirty="0"/>
              <a:t>31</a:t>
            </a:r>
            <a:r>
              <a:rPr lang="en-US" dirty="0"/>
              <a:t> Behold, the days are coming </a:t>
            </a:r>
            <a:br>
              <a:rPr lang="en-US" dirty="0"/>
            </a:br>
            <a:r>
              <a:rPr lang="en-US" dirty="0"/>
              <a:t>when I will </a:t>
            </a:r>
            <a:r>
              <a:rPr lang="en-US" dirty="0">
                <a:effectLst>
                  <a:glow rad="127000">
                    <a:srgbClr val="C00000"/>
                  </a:glow>
                </a:effectLst>
              </a:rPr>
              <a:t>cut off </a:t>
            </a:r>
            <a:r>
              <a:rPr lang="en-US" dirty="0"/>
              <a:t>your strength </a:t>
            </a:r>
            <a:br>
              <a:rPr lang="en-US" dirty="0"/>
            </a:br>
            <a:r>
              <a:rPr lang="en-US" dirty="0"/>
              <a:t>and the strength of your father’s </a:t>
            </a:r>
            <a:br>
              <a:rPr lang="en-US" dirty="0"/>
            </a:br>
            <a:r>
              <a:rPr lang="en-US" dirty="0"/>
              <a:t>house, so that there will </a:t>
            </a:r>
            <a:r>
              <a:rPr lang="en-US" dirty="0">
                <a:effectLst>
                  <a:glow rad="127000">
                    <a:srgbClr val="C00000"/>
                  </a:glow>
                </a:effectLst>
              </a:rPr>
              <a:t>not be </a:t>
            </a:r>
            <a:br>
              <a:rPr lang="en-US" dirty="0">
                <a:effectLst>
                  <a:glow rad="127000">
                    <a:srgbClr val="C00000"/>
                  </a:glow>
                </a:effectLst>
              </a:rPr>
            </a:br>
            <a:r>
              <a:rPr lang="en-US" dirty="0">
                <a:effectLst>
                  <a:glow rad="127000">
                    <a:srgbClr val="C00000"/>
                  </a:glow>
                </a:effectLst>
              </a:rPr>
              <a:t>an old man</a:t>
            </a:r>
            <a:r>
              <a:rPr lang="en-US" dirty="0"/>
              <a:t> in your house.</a:t>
            </a:r>
          </a:p>
          <a:p>
            <a:r>
              <a:rPr lang="en-US" dirty="0"/>
              <a:t> </a:t>
            </a:r>
          </a:p>
        </p:txBody>
      </p:sp>
    </p:spTree>
    <p:extLst>
      <p:ext uri="{BB962C8B-B14F-4D97-AF65-F5344CB8AC3E}">
        <p14:creationId xmlns:p14="http://schemas.microsoft.com/office/powerpoint/2010/main" val="3577675767"/>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1368BDD2-F81F-4983-82DA-EA74A802E382}"/>
              </a:ext>
            </a:extLst>
          </p:cNvPr>
          <p:cNvSpPr/>
          <p:nvPr/>
        </p:nvSpPr>
        <p:spPr>
          <a:xfrm>
            <a:off x="319314" y="2743198"/>
            <a:ext cx="7082972" cy="3599545"/>
          </a:xfrm>
          <a:prstGeom prst="wedgeRectCallout">
            <a:avLst>
              <a:gd name="adj1" fmla="val 68511"/>
              <a:gd name="adj2" fmla="val -48349"/>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9352767" cy="5248404"/>
          </a:xfrm>
        </p:spPr>
        <p:txBody>
          <a:bodyPr/>
          <a:lstStyle/>
          <a:p>
            <a:r>
              <a:rPr lang="en-US" dirty="0"/>
              <a:t>Godly ministers proclaim God’s Word 30</a:t>
            </a:r>
            <a:br>
              <a:rPr lang="en-US" dirty="0"/>
            </a:br>
            <a:r>
              <a:rPr lang="en-US" dirty="0">
                <a:effectLst>
                  <a:glow rad="127000">
                    <a:srgbClr val="C00000"/>
                  </a:glow>
                </a:effectLst>
              </a:rPr>
              <a:t>and Curses </a:t>
            </a:r>
            <a:r>
              <a:rPr lang="en-US" dirty="0"/>
              <a:t>30b-34</a:t>
            </a:r>
            <a:endParaRPr lang="en-US" sz="1600" dirty="0"/>
          </a:p>
          <a:p>
            <a:endParaRPr lang="en-US" sz="1600" dirty="0"/>
          </a:p>
          <a:p>
            <a:r>
              <a:rPr lang="en-US" baseline="30000" dirty="0"/>
              <a:t>32</a:t>
            </a:r>
            <a:r>
              <a:rPr lang="en-US" dirty="0"/>
              <a:t> Then in distress you will look </a:t>
            </a:r>
            <a:br>
              <a:rPr lang="en-US" dirty="0"/>
            </a:br>
            <a:r>
              <a:rPr lang="en-US" dirty="0"/>
              <a:t>with envious eye on all the </a:t>
            </a:r>
            <a:br>
              <a:rPr lang="en-US" dirty="0"/>
            </a:br>
            <a:r>
              <a:rPr lang="en-US" dirty="0"/>
              <a:t>prosperity that shall be bestow-</a:t>
            </a:r>
            <a:br>
              <a:rPr lang="en-US" dirty="0"/>
            </a:br>
            <a:r>
              <a:rPr lang="en-US" dirty="0"/>
              <a:t>ed on Israel, and there shall </a:t>
            </a:r>
            <a:r>
              <a:rPr lang="en-US" dirty="0">
                <a:effectLst>
                  <a:glow rad="127000">
                    <a:srgbClr val="C00000"/>
                  </a:glow>
                </a:effectLst>
              </a:rPr>
              <a:t>not </a:t>
            </a:r>
            <a:br>
              <a:rPr lang="en-US" dirty="0">
                <a:effectLst>
                  <a:glow rad="127000">
                    <a:srgbClr val="C00000"/>
                  </a:glow>
                </a:effectLst>
              </a:rPr>
            </a:br>
            <a:r>
              <a:rPr lang="en-US" dirty="0">
                <a:effectLst>
                  <a:glow rad="127000">
                    <a:srgbClr val="C00000"/>
                  </a:glow>
                </a:effectLst>
              </a:rPr>
              <a:t>be an old man in your house </a:t>
            </a:r>
            <a:br>
              <a:rPr lang="en-US" dirty="0">
                <a:effectLst>
                  <a:glow rad="127000">
                    <a:srgbClr val="C00000"/>
                  </a:glow>
                </a:effectLst>
              </a:rPr>
            </a:br>
            <a:r>
              <a:rPr lang="en-US" dirty="0">
                <a:effectLst>
                  <a:glow rad="127000">
                    <a:srgbClr val="C00000"/>
                  </a:glow>
                </a:effectLst>
              </a:rPr>
              <a:t>forever</a:t>
            </a:r>
            <a:r>
              <a:rPr lang="en-US" dirty="0"/>
              <a:t>.</a:t>
            </a:r>
          </a:p>
          <a:p>
            <a:r>
              <a:rPr lang="en-US" dirty="0"/>
              <a:t> </a:t>
            </a:r>
          </a:p>
        </p:txBody>
      </p:sp>
    </p:spTree>
    <p:extLst>
      <p:ext uri="{BB962C8B-B14F-4D97-AF65-F5344CB8AC3E}">
        <p14:creationId xmlns:p14="http://schemas.microsoft.com/office/powerpoint/2010/main" val="3684850035"/>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EF8A7A4A-385F-40BB-ABE2-C7EFB82B5A73}"/>
              </a:ext>
            </a:extLst>
          </p:cNvPr>
          <p:cNvSpPr/>
          <p:nvPr/>
        </p:nvSpPr>
        <p:spPr>
          <a:xfrm>
            <a:off x="319314" y="2743198"/>
            <a:ext cx="7082972" cy="3730173"/>
          </a:xfrm>
          <a:prstGeom prst="wedgeRectCallout">
            <a:avLst>
              <a:gd name="adj1" fmla="val 68511"/>
              <a:gd name="adj2" fmla="val -48349"/>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6400" y="1335314"/>
            <a:ext cx="9332686" cy="5209833"/>
          </a:xfrm>
        </p:spPr>
        <p:txBody>
          <a:bodyPr/>
          <a:lstStyle/>
          <a:p>
            <a:r>
              <a:rPr lang="en-US" dirty="0"/>
              <a:t>Godly ministers proclaim God’s Word 30</a:t>
            </a:r>
            <a:br>
              <a:rPr lang="en-US" dirty="0"/>
            </a:br>
            <a:r>
              <a:rPr lang="en-US" dirty="0">
                <a:effectLst>
                  <a:glow rad="127000">
                    <a:srgbClr val="C00000"/>
                  </a:glow>
                </a:effectLst>
              </a:rPr>
              <a:t>and Curses </a:t>
            </a:r>
            <a:r>
              <a:rPr lang="en-US" dirty="0"/>
              <a:t>30b-34</a:t>
            </a:r>
            <a:endParaRPr lang="en-US" sz="1600" dirty="0"/>
          </a:p>
          <a:p>
            <a:endParaRPr lang="en-US" sz="1600" dirty="0"/>
          </a:p>
          <a:p>
            <a:r>
              <a:rPr lang="en-US" baseline="30000" dirty="0"/>
              <a:t>33</a:t>
            </a:r>
            <a:r>
              <a:rPr lang="en-US" dirty="0"/>
              <a:t> The only one of you whom I </a:t>
            </a:r>
            <a:br>
              <a:rPr lang="en-US" dirty="0"/>
            </a:br>
            <a:r>
              <a:rPr lang="en-US" dirty="0"/>
              <a:t>shall not cut off from my altar </a:t>
            </a:r>
            <a:br>
              <a:rPr lang="en-US" dirty="0"/>
            </a:br>
            <a:r>
              <a:rPr lang="en-US" dirty="0"/>
              <a:t>shall be spared to weep his eyes</a:t>
            </a:r>
            <a:br>
              <a:rPr lang="en-US" dirty="0"/>
            </a:br>
            <a:r>
              <a:rPr lang="en-US" dirty="0"/>
              <a:t>out to grieve his heart, and all </a:t>
            </a:r>
            <a:br>
              <a:rPr lang="en-US" dirty="0"/>
            </a:br>
            <a:r>
              <a:rPr lang="en-US" dirty="0"/>
              <a:t>the descendants of your house </a:t>
            </a:r>
            <a:br>
              <a:rPr lang="en-US" dirty="0"/>
            </a:br>
            <a:r>
              <a:rPr lang="en-US" dirty="0"/>
              <a:t>shall die by the sword of men.</a:t>
            </a:r>
          </a:p>
          <a:p>
            <a:endParaRPr lang="en-US" dirty="0"/>
          </a:p>
        </p:txBody>
      </p:sp>
    </p:spTree>
    <p:extLst>
      <p:ext uri="{BB962C8B-B14F-4D97-AF65-F5344CB8AC3E}">
        <p14:creationId xmlns:p14="http://schemas.microsoft.com/office/powerpoint/2010/main" val="658537791"/>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327DC-B06A-4654-A3F8-2E0E4E4764ED}"/>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Godl</a:t>
            </a:r>
            <a:r>
              <a:rPr lang="en-US" dirty="0"/>
              <a:t>y Servant</a:t>
            </a:r>
          </a:p>
        </p:txBody>
      </p:sp>
      <p:sp>
        <p:nvSpPr>
          <p:cNvPr id="5" name="Speech Bubble: Rectangle 4">
            <a:extLst>
              <a:ext uri="{FF2B5EF4-FFF2-40B4-BE49-F238E27FC236}">
                <a16:creationId xmlns:a16="http://schemas.microsoft.com/office/drawing/2014/main" id="{7F059B8B-0A0C-4DB3-B9C5-027D47F72A1F}"/>
              </a:ext>
            </a:extLst>
          </p:cNvPr>
          <p:cNvSpPr/>
          <p:nvPr/>
        </p:nvSpPr>
        <p:spPr>
          <a:xfrm>
            <a:off x="319314" y="2743198"/>
            <a:ext cx="7082972" cy="3077029"/>
          </a:xfrm>
          <a:prstGeom prst="wedgeRectCallout">
            <a:avLst>
              <a:gd name="adj1" fmla="val 68511"/>
              <a:gd name="adj2" fmla="val -48349"/>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9352767" cy="5248404"/>
          </a:xfrm>
        </p:spPr>
        <p:txBody>
          <a:bodyPr/>
          <a:lstStyle/>
          <a:p>
            <a:r>
              <a:rPr lang="en-US" dirty="0"/>
              <a:t>Godly ministers proclaim God’s Word 30</a:t>
            </a:r>
            <a:br>
              <a:rPr lang="en-US" dirty="0"/>
            </a:br>
            <a:r>
              <a:rPr lang="en-US" dirty="0">
                <a:effectLst>
                  <a:glow rad="127000">
                    <a:srgbClr val="C00000"/>
                  </a:glow>
                </a:effectLst>
              </a:rPr>
              <a:t>and Curses </a:t>
            </a:r>
            <a:r>
              <a:rPr lang="en-US" dirty="0"/>
              <a:t>30b-34</a:t>
            </a:r>
            <a:endParaRPr lang="en-US" sz="1600" dirty="0"/>
          </a:p>
          <a:p>
            <a:endParaRPr lang="en-US" sz="1600" dirty="0"/>
          </a:p>
          <a:p>
            <a:r>
              <a:rPr lang="en-US" sz="1600" dirty="0"/>
              <a:t> </a:t>
            </a:r>
            <a:r>
              <a:rPr lang="en-US" baseline="30000" dirty="0"/>
              <a:t>34</a:t>
            </a:r>
            <a:r>
              <a:rPr lang="en-US" dirty="0"/>
              <a:t> And this that shall come upon </a:t>
            </a:r>
            <a:br>
              <a:rPr lang="en-US" dirty="0"/>
            </a:br>
            <a:r>
              <a:rPr lang="en-US" dirty="0"/>
              <a:t>your two sons, Hophni and </a:t>
            </a:r>
            <a:br>
              <a:rPr lang="en-US" dirty="0"/>
            </a:br>
            <a:r>
              <a:rPr lang="en-US" dirty="0"/>
              <a:t>Phinehas, shall be the sign to </a:t>
            </a:r>
            <a:br>
              <a:rPr lang="en-US" dirty="0"/>
            </a:br>
            <a:r>
              <a:rPr lang="en-US" dirty="0"/>
              <a:t>you: both of them shall die on </a:t>
            </a:r>
            <a:br>
              <a:rPr lang="en-US" dirty="0"/>
            </a:br>
            <a:r>
              <a:rPr lang="en-US" dirty="0"/>
              <a:t>the same day.</a:t>
            </a:r>
          </a:p>
        </p:txBody>
      </p:sp>
    </p:spTree>
    <p:extLst>
      <p:ext uri="{BB962C8B-B14F-4D97-AF65-F5344CB8AC3E}">
        <p14:creationId xmlns:p14="http://schemas.microsoft.com/office/powerpoint/2010/main" val="1963572075"/>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a:xfrm>
            <a:off x="0" y="0"/>
            <a:ext cx="8662737" cy="6858000"/>
          </a:xfrm>
        </p:spPr>
        <p:txBody>
          <a:bodyPr/>
          <a:lstStyle/>
          <a:p>
            <a:r>
              <a:rPr lang="en-US" dirty="0"/>
              <a:t>Victory is Found in </a:t>
            </a:r>
            <a:br>
              <a:rPr lang="en-US" dirty="0"/>
            </a:br>
            <a:r>
              <a:rPr lang="en-US" dirty="0"/>
              <a:t>Improving Your Serve</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782868972"/>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66FE91-A124-496A-92B6-7B020CB9E1C8}"/>
              </a:ext>
            </a:extLst>
          </p:cNvPr>
          <p:cNvPicPr>
            <a:picLocks noChangeAspect="1"/>
          </p:cNvPicPr>
          <p:nvPr/>
        </p:nvPicPr>
        <p:blipFill>
          <a:blip r:embed="rId3"/>
          <a:stretch>
            <a:fillRect/>
          </a:stretch>
        </p:blipFill>
        <p:spPr>
          <a:xfrm>
            <a:off x="6454140" y="0"/>
            <a:ext cx="5737860" cy="6858000"/>
          </a:xfrm>
          <a:prstGeom prst="rect">
            <a:avLst/>
          </a:prstGeom>
        </p:spPr>
      </p:pic>
      <p:grpSp>
        <p:nvGrpSpPr>
          <p:cNvPr id="8" name="Group 7">
            <a:extLst>
              <a:ext uri="{FF2B5EF4-FFF2-40B4-BE49-F238E27FC236}">
                <a16:creationId xmlns:a16="http://schemas.microsoft.com/office/drawing/2014/main" id="{35C0F9C1-A362-4A55-A5DD-0715E6DEE8EA}"/>
              </a:ext>
            </a:extLst>
          </p:cNvPr>
          <p:cNvGrpSpPr/>
          <p:nvPr/>
        </p:nvGrpSpPr>
        <p:grpSpPr>
          <a:xfrm>
            <a:off x="319314" y="2050474"/>
            <a:ext cx="7082972" cy="4239490"/>
            <a:chOff x="319314" y="2050474"/>
            <a:chExt cx="7082972" cy="4239490"/>
          </a:xfrm>
        </p:grpSpPr>
        <p:sp>
          <p:nvSpPr>
            <p:cNvPr id="7" name="Speech Bubble: Rectangle 6">
              <a:extLst>
                <a:ext uri="{FF2B5EF4-FFF2-40B4-BE49-F238E27FC236}">
                  <a16:creationId xmlns:a16="http://schemas.microsoft.com/office/drawing/2014/main" id="{0CBA5D56-D3A3-4991-A74E-2A722F71BD32}"/>
                </a:ext>
              </a:extLst>
            </p:cNvPr>
            <p:cNvSpPr/>
            <p:nvPr/>
          </p:nvSpPr>
          <p:spPr>
            <a:xfrm>
              <a:off x="319314" y="2050474"/>
              <a:ext cx="7082972" cy="4239490"/>
            </a:xfrm>
            <a:prstGeom prst="wedgeRectCallout">
              <a:avLst>
                <a:gd name="adj1" fmla="val 70076"/>
                <a:gd name="adj2" fmla="val -38218"/>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2FD3DC-C8DA-4806-B765-8174E4B408CC}"/>
                </a:ext>
              </a:extLst>
            </p:cNvPr>
            <p:cNvPicPr>
              <a:picLocks noChangeAspect="1"/>
            </p:cNvPicPr>
            <p:nvPr/>
          </p:nvPicPr>
          <p:blipFill>
            <a:blip r:embed="rId4"/>
            <a:stretch>
              <a:fillRect/>
            </a:stretch>
          </p:blipFill>
          <p:spPr>
            <a:xfrm>
              <a:off x="4538308" y="2060832"/>
              <a:ext cx="2818455" cy="4201423"/>
            </a:xfrm>
            <a:prstGeom prst="rect">
              <a:avLst/>
            </a:prstGeom>
          </p:spPr>
        </p:pic>
      </p:grpSp>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Faithful</a:t>
            </a:r>
            <a:r>
              <a:rPr lang="en-US" dirty="0"/>
              <a:t> Servant</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4437867" cy="3328696"/>
          </a:xfrm>
        </p:spPr>
        <p:txBody>
          <a:bodyPr/>
          <a:lstStyle/>
          <a:p>
            <a:pPr marL="571500" indent="-571500">
              <a:buFont typeface="Arial" panose="020B0604020202020204" pitchFamily="34" charset="0"/>
              <a:buChar char="•"/>
            </a:pPr>
            <a:r>
              <a:rPr lang="en-US" dirty="0">
                <a:effectLst>
                  <a:glow rad="127000">
                    <a:srgbClr val="C00000"/>
                  </a:glow>
                </a:effectLst>
              </a:rPr>
              <a:t>He’s Faithful </a:t>
            </a:r>
            <a:r>
              <a:rPr lang="en-US" dirty="0"/>
              <a:t>35</a:t>
            </a:r>
            <a:br>
              <a:rPr lang="en-US" dirty="0"/>
            </a:br>
            <a:endParaRPr lang="en-US" dirty="0"/>
          </a:p>
          <a:p>
            <a:r>
              <a:rPr lang="en-US" baseline="30000" dirty="0"/>
              <a:t>35</a:t>
            </a:r>
            <a:r>
              <a:rPr lang="en-US" dirty="0"/>
              <a:t> And I will raise up for myself a faithful priest, </a:t>
            </a:r>
          </a:p>
        </p:txBody>
      </p:sp>
    </p:spTree>
    <p:extLst>
      <p:ext uri="{BB962C8B-B14F-4D97-AF65-F5344CB8AC3E}">
        <p14:creationId xmlns:p14="http://schemas.microsoft.com/office/powerpoint/2010/main" val="2636949539"/>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8BF24E-2181-4106-AC60-DBCB10677BBE}"/>
              </a:ext>
            </a:extLst>
          </p:cNvPr>
          <p:cNvPicPr>
            <a:picLocks noChangeAspect="1"/>
          </p:cNvPicPr>
          <p:nvPr/>
        </p:nvPicPr>
        <p:blipFill>
          <a:blip r:embed="rId3"/>
          <a:stretch>
            <a:fillRect/>
          </a:stretch>
        </p:blipFill>
        <p:spPr>
          <a:xfrm>
            <a:off x="6454140" y="0"/>
            <a:ext cx="5737860"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Faithful</a:t>
            </a:r>
            <a:r>
              <a:rPr lang="en-US" dirty="0"/>
              <a:t> Servant</a:t>
            </a:r>
          </a:p>
        </p:txBody>
      </p:sp>
      <p:grpSp>
        <p:nvGrpSpPr>
          <p:cNvPr id="5" name="Group 4">
            <a:extLst>
              <a:ext uri="{FF2B5EF4-FFF2-40B4-BE49-F238E27FC236}">
                <a16:creationId xmlns:a16="http://schemas.microsoft.com/office/drawing/2014/main" id="{0BA7DB47-75D1-4A00-A7A7-C5EAC3C5FDE5}"/>
              </a:ext>
            </a:extLst>
          </p:cNvPr>
          <p:cNvGrpSpPr/>
          <p:nvPr/>
        </p:nvGrpSpPr>
        <p:grpSpPr>
          <a:xfrm>
            <a:off x="319314" y="2050474"/>
            <a:ext cx="7082972" cy="4239490"/>
            <a:chOff x="319314" y="2050474"/>
            <a:chExt cx="7082972" cy="4239490"/>
          </a:xfrm>
        </p:grpSpPr>
        <p:sp>
          <p:nvSpPr>
            <p:cNvPr id="6" name="Speech Bubble: Rectangle 5">
              <a:extLst>
                <a:ext uri="{FF2B5EF4-FFF2-40B4-BE49-F238E27FC236}">
                  <a16:creationId xmlns:a16="http://schemas.microsoft.com/office/drawing/2014/main" id="{367084DD-37FE-44AA-BA71-B80139FD6E6F}"/>
                </a:ext>
              </a:extLst>
            </p:cNvPr>
            <p:cNvSpPr/>
            <p:nvPr/>
          </p:nvSpPr>
          <p:spPr>
            <a:xfrm>
              <a:off x="319314" y="2050474"/>
              <a:ext cx="7082972" cy="4239490"/>
            </a:xfrm>
            <a:prstGeom prst="wedgeRectCallout">
              <a:avLst>
                <a:gd name="adj1" fmla="val 70076"/>
                <a:gd name="adj2" fmla="val -38218"/>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54717F0-0239-4FBA-87AD-AD572BF23036}"/>
                </a:ext>
              </a:extLst>
            </p:cNvPr>
            <p:cNvPicPr>
              <a:picLocks noChangeAspect="1"/>
            </p:cNvPicPr>
            <p:nvPr/>
          </p:nvPicPr>
          <p:blipFill>
            <a:blip r:embed="rId4"/>
            <a:stretch>
              <a:fillRect/>
            </a:stretch>
          </p:blipFill>
          <p:spPr>
            <a:xfrm>
              <a:off x="4538308" y="2060832"/>
              <a:ext cx="2818455" cy="4201423"/>
            </a:xfrm>
            <a:prstGeom prst="rect">
              <a:avLst/>
            </a:prstGeom>
          </p:spPr>
        </p:pic>
      </p:gr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4" y="1340286"/>
            <a:ext cx="5016294" cy="5248404"/>
          </a:xfrm>
        </p:spPr>
        <p:txBody>
          <a:bodyPr/>
          <a:lstStyle/>
          <a:p>
            <a:pPr marL="571500" indent="-571500">
              <a:buFont typeface="Arial" panose="020B0604020202020204" pitchFamily="34" charset="0"/>
              <a:buChar char="•"/>
            </a:pPr>
            <a:r>
              <a:rPr lang="en-US" dirty="0">
                <a:effectLst>
                  <a:glow rad="127000">
                    <a:srgbClr val="C00000"/>
                  </a:glow>
                </a:effectLst>
              </a:rPr>
              <a:t>He’s Obedient</a:t>
            </a:r>
            <a:r>
              <a:rPr lang="en-US" dirty="0"/>
              <a:t> 35</a:t>
            </a:r>
            <a:endParaRPr lang="en-US" sz="800" dirty="0"/>
          </a:p>
          <a:p>
            <a:endParaRPr lang="en-US" sz="800" dirty="0"/>
          </a:p>
          <a:p>
            <a:r>
              <a:rPr lang="en-US" dirty="0"/>
              <a:t>who shall </a:t>
            </a:r>
            <a:r>
              <a:rPr lang="en-US" dirty="0">
                <a:effectLst>
                  <a:glow rad="127000">
                    <a:srgbClr val="C00000"/>
                  </a:glow>
                </a:effectLst>
              </a:rPr>
              <a:t>do according to what is in my heart </a:t>
            </a:r>
            <a:r>
              <a:rPr lang="en-US" dirty="0"/>
              <a:t>and in my mind. And I will build him a sure house, and he shall go in and out before my anointed forever.</a:t>
            </a:r>
          </a:p>
        </p:txBody>
      </p:sp>
    </p:spTree>
    <p:extLst>
      <p:ext uri="{BB962C8B-B14F-4D97-AF65-F5344CB8AC3E}">
        <p14:creationId xmlns:p14="http://schemas.microsoft.com/office/powerpoint/2010/main" val="2417572971"/>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478D86-D694-4461-A20F-B089D7DE6989}"/>
              </a:ext>
            </a:extLst>
          </p:cNvPr>
          <p:cNvPicPr>
            <a:picLocks noChangeAspect="1"/>
          </p:cNvPicPr>
          <p:nvPr/>
        </p:nvPicPr>
        <p:blipFill>
          <a:blip r:embed="rId3"/>
          <a:stretch>
            <a:fillRect/>
          </a:stretch>
        </p:blipFill>
        <p:spPr>
          <a:xfrm>
            <a:off x="6454140" y="0"/>
            <a:ext cx="5737860" cy="6858000"/>
          </a:xfrm>
          <a:prstGeom prst="rect">
            <a:avLst/>
          </a:prstGeom>
        </p:spPr>
      </p:pic>
      <p:sp>
        <p:nvSpPr>
          <p:cNvPr id="6" name="Speech Bubble: Rectangle 5">
            <a:extLst>
              <a:ext uri="{FF2B5EF4-FFF2-40B4-BE49-F238E27FC236}">
                <a16:creationId xmlns:a16="http://schemas.microsoft.com/office/drawing/2014/main" id="{5A3B6072-9D0A-4340-A0E6-185F3DD8ED49}"/>
              </a:ext>
            </a:extLst>
          </p:cNvPr>
          <p:cNvSpPr/>
          <p:nvPr/>
        </p:nvSpPr>
        <p:spPr>
          <a:xfrm>
            <a:off x="319314" y="2050474"/>
            <a:ext cx="7082972" cy="4239490"/>
          </a:xfrm>
          <a:prstGeom prst="wedgeRectCallout">
            <a:avLst>
              <a:gd name="adj1" fmla="val 70076"/>
              <a:gd name="adj2" fmla="val -38218"/>
            </a:avLst>
          </a:prstGeom>
          <a:solidFill>
            <a:srgbClr val="EDD7A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t>Faithful</a:t>
            </a:r>
            <a:r>
              <a:rPr lang="en-US" dirty="0"/>
              <a:t> Servant</a:t>
            </a:r>
          </a:p>
        </p:txBody>
      </p:sp>
      <p:pic>
        <p:nvPicPr>
          <p:cNvPr id="7" name="Picture 6">
            <a:extLst>
              <a:ext uri="{FF2B5EF4-FFF2-40B4-BE49-F238E27FC236}">
                <a16:creationId xmlns:a16="http://schemas.microsoft.com/office/drawing/2014/main" id="{94149C32-3C59-4A23-B330-7D584AA14DE2}"/>
              </a:ext>
            </a:extLst>
          </p:cNvPr>
          <p:cNvPicPr>
            <a:picLocks noChangeAspect="1"/>
          </p:cNvPicPr>
          <p:nvPr/>
        </p:nvPicPr>
        <p:blipFill>
          <a:blip r:embed="rId4"/>
          <a:stretch>
            <a:fillRect/>
          </a:stretch>
        </p:blipFill>
        <p:spPr>
          <a:xfrm>
            <a:off x="4538308" y="2060832"/>
            <a:ext cx="2818455" cy="4201423"/>
          </a:xfrm>
          <a:prstGeom prst="rect">
            <a:avLst/>
          </a:prstGeom>
        </p:spPr>
      </p:pic>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4" y="1340286"/>
            <a:ext cx="6720402" cy="5248404"/>
          </a:xfrm>
        </p:spPr>
        <p:txBody>
          <a:bodyPr/>
          <a:lstStyle/>
          <a:p>
            <a:pPr marL="571500" indent="-571500">
              <a:buFont typeface="Arial" panose="020B0604020202020204" pitchFamily="34" charset="0"/>
              <a:buChar char="•"/>
            </a:pPr>
            <a:r>
              <a:rPr lang="en-US" dirty="0">
                <a:effectLst>
                  <a:glow rad="127000">
                    <a:srgbClr val="C00000"/>
                  </a:glow>
                </a:effectLst>
              </a:rPr>
              <a:t>He’s Exalted </a:t>
            </a:r>
            <a:r>
              <a:rPr lang="en-US" dirty="0"/>
              <a:t>36</a:t>
            </a:r>
            <a:endParaRPr lang="en-US" sz="800" dirty="0"/>
          </a:p>
          <a:p>
            <a:endParaRPr lang="en-US" sz="1000" dirty="0"/>
          </a:p>
          <a:p>
            <a:r>
              <a:rPr lang="en-US" baseline="30000" dirty="0"/>
              <a:t>36</a:t>
            </a:r>
            <a:r>
              <a:rPr lang="en-US" dirty="0"/>
              <a:t> And everyone who is left in your house shall come to implore him for a piece of silver or a loaf of bread and shall say, "Please put me in one of the priests' places, that I may eat a morsel of bread."'" </a:t>
            </a:r>
          </a:p>
          <a:p>
            <a:r>
              <a:rPr lang="en-US" dirty="0"/>
              <a:t> </a:t>
            </a:r>
          </a:p>
        </p:txBody>
      </p:sp>
    </p:spTree>
    <p:extLst>
      <p:ext uri="{BB962C8B-B14F-4D97-AF65-F5344CB8AC3E}">
        <p14:creationId xmlns:p14="http://schemas.microsoft.com/office/powerpoint/2010/main" val="247470354"/>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4" y="1340286"/>
            <a:ext cx="7267064" cy="5248404"/>
          </a:xfrm>
        </p:spPr>
        <p:txBody>
          <a:bodyPr/>
          <a:lstStyle/>
          <a:p>
            <a:r>
              <a:rPr lang="en-US" dirty="0"/>
              <a:t>In the NT we’re told that we are all ministers and priest to God. </a:t>
            </a:r>
          </a:p>
          <a:p>
            <a:r>
              <a:rPr lang="en-US" dirty="0"/>
              <a:t> So, we must examine our hearts and sincerely ask, “What kind of minister am I?”  </a:t>
            </a:r>
            <a:endParaRPr lang="en-US" sz="1050" dirty="0"/>
          </a:p>
          <a:p>
            <a:br>
              <a:rPr lang="en-US" sz="1050" dirty="0"/>
            </a:br>
            <a:r>
              <a:rPr lang="en-US" dirty="0"/>
              <a:t>	Wicked? </a:t>
            </a:r>
          </a:p>
          <a:p>
            <a:r>
              <a:rPr lang="en-US" dirty="0"/>
              <a:t>Compromising? </a:t>
            </a:r>
          </a:p>
          <a:p>
            <a:pPr algn="ctr"/>
            <a:r>
              <a:rPr lang="en-US" dirty="0"/>
              <a:t>Faithful?</a:t>
            </a:r>
          </a:p>
        </p:txBody>
      </p:sp>
      <p:sp>
        <p:nvSpPr>
          <p:cNvPr id="4" name="TextBox 3">
            <a:extLst>
              <a:ext uri="{FF2B5EF4-FFF2-40B4-BE49-F238E27FC236}">
                <a16:creationId xmlns:a16="http://schemas.microsoft.com/office/drawing/2014/main" id="{8F1B841E-CF19-4056-9799-3288E44D3C79}"/>
              </a:ext>
            </a:extLst>
          </p:cNvPr>
          <p:cNvSpPr txBox="1"/>
          <p:nvPr/>
        </p:nvSpPr>
        <p:spPr>
          <a:xfrm>
            <a:off x="3936275" y="4414701"/>
            <a:ext cx="3143250"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latin typeface="Arial Narrow" panose="020B0606020202030204" pitchFamily="34" charset="0"/>
              </a:rPr>
              <a:t>    Godly? </a:t>
            </a:r>
          </a:p>
          <a:p>
            <a:pPr algn="ctr"/>
            <a:r>
              <a:rPr lang="en-US" sz="4000" b="1" dirty="0">
                <a:solidFill>
                  <a:schemeClr val="bg1"/>
                </a:solidFill>
                <a:effectLst>
                  <a:glow rad="127000">
                    <a:schemeClr val="tx1"/>
                  </a:glow>
                </a:effectLst>
                <a:latin typeface="Arial Narrow" panose="020B0606020202030204" pitchFamily="34" charset="0"/>
              </a:rPr>
              <a:t>   Growing?</a:t>
            </a:r>
          </a:p>
        </p:txBody>
      </p:sp>
    </p:spTree>
    <p:extLst>
      <p:ext uri="{BB962C8B-B14F-4D97-AF65-F5344CB8AC3E}">
        <p14:creationId xmlns:p14="http://schemas.microsoft.com/office/powerpoint/2010/main" val="4563610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2103120"/>
            <a:ext cx="7946333" cy="4485570"/>
          </a:xfrm>
        </p:spPr>
        <p:txBody>
          <a:bodyPr/>
          <a:lstStyle/>
          <a:p>
            <a:pPr algn="ctr"/>
            <a:r>
              <a:rPr lang="en-US" sz="4400" dirty="0"/>
              <a:t>What kind of  servant do you want to be? </a:t>
            </a:r>
            <a:br>
              <a:rPr lang="en-US" sz="4400" dirty="0"/>
            </a:br>
            <a:endParaRPr lang="en-US" sz="4400" dirty="0"/>
          </a:p>
          <a:p>
            <a:pPr algn="ctr"/>
            <a:r>
              <a:rPr lang="en-US" sz="4400" dirty="0"/>
              <a:t>Where will you start today </a:t>
            </a:r>
            <a:br>
              <a:rPr lang="en-US" sz="4400" dirty="0"/>
            </a:br>
            <a:r>
              <a:rPr lang="en-US" sz="4400" dirty="0"/>
              <a:t>to improve your serve?</a:t>
            </a:r>
          </a:p>
          <a:p>
            <a:pPr algn="ctr"/>
            <a:endParaRPr lang="en-US" dirty="0"/>
          </a:p>
          <a:p>
            <a:pPr algn="ctr"/>
            <a:r>
              <a:rPr lang="en-US" dirty="0"/>
              <a:t>		</a:t>
            </a:r>
          </a:p>
        </p:txBody>
      </p:sp>
    </p:spTree>
    <p:extLst>
      <p:ext uri="{BB962C8B-B14F-4D97-AF65-F5344CB8AC3E}">
        <p14:creationId xmlns:p14="http://schemas.microsoft.com/office/powerpoint/2010/main" val="36264806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3069196418"/>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FE434-7559-41EC-BED6-5012C5D96FA2}"/>
              </a:ext>
            </a:extLst>
          </p:cNvPr>
          <p:cNvPicPr>
            <a:picLocks noChangeAspect="1"/>
          </p:cNvPicPr>
          <p:nvPr/>
        </p:nvPicPr>
        <p:blipFill>
          <a:blip r:embed="rId3"/>
          <a:stretch>
            <a:fillRect/>
          </a:stretch>
        </p:blipFill>
        <p:spPr>
          <a:xfrm>
            <a:off x="5574357" y="0"/>
            <a:ext cx="7136606" cy="6858000"/>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Worship was a farce in Shiloh. </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p:txBody>
          <a:bodyPr/>
          <a:lstStyle/>
          <a:p>
            <a:pPr marL="571500" indent="-571500">
              <a:buFont typeface="Arial" panose="020B0604020202020204" pitchFamily="34" charset="0"/>
              <a:buChar char="•"/>
            </a:pPr>
            <a:r>
              <a:rPr lang="en-US" dirty="0"/>
              <a:t>It wasn’t because of the music ...</a:t>
            </a:r>
          </a:p>
          <a:p>
            <a:pPr marL="571500" indent="-571500">
              <a:buFont typeface="Arial" panose="020B0604020202020204" pitchFamily="34" charset="0"/>
              <a:buChar char="•"/>
            </a:pPr>
            <a:r>
              <a:rPr lang="en-US" dirty="0"/>
              <a:t>It wasn’t because of the fellowship ...</a:t>
            </a:r>
          </a:p>
          <a:p>
            <a:pPr marL="571500" indent="-571500">
              <a:buFont typeface="Arial" panose="020B0604020202020204" pitchFamily="34" charset="0"/>
              <a:buChar char="•"/>
            </a:pPr>
            <a:r>
              <a:rPr lang="en-US" dirty="0"/>
              <a:t>It wasn’t because of the youth program ...</a:t>
            </a:r>
          </a:p>
          <a:p>
            <a:pPr marL="571500" indent="-571500">
              <a:buFont typeface="Arial" panose="020B0604020202020204" pitchFamily="34" charset="0"/>
              <a:buChar char="•"/>
            </a:pPr>
            <a:r>
              <a:rPr lang="en-US" dirty="0">
                <a:effectLst>
                  <a:glow rad="127000">
                    <a:srgbClr val="C00000"/>
                  </a:glow>
                </a:effectLst>
              </a:rPr>
              <a:t>It was because of the MINISTERS ...</a:t>
            </a:r>
            <a:br>
              <a:rPr lang="en-US" dirty="0">
                <a:effectLst>
                  <a:glow rad="127000">
                    <a:srgbClr val="C00000"/>
                  </a:glow>
                </a:effectLst>
              </a:rPr>
            </a:br>
            <a:endParaRPr lang="en-US" dirty="0">
              <a:effectLst>
                <a:glow rad="127000">
                  <a:srgbClr val="C00000"/>
                </a:glow>
              </a:effectLst>
            </a:endParaRPr>
          </a:p>
          <a:p>
            <a:pPr algn="ctr"/>
            <a:r>
              <a:rPr lang="en-US" sz="4800" dirty="0"/>
              <a:t>There are five kinds of servants mentioned in our passage today …</a:t>
            </a:r>
          </a:p>
        </p:txBody>
      </p:sp>
    </p:spTree>
    <p:extLst>
      <p:ext uri="{BB962C8B-B14F-4D97-AF65-F5344CB8AC3E}">
        <p14:creationId xmlns:p14="http://schemas.microsoft.com/office/powerpoint/2010/main" val="280281279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C43AA-5B96-41FE-9A12-7D7AF1A1476F}"/>
              </a:ext>
            </a:extLst>
          </p:cNvPr>
          <p:cNvPicPr>
            <a:picLocks noChangeAspect="1"/>
          </p:cNvPicPr>
          <p:nvPr/>
        </p:nvPicPr>
        <p:blipFill>
          <a:blip r:embed="rId3"/>
          <a:stretch>
            <a:fillRect/>
          </a:stretch>
        </p:blipFill>
        <p:spPr>
          <a:xfrm>
            <a:off x="5718724" y="-834989"/>
            <a:ext cx="7152713" cy="8842168"/>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The </a:t>
            </a:r>
            <a:r>
              <a:rPr lang="en-US" u="sng" dirty="0">
                <a:effectLst>
                  <a:glow rad="127000">
                    <a:srgbClr val="C00000"/>
                  </a:glow>
                  <a:outerShdw blurRad="50800" dist="50800" dir="2700000" algn="ctr" rotWithShape="0">
                    <a:schemeClr val="tx1"/>
                  </a:outerShdw>
                </a:effectLst>
              </a:rPr>
              <a:t>Wicked</a:t>
            </a:r>
            <a:r>
              <a:rPr lang="en-US" dirty="0"/>
              <a:t> Servant 2:12-17 + 22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4" y="1340286"/>
            <a:ext cx="5124756" cy="5248404"/>
          </a:xfrm>
        </p:spPr>
        <p:txBody>
          <a:bodyPr/>
          <a:lstStyle/>
          <a:p>
            <a:pPr marL="463550" indent="-463550"/>
            <a:endParaRPr lang="en-US" dirty="0"/>
          </a:p>
        </p:txBody>
      </p:sp>
    </p:spTree>
    <p:extLst>
      <p:ext uri="{BB962C8B-B14F-4D97-AF65-F5344CB8AC3E}">
        <p14:creationId xmlns:p14="http://schemas.microsoft.com/office/powerpoint/2010/main" val="1610543098"/>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C43AA-5B96-41FE-9A12-7D7AF1A1476F}"/>
              </a:ext>
            </a:extLst>
          </p:cNvPr>
          <p:cNvPicPr>
            <a:picLocks noChangeAspect="1"/>
          </p:cNvPicPr>
          <p:nvPr/>
        </p:nvPicPr>
        <p:blipFill>
          <a:blip r:embed="rId3"/>
          <a:stretch>
            <a:fillRect/>
          </a:stretch>
        </p:blipFill>
        <p:spPr>
          <a:xfrm>
            <a:off x="5718724" y="-834989"/>
            <a:ext cx="7152713" cy="8842168"/>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Character 2:12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4" y="1340286"/>
            <a:ext cx="5124756" cy="5248404"/>
          </a:xfrm>
        </p:spPr>
        <p:txBody>
          <a:bodyPr/>
          <a:lstStyle/>
          <a:p>
            <a:r>
              <a:rPr lang="en-US" dirty="0">
                <a:effectLst>
                  <a:glow rad="127000">
                    <a:srgbClr val="C00000"/>
                  </a:glow>
                </a:effectLst>
              </a:rPr>
              <a:t>WORTHLESS MEN</a:t>
            </a:r>
          </a:p>
          <a:p>
            <a:r>
              <a:rPr lang="en-US" baseline="30000" dirty="0"/>
              <a:t> 12 </a:t>
            </a:r>
            <a:r>
              <a:rPr lang="en-US" dirty="0"/>
              <a:t>Now the sons of Eli were </a:t>
            </a:r>
            <a:r>
              <a:rPr lang="en-US" dirty="0">
                <a:effectLst>
                  <a:glow rad="127000">
                    <a:srgbClr val="C00000"/>
                  </a:glow>
                </a:effectLst>
              </a:rPr>
              <a:t>worthless men</a:t>
            </a:r>
            <a:r>
              <a:rPr lang="en-US" dirty="0"/>
              <a:t>. </a:t>
            </a:r>
          </a:p>
          <a:p>
            <a:endParaRPr lang="en-US" dirty="0"/>
          </a:p>
          <a:p>
            <a:r>
              <a:rPr lang="en-US" baseline="30000" dirty="0"/>
              <a:t> 12 </a:t>
            </a:r>
            <a:r>
              <a:rPr lang="en-US" dirty="0"/>
              <a:t>Now the sons of Eli </a:t>
            </a:r>
            <a:r>
              <a:rPr lang="en-US" i="1" dirty="0"/>
              <a:t>were </a:t>
            </a:r>
            <a:r>
              <a:rPr lang="en-US" dirty="0">
                <a:effectLst>
                  <a:glow rad="127000">
                    <a:srgbClr val="C00000"/>
                  </a:glow>
                </a:effectLst>
              </a:rPr>
              <a:t>sons of Belial</a:t>
            </a:r>
            <a:r>
              <a:rPr lang="en-US" dirty="0"/>
              <a:t>;  (KJV)</a:t>
            </a:r>
            <a:br>
              <a:rPr lang="en-US" dirty="0"/>
            </a:br>
            <a:endParaRPr lang="en-US" dirty="0"/>
          </a:p>
        </p:txBody>
      </p:sp>
    </p:spTree>
    <p:extLst>
      <p:ext uri="{BB962C8B-B14F-4D97-AF65-F5344CB8AC3E}">
        <p14:creationId xmlns:p14="http://schemas.microsoft.com/office/powerpoint/2010/main" val="293687437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C43AA-5B96-41FE-9A12-7D7AF1A1476F}"/>
              </a:ext>
            </a:extLst>
          </p:cNvPr>
          <p:cNvPicPr>
            <a:picLocks noChangeAspect="1"/>
          </p:cNvPicPr>
          <p:nvPr/>
        </p:nvPicPr>
        <p:blipFill>
          <a:blip r:embed="rId3"/>
          <a:stretch>
            <a:fillRect/>
          </a:stretch>
        </p:blipFill>
        <p:spPr>
          <a:xfrm>
            <a:off x="5718724" y="-834989"/>
            <a:ext cx="7152713" cy="8842168"/>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Character 2:12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4" y="1340286"/>
            <a:ext cx="5124756" cy="5248404"/>
          </a:xfrm>
        </p:spPr>
        <p:txBody>
          <a:bodyPr/>
          <a:lstStyle/>
          <a:p>
            <a:r>
              <a:rPr lang="en-US" dirty="0">
                <a:effectLst>
                  <a:glow rad="127000">
                    <a:srgbClr val="C00000"/>
                  </a:glow>
                </a:effectLst>
              </a:rPr>
              <a:t>IGNORANT MEN</a:t>
            </a:r>
          </a:p>
          <a:p>
            <a:r>
              <a:rPr lang="en-US" baseline="30000" dirty="0"/>
              <a:t> 12  </a:t>
            </a:r>
            <a:r>
              <a:rPr lang="en-US" dirty="0"/>
              <a:t>... They did not know the LORD. </a:t>
            </a:r>
          </a:p>
        </p:txBody>
      </p:sp>
    </p:spTree>
    <p:extLst>
      <p:ext uri="{BB962C8B-B14F-4D97-AF65-F5344CB8AC3E}">
        <p14:creationId xmlns:p14="http://schemas.microsoft.com/office/powerpoint/2010/main" val="9723488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C43AA-5B96-41FE-9A12-7D7AF1A1476F}"/>
              </a:ext>
            </a:extLst>
          </p:cNvPr>
          <p:cNvPicPr>
            <a:picLocks noChangeAspect="1"/>
          </p:cNvPicPr>
          <p:nvPr/>
        </p:nvPicPr>
        <p:blipFill>
          <a:blip r:embed="rId3"/>
          <a:stretch>
            <a:fillRect/>
          </a:stretch>
        </p:blipFill>
        <p:spPr>
          <a:xfrm>
            <a:off x="5718724" y="-834989"/>
            <a:ext cx="7152713" cy="8842168"/>
          </a:xfrm>
          <a:prstGeom prst="rect">
            <a:avLst/>
          </a:prstGeom>
        </p:spPr>
      </p:pic>
      <p:pic>
        <p:nvPicPr>
          <p:cNvPr id="5" name="Picture 4">
            <a:extLst>
              <a:ext uri="{FF2B5EF4-FFF2-40B4-BE49-F238E27FC236}">
                <a16:creationId xmlns:a16="http://schemas.microsoft.com/office/drawing/2014/main" id="{0DA9D5F4-8EEE-4A51-BF3D-531B7A2917D6}"/>
              </a:ext>
            </a:extLst>
          </p:cNvPr>
          <p:cNvPicPr>
            <a:picLocks noChangeAspect="1"/>
          </p:cNvPicPr>
          <p:nvPr/>
        </p:nvPicPr>
        <p:blipFill>
          <a:blip r:embed="rId4"/>
          <a:stretch>
            <a:fillRect/>
          </a:stretch>
        </p:blipFill>
        <p:spPr>
          <a:xfrm>
            <a:off x="5869761" y="1480457"/>
            <a:ext cx="8497846" cy="5377543"/>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Actions 2:12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340286"/>
            <a:ext cx="7440840" cy="5248404"/>
          </a:xfrm>
        </p:spPr>
        <p:txBody>
          <a:bodyPr/>
          <a:lstStyle/>
          <a:p>
            <a:pPr marL="463550" indent="-463550"/>
            <a:r>
              <a:rPr lang="en-US" dirty="0"/>
              <a:t> </a:t>
            </a:r>
            <a:r>
              <a:rPr lang="en-US" dirty="0">
                <a:effectLst>
                  <a:glow rad="127000">
                    <a:srgbClr val="C00000"/>
                  </a:glow>
                </a:effectLst>
              </a:rPr>
              <a:t>DISRESPECTFUL TO GOD  </a:t>
            </a:r>
            <a:r>
              <a:rPr lang="en-US" dirty="0"/>
              <a:t>13-17</a:t>
            </a:r>
          </a:p>
          <a:p>
            <a:r>
              <a:rPr lang="en-US" dirty="0"/>
              <a:t> </a:t>
            </a:r>
            <a:r>
              <a:rPr lang="en-US" baseline="30000" dirty="0"/>
              <a:t>13</a:t>
            </a:r>
            <a:r>
              <a:rPr lang="en-US" dirty="0"/>
              <a:t> The custom of the priests with the people was that when any man offered sacrifice, the priest's servant would come, while the meat was boiling, with a three-pronged fork in his hand,</a:t>
            </a:r>
            <a:br>
              <a:rPr lang="en-US" dirty="0"/>
            </a:br>
            <a:br>
              <a:rPr lang="en-US" dirty="0"/>
            </a:br>
            <a:br>
              <a:rPr lang="en-US" dirty="0"/>
            </a:br>
            <a:endParaRPr lang="en-US" dirty="0"/>
          </a:p>
        </p:txBody>
      </p:sp>
      <p:pic>
        <p:nvPicPr>
          <p:cNvPr id="7" name="Picture 6">
            <a:extLst>
              <a:ext uri="{FF2B5EF4-FFF2-40B4-BE49-F238E27FC236}">
                <a16:creationId xmlns:a16="http://schemas.microsoft.com/office/drawing/2014/main" id="{1997B6A1-5F8C-4D41-A80E-20BC44793C24}"/>
              </a:ext>
            </a:extLst>
          </p:cNvPr>
          <p:cNvPicPr>
            <a:picLocks noChangeAspect="1"/>
          </p:cNvPicPr>
          <p:nvPr/>
        </p:nvPicPr>
        <p:blipFill>
          <a:blip r:embed="rId5"/>
          <a:stretch>
            <a:fillRect/>
          </a:stretch>
        </p:blipFill>
        <p:spPr>
          <a:xfrm>
            <a:off x="8636000" y="885371"/>
            <a:ext cx="3556000" cy="8164575"/>
          </a:xfrm>
          <a:prstGeom prst="rect">
            <a:avLst/>
          </a:prstGeom>
        </p:spPr>
      </p:pic>
    </p:spTree>
    <p:extLst>
      <p:ext uri="{BB962C8B-B14F-4D97-AF65-F5344CB8AC3E}">
        <p14:creationId xmlns:p14="http://schemas.microsoft.com/office/powerpoint/2010/main" val="181708672"/>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CD606-23AB-48A5-A67B-3BB956AF9A44}"/>
              </a:ext>
            </a:extLst>
          </p:cNvPr>
          <p:cNvPicPr>
            <a:picLocks noChangeAspect="1"/>
          </p:cNvPicPr>
          <p:nvPr/>
        </p:nvPicPr>
        <p:blipFill>
          <a:blip r:embed="rId3"/>
          <a:stretch>
            <a:fillRect/>
          </a:stretch>
        </p:blipFill>
        <p:spPr>
          <a:xfrm>
            <a:off x="5718724" y="-834989"/>
            <a:ext cx="7152713" cy="8842168"/>
          </a:xfrm>
          <a:prstGeom prst="rect">
            <a:avLst/>
          </a:prstGeom>
        </p:spPr>
      </p:pic>
      <p:pic>
        <p:nvPicPr>
          <p:cNvPr id="6" name="Picture 5">
            <a:extLst>
              <a:ext uri="{FF2B5EF4-FFF2-40B4-BE49-F238E27FC236}">
                <a16:creationId xmlns:a16="http://schemas.microsoft.com/office/drawing/2014/main" id="{23B2ACD7-4CFC-4B71-AD83-3C86FE2F0634}"/>
              </a:ext>
            </a:extLst>
          </p:cNvPr>
          <p:cNvPicPr>
            <a:picLocks noChangeAspect="1"/>
          </p:cNvPicPr>
          <p:nvPr/>
        </p:nvPicPr>
        <p:blipFill>
          <a:blip r:embed="rId4"/>
          <a:stretch>
            <a:fillRect/>
          </a:stretch>
        </p:blipFill>
        <p:spPr>
          <a:xfrm>
            <a:off x="5869761" y="1480457"/>
            <a:ext cx="8497846" cy="5377543"/>
          </a:xfrm>
          <a:prstGeom prst="rect">
            <a:avLst/>
          </a:prstGeom>
        </p:spPr>
      </p:pic>
      <p:sp>
        <p:nvSpPr>
          <p:cNvPr id="2" name="Title 1">
            <a:extLst>
              <a:ext uri="{FF2B5EF4-FFF2-40B4-BE49-F238E27FC236}">
                <a16:creationId xmlns:a16="http://schemas.microsoft.com/office/drawing/2014/main" id="{3301BB14-4BE7-4E2C-9803-8AFBAAC6D4AC}"/>
              </a:ext>
            </a:extLst>
          </p:cNvPr>
          <p:cNvSpPr>
            <a:spLocks noGrp="1"/>
          </p:cNvSpPr>
          <p:nvPr>
            <p:ph type="title"/>
          </p:nvPr>
        </p:nvSpPr>
        <p:spPr/>
        <p:txBody>
          <a:bodyPr/>
          <a:lstStyle/>
          <a:p>
            <a:r>
              <a:rPr lang="en-US" dirty="0"/>
              <a:t>Wicked Actions 2:12</a:t>
            </a:r>
          </a:p>
        </p:txBody>
      </p:sp>
      <p:sp>
        <p:nvSpPr>
          <p:cNvPr id="3" name="Content Placeholder 2">
            <a:extLst>
              <a:ext uri="{FF2B5EF4-FFF2-40B4-BE49-F238E27FC236}">
                <a16:creationId xmlns:a16="http://schemas.microsoft.com/office/drawing/2014/main" id="{64A63307-344C-479D-9198-C574E516A738}"/>
              </a:ext>
            </a:extLst>
          </p:cNvPr>
          <p:cNvSpPr>
            <a:spLocks noGrp="1"/>
          </p:cNvSpPr>
          <p:nvPr>
            <p:ph idx="1"/>
          </p:nvPr>
        </p:nvSpPr>
        <p:spPr>
          <a:xfrm>
            <a:off x="400833" y="1298721"/>
            <a:ext cx="7436881" cy="5248404"/>
          </a:xfrm>
        </p:spPr>
        <p:txBody>
          <a:bodyPr/>
          <a:lstStyle/>
          <a:p>
            <a:r>
              <a:rPr lang="en-US" dirty="0"/>
              <a:t> </a:t>
            </a:r>
            <a:r>
              <a:rPr lang="en-US" baseline="30000" dirty="0"/>
              <a:t>14</a:t>
            </a:r>
            <a:r>
              <a:rPr lang="en-US" dirty="0"/>
              <a:t> and he would thrust it into the pan or kettle or cauldron or pot. </a:t>
            </a:r>
          </a:p>
          <a:p>
            <a:r>
              <a:rPr lang="en-US" dirty="0"/>
              <a:t>All that the fork brought up the priest would take for himself. This is what they did at Shiloh to all the Israelites who came there.</a:t>
            </a:r>
          </a:p>
          <a:p>
            <a:pPr>
              <a:lnSpc>
                <a:spcPct val="85000"/>
              </a:lnSpc>
            </a:pPr>
            <a:r>
              <a:rPr lang="en-US" dirty="0"/>
              <a:t> </a:t>
            </a:r>
          </a:p>
        </p:txBody>
      </p:sp>
      <p:pic>
        <p:nvPicPr>
          <p:cNvPr id="9" name="Picture 8">
            <a:extLst>
              <a:ext uri="{FF2B5EF4-FFF2-40B4-BE49-F238E27FC236}">
                <a16:creationId xmlns:a16="http://schemas.microsoft.com/office/drawing/2014/main" id="{2C9C8926-A091-440F-A032-BB85E39A623F}"/>
              </a:ext>
            </a:extLst>
          </p:cNvPr>
          <p:cNvPicPr>
            <a:picLocks noChangeAspect="1"/>
          </p:cNvPicPr>
          <p:nvPr/>
        </p:nvPicPr>
        <p:blipFill>
          <a:blip r:embed="rId5"/>
          <a:stretch>
            <a:fillRect/>
          </a:stretch>
        </p:blipFill>
        <p:spPr>
          <a:xfrm>
            <a:off x="9405774" y="-2357109"/>
            <a:ext cx="2786226" cy="5940675"/>
          </a:xfrm>
          <a:prstGeom prst="rect">
            <a:avLst/>
          </a:prstGeom>
        </p:spPr>
      </p:pic>
    </p:spTree>
    <p:extLst>
      <p:ext uri="{BB962C8B-B14F-4D97-AF65-F5344CB8AC3E}">
        <p14:creationId xmlns:p14="http://schemas.microsoft.com/office/powerpoint/2010/main" val="2761633760"/>
      </p:ext>
    </p:extLst>
  </p:cSld>
  <p:clrMapOvr>
    <a:masterClrMapping/>
  </p:clrMapOvr>
  <p:transition>
    <p:circle/>
  </p:transition>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4010</TotalTime>
  <Words>11816</Words>
  <Application>Microsoft Office PowerPoint</Application>
  <PresentationFormat>Widescreen</PresentationFormat>
  <Paragraphs>814</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Narrow</vt:lpstr>
      <vt:lpstr>Calibri</vt:lpstr>
      <vt:lpstr>Hemi Head Rg</vt:lpstr>
      <vt:lpstr>Symbol</vt:lpstr>
      <vt:lpstr>Office Theme</vt:lpstr>
      <vt:lpstr>Lesson 3</vt:lpstr>
      <vt:lpstr>Finding Victory  </vt:lpstr>
      <vt:lpstr>Victory is Found in  Improving Your Serve</vt:lpstr>
      <vt:lpstr>Worship was a farce in Shiloh. </vt:lpstr>
      <vt:lpstr>The Wicked Servant 2:12-17 + 22</vt:lpstr>
      <vt:lpstr>Wicked Character 2:12</vt:lpstr>
      <vt:lpstr>Wicked Character 2:12</vt:lpstr>
      <vt:lpstr>Wicked Actions 2:12</vt:lpstr>
      <vt:lpstr>Wicked Actions 2:12</vt:lpstr>
      <vt:lpstr>Wicked Actions 2:12</vt:lpstr>
      <vt:lpstr>Wicked Actions 2:12</vt:lpstr>
      <vt:lpstr>Wicked Actions 2:22</vt:lpstr>
      <vt:lpstr>The Compromising Servant</vt:lpstr>
      <vt:lpstr>The Compromising Servant</vt:lpstr>
      <vt:lpstr>The Compromising Servant</vt:lpstr>
      <vt:lpstr>The Compromising Servant</vt:lpstr>
      <vt:lpstr>The Growing Servant 2:18-19 + 26</vt:lpstr>
      <vt:lpstr>The Growing Servant 2:18-19 + 26</vt:lpstr>
      <vt:lpstr>The Godly Servant</vt:lpstr>
      <vt:lpstr>The Godly Servant</vt:lpstr>
      <vt:lpstr>The Godly Servant</vt:lpstr>
      <vt:lpstr>The Godly Servant</vt:lpstr>
      <vt:lpstr>The Godly Servant</vt:lpstr>
      <vt:lpstr>The Godly Servant</vt:lpstr>
      <vt:lpstr>The Godly Servant</vt:lpstr>
      <vt:lpstr>The Godly Servant</vt:lpstr>
      <vt:lpstr>The Godly Servant</vt:lpstr>
      <vt:lpstr>The Godly Servant</vt:lpstr>
      <vt:lpstr>The Godly Servant</vt:lpstr>
      <vt:lpstr>The Faithful Servant</vt:lpstr>
      <vt:lpstr>The Faithful Servant</vt:lpstr>
      <vt:lpstr>The Faithful Servant</vt:lpstr>
      <vt:lpstr>Conclusion: </vt:lpstr>
      <vt:lpstr>Conclusion: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232</cp:revision>
  <dcterms:created xsi:type="dcterms:W3CDTF">2019-11-06T03:40:31Z</dcterms:created>
  <dcterms:modified xsi:type="dcterms:W3CDTF">2021-05-21T15:56:13Z</dcterms:modified>
</cp:coreProperties>
</file>